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80" y="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AFE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AFE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66419" y="1669161"/>
            <a:ext cx="4936490" cy="4436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AFE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47089" y="63245"/>
            <a:ext cx="10097820" cy="1300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00AFE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689" y="2338705"/>
            <a:ext cx="12034621" cy="44030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4300" y="2198319"/>
            <a:ext cx="10224770" cy="106870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 indent="333375">
              <a:lnSpc>
                <a:spcPts val="3890"/>
              </a:lnSpc>
              <a:spcBef>
                <a:spcPts val="590"/>
              </a:spcBef>
            </a:pPr>
            <a:r>
              <a:rPr sz="3600" spc="-5" dirty="0">
                <a:solidFill>
                  <a:srgbClr val="001F5F"/>
                </a:solidFill>
                <a:latin typeface="Arial"/>
                <a:cs typeface="Arial"/>
              </a:rPr>
              <a:t>Медицинская реабилитация </a:t>
            </a:r>
            <a:r>
              <a:rPr sz="3600" dirty="0">
                <a:solidFill>
                  <a:srgbClr val="001F5F"/>
                </a:solidFill>
                <a:latin typeface="Arial"/>
                <a:cs typeface="Arial"/>
              </a:rPr>
              <a:t>при черепно-  </a:t>
            </a:r>
            <a:r>
              <a:rPr sz="3600" spc="-30" dirty="0">
                <a:solidFill>
                  <a:srgbClr val="001F5F"/>
                </a:solidFill>
                <a:latin typeface="Arial"/>
                <a:cs typeface="Arial"/>
              </a:rPr>
              <a:t>мозговой </a:t>
            </a:r>
            <a:r>
              <a:rPr sz="3600" spc="-10" dirty="0">
                <a:solidFill>
                  <a:srgbClr val="001F5F"/>
                </a:solidFill>
                <a:latin typeface="Arial"/>
                <a:cs typeface="Arial"/>
              </a:rPr>
              <a:t>травме </a:t>
            </a:r>
            <a:r>
              <a:rPr sz="3600" dirty="0">
                <a:solidFill>
                  <a:srgbClr val="001F5F"/>
                </a:solidFill>
                <a:latin typeface="Arial"/>
                <a:cs typeface="Arial"/>
              </a:rPr>
              <a:t>на </a:t>
            </a:r>
            <a:r>
              <a:rPr sz="3600" spc="-20" dirty="0">
                <a:solidFill>
                  <a:srgbClr val="001F5F"/>
                </a:solidFill>
                <a:latin typeface="Arial"/>
                <a:cs typeface="Arial"/>
              </a:rPr>
              <a:t>первом </a:t>
            </a:r>
            <a:r>
              <a:rPr sz="3600" dirty="0">
                <a:solidFill>
                  <a:srgbClr val="001F5F"/>
                </a:solidFill>
                <a:latin typeface="Arial"/>
                <a:cs typeface="Arial"/>
              </a:rPr>
              <a:t>и </a:t>
            </a:r>
            <a:r>
              <a:rPr sz="3600" spc="-30" dirty="0">
                <a:solidFill>
                  <a:srgbClr val="001F5F"/>
                </a:solidFill>
                <a:latin typeface="Arial"/>
                <a:cs typeface="Arial"/>
              </a:rPr>
              <a:t>втором</a:t>
            </a:r>
            <a:r>
              <a:rPr sz="3600" spc="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600" spc="-10" dirty="0">
                <a:solidFill>
                  <a:srgbClr val="001F5F"/>
                </a:solidFill>
                <a:latin typeface="Arial"/>
                <a:cs typeface="Arial"/>
              </a:rPr>
              <a:t>этапах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16757" y="524637"/>
            <a:ext cx="6453505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2000" b="1" i="1" spc="-5" dirty="0" err="1" smtClean="0">
                <a:solidFill>
                  <a:srgbClr val="001F5F"/>
                </a:solidFill>
                <a:latin typeface="Arial"/>
                <a:cs typeface="Arial"/>
              </a:rPr>
              <a:t>Союз</a:t>
            </a:r>
            <a:r>
              <a:rPr sz="2000" b="1" i="1" spc="-5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rgbClr val="001F5F"/>
                </a:solidFill>
                <a:latin typeface="Arial"/>
                <a:cs typeface="Arial"/>
              </a:rPr>
              <a:t>Реабилитологов</a:t>
            </a:r>
            <a:r>
              <a:rPr sz="2000" b="1" i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001F5F"/>
                </a:solidFill>
                <a:latin typeface="Arial"/>
                <a:cs typeface="Arial"/>
              </a:rPr>
              <a:t>России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130028" y="344424"/>
            <a:ext cx="1400555" cy="1315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2229" y="609676"/>
            <a:ext cx="85280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5" dirty="0">
                <a:solidFill>
                  <a:srgbClr val="000000"/>
                </a:solidFill>
              </a:rPr>
              <a:t>Гетеротопическая </a:t>
            </a:r>
            <a:r>
              <a:rPr spc="-10" dirty="0">
                <a:solidFill>
                  <a:srgbClr val="000000"/>
                </a:solidFill>
              </a:rPr>
              <a:t>оссификация </a:t>
            </a:r>
            <a:r>
              <a:rPr dirty="0">
                <a:solidFill>
                  <a:srgbClr val="000000"/>
                </a:solidFill>
              </a:rPr>
              <a:t>-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1: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37106"/>
            <a:ext cx="11196320" cy="5004435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241300" marR="3489325" indent="-228600">
              <a:lnSpc>
                <a:spcPct val="70000"/>
              </a:lnSpc>
              <a:spcBef>
                <a:spcPts val="1040"/>
              </a:spcBef>
              <a:buFont typeface="Arial"/>
              <a:buChar char="•"/>
              <a:tabLst>
                <a:tab pos="241300" algn="l"/>
              </a:tabLst>
            </a:pPr>
            <a:r>
              <a:rPr sz="2600" b="1" dirty="0">
                <a:latin typeface="Calibri"/>
                <a:cs typeface="Calibri"/>
              </a:rPr>
              <a:t>Нормальное остеообразование в </a:t>
            </a:r>
            <a:r>
              <a:rPr sz="2600" b="1" spc="-5" dirty="0">
                <a:latin typeface="Calibri"/>
                <a:cs typeface="Calibri"/>
              </a:rPr>
              <a:t>атипичном</a:t>
            </a:r>
            <a:r>
              <a:rPr sz="2600" b="1" spc="-10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месте:  </a:t>
            </a:r>
            <a:r>
              <a:rPr sz="2600" b="1" spc="-10" dirty="0">
                <a:latin typeface="Calibri"/>
                <a:cs typeface="Calibri"/>
              </a:rPr>
              <a:t>периартикулярное,</a:t>
            </a:r>
            <a:r>
              <a:rPr sz="2600" b="1" spc="2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внутримышечное,</a:t>
            </a:r>
            <a:endParaRPr sz="2600">
              <a:latin typeface="Calibri"/>
              <a:cs typeface="Calibri"/>
            </a:endParaRPr>
          </a:p>
          <a:p>
            <a:pPr marL="241300" marR="2809240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600" b="1" spc="-20" dirty="0">
                <a:latin typeface="Calibri"/>
                <a:cs typeface="Calibri"/>
              </a:rPr>
              <a:t>Типично </a:t>
            </a:r>
            <a:r>
              <a:rPr sz="2600" b="1" spc="-5" dirty="0">
                <a:latin typeface="Calibri"/>
                <a:cs typeface="Calibri"/>
              </a:rPr>
              <a:t>для пациентов </a:t>
            </a:r>
            <a:r>
              <a:rPr sz="2600" b="1" dirty="0">
                <a:latin typeface="Calibri"/>
                <a:cs typeface="Calibri"/>
              </a:rPr>
              <a:t>с </a:t>
            </a:r>
            <a:r>
              <a:rPr sz="2600" b="1" spc="-5" dirty="0">
                <a:latin typeface="Calibri"/>
                <a:cs typeface="Calibri"/>
              </a:rPr>
              <a:t>длительной иммобилизацей </a:t>
            </a:r>
            <a:r>
              <a:rPr sz="2600" b="1" dirty="0">
                <a:latin typeface="Calibri"/>
                <a:cs typeface="Calibri"/>
              </a:rPr>
              <a:t>и  инвалидизацией,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5"/>
              </a:spcBef>
              <a:buFont typeface="Arial"/>
              <a:buChar char="•"/>
              <a:tabLst>
                <a:tab pos="241300" algn="l"/>
              </a:tabLst>
            </a:pPr>
            <a:r>
              <a:rPr sz="2600" b="1" dirty="0">
                <a:latin typeface="Calibri"/>
                <a:cs typeface="Calibri"/>
              </a:rPr>
              <a:t>Клинически значимая </a:t>
            </a:r>
            <a:r>
              <a:rPr sz="2600" b="1" spc="-10" dirty="0">
                <a:latin typeface="Calibri"/>
                <a:cs typeface="Calibri"/>
              </a:rPr>
              <a:t>гетеротопическая </a:t>
            </a:r>
            <a:r>
              <a:rPr sz="2600" b="1" spc="-5" dirty="0">
                <a:latin typeface="Calibri"/>
                <a:cs typeface="Calibri"/>
              </a:rPr>
              <a:t>оссификация</a:t>
            </a:r>
            <a:r>
              <a:rPr sz="2600" b="1" spc="-7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11-76%,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0"/>
              </a:spcBef>
              <a:buFont typeface="Arial"/>
              <a:buChar char="•"/>
              <a:tabLst>
                <a:tab pos="241300" algn="l"/>
              </a:tabLst>
            </a:pPr>
            <a:r>
              <a:rPr sz="2600" b="1" dirty="0">
                <a:latin typeface="Calibri"/>
                <a:cs typeface="Calibri"/>
              </a:rPr>
              <a:t>10 %</a:t>
            </a:r>
            <a:r>
              <a:rPr sz="2600" b="1" spc="-1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анкилозы,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0"/>
              </a:spcBef>
              <a:buFont typeface="Arial"/>
              <a:buChar char="•"/>
              <a:tabLst>
                <a:tab pos="241300" algn="l"/>
              </a:tabLst>
            </a:pPr>
            <a:r>
              <a:rPr sz="2600" b="1" dirty="0">
                <a:latin typeface="Calibri"/>
                <a:cs typeface="Calibri"/>
              </a:rPr>
              <a:t>Наивысший риск </a:t>
            </a:r>
            <a:r>
              <a:rPr sz="2600" b="1" spc="-15" dirty="0">
                <a:latin typeface="Calibri"/>
                <a:cs typeface="Calibri"/>
              </a:rPr>
              <a:t>3-4 </a:t>
            </a:r>
            <a:r>
              <a:rPr sz="2600" b="1" spc="-5" dirty="0">
                <a:latin typeface="Calibri"/>
                <a:cs typeface="Calibri"/>
              </a:rPr>
              <a:t>месяца,</a:t>
            </a:r>
            <a:endParaRPr sz="2600">
              <a:latin typeface="Calibri"/>
              <a:cs typeface="Calibri"/>
            </a:endParaRPr>
          </a:p>
          <a:p>
            <a:pPr marL="241300" marR="1218565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600" b="1" spc="-5" dirty="0">
                <a:latin typeface="Calibri"/>
                <a:cs typeface="Calibri"/>
              </a:rPr>
              <a:t>Основные проявления: </a:t>
            </a:r>
            <a:r>
              <a:rPr sz="2600" b="1" spc="-10" dirty="0">
                <a:latin typeface="Calibri"/>
                <a:cs typeface="Calibri"/>
              </a:rPr>
              <a:t>боль, </a:t>
            </a:r>
            <a:r>
              <a:rPr sz="2600" b="1" spc="-5" dirty="0">
                <a:latin typeface="Calibri"/>
                <a:cs typeface="Calibri"/>
              </a:rPr>
              <a:t>отек, </a:t>
            </a:r>
            <a:r>
              <a:rPr sz="2600" b="1" dirty="0">
                <a:latin typeface="Calibri"/>
                <a:cs typeface="Calibri"/>
              </a:rPr>
              <a:t>покраснение, </a:t>
            </a:r>
            <a:r>
              <a:rPr sz="2600" b="1" spc="-5" dirty="0">
                <a:latin typeface="Calibri"/>
                <a:cs typeface="Calibri"/>
              </a:rPr>
              <a:t>снижение объема  </a:t>
            </a:r>
            <a:r>
              <a:rPr sz="2600" b="1" spc="-10" dirty="0">
                <a:latin typeface="Calibri"/>
                <a:cs typeface="Calibri"/>
              </a:rPr>
              <a:t>движений </a:t>
            </a:r>
            <a:r>
              <a:rPr sz="2600" b="1" dirty="0">
                <a:latin typeface="Calibri"/>
                <a:cs typeface="Calibri"/>
              </a:rPr>
              <a:t>и эластичности. </a:t>
            </a:r>
            <a:r>
              <a:rPr sz="2600" b="1" spc="-20" dirty="0">
                <a:latin typeface="Calibri"/>
                <a:cs typeface="Calibri"/>
              </a:rPr>
              <a:t>Типично </a:t>
            </a:r>
            <a:r>
              <a:rPr sz="2600" b="1" dirty="0">
                <a:latin typeface="Calibri"/>
                <a:cs typeface="Calibri"/>
              </a:rPr>
              <a:t>– </a:t>
            </a:r>
            <a:r>
              <a:rPr sz="2600" b="1" spc="-5" dirty="0">
                <a:latin typeface="Calibri"/>
                <a:cs typeface="Calibri"/>
              </a:rPr>
              <a:t>быстрая </a:t>
            </a:r>
            <a:r>
              <a:rPr sz="2600" b="1" spc="-10" dirty="0">
                <a:latin typeface="Calibri"/>
                <a:cs typeface="Calibri"/>
              </a:rPr>
              <a:t>потеря</a:t>
            </a:r>
            <a:r>
              <a:rPr sz="2600" b="1" spc="-5" dirty="0">
                <a:latin typeface="Calibri"/>
                <a:cs typeface="Calibri"/>
              </a:rPr>
              <a:t> эластичности,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ts val="2650"/>
              </a:lnSpc>
              <a:spcBef>
                <a:spcPts val="80"/>
              </a:spcBef>
              <a:buFont typeface="Arial"/>
              <a:buChar char="•"/>
              <a:tabLst>
                <a:tab pos="241300" algn="l"/>
              </a:tabLst>
            </a:pPr>
            <a:r>
              <a:rPr sz="2600" b="1" spc="-5" dirty="0">
                <a:latin typeface="Calibri"/>
                <a:cs typeface="Calibri"/>
              </a:rPr>
              <a:t>Факторы риска: </a:t>
            </a:r>
            <a:r>
              <a:rPr sz="2600" b="1" dirty="0">
                <a:latin typeface="Calibri"/>
                <a:cs typeface="Calibri"/>
              </a:rPr>
              <a:t>иммобилизация </a:t>
            </a:r>
            <a:r>
              <a:rPr sz="2600" b="1" spc="-10" dirty="0">
                <a:latin typeface="Calibri"/>
                <a:cs typeface="Calibri"/>
              </a:rPr>
              <a:t>более </a:t>
            </a:r>
            <a:r>
              <a:rPr sz="2600" b="1" dirty="0">
                <a:latin typeface="Calibri"/>
                <a:cs typeface="Calibri"/>
              </a:rPr>
              <a:t>2 </a:t>
            </a:r>
            <a:r>
              <a:rPr sz="2600" b="1" spc="-15" dirty="0">
                <a:latin typeface="Calibri"/>
                <a:cs typeface="Calibri"/>
              </a:rPr>
              <a:t>недель,</a:t>
            </a:r>
            <a:r>
              <a:rPr sz="2600" b="1" spc="-5" dirty="0">
                <a:latin typeface="Calibri"/>
                <a:cs typeface="Calibri"/>
              </a:rPr>
              <a:t> переломы,</a:t>
            </a:r>
            <a:endParaRPr sz="2600">
              <a:latin typeface="Calibri"/>
              <a:cs typeface="Calibri"/>
            </a:endParaRPr>
          </a:p>
          <a:p>
            <a:pPr marL="241300" marR="1645920">
              <a:lnSpc>
                <a:spcPct val="70000"/>
              </a:lnSpc>
              <a:spcBef>
                <a:spcPts val="465"/>
              </a:spcBef>
            </a:pPr>
            <a:r>
              <a:rPr sz="2600" b="1" dirty="0">
                <a:latin typeface="Calibri"/>
                <a:cs typeface="Calibri"/>
              </a:rPr>
              <a:t>спастичность, кровоизлияние в </a:t>
            </a:r>
            <a:r>
              <a:rPr sz="2600" b="1" spc="-5" dirty="0">
                <a:latin typeface="Calibri"/>
                <a:cs typeface="Calibri"/>
              </a:rPr>
              <a:t>ткани, септическое поражение </a:t>
            </a:r>
            <a:r>
              <a:rPr sz="2600" b="1" dirty="0">
                <a:latin typeface="Calibri"/>
                <a:cs typeface="Calibri"/>
              </a:rPr>
              <a:t>и  </a:t>
            </a:r>
            <a:r>
              <a:rPr sz="2600" b="1" spc="-25" dirty="0">
                <a:latin typeface="Calibri"/>
                <a:cs typeface="Calibri"/>
              </a:rPr>
              <a:t>целлюлит.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2800" b="1" spc="-5" dirty="0">
                <a:latin typeface="Calibri"/>
                <a:cs typeface="Calibri"/>
              </a:rPr>
              <a:t>M. </a:t>
            </a:r>
            <a:r>
              <a:rPr sz="2800" b="1" dirty="0">
                <a:latin typeface="Calibri"/>
                <a:cs typeface="Calibri"/>
              </a:rPr>
              <a:t>O’Dell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2018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2392" y="0"/>
            <a:ext cx="73964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5" dirty="0">
                <a:solidFill>
                  <a:srgbClr val="000000"/>
                </a:solidFill>
              </a:rPr>
              <a:t>Гетеротопичесая</a:t>
            </a:r>
            <a:r>
              <a:rPr spc="-8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оссификация</a:t>
            </a:r>
          </a:p>
        </p:txBody>
      </p:sp>
      <p:sp>
        <p:nvSpPr>
          <p:cNvPr id="3" name="object 3"/>
          <p:cNvSpPr/>
          <p:nvPr/>
        </p:nvSpPr>
        <p:spPr>
          <a:xfrm>
            <a:off x="822960" y="1459991"/>
            <a:ext cx="5672328" cy="4373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82840" y="777240"/>
            <a:ext cx="3855720" cy="57393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97483" y="6266789"/>
            <a:ext cx="22244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Calibri"/>
                <a:cs typeface="Calibri"/>
              </a:rPr>
              <a:t>M. </a:t>
            </a:r>
            <a:r>
              <a:rPr sz="2800" b="1" dirty="0">
                <a:latin typeface="Calibri"/>
                <a:cs typeface="Calibri"/>
              </a:rPr>
              <a:t>O’Dell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2018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0040" y="397763"/>
            <a:ext cx="7252716" cy="6201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79080" y="397763"/>
            <a:ext cx="3916679" cy="62026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5279" y="1082039"/>
            <a:ext cx="6978395" cy="4831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28559" y="121920"/>
            <a:ext cx="3794759" cy="63093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19047" y="6346037"/>
            <a:ext cx="22288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Calibri"/>
                <a:cs typeface="Calibri"/>
              </a:rPr>
              <a:t>M. </a:t>
            </a:r>
            <a:r>
              <a:rPr sz="2800" b="1" dirty="0">
                <a:latin typeface="Calibri"/>
                <a:cs typeface="Calibri"/>
              </a:rPr>
              <a:t>O’Dell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2018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17080" y="259079"/>
            <a:ext cx="4404360" cy="6294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000" y="845819"/>
            <a:ext cx="6598920" cy="51206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541777" y="6303365"/>
            <a:ext cx="22244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Calibri"/>
                <a:cs typeface="Calibri"/>
              </a:rPr>
              <a:t>M. </a:t>
            </a:r>
            <a:r>
              <a:rPr sz="2800" b="1" dirty="0">
                <a:latin typeface="Calibri"/>
                <a:cs typeface="Calibri"/>
              </a:rPr>
              <a:t>O’Dell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2018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85280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5" dirty="0">
                <a:solidFill>
                  <a:srgbClr val="000000"/>
                </a:solidFill>
              </a:rPr>
              <a:t>Гетеротопическая </a:t>
            </a:r>
            <a:r>
              <a:rPr spc="-10" dirty="0">
                <a:solidFill>
                  <a:srgbClr val="000000"/>
                </a:solidFill>
              </a:rPr>
              <a:t>оссификация </a:t>
            </a:r>
            <a:r>
              <a:rPr dirty="0">
                <a:solidFill>
                  <a:srgbClr val="000000"/>
                </a:solidFill>
              </a:rPr>
              <a:t>-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2: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59966"/>
            <a:ext cx="11196320" cy="498157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241300" marR="1949450" indent="-228600">
              <a:lnSpc>
                <a:spcPts val="2690"/>
              </a:lnSpc>
              <a:spcBef>
                <a:spcPts val="74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latin typeface="Calibri"/>
                <a:cs typeface="Calibri"/>
              </a:rPr>
              <a:t>Причина не ясна, </a:t>
            </a:r>
            <a:r>
              <a:rPr sz="2800" b="1" spc="-10" dirty="0">
                <a:latin typeface="Calibri"/>
                <a:cs typeface="Calibri"/>
              </a:rPr>
              <a:t>патофизиология </a:t>
            </a:r>
            <a:r>
              <a:rPr sz="2800" b="1" spc="-5" dirty="0">
                <a:latin typeface="Calibri"/>
                <a:cs typeface="Calibri"/>
              </a:rPr>
              <a:t>не изучена. </a:t>
            </a:r>
            <a:r>
              <a:rPr sz="2800" b="1" spc="-20" dirty="0">
                <a:latin typeface="Calibri"/>
                <a:cs typeface="Calibri"/>
              </a:rPr>
              <a:t>Однако </a:t>
            </a:r>
            <a:r>
              <a:rPr sz="2800" b="1" spc="-15" dirty="0">
                <a:latin typeface="Calibri"/>
                <a:cs typeface="Calibri"/>
              </a:rPr>
              <a:t>это  </a:t>
            </a:r>
            <a:r>
              <a:rPr sz="2800" b="1" spc="-10" dirty="0">
                <a:latin typeface="Calibri"/>
                <a:cs typeface="Calibri"/>
              </a:rPr>
              <a:t>связано </a:t>
            </a:r>
            <a:r>
              <a:rPr sz="2800" b="1" spc="-5" dirty="0">
                <a:latin typeface="Calibri"/>
                <a:cs typeface="Calibri"/>
              </a:rPr>
              <a:t>с </a:t>
            </a:r>
            <a:r>
              <a:rPr sz="2800" b="1" spc="-10" dirty="0">
                <a:latin typeface="Calibri"/>
                <a:cs typeface="Calibri"/>
              </a:rPr>
              <a:t>нарушением </a:t>
            </a:r>
            <a:r>
              <a:rPr sz="2800" b="1" spc="-5" dirty="0">
                <a:latin typeface="Calibri"/>
                <a:cs typeface="Calibri"/>
              </a:rPr>
              <a:t>обмена</a:t>
            </a:r>
            <a:r>
              <a:rPr sz="2800" b="1" spc="1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кальция,</a:t>
            </a:r>
            <a:endParaRPr sz="2800">
              <a:latin typeface="Calibri"/>
              <a:cs typeface="Calibri"/>
            </a:endParaRPr>
          </a:p>
          <a:p>
            <a:pPr marL="241300" marR="1249045" indent="-228600">
              <a:lnSpc>
                <a:spcPts val="269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10" dirty="0">
                <a:latin typeface="Calibri"/>
                <a:cs typeface="Calibri"/>
              </a:rPr>
              <a:t>Повреждение </a:t>
            </a:r>
            <a:r>
              <a:rPr sz="2800" b="1" spc="-15" dirty="0">
                <a:latin typeface="Calibri"/>
                <a:cs typeface="Calibri"/>
              </a:rPr>
              <a:t>костей </a:t>
            </a:r>
            <a:r>
              <a:rPr sz="2800" b="1" spc="-10" dirty="0">
                <a:latin typeface="Calibri"/>
                <a:cs typeface="Calibri"/>
              </a:rPr>
              <a:t>активирует остеогенез, </a:t>
            </a:r>
            <a:r>
              <a:rPr sz="2800" b="1" spc="-35" dirty="0">
                <a:latin typeface="Calibri"/>
                <a:cs typeface="Calibri"/>
              </a:rPr>
              <a:t>куда </a:t>
            </a:r>
            <a:r>
              <a:rPr sz="2800" b="1" spc="-15" dirty="0">
                <a:latin typeface="Calibri"/>
                <a:cs typeface="Calibri"/>
              </a:rPr>
              <a:t>вовлекается  </a:t>
            </a:r>
            <a:r>
              <a:rPr sz="2800" b="1" spc="-5" dirty="0">
                <a:latin typeface="Calibri"/>
                <a:cs typeface="Calibri"/>
              </a:rPr>
              <a:t>не </a:t>
            </a:r>
            <a:r>
              <a:rPr sz="2800" b="1" spc="-25" dirty="0">
                <a:latin typeface="Calibri"/>
                <a:cs typeface="Calibri"/>
              </a:rPr>
              <a:t>только </a:t>
            </a:r>
            <a:r>
              <a:rPr sz="2800" b="1" spc="-15" dirty="0">
                <a:latin typeface="Calibri"/>
                <a:cs typeface="Calibri"/>
              </a:rPr>
              <a:t>поврежденная</a:t>
            </a:r>
            <a:r>
              <a:rPr sz="2800" b="1" spc="1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кость,</a:t>
            </a:r>
            <a:endParaRPr sz="2800">
              <a:latin typeface="Calibri"/>
              <a:cs typeface="Calibri"/>
            </a:endParaRPr>
          </a:p>
          <a:p>
            <a:pPr marL="241300" marR="1423670" indent="-228600">
              <a:lnSpc>
                <a:spcPts val="269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10" dirty="0">
                <a:latin typeface="Calibri"/>
                <a:cs typeface="Calibri"/>
              </a:rPr>
              <a:t>Развитие </a:t>
            </a:r>
            <a:r>
              <a:rPr sz="2800" b="1" spc="-15" dirty="0">
                <a:latin typeface="Calibri"/>
                <a:cs typeface="Calibri"/>
              </a:rPr>
              <a:t>патологии </a:t>
            </a:r>
            <a:r>
              <a:rPr sz="2800" b="1" spc="-20" dirty="0">
                <a:latin typeface="Calibri"/>
                <a:cs typeface="Calibri"/>
              </a:rPr>
              <a:t>происходит </a:t>
            </a:r>
            <a:r>
              <a:rPr sz="2800" b="1" spc="-5" dirty="0">
                <a:latin typeface="Calibri"/>
                <a:cs typeface="Calibri"/>
              </a:rPr>
              <a:t>на </a:t>
            </a:r>
            <a:r>
              <a:rPr sz="2800" b="1" spc="-15" dirty="0">
                <a:latin typeface="Calibri"/>
                <a:cs typeface="Calibri"/>
              </a:rPr>
              <a:t>протяжении 6-18 </a:t>
            </a:r>
            <a:r>
              <a:rPr sz="2800" b="1" spc="-10" dirty="0">
                <a:latin typeface="Calibri"/>
                <a:cs typeface="Calibri"/>
              </a:rPr>
              <a:t>месяцев  </a:t>
            </a:r>
            <a:r>
              <a:rPr sz="2800" b="1" spc="-5" dirty="0">
                <a:latin typeface="Calibri"/>
                <a:cs typeface="Calibri"/>
              </a:rPr>
              <a:t>после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повреждения.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latin typeface="Calibri"/>
                <a:cs typeface="Calibri"/>
              </a:rPr>
              <a:t>Выявление на </a:t>
            </a:r>
            <a:r>
              <a:rPr sz="2800" b="1" spc="-10" dirty="0">
                <a:latin typeface="Calibri"/>
                <a:cs typeface="Calibri"/>
              </a:rPr>
              <a:t>Рентгенографии отстает от </a:t>
            </a:r>
            <a:r>
              <a:rPr sz="2800" b="1" spc="-5" dirty="0">
                <a:latin typeface="Calibri"/>
                <a:cs typeface="Calibri"/>
              </a:rPr>
              <a:t>развития</a:t>
            </a:r>
            <a:r>
              <a:rPr sz="2800" b="1" spc="15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патологии,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ts val="3025"/>
              </a:lnSpc>
              <a:spcBef>
                <a:spcPts val="3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10" dirty="0">
                <a:latin typeface="Calibri"/>
                <a:cs typeface="Calibri"/>
              </a:rPr>
              <a:t>Поражение чаще </a:t>
            </a:r>
            <a:r>
              <a:rPr sz="2800" b="1" spc="-5" dirty="0">
                <a:latin typeface="Calibri"/>
                <a:cs typeface="Calibri"/>
              </a:rPr>
              <a:t>всего </a:t>
            </a:r>
            <a:r>
              <a:rPr sz="2800" b="1" spc="-10" dirty="0">
                <a:latin typeface="Calibri"/>
                <a:cs typeface="Calibri"/>
              </a:rPr>
              <a:t>периартикулярных</a:t>
            </a:r>
            <a:r>
              <a:rPr sz="2800" b="1" spc="9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костей:</a:t>
            </a:r>
            <a:endParaRPr sz="2800">
              <a:latin typeface="Calibri"/>
              <a:cs typeface="Calibri"/>
            </a:endParaRPr>
          </a:p>
          <a:p>
            <a:pPr marL="241300" marR="1621790">
              <a:lnSpc>
                <a:spcPct val="80000"/>
              </a:lnSpc>
              <a:spcBef>
                <a:spcPts val="340"/>
              </a:spcBef>
            </a:pPr>
            <a:r>
              <a:rPr sz="2800" b="1" spc="-25" dirty="0">
                <a:latin typeface="Calibri"/>
                <a:cs typeface="Calibri"/>
              </a:rPr>
              <a:t>Тазобедренный </a:t>
            </a:r>
            <a:r>
              <a:rPr sz="2800" b="1" spc="-5" dirty="0">
                <a:latin typeface="Calibri"/>
                <a:cs typeface="Calibri"/>
              </a:rPr>
              <a:t>сустав &gt; </a:t>
            </a:r>
            <a:r>
              <a:rPr sz="2800" b="1" spc="-10" dirty="0">
                <a:latin typeface="Calibri"/>
                <a:cs typeface="Calibri"/>
              </a:rPr>
              <a:t>локтевой сустав &gt;плечевой сустав </a:t>
            </a:r>
            <a:r>
              <a:rPr sz="2800" b="1" spc="-5" dirty="0">
                <a:latin typeface="Calibri"/>
                <a:cs typeface="Calibri"/>
              </a:rPr>
              <a:t>&gt;  </a:t>
            </a:r>
            <a:r>
              <a:rPr sz="2800" b="1" spc="-20" dirty="0">
                <a:latin typeface="Calibri"/>
                <a:cs typeface="Calibri"/>
              </a:rPr>
              <a:t>коленный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сустав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3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2800" b="1" spc="-5" dirty="0">
                <a:latin typeface="Calibri"/>
                <a:cs typeface="Calibri"/>
              </a:rPr>
              <a:t>M. </a:t>
            </a:r>
            <a:r>
              <a:rPr sz="2800" b="1" dirty="0">
                <a:latin typeface="Calibri"/>
                <a:cs typeface="Calibri"/>
              </a:rPr>
              <a:t>O’Dell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2018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8347" y="356692"/>
            <a:ext cx="1004760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0" u="heavy" spc="-15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6000" u="heavy" spc="-2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Медицинская</a:t>
            </a:r>
            <a:r>
              <a:rPr sz="6000" u="heavy" spc="-4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6000" u="heavy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коморбидность</a:t>
            </a:r>
            <a:endParaRPr sz="6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5682" y="1769110"/>
            <a:ext cx="11047730" cy="4972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2849245" indent="-457834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4000" b="1" spc="-10" dirty="0">
                <a:latin typeface="Calibri"/>
                <a:cs typeface="Calibri"/>
              </a:rPr>
              <a:t>Посттравматическая артериальная  </a:t>
            </a:r>
            <a:r>
              <a:rPr sz="4000" b="1" spc="-5" dirty="0">
                <a:latin typeface="Calibri"/>
                <a:cs typeface="Calibri"/>
              </a:rPr>
              <a:t>гипертензия,</a:t>
            </a:r>
            <a:endParaRPr sz="4000">
              <a:latin typeface="Calibri"/>
              <a:cs typeface="Calibri"/>
            </a:endParaRPr>
          </a:p>
          <a:p>
            <a:pPr marL="469900" marR="2646045" indent="-457834">
              <a:lnSpc>
                <a:spcPct val="100000"/>
              </a:lnSpc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4000" b="1" spc="-10" dirty="0">
                <a:latin typeface="Calibri"/>
                <a:cs typeface="Calibri"/>
              </a:rPr>
              <a:t>Синдром </a:t>
            </a:r>
            <a:r>
              <a:rPr sz="4000" b="1" spc="-5" dirty="0">
                <a:latin typeface="Calibri"/>
                <a:cs typeface="Calibri"/>
              </a:rPr>
              <a:t>автономной </a:t>
            </a:r>
            <a:r>
              <a:rPr sz="4000" b="1" spc="-10" dirty="0">
                <a:latin typeface="Calibri"/>
                <a:cs typeface="Calibri"/>
              </a:rPr>
              <a:t>вегетативной  дисфункции </a:t>
            </a:r>
            <a:r>
              <a:rPr sz="4000" b="1" spc="-5" dirty="0">
                <a:latin typeface="Calibri"/>
                <a:cs typeface="Calibri"/>
              </a:rPr>
              <a:t>(примерно</a:t>
            </a:r>
            <a:r>
              <a:rPr sz="4000" b="1" spc="20" dirty="0">
                <a:latin typeface="Calibri"/>
                <a:cs typeface="Calibri"/>
              </a:rPr>
              <a:t> </a:t>
            </a:r>
            <a:r>
              <a:rPr sz="4000" b="1" spc="-5" dirty="0">
                <a:latin typeface="Calibri"/>
                <a:cs typeface="Calibri"/>
              </a:rPr>
              <a:t>4%),</a:t>
            </a:r>
            <a:endParaRPr sz="40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4000" b="1" spc="-30" dirty="0">
                <a:latin typeface="Calibri"/>
                <a:cs typeface="Calibri"/>
              </a:rPr>
              <a:t>Тромбозы </a:t>
            </a:r>
            <a:r>
              <a:rPr sz="4000" b="1" spc="-25" dirty="0">
                <a:latin typeface="Calibri"/>
                <a:cs typeface="Calibri"/>
              </a:rPr>
              <a:t>глубоких</a:t>
            </a:r>
            <a:r>
              <a:rPr sz="4000" b="1" spc="20" dirty="0">
                <a:latin typeface="Calibri"/>
                <a:cs typeface="Calibri"/>
              </a:rPr>
              <a:t> </a:t>
            </a:r>
            <a:r>
              <a:rPr sz="4000" b="1" dirty="0">
                <a:latin typeface="Calibri"/>
                <a:cs typeface="Calibri"/>
              </a:rPr>
              <a:t>вен,</a:t>
            </a:r>
            <a:endParaRPr sz="40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4000" b="1" spc="-25" dirty="0">
                <a:latin typeface="Calibri"/>
                <a:cs typeface="Calibri"/>
              </a:rPr>
              <a:t>Гипонатриемия,</a:t>
            </a:r>
            <a:endParaRPr sz="40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4000" b="1" spc="-10" dirty="0">
                <a:latin typeface="Calibri"/>
                <a:cs typeface="Calibri"/>
              </a:rPr>
              <a:t>Другие </a:t>
            </a:r>
            <a:r>
              <a:rPr sz="4000" b="1" spc="-5" dirty="0">
                <a:latin typeface="Calibri"/>
                <a:cs typeface="Calibri"/>
              </a:rPr>
              <a:t>эндокринные</a:t>
            </a:r>
            <a:r>
              <a:rPr sz="4000" b="1" spc="5" dirty="0">
                <a:latin typeface="Calibri"/>
                <a:cs typeface="Calibri"/>
              </a:rPr>
              <a:t> </a:t>
            </a:r>
            <a:r>
              <a:rPr sz="4000" b="1" spc="-5" dirty="0">
                <a:latin typeface="Calibri"/>
                <a:cs typeface="Calibri"/>
              </a:rPr>
              <a:t>синдромы</a:t>
            </a:r>
            <a:endParaRPr sz="4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1989"/>
              </a:spcBef>
            </a:pPr>
            <a:r>
              <a:rPr sz="2800" b="1" spc="-5" dirty="0">
                <a:latin typeface="Calibri"/>
                <a:cs typeface="Calibri"/>
              </a:rPr>
              <a:t>M. </a:t>
            </a:r>
            <a:r>
              <a:rPr sz="2800" b="1" dirty="0">
                <a:latin typeface="Calibri"/>
                <a:cs typeface="Calibri"/>
              </a:rPr>
              <a:t>O’Dell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2018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9639" y="0"/>
            <a:ext cx="10378440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0451" y="307924"/>
            <a:ext cx="8533765" cy="1301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5015"/>
              </a:lnSpc>
              <a:spcBef>
                <a:spcPts val="105"/>
              </a:spcBef>
            </a:pPr>
            <a:r>
              <a:rPr b="0" u="heavy" spc="-1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Посттравматическая</a:t>
            </a:r>
            <a:r>
              <a:rPr u="heavy" spc="-3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артериальная</a:t>
            </a:r>
          </a:p>
          <a:p>
            <a:pPr algn="ctr">
              <a:lnSpc>
                <a:spcPts val="5015"/>
              </a:lnSpc>
            </a:pPr>
            <a:r>
              <a:rPr b="0" u="heavy" spc="-1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гипертензия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0175" rIns="0" bIns="0" rtlCol="0">
            <a:spAutoFit/>
          </a:bodyPr>
          <a:lstStyle/>
          <a:p>
            <a:pPr marL="1079500" indent="-228600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1079500" algn="l"/>
              </a:tabLst>
            </a:pPr>
            <a:r>
              <a:rPr spc="-25" dirty="0"/>
              <a:t>Может </a:t>
            </a:r>
            <a:r>
              <a:rPr dirty="0"/>
              <a:t>быть </a:t>
            </a:r>
            <a:r>
              <a:rPr spc="-5" dirty="0"/>
              <a:t>ассоциирована </a:t>
            </a:r>
            <a:r>
              <a:rPr dirty="0"/>
              <a:t>с</a:t>
            </a:r>
            <a:r>
              <a:rPr spc="10" dirty="0"/>
              <a:t> </a:t>
            </a:r>
            <a:r>
              <a:rPr spc="-5" dirty="0"/>
              <a:t>гидроцефалией,</a:t>
            </a:r>
          </a:p>
          <a:p>
            <a:pPr marL="1079500" marR="1040130" indent="-228600">
              <a:lnSpc>
                <a:spcPts val="3890"/>
              </a:lnSpc>
              <a:spcBef>
                <a:spcPts val="1055"/>
              </a:spcBef>
              <a:buFont typeface="Arial"/>
              <a:buChar char="•"/>
              <a:tabLst>
                <a:tab pos="1079500" algn="l"/>
              </a:tabLst>
            </a:pPr>
            <a:r>
              <a:rPr dirty="0"/>
              <a:t>Лучший выбор для </a:t>
            </a:r>
            <a:r>
              <a:rPr spc="-10" dirty="0"/>
              <a:t>терапии: </a:t>
            </a:r>
            <a:r>
              <a:rPr spc="-15" dirty="0"/>
              <a:t>Б-адреноблокаторы,  </a:t>
            </a:r>
            <a:r>
              <a:rPr spc="-55" dirty="0"/>
              <a:t>иАПФ, </a:t>
            </a:r>
            <a:r>
              <a:rPr spc="-15" dirty="0"/>
              <a:t>Блокаторы </a:t>
            </a:r>
            <a:r>
              <a:rPr spc="-5" dirty="0"/>
              <a:t>Кальциевых</a:t>
            </a:r>
            <a:r>
              <a:rPr spc="15" dirty="0"/>
              <a:t> </a:t>
            </a:r>
            <a:r>
              <a:rPr spc="-10" dirty="0"/>
              <a:t>каналов,</a:t>
            </a:r>
          </a:p>
          <a:p>
            <a:pPr marL="1079500">
              <a:lnSpc>
                <a:spcPts val="3829"/>
              </a:lnSpc>
            </a:pPr>
            <a:r>
              <a:rPr spc="-15" dirty="0"/>
              <a:t>некоторые</a:t>
            </a:r>
            <a:r>
              <a:rPr spc="-40" dirty="0"/>
              <a:t> </a:t>
            </a:r>
            <a:r>
              <a:rPr spc="-5" dirty="0"/>
              <a:t>диуретики,</a:t>
            </a:r>
          </a:p>
          <a:p>
            <a:pPr marL="1079500" marR="2640330" indent="-228600">
              <a:lnSpc>
                <a:spcPts val="3890"/>
              </a:lnSpc>
              <a:spcBef>
                <a:spcPts val="1055"/>
              </a:spcBef>
              <a:buFont typeface="Arial"/>
              <a:buChar char="•"/>
              <a:tabLst>
                <a:tab pos="1079500" algn="l"/>
              </a:tabLst>
            </a:pPr>
            <a:r>
              <a:rPr dirty="0"/>
              <a:t>Не лучший выбор: клонидин,</a:t>
            </a:r>
            <a:r>
              <a:rPr spc="-135" dirty="0"/>
              <a:t> </a:t>
            </a:r>
            <a:r>
              <a:rPr spc="-10" dirty="0"/>
              <a:t>метилдопа,  </a:t>
            </a:r>
            <a:r>
              <a:rPr spc="-5" dirty="0"/>
              <a:t>празозин.</a:t>
            </a:r>
          </a:p>
          <a:p>
            <a:pPr marL="838200">
              <a:lnSpc>
                <a:spcPct val="100000"/>
              </a:lnSpc>
              <a:spcBef>
                <a:spcPts val="30"/>
              </a:spcBef>
            </a:pPr>
            <a:endParaRPr sz="3550"/>
          </a:p>
          <a:p>
            <a:pPr marL="838200" marR="5080" algn="r">
              <a:lnSpc>
                <a:spcPct val="100000"/>
              </a:lnSpc>
            </a:pPr>
            <a:r>
              <a:rPr sz="2800" spc="-5" dirty="0"/>
              <a:t>M. </a:t>
            </a:r>
            <a:r>
              <a:rPr sz="2800" dirty="0"/>
              <a:t>O’Dell</a:t>
            </a:r>
            <a:r>
              <a:rPr sz="2800" spc="-70" dirty="0"/>
              <a:t> </a:t>
            </a:r>
            <a:r>
              <a:rPr sz="2800" spc="-5" dirty="0"/>
              <a:t>2018</a:t>
            </a:r>
            <a:endParaRPr sz="2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3340" y="944067"/>
            <a:ext cx="9992995" cy="1904364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 indent="726440">
              <a:lnSpc>
                <a:spcPts val="4750"/>
              </a:lnSpc>
              <a:spcBef>
                <a:spcPts val="705"/>
              </a:spcBef>
            </a:pPr>
            <a:r>
              <a:rPr dirty="0">
                <a:solidFill>
                  <a:srgbClr val="001F5F"/>
                </a:solidFill>
              </a:rPr>
              <a:t>ЧМТ – </a:t>
            </a:r>
            <a:r>
              <a:rPr spc="-25" dirty="0">
                <a:solidFill>
                  <a:srgbClr val="001F5F"/>
                </a:solidFill>
              </a:rPr>
              <a:t>это </a:t>
            </a:r>
            <a:r>
              <a:rPr spc="-15" dirty="0">
                <a:solidFill>
                  <a:srgbClr val="001F5F"/>
                </a:solidFill>
              </a:rPr>
              <a:t>проблема </a:t>
            </a:r>
            <a:r>
              <a:rPr dirty="0">
                <a:solidFill>
                  <a:srgbClr val="001F5F"/>
                </a:solidFill>
              </a:rPr>
              <a:t>не </a:t>
            </a:r>
            <a:r>
              <a:rPr spc="-15" dirty="0">
                <a:solidFill>
                  <a:srgbClr val="001F5F"/>
                </a:solidFill>
              </a:rPr>
              <a:t>поражения  </a:t>
            </a:r>
            <a:r>
              <a:rPr spc="-20" dirty="0">
                <a:solidFill>
                  <a:srgbClr val="001F5F"/>
                </a:solidFill>
              </a:rPr>
              <a:t>головного </a:t>
            </a:r>
            <a:r>
              <a:rPr spc="-10" dirty="0">
                <a:solidFill>
                  <a:srgbClr val="001F5F"/>
                </a:solidFill>
              </a:rPr>
              <a:t>мозга, </a:t>
            </a:r>
            <a:r>
              <a:rPr dirty="0">
                <a:solidFill>
                  <a:srgbClr val="001F5F"/>
                </a:solidFill>
              </a:rPr>
              <a:t>а </a:t>
            </a:r>
            <a:r>
              <a:rPr spc="-15" dirty="0">
                <a:solidFill>
                  <a:srgbClr val="001F5F"/>
                </a:solidFill>
              </a:rPr>
              <a:t>проблема</a:t>
            </a:r>
            <a:r>
              <a:rPr spc="-50" dirty="0">
                <a:solidFill>
                  <a:srgbClr val="001F5F"/>
                </a:solidFill>
              </a:rPr>
              <a:t> </a:t>
            </a:r>
            <a:r>
              <a:rPr spc="-15" dirty="0">
                <a:solidFill>
                  <a:srgbClr val="001F5F"/>
                </a:solidFill>
              </a:rPr>
              <a:t>поражения</a:t>
            </a:r>
          </a:p>
          <a:p>
            <a:pPr marL="2571750">
              <a:lnSpc>
                <a:spcPts val="4685"/>
              </a:lnSpc>
            </a:pPr>
            <a:r>
              <a:rPr spc="-5" dirty="0">
                <a:solidFill>
                  <a:srgbClr val="001F5F"/>
                </a:solidFill>
              </a:rPr>
              <a:t>организма </a:t>
            </a:r>
            <a:r>
              <a:rPr dirty="0">
                <a:solidFill>
                  <a:srgbClr val="001F5F"/>
                </a:solidFill>
              </a:rPr>
              <a:t>в </a:t>
            </a:r>
            <a:r>
              <a:rPr spc="-20" dirty="0">
                <a:solidFill>
                  <a:srgbClr val="001F5F"/>
                </a:solidFill>
              </a:rPr>
              <a:t>целом.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91741" y="3485769"/>
            <a:ext cx="9228455" cy="205613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64135" marR="55880" algn="ctr">
              <a:lnSpc>
                <a:spcPts val="3890"/>
              </a:lnSpc>
              <a:spcBef>
                <a:spcPts val="585"/>
              </a:spcBef>
            </a:pPr>
            <a:r>
              <a:rPr sz="3600" b="1" spc="-25" dirty="0">
                <a:solidFill>
                  <a:srgbClr val="001F5F"/>
                </a:solidFill>
                <a:latin typeface="Calibri"/>
                <a:cs typeface="Calibri"/>
              </a:rPr>
              <a:t>Необходимо </a:t>
            </a:r>
            <a:r>
              <a:rPr sz="3600" b="1" spc="-15" dirty="0">
                <a:solidFill>
                  <a:srgbClr val="001F5F"/>
                </a:solidFill>
                <a:latin typeface="Calibri"/>
                <a:cs typeface="Calibri"/>
              </a:rPr>
              <a:t>проведение целостного </a:t>
            </a:r>
            <a:r>
              <a:rPr sz="3600" b="1" dirty="0">
                <a:solidFill>
                  <a:srgbClr val="001F5F"/>
                </a:solidFill>
                <a:latin typeface="Calibri"/>
                <a:cs typeface="Calibri"/>
              </a:rPr>
              <a:t>анализа  </a:t>
            </a:r>
            <a:r>
              <a:rPr sz="3600" b="1" spc="-5" dirty="0">
                <a:solidFill>
                  <a:srgbClr val="001F5F"/>
                </a:solidFill>
                <a:latin typeface="Calibri"/>
                <a:cs typeface="Calibri"/>
              </a:rPr>
              <a:t>организма </a:t>
            </a:r>
            <a:r>
              <a:rPr sz="36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3600" b="1" spc="-5" dirty="0">
                <a:solidFill>
                  <a:srgbClr val="001F5F"/>
                </a:solidFill>
                <a:latin typeface="Calibri"/>
                <a:cs typeface="Calibri"/>
              </a:rPr>
              <a:t>обращать </a:t>
            </a:r>
            <a:r>
              <a:rPr sz="3600" b="1" dirty="0">
                <a:solidFill>
                  <a:srgbClr val="001F5F"/>
                </a:solidFill>
                <a:latin typeface="Calibri"/>
                <a:cs typeface="Calibri"/>
              </a:rPr>
              <a:t>внимание </a:t>
            </a:r>
            <a:r>
              <a:rPr sz="3600" b="1" spc="-5" dirty="0">
                <a:solidFill>
                  <a:srgbClr val="001F5F"/>
                </a:solidFill>
                <a:latin typeface="Calibri"/>
                <a:cs typeface="Calibri"/>
              </a:rPr>
              <a:t>на</a:t>
            </a:r>
            <a:r>
              <a:rPr sz="3600" b="1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001F5F"/>
                </a:solidFill>
                <a:latin typeface="Calibri"/>
                <a:cs typeface="Calibri"/>
              </a:rPr>
              <a:t>часто</a:t>
            </a:r>
            <a:endParaRPr sz="3600">
              <a:latin typeface="Calibri"/>
              <a:cs typeface="Calibri"/>
            </a:endParaRPr>
          </a:p>
          <a:p>
            <a:pPr algn="ctr">
              <a:lnSpc>
                <a:spcPts val="3615"/>
              </a:lnSpc>
            </a:pPr>
            <a:r>
              <a:rPr sz="3600" b="1" dirty="0">
                <a:solidFill>
                  <a:srgbClr val="001F5F"/>
                </a:solidFill>
                <a:latin typeface="Calibri"/>
                <a:cs typeface="Calibri"/>
              </a:rPr>
              <a:t>встречающие, </a:t>
            </a:r>
            <a:r>
              <a:rPr sz="3600" b="1" spc="-5" dirty="0">
                <a:solidFill>
                  <a:srgbClr val="001F5F"/>
                </a:solidFill>
                <a:latin typeface="Calibri"/>
                <a:cs typeface="Calibri"/>
              </a:rPr>
              <a:t>но не </a:t>
            </a:r>
            <a:r>
              <a:rPr sz="3600" b="1" spc="-10" dirty="0">
                <a:solidFill>
                  <a:srgbClr val="001F5F"/>
                </a:solidFill>
                <a:latin typeface="Calibri"/>
                <a:cs typeface="Calibri"/>
              </a:rPr>
              <a:t>связанные </a:t>
            </a:r>
            <a:r>
              <a:rPr sz="3600" b="1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36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b="1" spc="-15" dirty="0">
                <a:solidFill>
                  <a:srgbClr val="001F5F"/>
                </a:solidFill>
                <a:latin typeface="Calibri"/>
                <a:cs typeface="Calibri"/>
              </a:rPr>
              <a:t>поражением</a:t>
            </a:r>
            <a:endParaRPr sz="3600">
              <a:latin typeface="Calibri"/>
              <a:cs typeface="Calibri"/>
            </a:endParaRPr>
          </a:p>
          <a:p>
            <a:pPr algn="ctr">
              <a:lnSpc>
                <a:spcPts val="4105"/>
              </a:lnSpc>
            </a:pPr>
            <a:r>
              <a:rPr sz="3600" b="1" spc="-10" dirty="0">
                <a:solidFill>
                  <a:srgbClr val="001F5F"/>
                </a:solidFill>
                <a:latin typeface="Calibri"/>
                <a:cs typeface="Calibri"/>
              </a:rPr>
              <a:t>мозга</a:t>
            </a:r>
            <a:r>
              <a:rPr sz="3600" b="1" spc="-5" dirty="0">
                <a:solidFill>
                  <a:srgbClr val="001F5F"/>
                </a:solidFill>
                <a:latin typeface="Calibri"/>
                <a:cs typeface="Calibri"/>
              </a:rPr>
              <a:t> причины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0408" y="1773377"/>
            <a:ext cx="7057390" cy="3074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000000"/>
                </a:solidFill>
              </a:rPr>
              <a:t>Особенности </a:t>
            </a:r>
            <a:r>
              <a:rPr sz="4000" spc="-10" dirty="0">
                <a:solidFill>
                  <a:srgbClr val="000000"/>
                </a:solidFill>
              </a:rPr>
              <a:t>течения </a:t>
            </a:r>
            <a:r>
              <a:rPr sz="4000" spc="-5" dirty="0">
                <a:solidFill>
                  <a:srgbClr val="000000"/>
                </a:solidFill>
              </a:rPr>
              <a:t>основных  проявлений </a:t>
            </a:r>
            <a:r>
              <a:rPr sz="4000" spc="-10" dirty="0">
                <a:solidFill>
                  <a:srgbClr val="000000"/>
                </a:solidFill>
              </a:rPr>
              <a:t>травматического  </a:t>
            </a:r>
            <a:r>
              <a:rPr sz="4000" spc="-15" dirty="0">
                <a:solidFill>
                  <a:srgbClr val="000000"/>
                </a:solidFill>
              </a:rPr>
              <a:t>поражения </a:t>
            </a:r>
            <a:r>
              <a:rPr sz="4000" spc="-10" dirty="0">
                <a:solidFill>
                  <a:srgbClr val="000000"/>
                </a:solidFill>
              </a:rPr>
              <a:t>мозга </a:t>
            </a:r>
            <a:r>
              <a:rPr sz="4000" spc="-5" dirty="0">
                <a:solidFill>
                  <a:srgbClr val="000000"/>
                </a:solidFill>
              </a:rPr>
              <a:t>и</a:t>
            </a:r>
            <a:r>
              <a:rPr sz="4000" spc="25" dirty="0">
                <a:solidFill>
                  <a:srgbClr val="000000"/>
                </a:solidFill>
              </a:rPr>
              <a:t> </a:t>
            </a:r>
            <a:r>
              <a:rPr sz="4000" spc="-5" dirty="0">
                <a:solidFill>
                  <a:srgbClr val="000000"/>
                </a:solidFill>
              </a:rPr>
              <a:t>развития</a:t>
            </a:r>
            <a:endParaRPr sz="4000"/>
          </a:p>
          <a:p>
            <a:pPr marL="312420" marR="298450" indent="-3810" algn="ctr">
              <a:lnSpc>
                <a:spcPct val="100000"/>
              </a:lnSpc>
              <a:spcBef>
                <a:spcPts val="5"/>
              </a:spcBef>
            </a:pPr>
            <a:r>
              <a:rPr sz="4000" spc="-5" dirty="0">
                <a:solidFill>
                  <a:srgbClr val="000000"/>
                </a:solidFill>
              </a:rPr>
              <a:t>основных </a:t>
            </a:r>
            <a:r>
              <a:rPr sz="4000" spc="-10" dirty="0">
                <a:solidFill>
                  <a:srgbClr val="000000"/>
                </a:solidFill>
              </a:rPr>
              <a:t>осложнений  </a:t>
            </a:r>
            <a:r>
              <a:rPr sz="4000" spc="-15" dirty="0">
                <a:solidFill>
                  <a:srgbClr val="000000"/>
                </a:solidFill>
              </a:rPr>
              <a:t>приводящих </a:t>
            </a:r>
            <a:r>
              <a:rPr sz="4000" spc="-5" dirty="0">
                <a:solidFill>
                  <a:srgbClr val="000000"/>
                </a:solidFill>
              </a:rPr>
              <a:t>к</a:t>
            </a:r>
            <a:r>
              <a:rPr sz="4000" spc="-15" dirty="0">
                <a:solidFill>
                  <a:srgbClr val="000000"/>
                </a:solidFill>
              </a:rPr>
              <a:t> </a:t>
            </a:r>
            <a:r>
              <a:rPr sz="4000" spc="-5" dirty="0">
                <a:solidFill>
                  <a:srgbClr val="000000"/>
                </a:solidFill>
              </a:rPr>
              <a:t>инвалидности</a:t>
            </a:r>
            <a:endParaRPr sz="4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1247" y="2472944"/>
            <a:ext cx="9875520" cy="130048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859914" marR="5080" indent="-1847850">
              <a:lnSpc>
                <a:spcPts val="4750"/>
              </a:lnSpc>
              <a:spcBef>
                <a:spcPts val="705"/>
              </a:spcBef>
            </a:pPr>
            <a:r>
              <a:rPr spc="-5" dirty="0">
                <a:solidFill>
                  <a:srgbClr val="000000"/>
                </a:solidFill>
              </a:rPr>
              <a:t>Основные инвалидизирующие факторы  </a:t>
            </a:r>
            <a:r>
              <a:rPr dirty="0">
                <a:solidFill>
                  <a:srgbClr val="000000"/>
                </a:solidFill>
              </a:rPr>
              <a:t>при ЧМТ и</a:t>
            </a:r>
            <a:r>
              <a:rPr spc="-3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реабилитация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0338" y="1193368"/>
            <a:ext cx="7221855" cy="1306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05155" marR="93980" indent="-55244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001F5F"/>
                </a:solidFill>
                <a:latin typeface="Arial"/>
                <a:cs typeface="Arial"/>
              </a:rPr>
              <a:t>Иммобилизационный синдром </a:t>
            </a:r>
            <a:r>
              <a:rPr sz="2800" b="0" spc="-5" dirty="0">
                <a:solidFill>
                  <a:srgbClr val="001F5F"/>
                </a:solidFill>
                <a:latin typeface="Arial"/>
                <a:cs typeface="Arial"/>
              </a:rPr>
              <a:t>(ИС) -  </a:t>
            </a:r>
            <a:r>
              <a:rPr sz="2800" b="0" dirty="0">
                <a:solidFill>
                  <a:srgbClr val="001F5F"/>
                </a:solidFill>
                <a:latin typeface="Arial"/>
                <a:cs typeface="Arial"/>
              </a:rPr>
              <a:t>комплекс </a:t>
            </a:r>
            <a:r>
              <a:rPr sz="2800" b="0" spc="-15" dirty="0">
                <a:solidFill>
                  <a:srgbClr val="001F5F"/>
                </a:solidFill>
                <a:latin typeface="Arial"/>
                <a:cs typeface="Arial"/>
              </a:rPr>
              <a:t>полиорганных</a:t>
            </a:r>
            <a:r>
              <a:rPr sz="2800" b="0" spc="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b="0" spc="-10" dirty="0">
                <a:solidFill>
                  <a:srgbClr val="001F5F"/>
                </a:solidFill>
                <a:latin typeface="Arial"/>
                <a:cs typeface="Arial"/>
              </a:rPr>
              <a:t>нарушений,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b="0" spc="-10" dirty="0">
                <a:solidFill>
                  <a:srgbClr val="001F5F"/>
                </a:solidFill>
                <a:latin typeface="Arial"/>
                <a:cs typeface="Arial"/>
              </a:rPr>
              <a:t>связанных </a:t>
            </a:r>
            <a:r>
              <a:rPr sz="2800" b="0" spc="-5" dirty="0">
                <a:solidFill>
                  <a:srgbClr val="001F5F"/>
                </a:solidFill>
                <a:latin typeface="Arial"/>
                <a:cs typeface="Arial"/>
              </a:rPr>
              <a:t>с </a:t>
            </a:r>
            <a:r>
              <a:rPr sz="2800" b="0" spc="-10" dirty="0">
                <a:solidFill>
                  <a:srgbClr val="001F5F"/>
                </a:solidFill>
                <a:latin typeface="Arial"/>
                <a:cs typeface="Arial"/>
              </a:rPr>
              <a:t>нефизиологическим</a:t>
            </a:r>
            <a:r>
              <a:rPr sz="2800" b="0" spc="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b="0" spc="-5" dirty="0">
                <a:solidFill>
                  <a:srgbClr val="001F5F"/>
                </a:solidFill>
                <a:latin typeface="Arial"/>
                <a:cs typeface="Arial"/>
              </a:rPr>
              <a:t>(феномен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45538" y="2473909"/>
            <a:ext cx="7827009" cy="2586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95"/>
              </a:spcBef>
              <a:tabLst>
                <a:tab pos="5876290" algn="l"/>
              </a:tabLst>
            </a:pP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«Non-use») ограничением </a:t>
            </a:r>
            <a:r>
              <a:rPr sz="2800" spc="-30" dirty="0">
                <a:solidFill>
                  <a:srgbClr val="001F5F"/>
                </a:solidFill>
                <a:latin typeface="Arial"/>
                <a:cs typeface="Arial"/>
              </a:rPr>
              <a:t>двигательной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и 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когнитивной</a:t>
            </a:r>
            <a:r>
              <a:rPr sz="2800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активности</a:t>
            </a:r>
            <a:r>
              <a:rPr sz="2800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001F5F"/>
                </a:solidFill>
                <a:latin typeface="Arial"/>
                <a:cs typeface="Arial"/>
              </a:rPr>
              <a:t>больного.	Частота</a:t>
            </a:r>
            <a:r>
              <a:rPr sz="2800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001F5F"/>
                </a:solidFill>
                <a:latin typeface="Arial"/>
                <a:cs typeface="Arial"/>
              </a:rPr>
              <a:t>его  </a:t>
            </a:r>
            <a:r>
              <a:rPr sz="2800" spc="-10" dirty="0">
                <a:solidFill>
                  <a:srgbClr val="001F5F"/>
                </a:solidFill>
                <a:latin typeface="Arial"/>
                <a:cs typeface="Arial"/>
              </a:rPr>
              <a:t>развития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у </a:t>
            </a:r>
            <a:r>
              <a:rPr sz="2800" spc="-10" dirty="0">
                <a:solidFill>
                  <a:srgbClr val="001F5F"/>
                </a:solidFill>
                <a:latin typeface="Arial"/>
                <a:cs typeface="Arial"/>
              </a:rPr>
              <a:t>пациентов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с острой </a:t>
            </a:r>
            <a:r>
              <a:rPr sz="2800" spc="-10" dirty="0">
                <a:solidFill>
                  <a:srgbClr val="001F5F"/>
                </a:solidFill>
                <a:latin typeface="Arial"/>
                <a:cs typeface="Arial"/>
              </a:rPr>
              <a:t>церебральной  </a:t>
            </a:r>
            <a:r>
              <a:rPr sz="2800" spc="-20" dirty="0">
                <a:solidFill>
                  <a:srgbClr val="001F5F"/>
                </a:solidFill>
                <a:latin typeface="Arial"/>
                <a:cs typeface="Arial"/>
              </a:rPr>
              <a:t>недостаточностью достигает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65-80%,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sz="2800" spc="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у</a:t>
            </a:r>
            <a:endParaRPr sz="2800">
              <a:latin typeface="Arial"/>
              <a:cs typeface="Arial"/>
            </a:endParaRPr>
          </a:p>
          <a:p>
            <a:pPr marL="4445" algn="ctr">
              <a:lnSpc>
                <a:spcPct val="100000"/>
              </a:lnSpc>
              <a:spcBef>
                <a:spcPts val="5"/>
              </a:spcBef>
            </a:pPr>
            <a:r>
              <a:rPr sz="2800" spc="-10" dirty="0">
                <a:solidFill>
                  <a:srgbClr val="001F5F"/>
                </a:solidFill>
                <a:latin typeface="Arial"/>
                <a:cs typeface="Arial"/>
              </a:rPr>
              <a:t>пациентов ОРИТ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с</a:t>
            </a:r>
            <a:r>
              <a:rPr sz="2800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001F5F"/>
                </a:solidFill>
                <a:latin typeface="Arial"/>
                <a:cs typeface="Arial"/>
              </a:rPr>
              <a:t>длительностью</a:t>
            </a:r>
            <a:endParaRPr sz="2800">
              <a:latin typeface="Arial"/>
              <a:cs typeface="Arial"/>
            </a:endParaRPr>
          </a:p>
          <a:p>
            <a:pPr marL="4445" algn="ctr">
              <a:lnSpc>
                <a:spcPct val="100000"/>
              </a:lnSpc>
            </a:pPr>
            <a:r>
              <a:rPr sz="2800" spc="-15" dirty="0">
                <a:solidFill>
                  <a:srgbClr val="001F5F"/>
                </a:solidFill>
                <a:latin typeface="Arial"/>
                <a:cs typeface="Arial"/>
              </a:rPr>
              <a:t>пребывания </a:t>
            </a:r>
            <a:r>
              <a:rPr sz="2800" spc="-20" dirty="0">
                <a:solidFill>
                  <a:srgbClr val="001F5F"/>
                </a:solidFill>
                <a:latin typeface="Arial"/>
                <a:cs typeface="Arial"/>
              </a:rPr>
              <a:t>более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48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часов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–</a:t>
            </a:r>
            <a:r>
              <a:rPr sz="2800" spc="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55-98%.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18529" y="6391452"/>
            <a:ext cx="53968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Клин. рекомендации по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реабилитации в</a:t>
            </a:r>
            <a:r>
              <a:rPr sz="1800" b="1" spc="-9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реанимации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2906" y="0"/>
            <a:ext cx="102038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0000"/>
                </a:solidFill>
              </a:rPr>
              <a:t>Основные </a:t>
            </a:r>
            <a:r>
              <a:rPr sz="3200" spc="-20" dirty="0">
                <a:solidFill>
                  <a:srgbClr val="000000"/>
                </a:solidFill>
              </a:rPr>
              <a:t>нежелательные </a:t>
            </a:r>
            <a:r>
              <a:rPr sz="3200" spc="-5" dirty="0">
                <a:solidFill>
                  <a:srgbClr val="000000"/>
                </a:solidFill>
              </a:rPr>
              <a:t>эффекты </a:t>
            </a:r>
            <a:r>
              <a:rPr sz="3200" spc="-10" dirty="0">
                <a:solidFill>
                  <a:srgbClr val="000000"/>
                </a:solidFill>
              </a:rPr>
              <a:t>постельного</a:t>
            </a:r>
            <a:r>
              <a:rPr sz="3200" spc="25" dirty="0">
                <a:solidFill>
                  <a:srgbClr val="000000"/>
                </a:solidFill>
              </a:rPr>
              <a:t> </a:t>
            </a:r>
            <a:r>
              <a:rPr sz="3200" spc="-10" dirty="0">
                <a:solidFill>
                  <a:srgbClr val="000000"/>
                </a:solidFill>
              </a:rPr>
              <a:t>режима</a:t>
            </a:r>
            <a:endParaRPr sz="32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13777" y="488569"/>
          <a:ext cx="10831830" cy="60959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2620"/>
                <a:gridCol w="8919210"/>
              </a:tblGrid>
              <a:tr h="243839">
                <a:tc rowSpan="7">
                  <a:txBody>
                    <a:bodyPr/>
                    <a:lstStyle/>
                    <a:p>
                      <a:pPr marL="57150">
                        <a:lnSpc>
                          <a:spcPts val="1820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Костно-мышечная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5715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система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ts val="1820"/>
                        </a:lnSpc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Сниженный синтез мышечного</a:t>
                      </a:r>
                      <a:r>
                        <a:rPr sz="16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белка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2438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ts val="182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Мышечная атрофия со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снижением общей</a:t>
                      </a:r>
                      <a:r>
                        <a:rPr sz="16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массы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2438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ts val="182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Снижение мышечной</a:t>
                      </a:r>
                      <a:r>
                        <a:rPr sz="16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силы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2438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ts val="182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Снижение толерантности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к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физической</a:t>
                      </a:r>
                      <a:r>
                        <a:rPr sz="16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нагрузке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2438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ts val="1820"/>
                        </a:lnSpc>
                      </a:pPr>
                      <a:r>
                        <a:rPr sz="1600" spc="-15" dirty="0">
                          <a:latin typeface="Calibri"/>
                          <a:cs typeface="Calibri"/>
                        </a:rPr>
                        <a:t>Укорочение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сухожилий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контрактуры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суставов с начальными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проявлениями через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1600" spc="1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часов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2438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ts val="182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Резорбция кости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1% в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неделю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6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гиперкальциемия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2438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ts val="182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Болезненность</a:t>
                      </a:r>
                      <a:r>
                        <a:rPr sz="16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суставов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243839">
                <a:tc rowSpan="3">
                  <a:txBody>
                    <a:bodyPr/>
                    <a:lstStyle/>
                    <a:p>
                      <a:pPr marL="57150">
                        <a:lnSpc>
                          <a:spcPts val="1825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Дыхательная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5715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система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ts val="182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Снижение максимального давления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вдоха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и жизненной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емкости</a:t>
                      </a:r>
                      <a:r>
                        <a:rPr sz="16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легких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2438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ts val="1820"/>
                        </a:lnSpc>
                      </a:pPr>
                      <a:r>
                        <a:rPr sz="1600" spc="-15" dirty="0">
                          <a:latin typeface="Calibri"/>
                          <a:cs typeface="Calibri"/>
                        </a:rPr>
                        <a:t>Ателектазы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2438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ts val="182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Пневмония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243839">
                <a:tc rowSpan="5">
                  <a:txBody>
                    <a:bodyPr/>
                    <a:lstStyle/>
                    <a:p>
                      <a:pPr marL="57150">
                        <a:lnSpc>
                          <a:spcPts val="1825"/>
                        </a:lnSpc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Сердечно-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5715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сосудистая</a:t>
                      </a:r>
                      <a:r>
                        <a:rPr sz="16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система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ts val="1820"/>
                        </a:lnSpc>
                      </a:pPr>
                      <a:r>
                        <a:rPr sz="1600" spc="-15" dirty="0">
                          <a:latin typeface="Calibri"/>
                          <a:cs typeface="Calibri"/>
                        </a:rPr>
                        <a:t>Уменьшение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общего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размера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сердца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левого</a:t>
                      </a:r>
                      <a:r>
                        <a:rPr sz="160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желудочка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2438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ts val="182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Снижение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венозного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комплайнса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вен нижних</a:t>
                      </a:r>
                      <a:r>
                        <a:rPr sz="16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конечностей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2438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ts val="182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Снижение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сердечного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выброса,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ударного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объема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периферического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сосудистого</a:t>
                      </a:r>
                      <a:r>
                        <a:rPr sz="1600" spc="2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сопротивления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2438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ts val="182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Микроциркуляторная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недостаточность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2438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ts val="182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Снижение сердечной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реактивности на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стимуляцию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каротидного</a:t>
                      </a:r>
                      <a:r>
                        <a:rPr sz="16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синуса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243839">
                <a:tc rowSpan="4">
                  <a:txBody>
                    <a:bodyPr/>
                    <a:lstStyle/>
                    <a:p>
                      <a:pPr marL="57150">
                        <a:lnSpc>
                          <a:spcPts val="1839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Метаболизм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ts val="182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Нейротрофические</a:t>
                      </a:r>
                      <a:r>
                        <a:rPr sz="16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нарушения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2438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ts val="182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Снижение чувствительности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6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инсулину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2438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ts val="182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Снижение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активности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альдостерона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и плазменного</a:t>
                      </a:r>
                      <a:r>
                        <a:rPr sz="16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ренина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2438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ts val="182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Повышение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концентрации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предсердного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натрийуретического</a:t>
                      </a:r>
                      <a:r>
                        <a:rPr sz="16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пептида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243839">
                <a:tc rowSpan="3">
                  <a:txBody>
                    <a:bodyPr/>
                    <a:lstStyle/>
                    <a:p>
                      <a:pPr marL="57150">
                        <a:lnSpc>
                          <a:spcPts val="1830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Мочеполовая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5715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система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ts val="182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Нарушение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мочеиспускания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24378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ts val="182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Повышение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риска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инфекции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2438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ts val="1820"/>
                        </a:lnSpc>
                      </a:pPr>
                      <a:r>
                        <a:rPr sz="1600" spc="-15" dirty="0">
                          <a:latin typeface="Calibri"/>
                          <a:cs typeface="Calibri"/>
                        </a:rPr>
                        <a:t>Уролитиаз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243840">
                <a:tc rowSpan="2">
                  <a:txBody>
                    <a:bodyPr/>
                    <a:lstStyle/>
                    <a:p>
                      <a:pPr marL="57150">
                        <a:lnSpc>
                          <a:spcPts val="1830"/>
                        </a:lnSpc>
                      </a:pP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Желудочно-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57150">
                        <a:lnSpc>
                          <a:spcPts val="1895"/>
                        </a:lnSpc>
                        <a:spcBef>
                          <a:spcPts val="1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кишечная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система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ts val="182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Нарушение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перистальтики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2438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ts val="182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Констипация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57150">
                        <a:lnSpc>
                          <a:spcPts val="1820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Нервная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система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ts val="182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Вегетативная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дисрегуляция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(ортостатическая</a:t>
                      </a:r>
                      <a:r>
                        <a:rPr sz="16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недостаточность)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6756907" y="6531661"/>
            <a:ext cx="53968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Клин. рекомендации по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реабилитации в</a:t>
            </a:r>
            <a:r>
              <a:rPr sz="1800" b="1" spc="-9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реанимации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9641" y="1170178"/>
            <a:ext cx="8793480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28625" marR="418465" algn="ctr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006FC0"/>
                </a:solidFill>
                <a:latin typeface="Arial"/>
                <a:cs typeface="Arial"/>
              </a:rPr>
              <a:t>Полимионейропатия критических </a:t>
            </a:r>
            <a:r>
              <a:rPr sz="2800" spc="-20" dirty="0">
                <a:solidFill>
                  <a:srgbClr val="006FC0"/>
                </a:solidFill>
                <a:latin typeface="Arial"/>
                <a:cs typeface="Arial"/>
              </a:rPr>
              <a:t>состояний  </a:t>
            </a:r>
            <a:r>
              <a:rPr sz="2800" spc="-10" dirty="0">
                <a:solidFill>
                  <a:srgbClr val="006FC0"/>
                </a:solidFill>
                <a:latin typeface="Arial"/>
                <a:cs typeface="Arial"/>
              </a:rPr>
              <a:t>(ПМКС) </a:t>
            </a:r>
            <a:r>
              <a:rPr sz="2800" b="0" spc="-5" dirty="0">
                <a:solidFill>
                  <a:srgbClr val="006FC0"/>
                </a:solidFill>
                <a:latin typeface="Arial"/>
                <a:cs typeface="Arial"/>
              </a:rPr>
              <a:t>– </a:t>
            </a:r>
            <a:r>
              <a:rPr sz="2800" b="0" spc="-35" dirty="0">
                <a:solidFill>
                  <a:srgbClr val="006FC0"/>
                </a:solidFill>
                <a:latin typeface="Arial"/>
                <a:cs typeface="Arial"/>
              </a:rPr>
              <a:t>это </a:t>
            </a:r>
            <a:r>
              <a:rPr sz="2800" b="0" spc="-10" dirty="0">
                <a:solidFill>
                  <a:srgbClr val="006FC0"/>
                </a:solidFill>
                <a:latin typeface="Arial"/>
                <a:cs typeface="Arial"/>
              </a:rPr>
              <a:t>приобретённый</a:t>
            </a:r>
            <a:r>
              <a:rPr sz="2800" b="0" spc="9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b="0" spc="-15" dirty="0">
                <a:solidFill>
                  <a:srgbClr val="006FC0"/>
                </a:solidFill>
                <a:latin typeface="Arial"/>
                <a:cs typeface="Arial"/>
              </a:rPr>
              <a:t>вследствие</a:t>
            </a:r>
            <a:endParaRPr sz="2800">
              <a:latin typeface="Arial"/>
              <a:cs typeface="Arial"/>
            </a:endParaRPr>
          </a:p>
          <a:p>
            <a:pPr marL="12700" marR="5080" indent="-1270" algn="ctr">
              <a:lnSpc>
                <a:spcPct val="100000"/>
              </a:lnSpc>
            </a:pPr>
            <a:r>
              <a:rPr sz="2800" b="0" spc="-5" dirty="0">
                <a:solidFill>
                  <a:srgbClr val="006FC0"/>
                </a:solidFill>
                <a:latin typeface="Arial"/>
                <a:cs typeface="Arial"/>
              </a:rPr>
              <a:t>критического состояния синдром </a:t>
            </a:r>
            <a:r>
              <a:rPr sz="2800" b="0" spc="-10" dirty="0">
                <a:solidFill>
                  <a:srgbClr val="006FC0"/>
                </a:solidFill>
                <a:latin typeface="Arial"/>
                <a:cs typeface="Arial"/>
              </a:rPr>
              <a:t>нервно-мышечных  нарушений </a:t>
            </a:r>
            <a:r>
              <a:rPr sz="2800" b="0" spc="-5" dirty="0">
                <a:solidFill>
                  <a:srgbClr val="006FC0"/>
                </a:solidFill>
                <a:latin typeface="Arial"/>
                <a:cs typeface="Arial"/>
              </a:rPr>
              <a:t>по </a:t>
            </a:r>
            <a:r>
              <a:rPr sz="2800" b="0" spc="-10" dirty="0">
                <a:solidFill>
                  <a:srgbClr val="006FC0"/>
                </a:solidFill>
                <a:latin typeface="Arial"/>
                <a:cs typeface="Arial"/>
              </a:rPr>
              <a:t>типу </a:t>
            </a:r>
            <a:r>
              <a:rPr sz="2800" b="0" spc="-15" dirty="0">
                <a:solidFill>
                  <a:srgbClr val="006FC0"/>
                </a:solidFill>
                <a:latin typeface="Arial"/>
                <a:cs typeface="Arial"/>
              </a:rPr>
              <a:t>полинейропатии </a:t>
            </a:r>
            <a:r>
              <a:rPr sz="2800" b="0" spc="-5" dirty="0">
                <a:solidFill>
                  <a:srgbClr val="006FC0"/>
                </a:solidFill>
                <a:latin typeface="Arial"/>
                <a:cs typeface="Arial"/>
              </a:rPr>
              <a:t>и/или </a:t>
            </a:r>
            <a:r>
              <a:rPr sz="2800" b="0" spc="-10" dirty="0">
                <a:solidFill>
                  <a:srgbClr val="006FC0"/>
                </a:solidFill>
                <a:latin typeface="Arial"/>
                <a:cs typeface="Arial"/>
              </a:rPr>
              <a:t>миопатии,  </a:t>
            </a:r>
            <a:r>
              <a:rPr sz="2800" b="0" spc="-5" dirty="0">
                <a:solidFill>
                  <a:srgbClr val="006FC0"/>
                </a:solidFill>
                <a:latin typeface="Arial"/>
                <a:cs typeface="Arial"/>
              </a:rPr>
              <a:t>клинически </a:t>
            </a:r>
            <a:r>
              <a:rPr sz="2800" b="0" spc="-10" dirty="0">
                <a:solidFill>
                  <a:srgbClr val="006FC0"/>
                </a:solidFill>
                <a:latin typeface="Arial"/>
                <a:cs typeface="Arial"/>
              </a:rPr>
              <a:t>проявляющийся </a:t>
            </a:r>
            <a:r>
              <a:rPr sz="2800" b="0" spc="-15" dirty="0">
                <a:solidFill>
                  <a:srgbClr val="006FC0"/>
                </a:solidFill>
                <a:latin typeface="Arial"/>
                <a:cs typeface="Arial"/>
              </a:rPr>
              <a:t>общей</a:t>
            </a:r>
            <a:r>
              <a:rPr sz="2800" b="0" spc="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b="0" spc="-20" dirty="0">
                <a:solidFill>
                  <a:srgbClr val="006FC0"/>
                </a:solidFill>
                <a:latin typeface="Arial"/>
                <a:cs typeface="Arial"/>
              </a:rPr>
              <a:t>мышечной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12772" y="3304413"/>
            <a:ext cx="8963660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88645" marR="582295" algn="ctr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6FC0"/>
                </a:solidFill>
                <a:latin typeface="Arial"/>
                <a:cs typeface="Arial"/>
              </a:rPr>
              <a:t>слабостью и </a:t>
            </a:r>
            <a:r>
              <a:rPr sz="2800" spc="-15" dirty="0">
                <a:solidFill>
                  <a:srgbClr val="006FC0"/>
                </a:solidFill>
                <a:latin typeface="Arial"/>
                <a:cs typeface="Arial"/>
              </a:rPr>
              <a:t>являющийся </a:t>
            </a:r>
            <a:r>
              <a:rPr sz="2800" spc="-5" dirty="0">
                <a:solidFill>
                  <a:srgbClr val="006FC0"/>
                </a:solidFill>
                <a:latin typeface="Arial"/>
                <a:cs typeface="Arial"/>
              </a:rPr>
              <a:t>основной причиной  </a:t>
            </a:r>
            <a:r>
              <a:rPr sz="2800" spc="-20" dirty="0">
                <a:solidFill>
                  <a:srgbClr val="006FC0"/>
                </a:solidFill>
                <a:latin typeface="Arial"/>
                <a:cs typeface="Arial"/>
              </a:rPr>
              <a:t>затруднений </a:t>
            </a:r>
            <a:r>
              <a:rPr sz="2800" spc="-5" dirty="0">
                <a:solidFill>
                  <a:srgbClr val="006FC0"/>
                </a:solidFill>
                <a:latin typeface="Arial"/>
                <a:cs typeface="Arial"/>
              </a:rPr>
              <a:t>в прекращении </a:t>
            </a:r>
            <a:r>
              <a:rPr sz="2800" spc="-20" dirty="0">
                <a:solidFill>
                  <a:srgbClr val="006FC0"/>
                </a:solidFill>
                <a:latin typeface="Arial"/>
                <a:cs typeface="Arial"/>
              </a:rPr>
              <a:t>ИВЛ. </a:t>
            </a:r>
            <a:r>
              <a:rPr sz="2800" spc="-5" dirty="0">
                <a:solidFill>
                  <a:srgbClr val="006FC0"/>
                </a:solidFill>
                <a:latin typeface="Arial"/>
                <a:cs typeface="Arial"/>
              </a:rPr>
              <a:t>В</a:t>
            </a:r>
            <a:r>
              <a:rPr sz="2800" spc="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spc="-35" dirty="0">
                <a:solidFill>
                  <a:srgbClr val="006FC0"/>
                </a:solidFill>
                <a:latin typeface="Arial"/>
                <a:cs typeface="Arial"/>
              </a:rPr>
              <a:t>отдельных</a:t>
            </a:r>
            <a:endParaRPr sz="2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800" spc="-10" dirty="0">
                <a:solidFill>
                  <a:srgbClr val="006FC0"/>
                </a:solidFill>
                <a:latin typeface="Arial"/>
                <a:cs typeface="Arial"/>
              </a:rPr>
              <a:t>источниках можно </a:t>
            </a:r>
            <a:r>
              <a:rPr sz="2800" spc="-5" dirty="0">
                <a:solidFill>
                  <a:srgbClr val="006FC0"/>
                </a:solidFill>
                <a:latin typeface="Arial"/>
                <a:cs typeface="Arial"/>
              </a:rPr>
              <a:t>найти иное </a:t>
            </a:r>
            <a:r>
              <a:rPr sz="2800" spc="-15" dirty="0">
                <a:solidFill>
                  <a:srgbClr val="006FC0"/>
                </a:solidFill>
                <a:latin typeface="Arial"/>
                <a:cs typeface="Arial"/>
              </a:rPr>
              <a:t>название </a:t>
            </a:r>
            <a:r>
              <a:rPr sz="2800" spc="-35" dirty="0">
                <a:solidFill>
                  <a:srgbClr val="006FC0"/>
                </a:solidFill>
                <a:latin typeface="Arial"/>
                <a:cs typeface="Arial"/>
              </a:rPr>
              <a:t>это</a:t>
            </a:r>
            <a:r>
              <a:rPr sz="2800" spc="1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6FC0"/>
                </a:solidFill>
                <a:latin typeface="Arial"/>
                <a:cs typeface="Arial"/>
              </a:rPr>
              <a:t>синдрома</a:t>
            </a:r>
            <a:endParaRPr sz="2800">
              <a:latin typeface="Arial"/>
              <a:cs typeface="Arial"/>
            </a:endParaRPr>
          </a:p>
          <a:p>
            <a:pPr marL="3723640" marR="603250" indent="-3112770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solidFill>
                  <a:srgbClr val="006FC0"/>
                </a:solidFill>
                <a:latin typeface="Arial"/>
                <a:cs typeface="Arial"/>
              </a:rPr>
              <a:t>- </a:t>
            </a:r>
            <a:r>
              <a:rPr sz="2800" b="1" spc="-15" dirty="0">
                <a:solidFill>
                  <a:srgbClr val="006FC0"/>
                </a:solidFill>
                <a:latin typeface="Arial"/>
                <a:cs typeface="Arial"/>
              </a:rPr>
              <a:t>синдром </a:t>
            </a:r>
            <a:r>
              <a:rPr sz="2800" b="1" spc="-10" dirty="0">
                <a:solidFill>
                  <a:srgbClr val="006FC0"/>
                </a:solidFill>
                <a:latin typeface="Arial"/>
                <a:cs typeface="Arial"/>
              </a:rPr>
              <a:t>приобретенной </a:t>
            </a:r>
            <a:r>
              <a:rPr sz="2800" b="1" spc="-5" dirty="0">
                <a:solidFill>
                  <a:srgbClr val="006FC0"/>
                </a:solidFill>
                <a:latin typeface="Arial"/>
                <a:cs typeface="Arial"/>
              </a:rPr>
              <a:t>в </a:t>
            </a:r>
            <a:r>
              <a:rPr sz="2800" b="1" spc="-10" dirty="0">
                <a:solidFill>
                  <a:srgbClr val="006FC0"/>
                </a:solidFill>
                <a:latin typeface="Arial"/>
                <a:cs typeface="Arial"/>
              </a:rPr>
              <a:t>ОРИТ </a:t>
            </a:r>
            <a:r>
              <a:rPr sz="2800" b="1" spc="-15" dirty="0">
                <a:solidFill>
                  <a:srgbClr val="006FC0"/>
                </a:solidFill>
                <a:latin typeface="Arial"/>
                <a:cs typeface="Arial"/>
              </a:rPr>
              <a:t>слабости  </a:t>
            </a:r>
            <a:r>
              <a:rPr sz="2800" b="1" spc="-25" dirty="0">
                <a:solidFill>
                  <a:srgbClr val="006FC0"/>
                </a:solidFill>
                <a:latin typeface="Arial"/>
                <a:cs typeface="Arial"/>
              </a:rPr>
              <a:t>(ICUAW).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95364" y="6401511"/>
            <a:ext cx="53968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Клин. рекомендации по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реабилитации в</a:t>
            </a:r>
            <a:r>
              <a:rPr sz="1800" b="1" spc="-9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реанимации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53664" y="1923110"/>
            <a:ext cx="7071995" cy="2331085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605280" marR="1511935" indent="-86995">
              <a:lnSpc>
                <a:spcPts val="5830"/>
              </a:lnSpc>
              <a:spcBef>
                <a:spcPts val="835"/>
              </a:spcBef>
            </a:pPr>
            <a:r>
              <a:rPr sz="5400" dirty="0">
                <a:solidFill>
                  <a:srgbClr val="000000"/>
                </a:solidFill>
              </a:rPr>
              <a:t>1. </a:t>
            </a:r>
            <a:r>
              <a:rPr sz="5400" spc="-25" dirty="0">
                <a:solidFill>
                  <a:srgbClr val="000000"/>
                </a:solidFill>
              </a:rPr>
              <a:t>Контроль</a:t>
            </a:r>
            <a:r>
              <a:rPr sz="5400" spc="-95" dirty="0">
                <a:solidFill>
                  <a:srgbClr val="000000"/>
                </a:solidFill>
              </a:rPr>
              <a:t> </a:t>
            </a:r>
            <a:r>
              <a:rPr sz="5400" dirty="0">
                <a:solidFill>
                  <a:srgbClr val="000000"/>
                </a:solidFill>
              </a:rPr>
              <a:t>и  обеспечение</a:t>
            </a:r>
            <a:endParaRPr sz="5400"/>
          </a:p>
          <a:p>
            <a:pPr marL="12700">
              <a:lnSpc>
                <a:spcPts val="5755"/>
              </a:lnSpc>
            </a:pPr>
            <a:r>
              <a:rPr sz="5400" spc="-10" dirty="0">
                <a:solidFill>
                  <a:srgbClr val="000000"/>
                </a:solidFill>
              </a:rPr>
              <a:t>потребностей</a:t>
            </a:r>
            <a:r>
              <a:rPr sz="5400" spc="-70" dirty="0">
                <a:solidFill>
                  <a:srgbClr val="000000"/>
                </a:solidFill>
              </a:rPr>
              <a:t> </a:t>
            </a:r>
            <a:r>
              <a:rPr sz="5400" spc="-5" dirty="0">
                <a:solidFill>
                  <a:srgbClr val="000000"/>
                </a:solidFill>
              </a:rPr>
              <a:t>пациента</a:t>
            </a:r>
            <a:endParaRPr sz="54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5015"/>
              </a:lnSpc>
              <a:spcBef>
                <a:spcPts val="100"/>
              </a:spcBef>
            </a:pPr>
            <a:r>
              <a:rPr b="0" u="heavy" spc="-11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</a:rPr>
              <a:t>Физиологические </a:t>
            </a:r>
            <a:r>
              <a:rPr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</a:rPr>
              <a:t>потребности</a:t>
            </a:r>
            <a:r>
              <a:rPr u="heavy" spc="-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</a:rPr>
              <a:t> </a:t>
            </a:r>
            <a:r>
              <a:rPr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</a:rPr>
              <a:t>присущие</a:t>
            </a:r>
          </a:p>
          <a:p>
            <a:pPr marL="1905" algn="ctr">
              <a:lnSpc>
                <a:spcPts val="5015"/>
              </a:lnSpc>
            </a:pPr>
            <a:r>
              <a:rPr b="0" u="heavy" spc="-11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</a:rPr>
              <a:t>любому</a:t>
            </a:r>
            <a:r>
              <a:rPr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</a:rPr>
              <a:t> </a:t>
            </a:r>
            <a:r>
              <a:rPr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</a:rPr>
              <a:t>организму: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974850" y="1766442"/>
          <a:ext cx="8230234" cy="45365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40530"/>
                <a:gridCol w="3989704"/>
              </a:tblGrid>
              <a:tr h="704088">
                <a:tc>
                  <a:txBody>
                    <a:bodyPr/>
                    <a:lstStyle/>
                    <a:p>
                      <a:pPr marL="427355">
                        <a:lnSpc>
                          <a:spcPts val="2335"/>
                        </a:lnSpc>
                      </a:pPr>
                      <a:r>
                        <a:rPr sz="20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Потребности </a:t>
                      </a:r>
                      <a:r>
                        <a:rPr sz="2000" b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любого</a:t>
                      </a:r>
                      <a:r>
                        <a:rPr sz="2000" b="1" spc="-8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пациента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35"/>
                        </a:lnSpc>
                      </a:pPr>
                      <a:r>
                        <a:rPr sz="2000" b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Действия персонала</a:t>
                      </a:r>
                      <a:r>
                        <a:rPr sz="2000" b="1" spc="-4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реанимации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000" b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по работе </a:t>
                      </a:r>
                      <a:r>
                        <a:rPr sz="20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2000" b="1" spc="-4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потребностями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4043">
                <a:tc>
                  <a:txBody>
                    <a:bodyPr/>
                    <a:lstStyle/>
                    <a:p>
                      <a:pPr marL="68580">
                        <a:lnSpc>
                          <a:spcPts val="1860"/>
                        </a:lnSpc>
                      </a:pPr>
                      <a:r>
                        <a:rPr sz="1600" b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Прием</a:t>
                      </a:r>
                      <a:r>
                        <a:rPr sz="16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пищи;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860"/>
                        </a:lnSpc>
                      </a:pPr>
                      <a:r>
                        <a:rPr sz="1600" b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Питание реанимационного</a:t>
                      </a:r>
                      <a:r>
                        <a:rPr sz="1600" b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пациента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4042">
                <a:tc>
                  <a:txBody>
                    <a:bodyPr/>
                    <a:lstStyle/>
                    <a:p>
                      <a:pPr marL="68580">
                        <a:lnSpc>
                          <a:spcPts val="1860"/>
                        </a:lnSpc>
                      </a:pPr>
                      <a:r>
                        <a:rPr sz="1600" b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Дефекация </a:t>
                      </a:r>
                      <a:r>
                        <a:rPr sz="1600" b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и </a:t>
                      </a:r>
                      <a:r>
                        <a:rPr sz="1600" b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мочеиспускание;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860"/>
                        </a:lnSpc>
                      </a:pPr>
                      <a:r>
                        <a:rPr sz="1600" b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Контроль </a:t>
                      </a:r>
                      <a:r>
                        <a:rPr sz="1600" b="1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стула </a:t>
                      </a:r>
                      <a:r>
                        <a:rPr sz="1600" b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600" b="1" spc="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мочеиспускания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4043">
                <a:tc>
                  <a:txBody>
                    <a:bodyPr/>
                    <a:lstStyle/>
                    <a:p>
                      <a:pPr marL="68580">
                        <a:lnSpc>
                          <a:spcPts val="1860"/>
                        </a:lnSpc>
                      </a:pPr>
                      <a:r>
                        <a:rPr sz="1600" b="1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Гигиена </a:t>
                      </a:r>
                      <a:r>
                        <a:rPr sz="1600" b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и </a:t>
                      </a:r>
                      <a:r>
                        <a:rPr sz="1600" b="1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уход </a:t>
                      </a:r>
                      <a:r>
                        <a:rPr sz="1600" b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за</a:t>
                      </a:r>
                      <a:r>
                        <a:rPr sz="1600" b="1" spc="3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телом;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860"/>
                        </a:lnSpc>
                      </a:pPr>
                      <a:r>
                        <a:rPr sz="1600" b="1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Уход </a:t>
                      </a:r>
                      <a:r>
                        <a:rPr sz="1600" b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за</a:t>
                      </a:r>
                      <a:r>
                        <a:rPr sz="1600" b="1" spc="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пациентом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4042">
                <a:tc>
                  <a:txBody>
                    <a:bodyPr/>
                    <a:lstStyle/>
                    <a:p>
                      <a:pPr marL="68580">
                        <a:lnSpc>
                          <a:spcPts val="1860"/>
                        </a:lnSpc>
                      </a:pPr>
                      <a:r>
                        <a:rPr sz="1600" b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Коммуникация;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860"/>
                        </a:lnSpc>
                      </a:pPr>
                      <a:r>
                        <a:rPr sz="1600" b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Общение </a:t>
                      </a:r>
                      <a:r>
                        <a:rPr sz="1600" b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с</a:t>
                      </a:r>
                      <a:r>
                        <a:rPr sz="16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пациентом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4170">
                <a:tc>
                  <a:txBody>
                    <a:bodyPr/>
                    <a:lstStyle/>
                    <a:p>
                      <a:pPr marL="68580">
                        <a:lnSpc>
                          <a:spcPts val="1864"/>
                        </a:lnSpc>
                      </a:pPr>
                      <a:r>
                        <a:rPr sz="1600" b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Потребность в использовании органов</a:t>
                      </a:r>
                      <a:r>
                        <a:rPr sz="1600" b="1" spc="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чувств;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864"/>
                        </a:lnSpc>
                      </a:pPr>
                      <a:r>
                        <a:rPr sz="1600" b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Сенсорная</a:t>
                      </a:r>
                      <a:r>
                        <a:rPr sz="1600" b="1" spc="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стимуляция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4043">
                <a:tc>
                  <a:txBody>
                    <a:bodyPr/>
                    <a:lstStyle/>
                    <a:p>
                      <a:pPr marL="68580">
                        <a:lnSpc>
                          <a:spcPts val="1864"/>
                        </a:lnSpc>
                      </a:pPr>
                      <a:r>
                        <a:rPr sz="1600" b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Потребность в</a:t>
                      </a:r>
                      <a:r>
                        <a:rPr sz="1600" b="1" spc="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сне;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864"/>
                        </a:lnSpc>
                      </a:pPr>
                      <a:r>
                        <a:rPr sz="1600" b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Создание </a:t>
                      </a:r>
                      <a:r>
                        <a:rPr sz="1600" b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ритмов </a:t>
                      </a:r>
                      <a:r>
                        <a:rPr sz="1600" b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сна и </a:t>
                      </a:r>
                      <a:r>
                        <a:rPr sz="1600" b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режима</a:t>
                      </a:r>
                      <a:r>
                        <a:rPr sz="1600" b="1" spc="4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дня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64005">
                <a:tc>
                  <a:txBody>
                    <a:bodyPr/>
                    <a:lstStyle/>
                    <a:p>
                      <a:pPr marL="68580">
                        <a:lnSpc>
                          <a:spcPts val="1864"/>
                        </a:lnSpc>
                      </a:pPr>
                      <a:r>
                        <a:rPr sz="1600" b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Потребность в социальном признании</a:t>
                      </a:r>
                      <a:r>
                        <a:rPr sz="1600" b="1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и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600" b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уважении;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864"/>
                        </a:lnSpc>
                      </a:pPr>
                      <a:r>
                        <a:rPr sz="1600" b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Уважительное </a:t>
                      </a:r>
                      <a:r>
                        <a:rPr sz="1600" b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отношение, </a:t>
                      </a:r>
                      <a:r>
                        <a:rPr sz="1600" b="1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поддержка</a:t>
                      </a:r>
                      <a:r>
                        <a:rPr sz="1600" b="1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со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69215" marR="997585">
                        <a:lnSpc>
                          <a:spcPct val="106900"/>
                        </a:lnSpc>
                        <a:spcBef>
                          <a:spcPts val="10"/>
                        </a:spcBef>
                      </a:pPr>
                      <a:r>
                        <a:rPr sz="1600" b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стороны персонала и со стороны  </a:t>
                      </a:r>
                      <a:r>
                        <a:rPr sz="1600" b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родственников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04049">
                <a:tc>
                  <a:txBody>
                    <a:bodyPr/>
                    <a:lstStyle/>
                    <a:p>
                      <a:pPr marL="68580">
                        <a:lnSpc>
                          <a:spcPts val="1864"/>
                        </a:lnSpc>
                      </a:pPr>
                      <a:r>
                        <a:rPr sz="1600" b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Потребность в</a:t>
                      </a:r>
                      <a:r>
                        <a:rPr sz="1600" b="1" spc="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информации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864"/>
                        </a:lnSpc>
                      </a:pPr>
                      <a:r>
                        <a:rPr sz="1600" b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Своевременное </a:t>
                      </a:r>
                      <a:r>
                        <a:rPr sz="1600" b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информирование</a:t>
                      </a:r>
                      <a:r>
                        <a:rPr sz="1600" b="1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о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600" b="1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происходящем</a:t>
                      </a:r>
                      <a:r>
                        <a:rPr sz="1600" b="1" spc="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вокруг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81833" y="1807286"/>
            <a:ext cx="7249795" cy="2330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6155"/>
              </a:lnSpc>
              <a:spcBef>
                <a:spcPts val="100"/>
              </a:spcBef>
            </a:pPr>
            <a:r>
              <a:rPr sz="5400" dirty="0">
                <a:solidFill>
                  <a:srgbClr val="000000"/>
                </a:solidFill>
              </a:rPr>
              <a:t>2. </a:t>
            </a:r>
            <a:r>
              <a:rPr sz="5400" spc="-5" dirty="0">
                <a:solidFill>
                  <a:srgbClr val="000000"/>
                </a:solidFill>
              </a:rPr>
              <a:t>Сенсорная</a:t>
            </a:r>
            <a:r>
              <a:rPr sz="5400" spc="-65" dirty="0">
                <a:solidFill>
                  <a:srgbClr val="000000"/>
                </a:solidFill>
              </a:rPr>
              <a:t> </a:t>
            </a:r>
            <a:r>
              <a:rPr sz="5400" spc="-15" dirty="0">
                <a:solidFill>
                  <a:srgbClr val="000000"/>
                </a:solidFill>
              </a:rPr>
              <a:t>коррекция</a:t>
            </a:r>
            <a:endParaRPr sz="5400"/>
          </a:p>
          <a:p>
            <a:pPr marL="131445" marR="120014" indent="1095375">
              <a:lnSpc>
                <a:spcPts val="5830"/>
              </a:lnSpc>
              <a:spcBef>
                <a:spcPts val="415"/>
              </a:spcBef>
            </a:pPr>
            <a:r>
              <a:rPr sz="5400" dirty="0">
                <a:solidFill>
                  <a:srgbClr val="000000"/>
                </a:solidFill>
              </a:rPr>
              <a:t>– </a:t>
            </a:r>
            <a:r>
              <a:rPr sz="5400" spc="-15" dirty="0">
                <a:solidFill>
                  <a:srgbClr val="000000"/>
                </a:solidFill>
              </a:rPr>
              <a:t>профилактика  </a:t>
            </a:r>
            <a:r>
              <a:rPr sz="5400" spc="-5" dirty="0">
                <a:solidFill>
                  <a:srgbClr val="000000"/>
                </a:solidFill>
              </a:rPr>
              <a:t>сенсорной</a:t>
            </a:r>
            <a:r>
              <a:rPr sz="5400" spc="-50" dirty="0">
                <a:solidFill>
                  <a:srgbClr val="000000"/>
                </a:solidFill>
              </a:rPr>
              <a:t> </a:t>
            </a:r>
            <a:r>
              <a:rPr sz="5400" spc="-10" dirty="0">
                <a:solidFill>
                  <a:srgbClr val="000000"/>
                </a:solidFill>
              </a:rPr>
              <a:t>депривации</a:t>
            </a:r>
            <a:endParaRPr sz="54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6361" y="428701"/>
            <a:ext cx="46094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00AF50"/>
                </a:solidFill>
              </a:rPr>
              <a:t>Сенсорные</a:t>
            </a:r>
            <a:r>
              <a:rPr sz="4000" spc="-25" dirty="0">
                <a:solidFill>
                  <a:srgbClr val="00AF50"/>
                </a:solidFill>
              </a:rPr>
              <a:t> </a:t>
            </a:r>
            <a:r>
              <a:rPr sz="4000" spc="-15" dirty="0">
                <a:solidFill>
                  <a:srgbClr val="00AF50"/>
                </a:solidFill>
              </a:rPr>
              <a:t>системы: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87146" y="1044089"/>
            <a:ext cx="6771005" cy="426275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solidFill>
                  <a:srgbClr val="00AF50"/>
                </a:solidFill>
                <a:latin typeface="Calibri"/>
                <a:cs typeface="Calibri"/>
              </a:rPr>
              <a:t>Обоняние,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solidFill>
                  <a:srgbClr val="00AF50"/>
                </a:solidFill>
                <a:latin typeface="Calibri"/>
                <a:cs typeface="Calibri"/>
              </a:rPr>
              <a:t>Вкус,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solidFill>
                  <a:srgbClr val="00AF50"/>
                </a:solidFill>
                <a:latin typeface="Calibri"/>
                <a:cs typeface="Calibri"/>
              </a:rPr>
              <a:t>Ощущение </a:t>
            </a:r>
            <a:r>
              <a:rPr sz="2800" spc="-15" dirty="0">
                <a:solidFill>
                  <a:srgbClr val="00AF50"/>
                </a:solidFill>
                <a:latin typeface="Calibri"/>
                <a:cs typeface="Calibri"/>
              </a:rPr>
              <a:t>положения </a:t>
            </a:r>
            <a:r>
              <a:rPr sz="2800" spc="-5" dirty="0">
                <a:solidFill>
                  <a:srgbClr val="00AF50"/>
                </a:solidFill>
                <a:latin typeface="Calibri"/>
                <a:cs typeface="Calibri"/>
              </a:rPr>
              <a:t>в</a:t>
            </a:r>
            <a:r>
              <a:rPr sz="280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AF50"/>
                </a:solidFill>
                <a:latin typeface="Calibri"/>
                <a:cs typeface="Calibri"/>
              </a:rPr>
              <a:t>пространстве:</a:t>
            </a:r>
            <a:endParaRPr sz="2800">
              <a:latin typeface="Calibri"/>
              <a:cs typeface="Calibri"/>
            </a:endParaRPr>
          </a:p>
          <a:p>
            <a:pPr marL="697865" lvl="1" indent="-228600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10" dirty="0">
                <a:solidFill>
                  <a:srgbClr val="00AF50"/>
                </a:solidFill>
                <a:latin typeface="Calibri"/>
                <a:cs typeface="Calibri"/>
              </a:rPr>
              <a:t>Вестибулярная</a:t>
            </a:r>
            <a:r>
              <a:rPr sz="2400" spc="-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функция</a:t>
            </a:r>
            <a:endParaRPr sz="2400">
              <a:latin typeface="Calibri"/>
              <a:cs typeface="Calibri"/>
            </a:endParaRPr>
          </a:p>
          <a:p>
            <a:pPr marL="697865" lvl="1" indent="-228600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35" dirty="0">
                <a:solidFill>
                  <a:srgbClr val="00AF50"/>
                </a:solidFill>
                <a:latin typeface="Calibri"/>
                <a:cs typeface="Calibri"/>
              </a:rPr>
              <a:t>Глубокая</a:t>
            </a:r>
            <a:r>
              <a:rPr sz="2400" spc="-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AF50"/>
                </a:solidFill>
                <a:latin typeface="Calibri"/>
                <a:cs typeface="Calibri"/>
              </a:rPr>
              <a:t>чувствительность</a:t>
            </a:r>
            <a:endParaRPr sz="2400">
              <a:latin typeface="Calibri"/>
              <a:cs typeface="Calibri"/>
            </a:endParaRPr>
          </a:p>
          <a:p>
            <a:pPr marL="241300" marR="5080" indent="-228600">
              <a:lnSpc>
                <a:spcPts val="3020"/>
              </a:lnSpc>
              <a:spcBef>
                <a:spcPts val="103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solidFill>
                  <a:srgbClr val="00AF50"/>
                </a:solidFill>
                <a:latin typeface="Calibri"/>
                <a:cs typeface="Calibri"/>
              </a:rPr>
              <a:t>Поверхностная чувствительность </a:t>
            </a:r>
            <a:r>
              <a:rPr sz="2800" spc="-15" dirty="0">
                <a:solidFill>
                  <a:srgbClr val="00AF50"/>
                </a:solidFill>
                <a:latin typeface="Calibri"/>
                <a:cs typeface="Calibri"/>
              </a:rPr>
              <a:t>(болевая,  </a:t>
            </a:r>
            <a:r>
              <a:rPr sz="2800" spc="-10" dirty="0">
                <a:solidFill>
                  <a:srgbClr val="00AF50"/>
                </a:solidFill>
                <a:latin typeface="Calibri"/>
                <a:cs typeface="Calibri"/>
              </a:rPr>
              <a:t>тактильная,</a:t>
            </a:r>
            <a:r>
              <a:rPr sz="2800" spc="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AF50"/>
                </a:solidFill>
                <a:latin typeface="Calibri"/>
                <a:cs typeface="Calibri"/>
              </a:rPr>
              <a:t>температурная),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solidFill>
                  <a:srgbClr val="00AF50"/>
                </a:solidFill>
                <a:latin typeface="Calibri"/>
                <a:cs typeface="Calibri"/>
              </a:rPr>
              <a:t>Зрение,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solidFill>
                  <a:srgbClr val="00AF50"/>
                </a:solidFill>
                <a:latin typeface="Calibri"/>
                <a:cs typeface="Calibri"/>
              </a:rPr>
              <a:t>Слух.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1866" y="5153405"/>
            <a:ext cx="7992109" cy="648335"/>
          </a:xfrm>
          <a:custGeom>
            <a:avLst/>
            <a:gdLst/>
            <a:ahLst/>
            <a:cxnLst/>
            <a:rect l="l" t="t" r="r" b="b"/>
            <a:pathLst>
              <a:path w="7992109" h="648335">
                <a:moveTo>
                  <a:pt x="7991856" y="0"/>
                </a:moveTo>
                <a:lnTo>
                  <a:pt x="7990432" y="74242"/>
                </a:lnTo>
                <a:lnTo>
                  <a:pt x="7986376" y="142402"/>
                </a:lnTo>
                <a:lnTo>
                  <a:pt x="7980009" y="202534"/>
                </a:lnTo>
                <a:lnTo>
                  <a:pt x="7971654" y="252690"/>
                </a:lnTo>
                <a:lnTo>
                  <a:pt x="7961633" y="290926"/>
                </a:lnTo>
                <a:lnTo>
                  <a:pt x="7937881" y="323850"/>
                </a:lnTo>
                <a:lnTo>
                  <a:pt x="4049903" y="323850"/>
                </a:lnTo>
                <a:lnTo>
                  <a:pt x="4037515" y="332403"/>
                </a:lnTo>
                <a:lnTo>
                  <a:pt x="4016129" y="394998"/>
                </a:lnTo>
                <a:lnTo>
                  <a:pt x="4007774" y="445152"/>
                </a:lnTo>
                <a:lnTo>
                  <a:pt x="4001407" y="505285"/>
                </a:lnTo>
                <a:lnTo>
                  <a:pt x="3997351" y="573453"/>
                </a:lnTo>
                <a:lnTo>
                  <a:pt x="3995928" y="647712"/>
                </a:lnTo>
                <a:lnTo>
                  <a:pt x="3994504" y="573453"/>
                </a:lnTo>
                <a:lnTo>
                  <a:pt x="3990448" y="505285"/>
                </a:lnTo>
                <a:lnTo>
                  <a:pt x="3984081" y="445152"/>
                </a:lnTo>
                <a:lnTo>
                  <a:pt x="3975726" y="394998"/>
                </a:lnTo>
                <a:lnTo>
                  <a:pt x="3965705" y="356767"/>
                </a:lnTo>
                <a:lnTo>
                  <a:pt x="3941953" y="323850"/>
                </a:lnTo>
                <a:lnTo>
                  <a:pt x="53962" y="323850"/>
                </a:lnTo>
                <a:lnTo>
                  <a:pt x="41591" y="315294"/>
                </a:lnTo>
                <a:lnTo>
                  <a:pt x="20215" y="252690"/>
                </a:lnTo>
                <a:lnTo>
                  <a:pt x="11857" y="202534"/>
                </a:lnTo>
                <a:lnTo>
                  <a:pt x="5486" y="142402"/>
                </a:lnTo>
                <a:lnTo>
                  <a:pt x="1425" y="74242"/>
                </a:lnTo>
                <a:lnTo>
                  <a:pt x="0" y="0"/>
                </a:lnTo>
              </a:path>
            </a:pathLst>
          </a:custGeom>
          <a:ln w="3810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121154" y="5830011"/>
            <a:ext cx="46640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00AF50"/>
                </a:solidFill>
                <a:latin typeface="Calibri"/>
                <a:cs typeface="Calibri"/>
              </a:rPr>
              <a:t>Сенсорная</a:t>
            </a:r>
            <a:r>
              <a:rPr sz="3600" b="1" spc="-7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00AF50"/>
                </a:solidFill>
                <a:latin typeface="Calibri"/>
                <a:cs typeface="Calibri"/>
              </a:rPr>
              <a:t>депривация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382000" y="0"/>
            <a:ext cx="3809999" cy="381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570468" y="4011548"/>
            <a:ext cx="34969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85" dirty="0">
                <a:latin typeface="Calibri"/>
                <a:cs typeface="Calibri"/>
              </a:rPr>
              <a:t>То </a:t>
            </a:r>
            <a:r>
              <a:rPr sz="1800" spc="-10" dirty="0">
                <a:latin typeface="Calibri"/>
                <a:cs typeface="Calibri"/>
              </a:rPr>
              <a:t>что </a:t>
            </a:r>
            <a:r>
              <a:rPr sz="1800" dirty="0">
                <a:latin typeface="Calibri"/>
                <a:cs typeface="Calibri"/>
              </a:rPr>
              <a:t>видит пациент в </a:t>
            </a:r>
            <a:r>
              <a:rPr sz="1800" spc="-5" dirty="0">
                <a:latin typeface="Calibri"/>
                <a:cs typeface="Calibri"/>
              </a:rPr>
              <a:t>палате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лежа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на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койке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926068" y="4809743"/>
            <a:ext cx="3266440" cy="2048510"/>
            <a:chOff x="8926068" y="4809743"/>
            <a:chExt cx="3266440" cy="2048510"/>
          </a:xfrm>
        </p:grpSpPr>
        <p:sp>
          <p:nvSpPr>
            <p:cNvPr id="9" name="object 9"/>
            <p:cNvSpPr/>
            <p:nvPr/>
          </p:nvSpPr>
          <p:spPr>
            <a:xfrm>
              <a:off x="10657332" y="4809743"/>
              <a:ext cx="1534667" cy="204825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926068" y="4875276"/>
              <a:ext cx="1731645" cy="1506220"/>
            </a:xfrm>
            <a:custGeom>
              <a:avLst/>
              <a:gdLst/>
              <a:ahLst/>
              <a:cxnLst/>
              <a:rect l="l" t="t" r="r" b="b"/>
              <a:pathLst>
                <a:path w="1731645" h="1506220">
                  <a:moveTo>
                    <a:pt x="376427" y="0"/>
                  </a:moveTo>
                  <a:lnTo>
                    <a:pt x="0" y="0"/>
                  </a:lnTo>
                  <a:lnTo>
                    <a:pt x="0" y="1317498"/>
                  </a:lnTo>
                  <a:lnTo>
                    <a:pt x="1354835" y="1317498"/>
                  </a:lnTo>
                  <a:lnTo>
                    <a:pt x="1354835" y="1505712"/>
                  </a:lnTo>
                  <a:lnTo>
                    <a:pt x="1731263" y="1129284"/>
                  </a:lnTo>
                  <a:lnTo>
                    <a:pt x="1354835" y="752856"/>
                  </a:lnTo>
                  <a:lnTo>
                    <a:pt x="1354835" y="941070"/>
                  </a:lnTo>
                  <a:lnTo>
                    <a:pt x="376427" y="941070"/>
                  </a:lnTo>
                  <a:lnTo>
                    <a:pt x="376427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94102" y="58674"/>
            <a:ext cx="8003540" cy="953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650"/>
              </a:lnSpc>
              <a:spcBef>
                <a:spcPts val="100"/>
              </a:spcBef>
            </a:pPr>
            <a:r>
              <a:rPr sz="3200" b="0" u="heavy" spc="-800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u="heavy" spc="-10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</a:rPr>
              <a:t>Эксперимент </a:t>
            </a:r>
            <a:r>
              <a:rPr sz="3200" u="heavy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</a:rPr>
              <a:t>Д. </a:t>
            </a:r>
            <a:r>
              <a:rPr sz="3200" u="heavy" spc="-20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</a:rPr>
              <a:t>Хебба </a:t>
            </a:r>
            <a:r>
              <a:rPr sz="3200" u="heavy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</a:rPr>
              <a:t>в </a:t>
            </a:r>
            <a:r>
              <a:rPr sz="3200" u="heavy" spc="-5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</a:rPr>
              <a:t>1957 </a:t>
            </a:r>
            <a:r>
              <a:rPr sz="3200" u="heavy" spc="-65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</a:rPr>
              <a:t>г. </a:t>
            </a:r>
            <a:r>
              <a:rPr sz="3200" u="heavy" spc="-5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</a:rPr>
              <a:t>по</a:t>
            </a:r>
            <a:r>
              <a:rPr sz="3200" u="heavy" spc="95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</a:rPr>
              <a:t> </a:t>
            </a:r>
            <a:r>
              <a:rPr sz="3200" u="heavy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</a:rPr>
              <a:t>сенсорной</a:t>
            </a:r>
            <a:endParaRPr sz="3200">
              <a:latin typeface="Times New Roman"/>
              <a:cs typeface="Times New Roman"/>
            </a:endParaRPr>
          </a:p>
          <a:p>
            <a:pPr marL="6350" algn="ctr">
              <a:lnSpc>
                <a:spcPts val="3650"/>
              </a:lnSpc>
            </a:pPr>
            <a:r>
              <a:rPr sz="3200" b="0" u="heavy" spc="-800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u="heavy" spc="-5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</a:rPr>
              <a:t>депривации здоровых </a:t>
            </a:r>
            <a:r>
              <a:rPr sz="3200" u="heavy" spc="-20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</a:rPr>
              <a:t>студентов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7271" y="1100525"/>
            <a:ext cx="11478260" cy="513715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2000" b="1" spc="-25" dirty="0">
                <a:solidFill>
                  <a:srgbClr val="44536A"/>
                </a:solidFill>
                <a:latin typeface="Calibri"/>
                <a:cs typeface="Calibri"/>
              </a:rPr>
              <a:t>Группе </a:t>
            </a:r>
            <a:r>
              <a:rPr sz="2000" b="1" spc="-15" dirty="0">
                <a:solidFill>
                  <a:srgbClr val="44536A"/>
                </a:solidFill>
                <a:latin typeface="Calibri"/>
                <a:cs typeface="Calibri"/>
              </a:rPr>
              <a:t>студентов колледжа </a:t>
            </a:r>
            <a:r>
              <a:rPr sz="2000" b="1" spc="-5" dirty="0">
                <a:solidFill>
                  <a:srgbClr val="44536A"/>
                </a:solidFill>
                <a:latin typeface="Calibri"/>
                <a:cs typeface="Calibri"/>
              </a:rPr>
              <a:t>платили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$20 в </a:t>
            </a:r>
            <a:r>
              <a:rPr sz="2000" b="1" spc="-5" dirty="0">
                <a:solidFill>
                  <a:srgbClr val="44536A"/>
                </a:solidFill>
                <a:latin typeface="Calibri"/>
                <a:cs typeface="Calibri"/>
              </a:rPr>
              <a:t>день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за </a:t>
            </a:r>
            <a:r>
              <a:rPr sz="2000" b="1" spc="-5" dirty="0">
                <a:solidFill>
                  <a:srgbClr val="44536A"/>
                </a:solidFill>
                <a:latin typeface="Calibri"/>
                <a:cs typeface="Calibri"/>
              </a:rPr>
              <a:t>то, чтобы</a:t>
            </a:r>
            <a:r>
              <a:rPr sz="2000" b="1" spc="-17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они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275"/>
              </a:spcBef>
              <a:buFont typeface="Calibri"/>
              <a:buChar char="-"/>
              <a:tabLst>
                <a:tab pos="241300" algn="l"/>
                <a:tab pos="241935" algn="l"/>
              </a:tabLst>
            </a:pPr>
            <a:r>
              <a:rPr sz="2000" b="1" spc="-5" dirty="0">
                <a:solidFill>
                  <a:srgbClr val="44536A"/>
                </a:solidFill>
                <a:latin typeface="Calibri"/>
                <a:cs typeface="Calibri"/>
              </a:rPr>
              <a:t>ничего не</a:t>
            </a:r>
            <a:r>
              <a:rPr sz="2000" b="1" spc="-2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делали,</a:t>
            </a:r>
            <a:endParaRPr sz="2000">
              <a:latin typeface="Calibri"/>
              <a:cs typeface="Calibri"/>
            </a:endParaRPr>
          </a:p>
          <a:p>
            <a:pPr marL="241300" marR="5080" indent="-228600">
              <a:lnSpc>
                <a:spcPct val="70000"/>
              </a:lnSpc>
              <a:spcBef>
                <a:spcPts val="1010"/>
              </a:spcBef>
              <a:buFont typeface="Calibri"/>
              <a:buChar char="-"/>
              <a:tabLst>
                <a:tab pos="241300" algn="l"/>
                <a:tab pos="241935" algn="l"/>
              </a:tabLst>
            </a:pP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лежать </a:t>
            </a:r>
            <a:r>
              <a:rPr sz="2000" b="1" spc="-5" dirty="0">
                <a:solidFill>
                  <a:srgbClr val="44536A"/>
                </a:solidFill>
                <a:latin typeface="Calibri"/>
                <a:cs typeface="Calibri"/>
              </a:rPr>
              <a:t>на </a:t>
            </a:r>
            <a:r>
              <a:rPr sz="2000" b="1" spc="-20" dirty="0">
                <a:solidFill>
                  <a:srgbClr val="44536A"/>
                </a:solidFill>
                <a:latin typeface="Calibri"/>
                <a:cs typeface="Calibri"/>
              </a:rPr>
              <a:t>удобной </a:t>
            </a:r>
            <a:r>
              <a:rPr sz="2000" b="1" spc="-5" dirty="0">
                <a:solidFill>
                  <a:srgbClr val="44536A"/>
                </a:solidFill>
                <a:latin typeface="Calibri"/>
                <a:cs typeface="Calibri"/>
              </a:rPr>
              <a:t>кровати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с </a:t>
            </a: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полупрозрачной повязкой </a:t>
            </a:r>
            <a:r>
              <a:rPr sz="2000" b="1" spc="-5" dirty="0">
                <a:solidFill>
                  <a:srgbClr val="44536A"/>
                </a:solidFill>
                <a:latin typeface="Calibri"/>
                <a:cs typeface="Calibri"/>
              </a:rPr>
              <a:t>на </a:t>
            </a:r>
            <a:r>
              <a:rPr sz="2000" b="1" spc="-15" dirty="0">
                <a:solidFill>
                  <a:srgbClr val="44536A"/>
                </a:solidFill>
                <a:latin typeface="Calibri"/>
                <a:cs typeface="Calibri"/>
              </a:rPr>
              <a:t>глазах, </a:t>
            </a:r>
            <a:r>
              <a:rPr sz="2000" b="1" spc="-5" dirty="0">
                <a:solidFill>
                  <a:srgbClr val="44536A"/>
                </a:solidFill>
                <a:latin typeface="Calibri"/>
                <a:cs typeface="Calibri"/>
              </a:rPr>
              <a:t>позволявшей </a:t>
            </a: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видеть </a:t>
            </a:r>
            <a:r>
              <a:rPr sz="2000" b="1" spc="-5" dirty="0">
                <a:solidFill>
                  <a:srgbClr val="44536A"/>
                </a:solidFill>
                <a:latin typeface="Calibri"/>
                <a:cs typeface="Calibri"/>
              </a:rPr>
              <a:t>рассеянный  </a:t>
            </a:r>
            <a:r>
              <a:rPr sz="2000" b="1" spc="-20" dirty="0">
                <a:solidFill>
                  <a:srgbClr val="44536A"/>
                </a:solidFill>
                <a:latin typeface="Calibri"/>
                <a:cs typeface="Calibri"/>
              </a:rPr>
              <a:t>свет,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275"/>
              </a:spcBef>
              <a:buFont typeface="Calibri"/>
              <a:buChar char="-"/>
              <a:tabLst>
                <a:tab pos="241300" algn="l"/>
                <a:tab pos="241935" algn="l"/>
              </a:tabLst>
            </a:pP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через </a:t>
            </a:r>
            <a:r>
              <a:rPr sz="2000" b="1" spc="-5" dirty="0">
                <a:solidFill>
                  <a:srgbClr val="44536A"/>
                </a:solidFill>
                <a:latin typeface="Calibri"/>
                <a:cs typeface="Calibri"/>
              </a:rPr>
              <a:t>наушники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участники </a:t>
            </a:r>
            <a:r>
              <a:rPr sz="2000" b="1" spc="-5" dirty="0">
                <a:solidFill>
                  <a:srgbClr val="44536A"/>
                </a:solidFill>
                <a:latin typeface="Calibri"/>
                <a:cs typeface="Calibri"/>
              </a:rPr>
              <a:t>эксперимента постоянно слышали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легкий</a:t>
            </a:r>
            <a:r>
              <a:rPr sz="2000" b="1" spc="-17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шум.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280"/>
              </a:spcBef>
              <a:buFont typeface="Calibri"/>
              <a:buChar char="-"/>
              <a:tabLst>
                <a:tab pos="241300" algn="l"/>
                <a:tab pos="241935" algn="l"/>
              </a:tabLst>
            </a:pP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в </a:t>
            </a: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комнате </a:t>
            </a:r>
            <a:r>
              <a:rPr sz="2000" b="1" spc="-5" dirty="0">
                <a:solidFill>
                  <a:srgbClr val="44536A"/>
                </a:solidFill>
                <a:latin typeface="Calibri"/>
                <a:cs typeface="Calibri"/>
              </a:rPr>
              <a:t>монотонно жужжал</a:t>
            </a:r>
            <a:r>
              <a:rPr sz="2000" b="1" spc="-7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вентилятор.</a:t>
            </a:r>
            <a:endParaRPr sz="2000">
              <a:latin typeface="Calibri"/>
              <a:cs typeface="Calibri"/>
            </a:endParaRPr>
          </a:p>
          <a:p>
            <a:pPr marL="241300" marR="7620" indent="-228600">
              <a:lnSpc>
                <a:spcPct val="70000"/>
              </a:lnSpc>
              <a:spcBef>
                <a:spcPts val="1005"/>
              </a:spcBef>
              <a:buFont typeface="Calibri"/>
              <a:buChar char="-"/>
              <a:tabLst>
                <a:tab pos="241300" algn="l"/>
                <a:tab pos="241935" algn="l"/>
              </a:tabLst>
            </a:pPr>
            <a:r>
              <a:rPr sz="2000" b="1" spc="-5" dirty="0">
                <a:solidFill>
                  <a:srgbClr val="44536A"/>
                </a:solidFill>
                <a:latin typeface="Calibri"/>
                <a:cs typeface="Calibri"/>
              </a:rPr>
              <a:t>на руки </a:t>
            </a: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испытуемых </a:t>
            </a:r>
            <a:r>
              <a:rPr sz="2000" b="1" spc="-5" dirty="0">
                <a:solidFill>
                  <a:srgbClr val="44536A"/>
                </a:solidFill>
                <a:latin typeface="Calibri"/>
                <a:cs typeface="Calibri"/>
              </a:rPr>
              <a:t>надевали </a:t>
            </a: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хлопчатобумажные </a:t>
            </a:r>
            <a:r>
              <a:rPr sz="2000" b="1" spc="-5" dirty="0">
                <a:solidFill>
                  <a:srgbClr val="44536A"/>
                </a:solidFill>
                <a:latin typeface="Calibri"/>
                <a:cs typeface="Calibri"/>
              </a:rPr>
              <a:t>перчатки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и </a:t>
            </a: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картонные </a:t>
            </a:r>
            <a:r>
              <a:rPr sz="2000" b="1" spc="-15" dirty="0">
                <a:solidFill>
                  <a:srgbClr val="44536A"/>
                </a:solidFill>
                <a:latin typeface="Calibri"/>
                <a:cs typeface="Calibri"/>
              </a:rPr>
              <a:t>муфты, </a:t>
            </a:r>
            <a:r>
              <a:rPr sz="2000" b="1" spc="-5" dirty="0">
                <a:solidFill>
                  <a:srgbClr val="44536A"/>
                </a:solidFill>
                <a:latin typeface="Calibri"/>
                <a:cs typeface="Calibri"/>
              </a:rPr>
              <a:t>выступавшие за  кончики пальцев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и </a:t>
            </a: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сводившие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к </a:t>
            </a: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минимуму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тактильную</a:t>
            </a:r>
            <a:r>
              <a:rPr sz="2000" b="1" spc="-15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стимуляцию.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2000" u="heavy" spc="-500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20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Calibri"/>
                <a:cs typeface="Calibri"/>
              </a:rPr>
              <a:t>Результаты</a:t>
            </a:r>
            <a:r>
              <a:rPr sz="2000" b="1" u="heavy" spc="-35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5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Calibri"/>
                <a:cs typeface="Calibri"/>
              </a:rPr>
              <a:t>эксперимента</a:t>
            </a:r>
            <a:r>
              <a:rPr sz="2000" b="1" spc="-5" dirty="0">
                <a:solidFill>
                  <a:srgbClr val="44536A"/>
                </a:solidFill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 marL="241300" marR="5080" indent="-228600" algn="just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935" algn="l"/>
              </a:tabLst>
            </a:pPr>
            <a:r>
              <a:rPr sz="2000" b="1" spc="-35" dirty="0">
                <a:solidFill>
                  <a:srgbClr val="44536A"/>
                </a:solidFill>
                <a:latin typeface="Calibri"/>
                <a:cs typeface="Calibri"/>
              </a:rPr>
              <a:t>Уже </a:t>
            </a:r>
            <a:r>
              <a:rPr sz="2000" b="1" spc="-5" dirty="0">
                <a:solidFill>
                  <a:srgbClr val="44536A"/>
                </a:solidFill>
                <a:latin typeface="Calibri"/>
                <a:cs typeface="Calibri"/>
              </a:rPr>
              <a:t>через </a:t>
            </a:r>
            <a:r>
              <a:rPr sz="2000" b="1" spc="-15" dirty="0">
                <a:solidFill>
                  <a:srgbClr val="44536A"/>
                </a:solidFill>
                <a:latin typeface="Calibri"/>
                <a:cs typeface="Calibri"/>
              </a:rPr>
              <a:t>несколько </a:t>
            </a:r>
            <a:r>
              <a:rPr sz="2000" b="1" spc="-5" dirty="0">
                <a:solidFill>
                  <a:srgbClr val="44536A"/>
                </a:solidFill>
                <a:latin typeface="Calibri"/>
                <a:cs typeface="Calibri"/>
              </a:rPr>
              <a:t>часов </a:t>
            </a:r>
            <a:r>
              <a:rPr sz="2000" b="1" spc="-15" dirty="0">
                <a:solidFill>
                  <a:srgbClr val="44536A"/>
                </a:solidFill>
                <a:latin typeface="Calibri"/>
                <a:cs typeface="Calibri"/>
              </a:rPr>
              <a:t>затруднялось </a:t>
            </a:r>
            <a:r>
              <a:rPr sz="2000" b="1" spc="-5" dirty="0">
                <a:solidFill>
                  <a:srgbClr val="44536A"/>
                </a:solidFill>
                <a:latin typeface="Calibri"/>
                <a:cs typeface="Calibri"/>
              </a:rPr>
              <a:t>целенаправленное мышление, не </a:t>
            </a:r>
            <a:r>
              <a:rPr sz="2000" b="1" spc="-15" dirty="0">
                <a:solidFill>
                  <a:srgbClr val="44536A"/>
                </a:solidFill>
                <a:latin typeface="Calibri"/>
                <a:cs typeface="Calibri"/>
              </a:rPr>
              <a:t>удавалось </a:t>
            </a:r>
            <a:r>
              <a:rPr sz="2000" b="1" spc="-5" dirty="0">
                <a:solidFill>
                  <a:srgbClr val="44536A"/>
                </a:solidFill>
                <a:latin typeface="Calibri"/>
                <a:cs typeface="Calibri"/>
              </a:rPr>
              <a:t>ни на </a:t>
            </a: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чем  сосредоточить </a:t>
            </a:r>
            <a:r>
              <a:rPr sz="2000" b="1" spc="-5" dirty="0">
                <a:solidFill>
                  <a:srgbClr val="44536A"/>
                </a:solidFill>
                <a:latin typeface="Calibri"/>
                <a:cs typeface="Calibri"/>
              </a:rPr>
              <a:t>внимание, становилась повышенной внушаемость. Настроение </a:t>
            </a: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колебалось </a:t>
            </a:r>
            <a:r>
              <a:rPr sz="2000" b="1" spc="-25" dirty="0">
                <a:solidFill>
                  <a:srgbClr val="44536A"/>
                </a:solidFill>
                <a:latin typeface="Calibri"/>
                <a:cs typeface="Calibri"/>
              </a:rPr>
              <a:t>от  </a:t>
            </a:r>
            <a:r>
              <a:rPr sz="2000" b="1" spc="-5" dirty="0">
                <a:solidFill>
                  <a:srgbClr val="44536A"/>
                </a:solidFill>
                <a:latin typeface="Calibri"/>
                <a:cs typeface="Calibri"/>
              </a:rPr>
              <a:t>крайней </a:t>
            </a: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раздраженности </a:t>
            </a:r>
            <a:r>
              <a:rPr sz="2000" b="1" spc="-15" dirty="0">
                <a:solidFill>
                  <a:srgbClr val="44536A"/>
                </a:solidFill>
                <a:latin typeface="Calibri"/>
                <a:cs typeface="Calibri"/>
              </a:rPr>
              <a:t>до </a:t>
            </a: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легкого </a:t>
            </a:r>
            <a:r>
              <a:rPr sz="2000" b="1" spc="-5" dirty="0">
                <a:solidFill>
                  <a:srgbClr val="44536A"/>
                </a:solidFill>
                <a:latin typeface="Calibri"/>
                <a:cs typeface="Calibri"/>
              </a:rPr>
              <a:t>веселья. </a:t>
            </a: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Испытуемые </a:t>
            </a:r>
            <a:r>
              <a:rPr sz="2000" b="1" spc="-5" dirty="0">
                <a:solidFill>
                  <a:srgbClr val="44536A"/>
                </a:solidFill>
                <a:latin typeface="Calibri"/>
                <a:cs typeface="Calibri"/>
              </a:rPr>
              <a:t>ощущали невероятную </a:t>
            </a:r>
            <a:r>
              <a:rPr sz="2000" b="1" spc="-15" dirty="0">
                <a:solidFill>
                  <a:srgbClr val="44536A"/>
                </a:solidFill>
                <a:latin typeface="Calibri"/>
                <a:cs typeface="Calibri"/>
              </a:rPr>
              <a:t>скуку, </a:t>
            </a:r>
            <a:r>
              <a:rPr sz="2000" b="1" spc="-5" dirty="0">
                <a:solidFill>
                  <a:srgbClr val="44536A"/>
                </a:solidFill>
                <a:latin typeface="Calibri"/>
                <a:cs typeface="Calibri"/>
              </a:rPr>
              <a:t>мечтая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о  любом </a:t>
            </a:r>
            <a:r>
              <a:rPr sz="2000" b="1" spc="-15" dirty="0">
                <a:solidFill>
                  <a:srgbClr val="44536A"/>
                </a:solidFill>
                <a:latin typeface="Calibri"/>
                <a:cs typeface="Calibri"/>
              </a:rPr>
              <a:t>стимуле,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а </a:t>
            </a: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получив </a:t>
            </a:r>
            <a:r>
              <a:rPr sz="2000" b="1" spc="-5" dirty="0">
                <a:solidFill>
                  <a:srgbClr val="44536A"/>
                </a:solidFill>
                <a:latin typeface="Calibri"/>
                <a:cs typeface="Calibri"/>
              </a:rPr>
              <a:t>его, чувствовали себя неспособными отреагировать, </a:t>
            </a: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выполнить </a:t>
            </a:r>
            <a:r>
              <a:rPr sz="2000" b="1" spc="-5" dirty="0">
                <a:solidFill>
                  <a:srgbClr val="44536A"/>
                </a:solidFill>
                <a:latin typeface="Calibri"/>
                <a:cs typeface="Calibri"/>
              </a:rPr>
              <a:t>задание 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или </a:t>
            </a:r>
            <a:r>
              <a:rPr sz="2000" b="1" spc="-5" dirty="0">
                <a:solidFill>
                  <a:srgbClr val="44536A"/>
                </a:solidFill>
                <a:latin typeface="Calibri"/>
                <a:cs typeface="Calibri"/>
              </a:rPr>
              <a:t>не </a:t>
            </a:r>
            <a:r>
              <a:rPr sz="2000" b="1" spc="-15" dirty="0">
                <a:solidFill>
                  <a:srgbClr val="44536A"/>
                </a:solidFill>
                <a:latin typeface="Calibri"/>
                <a:cs typeface="Calibri"/>
              </a:rPr>
              <a:t>желали </a:t>
            </a:r>
            <a:r>
              <a:rPr sz="2000" b="1" spc="-5" dirty="0">
                <a:solidFill>
                  <a:srgbClr val="44536A"/>
                </a:solidFill>
                <a:latin typeface="Calibri"/>
                <a:cs typeface="Calibri"/>
              </a:rPr>
              <a:t>предпринимать для </a:t>
            </a: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этого </a:t>
            </a:r>
            <a:r>
              <a:rPr sz="2000" b="1" spc="-5" dirty="0">
                <a:solidFill>
                  <a:srgbClr val="44536A"/>
                </a:solidFill>
                <a:latin typeface="Calibri"/>
                <a:cs typeface="Calibri"/>
              </a:rPr>
              <a:t>никаких</a:t>
            </a:r>
            <a:r>
              <a:rPr sz="2000" b="1" spc="-10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44536A"/>
                </a:solidFill>
                <a:latin typeface="Calibri"/>
                <a:cs typeface="Calibri"/>
              </a:rPr>
              <a:t>усилий.</a:t>
            </a:r>
            <a:endParaRPr sz="2000">
              <a:latin typeface="Calibri"/>
              <a:cs typeface="Calibri"/>
            </a:endParaRPr>
          </a:p>
          <a:p>
            <a:pPr marL="241300" marR="5715" indent="-228600" algn="just">
              <a:lnSpc>
                <a:spcPct val="70100"/>
              </a:lnSpc>
              <a:spcBef>
                <a:spcPts val="1005"/>
              </a:spcBef>
              <a:buFont typeface="Arial"/>
              <a:buChar char="•"/>
              <a:tabLst>
                <a:tab pos="241935" algn="l"/>
              </a:tabLst>
            </a:pPr>
            <a:r>
              <a:rPr sz="2000" b="1" spc="-5" dirty="0">
                <a:solidFill>
                  <a:srgbClr val="44536A"/>
                </a:solidFill>
                <a:latin typeface="Calibri"/>
                <a:cs typeface="Calibri"/>
              </a:rPr>
              <a:t>Способность решать простые умственные задачи </a:t>
            </a: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заметно снижалась, </a:t>
            </a:r>
            <a:r>
              <a:rPr sz="2000" b="1" spc="-5" dirty="0">
                <a:solidFill>
                  <a:srgbClr val="44536A"/>
                </a:solidFill>
                <a:latin typeface="Calibri"/>
                <a:cs typeface="Calibri"/>
              </a:rPr>
              <a:t>причем данное </a:t>
            </a: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снижение  имело место </a:t>
            </a:r>
            <a:r>
              <a:rPr sz="2000" b="1" spc="-5" dirty="0">
                <a:solidFill>
                  <a:srgbClr val="44536A"/>
                </a:solidFill>
                <a:latin typeface="Calibri"/>
                <a:cs typeface="Calibri"/>
              </a:rPr>
              <a:t>ещё 12–24 часа после </a:t>
            </a: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окончания изоляции. </a:t>
            </a:r>
            <a:r>
              <a:rPr sz="2000" b="1" spc="-15" dirty="0">
                <a:solidFill>
                  <a:srgbClr val="44536A"/>
                </a:solidFill>
                <a:latin typeface="Calibri"/>
                <a:cs typeface="Calibri"/>
              </a:rPr>
              <a:t>Хотя </a:t>
            </a:r>
            <a:r>
              <a:rPr sz="2000" b="1" spc="-5" dirty="0">
                <a:solidFill>
                  <a:srgbClr val="44536A"/>
                </a:solidFill>
                <a:latin typeface="Calibri"/>
                <a:cs typeface="Calibri"/>
              </a:rPr>
              <a:t>каждый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час </a:t>
            </a:r>
            <a:r>
              <a:rPr sz="2000" b="1" spc="-5" dirty="0">
                <a:solidFill>
                  <a:srgbClr val="44536A"/>
                </a:solidFill>
                <a:latin typeface="Calibri"/>
                <a:cs typeface="Calibri"/>
              </a:rPr>
              <a:t>изоляции оплачивался,  большинство </a:t>
            </a:r>
            <a:r>
              <a:rPr sz="2000" b="1" spc="-15" dirty="0">
                <a:solidFill>
                  <a:srgbClr val="44536A"/>
                </a:solidFill>
                <a:latin typeface="Calibri"/>
                <a:cs typeface="Calibri"/>
              </a:rPr>
              <a:t>студентов </a:t>
            </a:r>
            <a:r>
              <a:rPr sz="2000" b="1" spc="-5" dirty="0">
                <a:solidFill>
                  <a:srgbClr val="44536A"/>
                </a:solidFill>
                <a:latin typeface="Calibri"/>
                <a:cs typeface="Calibri"/>
              </a:rPr>
              <a:t>не </a:t>
            </a:r>
            <a:r>
              <a:rPr sz="2000" b="1" spc="-20" dirty="0">
                <a:solidFill>
                  <a:srgbClr val="44536A"/>
                </a:solidFill>
                <a:latin typeface="Calibri"/>
                <a:cs typeface="Calibri"/>
              </a:rPr>
              <a:t>смогли </a:t>
            </a: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выдержать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такие </a:t>
            </a:r>
            <a:r>
              <a:rPr sz="2000" b="1" spc="-5" dirty="0">
                <a:solidFill>
                  <a:srgbClr val="44536A"/>
                </a:solidFill>
                <a:latin typeface="Calibri"/>
                <a:cs typeface="Calibri"/>
              </a:rPr>
              <a:t>условия более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72</a:t>
            </a:r>
            <a:r>
              <a:rPr sz="2000" b="1" spc="-9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часов.</a:t>
            </a:r>
            <a:endParaRPr sz="2000">
              <a:latin typeface="Calibri"/>
              <a:cs typeface="Calibri"/>
            </a:endParaRPr>
          </a:p>
          <a:p>
            <a:pPr marL="241300" indent="-229235" algn="just">
              <a:lnSpc>
                <a:spcPct val="100000"/>
              </a:lnSpc>
              <a:spcBef>
                <a:spcPts val="280"/>
              </a:spcBef>
              <a:buFont typeface="Arial"/>
              <a:buChar char="•"/>
              <a:tabLst>
                <a:tab pos="241935" algn="l"/>
              </a:tabLst>
            </a:pP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У </a:t>
            </a: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тех, </a:t>
            </a:r>
            <a:r>
              <a:rPr sz="2000" b="1" spc="-5" dirty="0">
                <a:solidFill>
                  <a:srgbClr val="44536A"/>
                </a:solidFill>
                <a:latin typeface="Calibri"/>
                <a:cs typeface="Calibri"/>
              </a:rPr>
              <a:t>кто </a:t>
            </a:r>
            <a:r>
              <a:rPr sz="2000" b="1" dirty="0">
                <a:solidFill>
                  <a:srgbClr val="44536A"/>
                </a:solidFill>
                <a:latin typeface="Calibri"/>
                <a:cs typeface="Calibri"/>
              </a:rPr>
              <a:t>оставался </a:t>
            </a:r>
            <a:r>
              <a:rPr sz="2000" b="1" spc="-10" dirty="0">
                <a:solidFill>
                  <a:srgbClr val="44536A"/>
                </a:solidFill>
                <a:latin typeface="Calibri"/>
                <a:cs typeface="Calibri"/>
              </a:rPr>
              <a:t>дольше, </a:t>
            </a:r>
            <a:r>
              <a:rPr sz="2000" b="1" spc="-5" dirty="0">
                <a:solidFill>
                  <a:srgbClr val="44536A"/>
                </a:solidFill>
                <a:latin typeface="Calibri"/>
                <a:cs typeface="Calibri"/>
              </a:rPr>
              <a:t>появлялись, как правило,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яркие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галлюцинации и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бредовые</a:t>
            </a:r>
            <a:r>
              <a:rPr sz="2000" b="1" spc="-1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идеи</a:t>
            </a:r>
            <a:r>
              <a:rPr sz="2000" b="1" spc="-5" dirty="0">
                <a:solidFill>
                  <a:srgbClr val="44536A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9784" y="235661"/>
            <a:ext cx="52120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u="heavy" spc="-100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000" u="heavy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Моторная</a:t>
            </a:r>
            <a:r>
              <a:rPr sz="4000" u="heavy" spc="-6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 </a:t>
            </a:r>
            <a:r>
              <a:rPr sz="4000" u="heavy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депривация: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4233" y="1296161"/>
            <a:ext cx="11591290" cy="476631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6350" indent="267970" algn="just">
              <a:lnSpc>
                <a:spcPts val="1939"/>
              </a:lnSpc>
              <a:spcBef>
                <a:spcPts val="345"/>
              </a:spcBef>
              <a:buAutoNum type="arabicPeriod"/>
              <a:tabLst>
                <a:tab pos="552450" algn="l"/>
              </a:tabLst>
            </a:pP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(первые </a:t>
            </a:r>
            <a:r>
              <a:rPr sz="1800" b="1" spc="-20" dirty="0">
                <a:solidFill>
                  <a:srgbClr val="006FC0"/>
                </a:solidFill>
                <a:latin typeface="Calibri"/>
                <a:cs typeface="Calibri"/>
              </a:rPr>
              <a:t>несколько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дней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эксперимента)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появление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приспособительных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реакций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в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ответ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на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гиподинамию.  Частота </a:t>
            </a:r>
            <a:r>
              <a:rPr sz="1800" b="1" spc="-15" dirty="0">
                <a:solidFill>
                  <a:srgbClr val="006FC0"/>
                </a:solidFill>
                <a:latin typeface="Calibri"/>
                <a:cs typeface="Calibri"/>
              </a:rPr>
              <a:t>пульса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у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испытуемых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уменьшалась. Появлялось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ощущение</a:t>
            </a:r>
            <a:r>
              <a:rPr sz="1800" b="1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слабости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12700" marR="6350" indent="267970" algn="just">
              <a:lnSpc>
                <a:spcPts val="1939"/>
              </a:lnSpc>
              <a:spcBef>
                <a:spcPts val="1019"/>
              </a:spcBef>
              <a:buAutoNum type="arabicPeriod"/>
              <a:tabLst>
                <a:tab pos="590550" algn="l"/>
              </a:tabLst>
            </a:pPr>
            <a:r>
              <a:rPr sz="1800" b="1" spc="-15" dirty="0">
                <a:solidFill>
                  <a:srgbClr val="006FC0"/>
                </a:solidFill>
                <a:latin typeface="Calibri"/>
                <a:cs typeface="Calibri"/>
              </a:rPr>
              <a:t>(около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10 дней от начала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эксперимента) </a:t>
            </a:r>
            <a:r>
              <a:rPr sz="1800" b="1" spc="-15" dirty="0">
                <a:solidFill>
                  <a:srgbClr val="006FC0"/>
                </a:solidFill>
                <a:latin typeface="Calibri"/>
                <a:cs typeface="Calibri"/>
              </a:rPr>
              <a:t>пульс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учащался,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артериальное давление крови становилось 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неустойчивым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и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имело тенденцию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к</a:t>
            </a:r>
            <a:r>
              <a:rPr sz="18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снижению.</a:t>
            </a:r>
            <a:endParaRPr sz="1800">
              <a:latin typeface="Calibri"/>
              <a:cs typeface="Calibri"/>
            </a:endParaRPr>
          </a:p>
          <a:p>
            <a:pPr marL="12700" marR="6985" indent="267970" algn="just">
              <a:lnSpc>
                <a:spcPts val="1939"/>
              </a:lnSpc>
              <a:spcBef>
                <a:spcPts val="1005"/>
              </a:spcBef>
              <a:buAutoNum type="arabicPeriod"/>
              <a:tabLst>
                <a:tab pos="604520" algn="l"/>
              </a:tabLst>
            </a:pP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(после 20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суток) характеризовался усугублением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расстройств </a:t>
            </a:r>
            <a:r>
              <a:rPr sz="1800" b="1" spc="-15" dirty="0">
                <a:solidFill>
                  <a:srgbClr val="006FC0"/>
                </a:solidFill>
                <a:latin typeface="Calibri"/>
                <a:cs typeface="Calibri"/>
              </a:rPr>
              <a:t>сердечно-сосудистой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и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нервной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систем.  Наблюдались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нарушения сна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: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засыпание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становилось замедленным (до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трех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часов), сон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–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чутким,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сновидения 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приобретали неприятное</a:t>
            </a:r>
            <a:r>
              <a:rPr sz="1800" b="1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содержание.</a:t>
            </a:r>
            <a:endParaRPr sz="1800">
              <a:latin typeface="Calibri"/>
              <a:cs typeface="Calibri"/>
            </a:endParaRPr>
          </a:p>
          <a:p>
            <a:pPr marL="12700" marR="7620" indent="267970" algn="just">
              <a:lnSpc>
                <a:spcPts val="1939"/>
              </a:lnSpc>
              <a:spcBef>
                <a:spcPts val="1010"/>
              </a:spcBef>
              <a:buAutoNum type="arabicPeriod"/>
              <a:tabLst>
                <a:tab pos="552450" algn="l"/>
              </a:tabLst>
            </a:pP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С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30-х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суток эксперимента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у всех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испытуемых снижался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мышечный тонус,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а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затем </a:t>
            </a:r>
            <a:r>
              <a:rPr sz="1800" b="1" spc="-15" dirty="0">
                <a:solidFill>
                  <a:srgbClr val="006FC0"/>
                </a:solidFill>
                <a:latin typeface="Calibri"/>
                <a:cs typeface="Calibri"/>
              </a:rPr>
              <a:t>наблюдались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явления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атрофии мышц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голени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и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бедра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(дряблость, уменьшение окружности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на 2–3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см,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резкое снижение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силы и </a:t>
            </a:r>
            <a:r>
              <a:rPr sz="1800" b="1" spc="-35" dirty="0">
                <a:solidFill>
                  <a:srgbClr val="006FC0"/>
                </a:solidFill>
                <a:latin typeface="Calibri"/>
                <a:cs typeface="Calibri"/>
              </a:rPr>
              <a:t>т.</a:t>
            </a:r>
            <a:r>
              <a:rPr sz="1800" b="1" spc="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д.).</a:t>
            </a:r>
            <a:endParaRPr sz="1800">
              <a:latin typeface="Calibri"/>
              <a:cs typeface="Calibri"/>
            </a:endParaRPr>
          </a:p>
          <a:p>
            <a:pPr marL="12700" marR="5080" indent="267970" algn="just">
              <a:lnSpc>
                <a:spcPct val="90100"/>
              </a:lnSpc>
              <a:spcBef>
                <a:spcPts val="980"/>
              </a:spcBef>
              <a:buAutoNum type="arabicPeriod"/>
              <a:tabLst>
                <a:tab pos="538480" algn="l"/>
              </a:tabLst>
            </a:pP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К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60-м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суткам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учащение </a:t>
            </a:r>
            <a:r>
              <a:rPr sz="1800" b="1" spc="-15" dirty="0">
                <a:solidFill>
                  <a:srgbClr val="006FC0"/>
                </a:solidFill>
                <a:latin typeface="Calibri"/>
                <a:cs typeface="Calibri"/>
              </a:rPr>
              <a:t>пульса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и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снижение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артериального давления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наступали </a:t>
            </a:r>
            <a:r>
              <a:rPr sz="1800" b="1" spc="-15" dirty="0">
                <a:solidFill>
                  <a:srgbClr val="006FC0"/>
                </a:solidFill>
                <a:latin typeface="Calibri"/>
                <a:cs typeface="Calibri"/>
              </a:rPr>
              <a:t>даже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при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незначительном  мышечном усилии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, например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таком,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как поднятие 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одной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руки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. </a:t>
            </a:r>
            <a:r>
              <a:rPr sz="1800" b="1" spc="-15" dirty="0">
                <a:solidFill>
                  <a:srgbClr val="006FC0"/>
                </a:solidFill>
                <a:latin typeface="Calibri"/>
                <a:cs typeface="Calibri"/>
              </a:rPr>
              <a:t>Если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испытуемого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на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щите-постели </a:t>
            </a:r>
            <a:r>
              <a:rPr sz="1800" b="1" spc="-15" dirty="0">
                <a:solidFill>
                  <a:srgbClr val="006FC0"/>
                </a:solidFill>
                <a:latin typeface="Calibri"/>
                <a:cs typeface="Calibri"/>
              </a:rPr>
              <a:t>переводили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в 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вертикальное </a:t>
            </a:r>
            <a:r>
              <a:rPr sz="1800" b="1" spc="-15" dirty="0">
                <a:solidFill>
                  <a:srgbClr val="006FC0"/>
                </a:solidFill>
                <a:latin typeface="Calibri"/>
                <a:cs typeface="Calibri"/>
              </a:rPr>
              <a:t>положение,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то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развивалось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обморочное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состояние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с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потерей</a:t>
            </a:r>
            <a:r>
              <a:rPr sz="1800" b="1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сознания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12700" marR="6985" indent="267970">
              <a:lnSpc>
                <a:spcPts val="1939"/>
              </a:lnSpc>
              <a:spcBef>
                <a:spcPts val="1030"/>
              </a:spcBef>
              <a:tabLst>
                <a:tab pos="1047115" algn="l"/>
                <a:tab pos="1737360" algn="l"/>
                <a:tab pos="3203575" algn="l"/>
                <a:tab pos="3688715" algn="l"/>
                <a:tab pos="4424680" algn="l"/>
                <a:tab pos="5657850" algn="l"/>
                <a:tab pos="7081520" algn="l"/>
                <a:tab pos="8639175" algn="l"/>
                <a:tab pos="9323070" algn="l"/>
                <a:tab pos="10070465" algn="l"/>
                <a:tab pos="10875010" algn="l"/>
              </a:tabLst>
            </a:pPr>
            <a:r>
              <a:rPr sz="1800" b="1" spc="-114" dirty="0">
                <a:solidFill>
                  <a:srgbClr val="006FC0"/>
                </a:solidFill>
                <a:latin typeface="Calibri"/>
                <a:cs typeface="Calibri"/>
              </a:rPr>
              <a:t>Т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а</a:t>
            </a:r>
            <a:r>
              <a:rPr sz="1800" b="1" spc="-20" dirty="0">
                <a:solidFill>
                  <a:srgbClr val="006FC0"/>
                </a:solidFill>
                <a:latin typeface="Calibri"/>
                <a:cs typeface="Calibri"/>
              </a:rPr>
              <a:t>к</a:t>
            </a:r>
            <a:r>
              <a:rPr sz="1800" b="1" spc="-35" dirty="0">
                <a:solidFill>
                  <a:srgbClr val="006FC0"/>
                </a:solidFill>
                <a:latin typeface="Calibri"/>
                <a:cs typeface="Calibri"/>
              </a:rPr>
              <a:t>ж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е	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бы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ло	</a:t>
            </a:r>
            <a:r>
              <a:rPr sz="1800" b="1" spc="-15" dirty="0">
                <a:solidFill>
                  <a:srgbClr val="006FC0"/>
                </a:solidFill>
                <a:latin typeface="Calibri"/>
                <a:cs typeface="Calibri"/>
              </a:rPr>
              <a:t>у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стано</a:t>
            </a:r>
            <a:r>
              <a:rPr sz="1800" b="1" spc="-15" dirty="0">
                <a:solidFill>
                  <a:srgbClr val="006FC0"/>
                </a:solidFill>
                <a:latin typeface="Calibri"/>
                <a:cs typeface="Calibri"/>
              </a:rPr>
              <a:t>вл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е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но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,	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ч</a:t>
            </a:r>
            <a:r>
              <a:rPr sz="1800" b="1" spc="-25" dirty="0">
                <a:solidFill>
                  <a:srgbClr val="006FC0"/>
                </a:solidFill>
                <a:latin typeface="Calibri"/>
                <a:cs typeface="Calibri"/>
              </a:rPr>
              <a:t>т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о	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п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о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л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е	о</a:t>
            </a:r>
            <a:r>
              <a:rPr sz="1800" b="1" spc="-40" dirty="0">
                <a:solidFill>
                  <a:srgbClr val="006FC0"/>
                </a:solidFill>
                <a:latin typeface="Calibri"/>
                <a:cs typeface="Calibri"/>
              </a:rPr>
              <a:t>к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о</a:t>
            </a:r>
            <a:r>
              <a:rPr sz="1800" b="1" spc="5" dirty="0">
                <a:solidFill>
                  <a:srgbClr val="006FC0"/>
                </a:solidFill>
                <a:latin typeface="Calibri"/>
                <a:cs typeface="Calibri"/>
              </a:rPr>
              <a:t>н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чани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я	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дли</a:t>
            </a:r>
            <a:r>
              <a:rPr sz="1800" b="1" spc="-15" dirty="0">
                <a:solidFill>
                  <a:srgbClr val="006FC0"/>
                </a:solidFill>
                <a:latin typeface="Calibri"/>
                <a:cs typeface="Calibri"/>
              </a:rPr>
              <a:t>т</a:t>
            </a:r>
            <a:r>
              <a:rPr sz="1800" b="1" spc="-20" dirty="0">
                <a:solidFill>
                  <a:srgbClr val="006FC0"/>
                </a:solidFill>
                <a:latin typeface="Calibri"/>
                <a:cs typeface="Calibri"/>
              </a:rPr>
              <a:t>е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ль</a:t>
            </a:r>
            <a:r>
              <a:rPr sz="1800" b="1" spc="-15" dirty="0">
                <a:solidFill>
                  <a:srgbClr val="006FC0"/>
                </a:solidFill>
                <a:latin typeface="Calibri"/>
                <a:cs typeface="Calibri"/>
              </a:rPr>
              <a:t>н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о</a:t>
            </a:r>
            <a:r>
              <a:rPr sz="1800" b="1" spc="-25" dirty="0">
                <a:solidFill>
                  <a:srgbClr val="006FC0"/>
                </a:solidFill>
                <a:latin typeface="Calibri"/>
                <a:cs typeface="Calibri"/>
              </a:rPr>
              <a:t>г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о	э</a:t>
            </a:r>
            <a:r>
              <a:rPr sz="1800" b="1" spc="-25" dirty="0">
                <a:solidFill>
                  <a:srgbClr val="006FC0"/>
                </a:solidFill>
                <a:latin typeface="Calibri"/>
                <a:cs typeface="Calibri"/>
              </a:rPr>
              <a:t>к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пе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ри</a:t>
            </a:r>
            <a:r>
              <a:rPr sz="1800" b="1" spc="-15" dirty="0">
                <a:solidFill>
                  <a:srgbClr val="006FC0"/>
                </a:solidFill>
                <a:latin typeface="Calibri"/>
                <a:cs typeface="Calibri"/>
              </a:rPr>
              <a:t>м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е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нт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а	и</a:t>
            </a:r>
            <a:r>
              <a:rPr sz="1800" b="1" spc="-15" dirty="0">
                <a:solidFill>
                  <a:srgbClr val="006FC0"/>
                </a:solidFill>
                <a:latin typeface="Calibri"/>
                <a:cs typeface="Calibri"/>
              </a:rPr>
              <a:t>м</a:t>
            </a:r>
            <a:r>
              <a:rPr sz="1800" b="1" spc="-20" dirty="0">
                <a:solidFill>
                  <a:srgbClr val="006FC0"/>
                </a:solidFill>
                <a:latin typeface="Calibri"/>
                <a:cs typeface="Calibri"/>
              </a:rPr>
              <a:t>е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л	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м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е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с</a:t>
            </a:r>
            <a:r>
              <a:rPr sz="1800" b="1" spc="-20" dirty="0">
                <a:solidFill>
                  <a:srgbClr val="006FC0"/>
                </a:solidFill>
                <a:latin typeface="Calibri"/>
                <a:cs typeface="Calibri"/>
              </a:rPr>
              <a:t>т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о	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явн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ый	распад 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двигательных структур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при </a:t>
            </a:r>
            <a:r>
              <a:rPr sz="1800" b="1" spc="-15" dirty="0">
                <a:solidFill>
                  <a:srgbClr val="006FC0"/>
                </a:solidFill>
                <a:latin typeface="Calibri"/>
                <a:cs typeface="Calibri"/>
              </a:rPr>
              <a:t>ходьбе,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выражавшийся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в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нарушении </a:t>
            </a:r>
            <a:r>
              <a:rPr sz="1800" b="1" spc="-20" dirty="0">
                <a:solidFill>
                  <a:srgbClr val="006FC0"/>
                </a:solidFill>
                <a:latin typeface="Calibri"/>
                <a:cs typeface="Calibri"/>
              </a:rPr>
              <a:t>походки</a:t>
            </a:r>
            <a:r>
              <a:rPr sz="18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испытуемых.</a:t>
            </a:r>
            <a:endParaRPr sz="1800">
              <a:latin typeface="Calibri"/>
              <a:cs typeface="Calibri"/>
            </a:endParaRPr>
          </a:p>
          <a:p>
            <a:pPr marL="280670">
              <a:lnSpc>
                <a:spcPts val="2050"/>
              </a:lnSpc>
              <a:spcBef>
                <a:spcPts val="755"/>
              </a:spcBef>
            </a:pP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В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опытах по длительной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гиподинамии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(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от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15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до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120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суток) отмечались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такие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психические 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нарушения,</a:t>
            </a:r>
            <a:r>
              <a:rPr sz="1800" b="1" spc="28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как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050"/>
              </a:lnSpc>
            </a:pP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ипохондрия, немотивированный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страх,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выраженная</a:t>
            </a:r>
            <a:r>
              <a:rPr sz="18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депрессия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8380" y="72644"/>
            <a:ext cx="10265410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3275965" marR="5080" indent="-3263900">
              <a:lnSpc>
                <a:spcPts val="3890"/>
              </a:lnSpc>
              <a:spcBef>
                <a:spcPts val="585"/>
              </a:spcBef>
            </a:pPr>
            <a:r>
              <a:rPr sz="3600" spc="-5" dirty="0">
                <a:solidFill>
                  <a:srgbClr val="001F5F"/>
                </a:solidFill>
              </a:rPr>
              <a:t>Основные </a:t>
            </a:r>
            <a:r>
              <a:rPr sz="3600" spc="-10" dirty="0">
                <a:solidFill>
                  <a:srgbClr val="001F5F"/>
                </a:solidFill>
              </a:rPr>
              <a:t>факторы, </a:t>
            </a:r>
            <a:r>
              <a:rPr sz="3600" spc="-15" dirty="0">
                <a:solidFill>
                  <a:srgbClr val="001F5F"/>
                </a:solidFill>
              </a:rPr>
              <a:t>приводящие </a:t>
            </a:r>
            <a:r>
              <a:rPr sz="3600" dirty="0">
                <a:solidFill>
                  <a:srgbClr val="001F5F"/>
                </a:solidFill>
              </a:rPr>
              <a:t>к инвалидизации  у </a:t>
            </a:r>
            <a:r>
              <a:rPr sz="3600" spc="-10" dirty="0">
                <a:solidFill>
                  <a:srgbClr val="001F5F"/>
                </a:solidFill>
              </a:rPr>
              <a:t>пациентов </a:t>
            </a:r>
            <a:r>
              <a:rPr sz="3600" dirty="0">
                <a:solidFill>
                  <a:srgbClr val="001F5F"/>
                </a:solidFill>
              </a:rPr>
              <a:t>с</a:t>
            </a:r>
            <a:r>
              <a:rPr sz="3600" spc="-30" dirty="0">
                <a:solidFill>
                  <a:srgbClr val="001F5F"/>
                </a:solidFill>
              </a:rPr>
              <a:t> </a:t>
            </a:r>
            <a:r>
              <a:rPr sz="3600" spc="-5" dirty="0">
                <a:solidFill>
                  <a:srgbClr val="001F5F"/>
                </a:solidFill>
              </a:rPr>
              <a:t>ЧМТ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012342" y="1219580"/>
            <a:ext cx="10046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153660" algn="l"/>
              </a:tabLst>
            </a:pP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Факторы связанные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с 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ЧМТ:	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Факторы связанные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с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отсутствием</a:t>
            </a:r>
            <a:r>
              <a:rPr sz="1800" b="1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реабилитации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2342" y="1594484"/>
            <a:ext cx="4821555" cy="191579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41300" marR="5080" indent="-228600">
              <a:lnSpc>
                <a:spcPts val="1939"/>
              </a:lnSpc>
              <a:spcBef>
                <a:spcPts val="34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Очаговый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неврологический дефицит (парез,  спастичность, речевые нарушения, нарушение 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чувствительности),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Когнитивный</a:t>
            </a:r>
            <a:r>
              <a:rPr sz="18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001F5F"/>
                </a:solidFill>
                <a:latin typeface="Calibri"/>
                <a:cs typeface="Calibri"/>
              </a:rPr>
              <a:t>дефицит,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8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Поражение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периферических</a:t>
            </a:r>
            <a:r>
              <a:rPr sz="1800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нервов,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9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-25" dirty="0">
                <a:solidFill>
                  <a:srgbClr val="001F5F"/>
                </a:solidFill>
                <a:latin typeface="Calibri"/>
                <a:cs typeface="Calibri"/>
              </a:rPr>
              <a:t>Травма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костей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мягких</a:t>
            </a:r>
            <a:r>
              <a:rPr sz="1800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тканей.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12342" y="3583685"/>
            <a:ext cx="4163695" cy="546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5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Факторы связанные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с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пребывание</a:t>
            </a:r>
            <a:r>
              <a:rPr sz="18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050"/>
              </a:lnSpc>
            </a:pP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обездвиженном состоянии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и в</a:t>
            </a:r>
            <a:r>
              <a:rPr sz="1800" b="1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больнице: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12342" y="4103623"/>
            <a:ext cx="4918710" cy="2517775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90"/>
              </a:spcBef>
              <a:buChar char="-"/>
              <a:tabLst>
                <a:tab pos="240665" algn="l"/>
                <a:tab pos="241300" algn="l"/>
              </a:tabLst>
            </a:pP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Моторная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депривация,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95"/>
              </a:spcBef>
              <a:buChar char="-"/>
              <a:tabLst>
                <a:tab pos="240665" algn="l"/>
                <a:tab pos="241300" algn="l"/>
              </a:tabLst>
            </a:pP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Сенсорная</a:t>
            </a:r>
            <a:r>
              <a:rPr sz="18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депривация,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80"/>
              </a:spcBef>
              <a:buChar char="-"/>
              <a:tabLst>
                <a:tab pos="240665" algn="l"/>
                <a:tab pos="241300" algn="l"/>
              </a:tabLst>
            </a:pP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Коммуникативная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 депривация,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80"/>
              </a:spcBef>
              <a:buChar char="-"/>
              <a:tabLst>
                <a:tab pos="240665" algn="l"/>
                <a:tab pos="241300" algn="l"/>
              </a:tabLst>
            </a:pP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Нарушение сенсорной</a:t>
            </a:r>
            <a:r>
              <a:rPr sz="1800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интеграции,</a:t>
            </a:r>
            <a:endParaRPr sz="1800">
              <a:latin typeface="Calibri"/>
              <a:cs typeface="Calibri"/>
            </a:endParaRPr>
          </a:p>
          <a:p>
            <a:pPr marL="241300" marR="5080" indent="-228600">
              <a:lnSpc>
                <a:spcPts val="1939"/>
              </a:lnSpc>
              <a:spcBef>
                <a:spcPts val="1040"/>
              </a:spcBef>
              <a:buChar char="-"/>
              <a:tabLst>
                <a:tab pos="240665" algn="l"/>
                <a:tab pos="241300" algn="l"/>
              </a:tabLst>
            </a:pP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Синдром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системной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воспалительной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реакции и 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системного</a:t>
            </a:r>
            <a:r>
              <a:rPr sz="1800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имунодефицита,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55"/>
              </a:spcBef>
              <a:buChar char="-"/>
              <a:tabLst>
                <a:tab pos="240665" algn="l"/>
                <a:tab pos="241300" algn="l"/>
              </a:tabLst>
            </a:pPr>
            <a:r>
              <a:rPr sz="1800" spc="-20" dirty="0">
                <a:solidFill>
                  <a:srgbClr val="001F5F"/>
                </a:solidFill>
                <a:latin typeface="Calibri"/>
                <a:cs typeface="Calibri"/>
              </a:rPr>
              <a:t>Гетеротопическая</a:t>
            </a:r>
            <a:r>
              <a:rPr sz="1800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оссификация.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53403" y="1495424"/>
            <a:ext cx="4412615" cy="2267585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80"/>
              </a:spcBef>
              <a:buChar char="-"/>
              <a:tabLst>
                <a:tab pos="240665" algn="l"/>
                <a:tab pos="241300" algn="l"/>
              </a:tabLst>
            </a:pP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Патологические двигательные</a:t>
            </a:r>
            <a:r>
              <a:rPr sz="1800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паттерны,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80"/>
              </a:spcBef>
              <a:buChar char="-"/>
              <a:tabLst>
                <a:tab pos="240665" algn="l"/>
                <a:tab pos="241300" algn="l"/>
              </a:tabLst>
            </a:pP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Паттерны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связанные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со</a:t>
            </a:r>
            <a:r>
              <a:rPr sz="1800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спастичностью,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80"/>
              </a:spcBef>
              <a:buChar char="-"/>
              <a:tabLst>
                <a:tab pos="240665" algn="l"/>
                <a:tab pos="241300" algn="l"/>
              </a:tabLst>
            </a:pP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Дефицит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деятельности,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95"/>
              </a:spcBef>
              <a:buChar char="-"/>
              <a:tabLst>
                <a:tab pos="240665" algn="l"/>
                <a:tab pos="241300" algn="l"/>
              </a:tabLst>
            </a:pP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Патологические</a:t>
            </a:r>
            <a:r>
              <a:rPr sz="1800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установки,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80"/>
              </a:spcBef>
              <a:buChar char="-"/>
              <a:tabLst>
                <a:tab pos="240665" algn="l"/>
                <a:tab pos="241300" algn="l"/>
              </a:tabLst>
            </a:pP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Синдром приобретенной</a:t>
            </a:r>
            <a:r>
              <a:rPr sz="18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беспомощности,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80"/>
              </a:spcBef>
              <a:buChar char="-"/>
              <a:tabLst>
                <a:tab pos="240665" algn="l"/>
                <a:tab pos="241300" algn="l"/>
              </a:tabLst>
            </a:pP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Непринятие болезни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800" spc="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др.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53403" y="3837889"/>
            <a:ext cx="172021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Другие</a:t>
            </a:r>
            <a:r>
              <a:rPr sz="1800" b="1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факторы: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53403" y="4211828"/>
            <a:ext cx="4495165" cy="1295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2050"/>
              </a:lnSpc>
              <a:spcBef>
                <a:spcPts val="100"/>
              </a:spcBef>
              <a:buChar char="-"/>
              <a:tabLst>
                <a:tab pos="240665" algn="l"/>
                <a:tab pos="241300" algn="l"/>
              </a:tabLst>
            </a:pP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Хроническая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боль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(КРБС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1 и 2</a:t>
            </a:r>
            <a:r>
              <a:rPr sz="1800" spc="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типа,</a:t>
            </a:r>
            <a:endParaRPr sz="1800">
              <a:latin typeface="Calibri"/>
              <a:cs typeface="Calibri"/>
            </a:endParaRPr>
          </a:p>
          <a:p>
            <a:pPr marL="241300">
              <a:lnSpc>
                <a:spcPts val="2050"/>
              </a:lnSpc>
            </a:pP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дезингибиция, центральная</a:t>
            </a:r>
            <a:r>
              <a:rPr sz="180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сенситизация),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80"/>
              </a:spcBef>
              <a:buChar char="-"/>
              <a:tabLst>
                <a:tab pos="240665" algn="l"/>
                <a:tab pos="241300" algn="l"/>
              </a:tabLst>
            </a:pP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Когнитивные</a:t>
            </a:r>
            <a:r>
              <a:rPr sz="1800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проблемы,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90"/>
              </a:spcBef>
              <a:buChar char="-"/>
              <a:tabLst>
                <a:tab pos="240665" algn="l"/>
                <a:tab pos="241300" algn="l"/>
              </a:tabLst>
            </a:pP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Нейропсихиатрические</a:t>
            </a:r>
            <a:r>
              <a:rPr sz="1800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libri"/>
                <a:cs typeface="Calibri"/>
              </a:rPr>
              <a:t>проблемы.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2619" y="478916"/>
            <a:ext cx="86182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u="heavy" spc="-110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</a:rPr>
              <a:t>Симптомы </a:t>
            </a:r>
            <a:r>
              <a:rPr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</a:rPr>
              <a:t>сенсорной</a:t>
            </a:r>
            <a:r>
              <a:rPr u="heavy" spc="-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</a:rPr>
              <a:t> </a:t>
            </a:r>
            <a:r>
              <a:rPr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</a:rPr>
              <a:t>депривации: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09827" y="1440789"/>
            <a:ext cx="9469120" cy="5118735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15"/>
              </a:spcBef>
              <a:buFont typeface="Arial"/>
              <a:buChar char="•"/>
              <a:tabLst>
                <a:tab pos="241300" algn="l"/>
              </a:tabLst>
            </a:pP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изменение восприятия</a:t>
            </a:r>
            <a:r>
              <a:rPr sz="32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001F5F"/>
                </a:solidFill>
                <a:latin typeface="Calibri"/>
                <a:cs typeface="Calibri"/>
              </a:rPr>
              <a:t>времени;</a:t>
            </a:r>
            <a:endParaRPr sz="3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15"/>
              </a:spcBef>
              <a:buFont typeface="Arial"/>
              <a:buChar char="•"/>
              <a:tabLst>
                <a:tab pos="241300" algn="l"/>
              </a:tabLst>
            </a:pP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изменениями </a:t>
            </a:r>
            <a:r>
              <a:rPr sz="3200" b="1" spc="-5" dirty="0">
                <a:solidFill>
                  <a:srgbClr val="001F5F"/>
                </a:solidFill>
                <a:latin typeface="Calibri"/>
                <a:cs typeface="Calibri"/>
              </a:rPr>
              <a:t>состояний сна </a:t>
            </a: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3200" b="1" spc="-10" dirty="0">
                <a:solidFill>
                  <a:srgbClr val="001F5F"/>
                </a:solidFill>
                <a:latin typeface="Calibri"/>
                <a:cs typeface="Calibri"/>
              </a:rPr>
              <a:t>бодрствования;</a:t>
            </a:r>
            <a:endParaRPr sz="3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10"/>
              </a:spcBef>
              <a:buFont typeface="Arial"/>
              <a:buChar char="•"/>
              <a:tabLst>
                <a:tab pos="241300" algn="l"/>
              </a:tabLst>
            </a:pPr>
            <a:r>
              <a:rPr sz="3200" b="1" spc="-5" dirty="0">
                <a:solidFill>
                  <a:srgbClr val="001F5F"/>
                </a:solidFill>
                <a:latin typeface="Calibri"/>
                <a:cs typeface="Calibri"/>
              </a:rPr>
              <a:t>утрата </a:t>
            </a: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способности </a:t>
            </a:r>
            <a:r>
              <a:rPr sz="3200" b="1" spc="-5" dirty="0">
                <a:solidFill>
                  <a:srgbClr val="001F5F"/>
                </a:solidFill>
                <a:latin typeface="Calibri"/>
                <a:cs typeface="Calibri"/>
              </a:rPr>
              <a:t>различать сон </a:t>
            </a: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32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001F5F"/>
                </a:solidFill>
                <a:latin typeface="Calibri"/>
                <a:cs typeface="Calibri"/>
              </a:rPr>
              <a:t>бодрствование;</a:t>
            </a:r>
            <a:endParaRPr sz="3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241300" algn="l"/>
              </a:tabLst>
            </a:pPr>
            <a:r>
              <a:rPr sz="3200" b="1" spc="-5" dirty="0">
                <a:solidFill>
                  <a:srgbClr val="001F5F"/>
                </a:solidFill>
                <a:latin typeface="Calibri"/>
                <a:cs typeface="Calibri"/>
              </a:rPr>
              <a:t>деперсонализационные</a:t>
            </a:r>
            <a:r>
              <a:rPr sz="32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01F5F"/>
                </a:solidFill>
                <a:latin typeface="Calibri"/>
                <a:cs typeface="Calibri"/>
              </a:rPr>
              <a:t>расстройства;</a:t>
            </a:r>
            <a:endParaRPr sz="3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15"/>
              </a:spcBef>
              <a:buFont typeface="Arial"/>
              <a:buChar char="•"/>
              <a:tabLst>
                <a:tab pos="241300" algn="l"/>
              </a:tabLst>
            </a:pP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повышенная</a:t>
            </a:r>
            <a:r>
              <a:rPr sz="32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тревожность;</a:t>
            </a:r>
            <a:endParaRPr sz="3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10"/>
              </a:spcBef>
              <a:buFont typeface="Arial"/>
              <a:buChar char="•"/>
              <a:tabLst>
                <a:tab pos="241300" algn="l"/>
              </a:tabLst>
            </a:pP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обостренное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чувство </a:t>
            </a:r>
            <a:r>
              <a:rPr sz="3200" spc="-15" dirty="0">
                <a:solidFill>
                  <a:srgbClr val="001F5F"/>
                </a:solidFill>
                <a:latin typeface="Calibri"/>
                <a:cs typeface="Calibri"/>
              </a:rPr>
              <a:t>неудовлетворенности</a:t>
            </a:r>
            <a:r>
              <a:rPr sz="32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собой;</a:t>
            </a:r>
            <a:endParaRPr sz="3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241300" algn="l"/>
              </a:tabLst>
            </a:pP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снижение жизненной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активности и</a:t>
            </a:r>
            <a:r>
              <a:rPr sz="3200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1F5F"/>
                </a:solidFill>
                <a:latin typeface="Calibri"/>
                <a:cs typeface="Calibri"/>
              </a:rPr>
              <a:t>мотивации;</a:t>
            </a:r>
            <a:endParaRPr sz="3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15"/>
              </a:spcBef>
              <a:buFont typeface="Arial"/>
              <a:buChar char="•"/>
              <a:tabLst>
                <a:tab pos="241300" algn="l"/>
              </a:tabLst>
            </a:pP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частая смена</a:t>
            </a:r>
            <a:r>
              <a:rPr sz="32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настроения;</a:t>
            </a:r>
            <a:endParaRPr sz="3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15"/>
              </a:spcBef>
              <a:buFont typeface="Arial"/>
              <a:buChar char="•"/>
              <a:tabLst>
                <a:tab pos="241300" algn="l"/>
              </a:tabLst>
            </a:pP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немотивированная агрессия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32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-40" dirty="0">
                <a:solidFill>
                  <a:srgbClr val="001F5F"/>
                </a:solidFill>
                <a:latin typeface="Calibri"/>
                <a:cs typeface="Calibri"/>
              </a:rPr>
              <a:t>т.д.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100095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u="heavy" spc="-110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 </a:t>
            </a:r>
            <a:r>
              <a:rPr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Примеры </a:t>
            </a:r>
            <a:r>
              <a:rPr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депривации </a:t>
            </a:r>
            <a:r>
              <a:rPr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у </a:t>
            </a:r>
            <a:r>
              <a:rPr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пациента </a:t>
            </a:r>
            <a:r>
              <a:rPr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с</a:t>
            </a:r>
            <a:r>
              <a:rPr u="heavy" spc="-3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 </a:t>
            </a:r>
            <a:r>
              <a:rPr u="heavy" spc="-2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ЧМТ: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10817"/>
            <a:ext cx="8471535" cy="4134485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19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Неизменное </a:t>
            </a:r>
            <a:r>
              <a:rPr sz="2400" b="1" spc="-15" dirty="0">
                <a:solidFill>
                  <a:srgbClr val="006FC0"/>
                </a:solidFill>
                <a:latin typeface="Calibri"/>
                <a:cs typeface="Calibri"/>
              </a:rPr>
              <a:t>положение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в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постели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в </a:t>
            </a:r>
            <a:r>
              <a:rPr sz="2400" b="1" spc="-15" dirty="0">
                <a:solidFill>
                  <a:srgbClr val="006FC0"/>
                </a:solidFill>
                <a:latin typeface="Calibri"/>
                <a:cs typeface="Calibri"/>
              </a:rPr>
              <a:t>одной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позе,</a:t>
            </a:r>
            <a:endParaRPr sz="24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Поза, в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которой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пациент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лежит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на спине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и смотрит в</a:t>
            </a:r>
            <a:r>
              <a:rPr sz="2400" b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потолок,</a:t>
            </a:r>
            <a:endParaRPr sz="24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С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пациентом не</a:t>
            </a:r>
            <a:r>
              <a:rPr sz="2400" b="1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общаются,</a:t>
            </a:r>
            <a:endParaRPr sz="24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05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Длительная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кома,</a:t>
            </a:r>
            <a:endParaRPr sz="24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Нейровегетативная</a:t>
            </a:r>
            <a:r>
              <a:rPr sz="24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блокада,</a:t>
            </a:r>
            <a:endParaRPr sz="24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spc="-10" dirty="0" err="1">
                <a:solidFill>
                  <a:srgbClr val="006FC0"/>
                </a:solidFill>
                <a:latin typeface="Calibri"/>
                <a:cs typeface="Calibri"/>
              </a:rPr>
              <a:t>Фиксация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 err="1" smtClean="0">
                <a:solidFill>
                  <a:srgbClr val="006FC0"/>
                </a:solidFill>
                <a:latin typeface="Calibri"/>
                <a:cs typeface="Calibri"/>
              </a:rPr>
              <a:t>пациент</a:t>
            </a:r>
            <a:r>
              <a:rPr lang="ru-RU" sz="2400" b="1" dirty="0" smtClean="0">
                <a:solidFill>
                  <a:srgbClr val="006FC0"/>
                </a:solidFill>
                <a:latin typeface="Calibri"/>
                <a:cs typeface="Calibri"/>
              </a:rPr>
              <a:t>а</a:t>
            </a:r>
            <a:r>
              <a:rPr sz="2400" b="1" dirty="0" smtClean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за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руки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и</a:t>
            </a:r>
            <a:r>
              <a:rPr sz="2400" b="1" spc="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ноги,</a:t>
            </a:r>
            <a:endParaRPr sz="24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Длительная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ИВЛ,</a:t>
            </a:r>
            <a:endParaRPr sz="24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Длительно стоящий </a:t>
            </a:r>
            <a:r>
              <a:rPr sz="2400" b="1" spc="15" dirty="0">
                <a:solidFill>
                  <a:srgbClr val="006FC0"/>
                </a:solidFill>
                <a:latin typeface="Calibri"/>
                <a:cs typeface="Calibri"/>
              </a:rPr>
              <a:t>зонд,</a:t>
            </a:r>
            <a:endParaRPr sz="24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Длительно стоящий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мочевой</a:t>
            </a:r>
            <a:r>
              <a:rPr sz="24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катетер…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8598" y="1852116"/>
            <a:ext cx="7604125" cy="2330450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132840" marR="5080" indent="-1120775">
              <a:lnSpc>
                <a:spcPts val="5830"/>
              </a:lnSpc>
              <a:spcBef>
                <a:spcPts val="835"/>
              </a:spcBef>
            </a:pPr>
            <a:r>
              <a:rPr sz="5400" dirty="0">
                <a:solidFill>
                  <a:srgbClr val="000000"/>
                </a:solidFill>
              </a:rPr>
              <a:t>3. </a:t>
            </a:r>
            <a:r>
              <a:rPr sz="5400" spc="-10" dirty="0">
                <a:solidFill>
                  <a:srgbClr val="000000"/>
                </a:solidFill>
              </a:rPr>
              <a:t>Общение </a:t>
            </a:r>
            <a:r>
              <a:rPr sz="5400" dirty="0">
                <a:solidFill>
                  <a:srgbClr val="000000"/>
                </a:solidFill>
              </a:rPr>
              <a:t>с</a:t>
            </a:r>
            <a:r>
              <a:rPr sz="5400" spc="-90" dirty="0">
                <a:solidFill>
                  <a:srgbClr val="000000"/>
                </a:solidFill>
              </a:rPr>
              <a:t> </a:t>
            </a:r>
            <a:r>
              <a:rPr sz="5400" spc="-10" dirty="0">
                <a:solidFill>
                  <a:srgbClr val="000000"/>
                </a:solidFill>
              </a:rPr>
              <a:t>пациентом,  </a:t>
            </a:r>
            <a:r>
              <a:rPr sz="5400" spc="-5" dirty="0">
                <a:solidFill>
                  <a:srgbClr val="000000"/>
                </a:solidFill>
              </a:rPr>
              <a:t>информирование</a:t>
            </a:r>
            <a:endParaRPr sz="5400"/>
          </a:p>
          <a:p>
            <a:pPr marL="2404110">
              <a:lnSpc>
                <a:spcPts val="5750"/>
              </a:lnSpc>
            </a:pPr>
            <a:r>
              <a:rPr sz="5400" spc="-10" dirty="0">
                <a:solidFill>
                  <a:srgbClr val="000000"/>
                </a:solidFill>
              </a:rPr>
              <a:t>пациента</a:t>
            </a:r>
            <a:endParaRPr sz="54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3948" y="190957"/>
            <a:ext cx="10764520" cy="535432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41300" marR="579755" indent="-228600">
              <a:lnSpc>
                <a:spcPts val="3460"/>
              </a:lnSpc>
              <a:spcBef>
                <a:spcPts val="535"/>
              </a:spcBef>
              <a:buFont typeface="Arial"/>
              <a:buChar char="•"/>
              <a:tabLst>
                <a:tab pos="241300" algn="l"/>
                <a:tab pos="3437254" algn="l"/>
              </a:tabLst>
            </a:pP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Коммуникация</a:t>
            </a:r>
            <a:r>
              <a:rPr sz="32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–	жизненная 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потребность для </a:t>
            </a:r>
            <a:r>
              <a:rPr sz="3200" b="1" spc="-15" dirty="0">
                <a:solidFill>
                  <a:srgbClr val="FF0000"/>
                </a:solidFill>
                <a:latin typeface="Calibri"/>
                <a:cs typeface="Calibri"/>
              </a:rPr>
              <a:t>человека  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любого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возраста</a:t>
            </a:r>
            <a:r>
              <a:rPr sz="32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!</a:t>
            </a:r>
            <a:endParaRPr sz="3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60"/>
              </a:spcBef>
              <a:buFont typeface="Arial"/>
              <a:buChar char="•"/>
              <a:tabLst>
                <a:tab pos="241300" algn="l"/>
              </a:tabLst>
            </a:pPr>
            <a:r>
              <a:rPr sz="3200" b="1" spc="-10" dirty="0">
                <a:latin typeface="Calibri"/>
                <a:cs typeface="Calibri"/>
              </a:rPr>
              <a:t>Коммуникативная </a:t>
            </a:r>
            <a:r>
              <a:rPr sz="3200" b="1" spc="-5" dirty="0">
                <a:latin typeface="Calibri"/>
                <a:cs typeface="Calibri"/>
              </a:rPr>
              <a:t>изоляция </a:t>
            </a:r>
            <a:r>
              <a:rPr sz="3200" b="1" spc="-10" dirty="0">
                <a:latin typeface="Calibri"/>
                <a:cs typeface="Calibri"/>
              </a:rPr>
              <a:t>здорового </a:t>
            </a:r>
            <a:r>
              <a:rPr sz="3200" b="1" spc="-15" dirty="0">
                <a:latin typeface="Calibri"/>
                <a:cs typeface="Calibri"/>
              </a:rPr>
              <a:t>человека </a:t>
            </a:r>
            <a:r>
              <a:rPr sz="3200" b="1" dirty="0">
                <a:latin typeface="Calibri"/>
                <a:cs typeface="Calibri"/>
              </a:rPr>
              <a:t>в</a:t>
            </a:r>
            <a:r>
              <a:rPr sz="3200" b="1" spc="8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течение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650">
              <a:latin typeface="Calibri"/>
              <a:cs typeface="Calibri"/>
            </a:endParaRPr>
          </a:p>
          <a:p>
            <a:pPr marL="12700" marR="6012180">
              <a:lnSpc>
                <a:spcPct val="115900"/>
              </a:lnSpc>
            </a:pPr>
            <a:r>
              <a:rPr sz="3200" b="1" dirty="0">
                <a:latin typeface="Calibri"/>
                <a:cs typeface="Calibri"/>
              </a:rPr>
              <a:t>3 </a:t>
            </a:r>
            <a:r>
              <a:rPr sz="3200" b="1" spc="-25" dirty="0">
                <a:latin typeface="Calibri"/>
                <a:cs typeface="Calibri"/>
              </a:rPr>
              <a:t>недель </a:t>
            </a:r>
            <a:r>
              <a:rPr sz="3200" b="1" spc="-5" dirty="0">
                <a:latin typeface="Calibri"/>
                <a:cs typeface="Calibri"/>
              </a:rPr>
              <a:t>вызывает </a:t>
            </a:r>
            <a:r>
              <a:rPr sz="3200" b="1" spc="-10" dirty="0">
                <a:latin typeface="Calibri"/>
                <a:cs typeface="Calibri"/>
              </a:rPr>
              <a:t>грубые  </a:t>
            </a:r>
            <a:r>
              <a:rPr sz="3200" b="1" dirty="0">
                <a:latin typeface="Calibri"/>
                <a:cs typeface="Calibri"/>
              </a:rPr>
              <a:t>изменения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психики!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200">
              <a:latin typeface="Calibri"/>
              <a:cs typeface="Calibri"/>
            </a:endParaRPr>
          </a:p>
          <a:p>
            <a:pPr marL="12700" marR="913130">
              <a:lnSpc>
                <a:spcPts val="3460"/>
              </a:lnSpc>
              <a:spcBef>
                <a:spcPts val="2155"/>
              </a:spcBef>
            </a:pPr>
            <a:r>
              <a:rPr sz="3200" b="1" spc="-10" dirty="0">
                <a:latin typeface="Calibri"/>
                <a:cs typeface="Calibri"/>
              </a:rPr>
              <a:t>Коммуникативная </a:t>
            </a:r>
            <a:r>
              <a:rPr sz="3200" b="1" spc="-5" dirty="0">
                <a:latin typeface="Calibri"/>
                <a:cs typeface="Calibri"/>
              </a:rPr>
              <a:t>изоляция переносится </a:t>
            </a:r>
            <a:r>
              <a:rPr sz="3200" b="1" spc="-15" dirty="0">
                <a:latin typeface="Calibri"/>
                <a:cs typeface="Calibri"/>
              </a:rPr>
              <a:t>тяжелей, </a:t>
            </a:r>
            <a:r>
              <a:rPr sz="3200" b="1" spc="-10" dirty="0">
                <a:latin typeface="Calibri"/>
                <a:cs typeface="Calibri"/>
              </a:rPr>
              <a:t>чем  другие </a:t>
            </a:r>
            <a:r>
              <a:rPr sz="3200" b="1" dirty="0">
                <a:latin typeface="Calibri"/>
                <a:cs typeface="Calibri"/>
              </a:rPr>
              <a:t>виды</a:t>
            </a:r>
            <a:r>
              <a:rPr sz="3200" b="1" spc="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депривации!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35852" y="2048255"/>
            <a:ext cx="3764279" cy="251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630282" y="6440525"/>
            <a:ext cx="22599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Фото Случановского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Е.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50419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>
                <a:solidFill>
                  <a:srgbClr val="001F5F"/>
                </a:solidFill>
              </a:rPr>
              <a:t>Коммуникация</a:t>
            </a:r>
            <a:r>
              <a:rPr spc="-95" dirty="0">
                <a:solidFill>
                  <a:srgbClr val="001F5F"/>
                </a:solidFill>
              </a:rPr>
              <a:t> </a:t>
            </a:r>
            <a:r>
              <a:rPr spc="-15" dirty="0">
                <a:solidFill>
                  <a:srgbClr val="001F5F"/>
                </a:solidFill>
              </a:rPr>
              <a:t>это…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911222"/>
            <a:ext cx="10292080" cy="402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3600" b="1" dirty="0">
                <a:latin typeface="Calibri"/>
                <a:cs typeface="Calibri"/>
              </a:rPr>
              <a:t>Способность </a:t>
            </a:r>
            <a:r>
              <a:rPr sz="3600" b="1" spc="-5" dirty="0">
                <a:latin typeface="Calibri"/>
                <a:cs typeface="Calibri"/>
              </a:rPr>
              <a:t>понимать </a:t>
            </a:r>
            <a:r>
              <a:rPr sz="3600" b="1" dirty="0">
                <a:latin typeface="Calibri"/>
                <a:cs typeface="Calibri"/>
              </a:rPr>
              <a:t>и </a:t>
            </a:r>
            <a:r>
              <a:rPr sz="3600" b="1" spc="-5" dirty="0">
                <a:latin typeface="Calibri"/>
                <a:cs typeface="Calibri"/>
              </a:rPr>
              <a:t>быть</a:t>
            </a:r>
            <a:r>
              <a:rPr sz="3600" b="1" spc="-35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понятым.</a:t>
            </a:r>
            <a:endParaRPr sz="3600">
              <a:latin typeface="Calibri"/>
              <a:cs typeface="Calibri"/>
            </a:endParaRPr>
          </a:p>
          <a:p>
            <a:pPr marL="241300" indent="-228600">
              <a:lnSpc>
                <a:spcPts val="3890"/>
              </a:lnSpc>
              <a:spcBef>
                <a:spcPts val="130"/>
              </a:spcBef>
              <a:buFont typeface="Arial"/>
              <a:buChar char="•"/>
              <a:tabLst>
                <a:tab pos="241300" algn="l"/>
              </a:tabLst>
            </a:pPr>
            <a:r>
              <a:rPr sz="3600" b="1" spc="-5" dirty="0">
                <a:latin typeface="Calibri"/>
                <a:cs typeface="Calibri"/>
              </a:rPr>
              <a:t>Обмен чувствами, </a:t>
            </a:r>
            <a:r>
              <a:rPr sz="3600" b="1" spc="-15" dirty="0">
                <a:latin typeface="Calibri"/>
                <a:cs typeface="Calibri"/>
              </a:rPr>
              <a:t>желаниями,</a:t>
            </a:r>
            <a:r>
              <a:rPr sz="3600" b="1" spc="-20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мыслями,</a:t>
            </a:r>
            <a:endParaRPr sz="3600">
              <a:latin typeface="Calibri"/>
              <a:cs typeface="Calibri"/>
            </a:endParaRPr>
          </a:p>
          <a:p>
            <a:pPr marL="241300" marR="5080">
              <a:lnSpc>
                <a:spcPct val="80000"/>
              </a:lnSpc>
              <a:spcBef>
                <a:spcPts val="434"/>
              </a:spcBef>
            </a:pPr>
            <a:r>
              <a:rPr sz="3600" b="1" dirty="0">
                <a:latin typeface="Calibri"/>
                <a:cs typeface="Calibri"/>
              </a:rPr>
              <a:t>знаниями, требованиями в любой </a:t>
            </a:r>
            <a:r>
              <a:rPr sz="3600" b="1" spc="-5" dirty="0">
                <a:latin typeface="Calibri"/>
                <a:cs typeface="Calibri"/>
              </a:rPr>
              <a:t>форме,</a:t>
            </a:r>
            <a:r>
              <a:rPr sz="3600" b="1" spc="-100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любым  образом.</a:t>
            </a:r>
            <a:endParaRPr sz="3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241300" algn="l"/>
              </a:tabLst>
            </a:pPr>
            <a:r>
              <a:rPr sz="3600" b="1" spc="-5" dirty="0">
                <a:latin typeface="Calibri"/>
                <a:cs typeface="Calibri"/>
              </a:rPr>
              <a:t>Отсутствие </a:t>
            </a:r>
            <a:r>
              <a:rPr sz="3600" b="1" spc="-15" dirty="0">
                <a:latin typeface="Calibri"/>
                <a:cs typeface="Calibri"/>
              </a:rPr>
              <a:t>коммуникации </a:t>
            </a:r>
            <a:r>
              <a:rPr sz="3600" b="1" dirty="0">
                <a:latin typeface="Calibri"/>
                <a:cs typeface="Calibri"/>
              </a:rPr>
              <a:t>равно</a:t>
            </a:r>
            <a:r>
              <a:rPr sz="3600" b="1" spc="-30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изоляции.</a:t>
            </a:r>
            <a:endParaRPr sz="3600">
              <a:latin typeface="Calibri"/>
              <a:cs typeface="Calibri"/>
            </a:endParaRPr>
          </a:p>
          <a:p>
            <a:pPr marL="241300" marR="1524000" indent="-228600">
              <a:lnSpc>
                <a:spcPts val="3460"/>
              </a:lnSpc>
              <a:spcBef>
                <a:spcPts val="965"/>
              </a:spcBef>
              <a:buFont typeface="Arial"/>
              <a:buChar char="•"/>
              <a:tabLst>
                <a:tab pos="241300" algn="l"/>
              </a:tabLst>
            </a:pPr>
            <a:r>
              <a:rPr sz="3600" b="1" spc="-10" dirty="0">
                <a:solidFill>
                  <a:srgbClr val="C00000"/>
                </a:solidFill>
                <a:latin typeface="Calibri"/>
                <a:cs typeface="Calibri"/>
              </a:rPr>
              <a:t>Разговоры </a:t>
            </a:r>
            <a:r>
              <a:rPr sz="3600" b="1" spc="-5" dirty="0">
                <a:solidFill>
                  <a:srgbClr val="C00000"/>
                </a:solidFill>
                <a:latin typeface="Calibri"/>
                <a:cs typeface="Calibri"/>
              </a:rPr>
              <a:t>над пациентом, </a:t>
            </a:r>
            <a:r>
              <a:rPr sz="3600" b="1" spc="-15" dirty="0">
                <a:solidFill>
                  <a:srgbClr val="C00000"/>
                </a:solidFill>
                <a:latin typeface="Calibri"/>
                <a:cs typeface="Calibri"/>
              </a:rPr>
              <a:t>манипуляции </a:t>
            </a:r>
            <a:r>
              <a:rPr sz="3600" b="1" dirty="0">
                <a:solidFill>
                  <a:srgbClr val="C00000"/>
                </a:solidFill>
                <a:latin typeface="Calibri"/>
                <a:cs typeface="Calibri"/>
              </a:rPr>
              <a:t>с  </a:t>
            </a:r>
            <a:r>
              <a:rPr sz="3600" b="1" spc="-5" dirty="0">
                <a:solidFill>
                  <a:srgbClr val="C00000"/>
                </a:solidFill>
                <a:latin typeface="Calibri"/>
                <a:cs typeface="Calibri"/>
              </a:rPr>
              <a:t>пациентом </a:t>
            </a:r>
            <a:r>
              <a:rPr sz="3600" b="1" dirty="0">
                <a:solidFill>
                  <a:srgbClr val="C00000"/>
                </a:solidFill>
                <a:latin typeface="Calibri"/>
                <a:cs typeface="Calibri"/>
              </a:rPr>
              <a:t>и </a:t>
            </a:r>
            <a:r>
              <a:rPr sz="3600" b="1" spc="-5" dirty="0">
                <a:solidFill>
                  <a:srgbClr val="C00000"/>
                </a:solidFill>
                <a:latin typeface="Calibri"/>
                <a:cs typeface="Calibri"/>
              </a:rPr>
              <a:t>рядом </a:t>
            </a:r>
            <a:r>
              <a:rPr sz="3600" b="1" dirty="0">
                <a:solidFill>
                  <a:srgbClr val="C00000"/>
                </a:solidFill>
                <a:latin typeface="Calibri"/>
                <a:cs typeface="Calibri"/>
              </a:rPr>
              <a:t>с ним, </a:t>
            </a:r>
            <a:r>
              <a:rPr sz="3600" b="1" spc="-35" dirty="0">
                <a:solidFill>
                  <a:srgbClr val="C00000"/>
                </a:solidFill>
                <a:latin typeface="Calibri"/>
                <a:cs typeface="Calibri"/>
              </a:rPr>
              <a:t>обходы </a:t>
            </a:r>
            <a:r>
              <a:rPr sz="3600" b="1" dirty="0">
                <a:solidFill>
                  <a:srgbClr val="C00000"/>
                </a:solidFill>
                <a:latin typeface="Calibri"/>
                <a:cs typeface="Calibri"/>
              </a:rPr>
              <a:t>и </a:t>
            </a:r>
            <a:r>
              <a:rPr sz="3600" b="1" spc="-35" dirty="0">
                <a:solidFill>
                  <a:srgbClr val="C00000"/>
                </a:solidFill>
                <a:latin typeface="Calibri"/>
                <a:cs typeface="Calibri"/>
              </a:rPr>
              <a:t>т.п. </a:t>
            </a:r>
            <a:r>
              <a:rPr sz="3600" b="1" dirty="0">
                <a:solidFill>
                  <a:srgbClr val="C00000"/>
                </a:solidFill>
                <a:latin typeface="Calibri"/>
                <a:cs typeface="Calibri"/>
              </a:rPr>
              <a:t>–  </a:t>
            </a:r>
            <a:r>
              <a:rPr sz="3600" b="1" spc="-10" dirty="0">
                <a:solidFill>
                  <a:srgbClr val="C00000"/>
                </a:solidFill>
                <a:latin typeface="Calibri"/>
                <a:cs typeface="Calibri"/>
              </a:rPr>
              <a:t>коммуникацией </a:t>
            </a:r>
            <a:r>
              <a:rPr sz="3600" b="1" spc="-5" dirty="0">
                <a:solidFill>
                  <a:srgbClr val="C00000"/>
                </a:solidFill>
                <a:latin typeface="Calibri"/>
                <a:cs typeface="Calibri"/>
              </a:rPr>
              <a:t>не</a:t>
            </a:r>
            <a:r>
              <a:rPr sz="36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600" b="1" spc="-15" dirty="0">
                <a:solidFill>
                  <a:srgbClr val="C00000"/>
                </a:solidFill>
                <a:latin typeface="Calibri"/>
                <a:cs typeface="Calibri"/>
              </a:rPr>
              <a:t>являются</a:t>
            </a:r>
            <a:r>
              <a:rPr sz="3600" b="1" spc="-15" dirty="0">
                <a:latin typeface="Calibri"/>
                <a:cs typeface="Calibri"/>
              </a:rPr>
              <a:t>.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406650" marR="5080" indent="-812800">
              <a:lnSpc>
                <a:spcPts val="4750"/>
              </a:lnSpc>
              <a:spcBef>
                <a:spcPts val="700"/>
              </a:spcBef>
            </a:pPr>
            <a:r>
              <a:rPr spc="-10" dirty="0"/>
              <a:t>Алгоритм </a:t>
            </a:r>
            <a:r>
              <a:rPr spc="-15" dirty="0"/>
              <a:t>коммуникации </a:t>
            </a:r>
            <a:r>
              <a:rPr spc="-5" dirty="0"/>
              <a:t>на  примитивном</a:t>
            </a:r>
            <a:r>
              <a:rPr spc="-30" dirty="0"/>
              <a:t> </a:t>
            </a:r>
            <a:r>
              <a:rPr dirty="0"/>
              <a:t>уровне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285" y="1717294"/>
            <a:ext cx="5474970" cy="439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7025" indent="-314960">
              <a:lnSpc>
                <a:spcPts val="2735"/>
              </a:lnSpc>
              <a:spcBef>
                <a:spcPts val="100"/>
              </a:spcBef>
              <a:buAutoNum type="arabicParenR"/>
              <a:tabLst>
                <a:tab pos="327660" algn="l"/>
              </a:tabLst>
            </a:pP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Нерезко 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войти в </a:t>
            </a:r>
            <a:r>
              <a:rPr sz="2400" spc="-15" dirty="0">
                <a:solidFill>
                  <a:srgbClr val="006FC0"/>
                </a:solidFill>
                <a:latin typeface="Calibri"/>
                <a:cs typeface="Calibri"/>
              </a:rPr>
              <a:t>поле</a:t>
            </a:r>
            <a:r>
              <a:rPr sz="2400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зрения,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735"/>
              </a:lnSpc>
            </a:pPr>
            <a:r>
              <a:rPr sz="2400" spc="-15" dirty="0">
                <a:solidFill>
                  <a:srgbClr val="006FC0"/>
                </a:solidFill>
                <a:latin typeface="Calibri"/>
                <a:cs typeface="Calibri"/>
              </a:rPr>
              <a:t>подождать </a:t>
            </a: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3-5 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сек. </a:t>
            </a: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(До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фиксации</a:t>
            </a:r>
            <a:r>
              <a:rPr sz="2400" spc="-9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6FC0"/>
                </a:solidFill>
                <a:latin typeface="Calibri"/>
                <a:cs typeface="Calibri"/>
              </a:rPr>
              <a:t>взгляда)</a:t>
            </a:r>
            <a:endParaRPr sz="2400">
              <a:latin typeface="Calibri"/>
              <a:cs typeface="Calibri"/>
            </a:endParaRPr>
          </a:p>
          <a:p>
            <a:pPr marL="327025" indent="-314960">
              <a:lnSpc>
                <a:spcPts val="2735"/>
              </a:lnSpc>
              <a:spcBef>
                <a:spcPts val="720"/>
              </a:spcBef>
              <a:buAutoNum type="arabicParenR" startAt="2"/>
              <a:tabLst>
                <a:tab pos="327660" algn="l"/>
              </a:tabLst>
            </a:pP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Остановиться 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на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уровне </a:t>
            </a:r>
            <a:r>
              <a:rPr sz="2400" spc="-20" dirty="0">
                <a:solidFill>
                  <a:srgbClr val="006FC0"/>
                </a:solidFill>
                <a:latin typeface="Calibri"/>
                <a:cs typeface="Calibri"/>
              </a:rPr>
              <a:t>колен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 (не</a:t>
            </a:r>
            <a:endParaRPr sz="2400">
              <a:latin typeface="Calibri"/>
              <a:cs typeface="Calibri"/>
            </a:endParaRPr>
          </a:p>
          <a:p>
            <a:pPr marL="12700" marR="390525">
              <a:lnSpc>
                <a:spcPts val="2590"/>
              </a:lnSpc>
              <a:spcBef>
                <a:spcPts val="185"/>
              </a:spcBef>
            </a:pP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нависать, 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не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прикасаться), </a:t>
            </a: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улыбнуться,  </a:t>
            </a:r>
            <a:r>
              <a:rPr sz="2400" spc="-25" dirty="0">
                <a:solidFill>
                  <a:srgbClr val="006FC0"/>
                </a:solidFill>
                <a:latin typeface="Calibri"/>
                <a:cs typeface="Calibri"/>
              </a:rPr>
              <a:t>глядя 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в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лицо</a:t>
            </a:r>
            <a:endParaRPr sz="2400">
              <a:latin typeface="Calibri"/>
              <a:cs typeface="Calibri"/>
            </a:endParaRPr>
          </a:p>
          <a:p>
            <a:pPr marL="12700" marR="1056640">
              <a:lnSpc>
                <a:spcPct val="90000"/>
              </a:lnSpc>
              <a:spcBef>
                <a:spcPts val="960"/>
              </a:spcBef>
              <a:buAutoNum type="arabicParenR" startAt="3"/>
              <a:tabLst>
                <a:tab pos="327660" algn="l"/>
              </a:tabLst>
            </a:pPr>
            <a:r>
              <a:rPr sz="2400" spc="-40" dirty="0">
                <a:solidFill>
                  <a:srgbClr val="006FC0"/>
                </a:solidFill>
                <a:latin typeface="Calibri"/>
                <a:cs typeface="Calibri"/>
              </a:rPr>
              <a:t>Говорить </a:t>
            </a: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спокойно,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негромко 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и  </a:t>
            </a:r>
            <a:r>
              <a:rPr sz="2400" spc="-15" dirty="0">
                <a:solidFill>
                  <a:srgbClr val="006FC0"/>
                </a:solidFill>
                <a:latin typeface="Calibri"/>
                <a:cs typeface="Calibri"/>
              </a:rPr>
              <a:t>доброжелательно </a:t>
            </a: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(здороваться, 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обращаться 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по</a:t>
            </a:r>
            <a:r>
              <a:rPr sz="2400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имени)</a:t>
            </a:r>
            <a:endParaRPr sz="2400">
              <a:latin typeface="Calibri"/>
              <a:cs typeface="Calibri"/>
            </a:endParaRPr>
          </a:p>
          <a:p>
            <a:pPr marL="12700" marR="771525">
              <a:lnSpc>
                <a:spcPct val="90000"/>
              </a:lnSpc>
              <a:spcBef>
                <a:spcPts val="994"/>
              </a:spcBef>
              <a:buAutoNum type="arabicParenR" startAt="3"/>
              <a:tabLst>
                <a:tab pos="327660" algn="l"/>
              </a:tabLst>
            </a:pP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Не 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прекращая </a:t>
            </a: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говорить,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принять  расслабленную </a:t>
            </a:r>
            <a:r>
              <a:rPr sz="2400" spc="-15" dirty="0">
                <a:solidFill>
                  <a:srgbClr val="006FC0"/>
                </a:solidFill>
                <a:latin typeface="Calibri"/>
                <a:cs typeface="Calibri"/>
              </a:rPr>
              <a:t>позу, 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не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акцентируя  </a:t>
            </a: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показать открытые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ладони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590"/>
              </a:lnSpc>
            </a:pP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(представиться)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66790" y="1688084"/>
            <a:ext cx="5537200" cy="472376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36195">
              <a:lnSpc>
                <a:spcPts val="2590"/>
              </a:lnSpc>
              <a:spcBef>
                <a:spcPts val="425"/>
              </a:spcBef>
              <a:buAutoNum type="arabicParenR" startAt="5"/>
              <a:tabLst>
                <a:tab pos="327025" algn="l"/>
              </a:tabLst>
            </a:pP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Нерезко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сократить дистанцию, </a:t>
            </a:r>
            <a:r>
              <a:rPr sz="2400" spc="-20" dirty="0">
                <a:solidFill>
                  <a:srgbClr val="006FC0"/>
                </a:solidFill>
                <a:latin typeface="Calibri"/>
                <a:cs typeface="Calibri"/>
              </a:rPr>
              <a:t>подойти  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к </a:t>
            </a: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рукам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пациента 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и </a:t>
            </a: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прикоснуться</a:t>
            </a:r>
            <a:r>
              <a:rPr sz="2400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к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555"/>
              </a:lnSpc>
            </a:pP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предплечью 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(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на 5-10</a:t>
            </a:r>
            <a:r>
              <a:rPr sz="2400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секунд)</a:t>
            </a:r>
            <a:endParaRPr sz="2400">
              <a:latin typeface="Calibri"/>
              <a:cs typeface="Calibri"/>
            </a:endParaRPr>
          </a:p>
          <a:p>
            <a:pPr marL="12700" marR="233045">
              <a:lnSpc>
                <a:spcPts val="2590"/>
              </a:lnSpc>
              <a:spcBef>
                <a:spcPts val="1050"/>
              </a:spcBef>
              <a:buAutoNum type="arabicParenR" startAt="6"/>
              <a:tabLst>
                <a:tab pos="327025" algn="l"/>
              </a:tabLst>
            </a:pP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Проговаривая 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«сейчас я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возьму 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Вас за 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руку» 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взять в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руки</a:t>
            </a:r>
            <a:r>
              <a:rPr sz="2400" spc="-7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кисть</a:t>
            </a:r>
            <a:endParaRPr sz="2400">
              <a:latin typeface="Calibri"/>
              <a:cs typeface="Calibri"/>
            </a:endParaRPr>
          </a:p>
          <a:p>
            <a:pPr marL="326390" indent="-314325">
              <a:lnSpc>
                <a:spcPts val="2735"/>
              </a:lnSpc>
              <a:spcBef>
                <a:spcPts val="675"/>
              </a:spcBef>
              <a:buAutoNum type="arabicParenR" startAt="6"/>
              <a:tabLst>
                <a:tab pos="327025" algn="l"/>
              </a:tabLst>
            </a:pP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Проговаривая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действия поочередно</a:t>
            </a:r>
            <a:endParaRPr sz="2400">
              <a:latin typeface="Calibri"/>
              <a:cs typeface="Calibri"/>
            </a:endParaRPr>
          </a:p>
          <a:p>
            <a:pPr marL="12700" marR="224790">
              <a:lnSpc>
                <a:spcPts val="2590"/>
              </a:lnSpc>
              <a:spcBef>
                <a:spcPts val="185"/>
              </a:spcBef>
            </a:pP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прикоснуться 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к </a:t>
            </a: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локтю, 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плечу и перейти к 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ногам</a:t>
            </a:r>
            <a:endParaRPr sz="2400">
              <a:latin typeface="Calibri"/>
              <a:cs typeface="Calibri"/>
            </a:endParaRPr>
          </a:p>
          <a:p>
            <a:pPr marL="326390" indent="-314325">
              <a:lnSpc>
                <a:spcPts val="2735"/>
              </a:lnSpc>
              <a:spcBef>
                <a:spcPts val="670"/>
              </a:spcBef>
              <a:buAutoNum type="arabicParenR" startAt="8"/>
              <a:tabLst>
                <a:tab pos="327025" algn="l"/>
              </a:tabLst>
            </a:pP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Коммуникация 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была</a:t>
            </a: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 продуктивной,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595"/>
              </a:lnSpc>
            </a:pP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если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пациент фиксировал 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вас </a:t>
            </a:r>
            <a:r>
              <a:rPr sz="2400" spc="-20" dirty="0">
                <a:solidFill>
                  <a:srgbClr val="006FC0"/>
                </a:solidFill>
                <a:latin typeface="Calibri"/>
                <a:cs typeface="Calibri"/>
              </a:rPr>
              <a:t>глазами</a:t>
            </a:r>
            <a:r>
              <a:rPr sz="2400" spc="-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при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595"/>
              </a:lnSpc>
            </a:pP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80% </a:t>
            </a:r>
            <a:r>
              <a:rPr sz="2400" spc="-15" dirty="0">
                <a:solidFill>
                  <a:srgbClr val="006FC0"/>
                </a:solidFill>
                <a:latin typeface="Calibri"/>
                <a:cs typeface="Calibri"/>
              </a:rPr>
              <a:t>манипуляций 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и </a:t>
            </a: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абсолютно</a:t>
            </a:r>
            <a:endParaRPr sz="2400">
              <a:latin typeface="Calibri"/>
              <a:cs typeface="Calibri"/>
            </a:endParaRPr>
          </a:p>
          <a:p>
            <a:pPr marL="12700" marR="1113155">
              <a:lnSpc>
                <a:spcPts val="2590"/>
              </a:lnSpc>
              <a:spcBef>
                <a:spcPts val="185"/>
              </a:spcBef>
            </a:pP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продуктивной, 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если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при </a:t>
            </a:r>
            <a:r>
              <a:rPr sz="2400" spc="-15" dirty="0">
                <a:solidFill>
                  <a:srgbClr val="006FC0"/>
                </a:solidFill>
                <a:latin typeface="Calibri"/>
                <a:cs typeface="Calibri"/>
              </a:rPr>
              <a:t>этом</a:t>
            </a:r>
            <a:r>
              <a:rPr sz="2400" spc="-10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был 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эмоциональный</a:t>
            </a:r>
            <a:r>
              <a:rPr sz="2400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ответ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6299" y="647776"/>
            <a:ext cx="94380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u="heavy" spc="-100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000" u="heavy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Профилактика депрессивных</a:t>
            </a:r>
            <a:r>
              <a:rPr sz="4000" u="heavy" spc="3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 </a:t>
            </a:r>
            <a:r>
              <a:rPr sz="4000" u="heavy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расстройств: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45415" rIns="0" bIns="0" rtlCol="0">
            <a:spAutoFit/>
          </a:bodyPr>
          <a:lstStyle/>
          <a:p>
            <a:pPr marL="241300" marR="592455" indent="-228600">
              <a:lnSpc>
                <a:spcPct val="70000"/>
              </a:lnSpc>
              <a:spcBef>
                <a:spcPts val="1145"/>
              </a:spcBef>
              <a:buFont typeface="Arial"/>
              <a:buChar char="•"/>
              <a:tabLst>
                <a:tab pos="241300" algn="l"/>
              </a:tabLst>
            </a:pPr>
            <a:r>
              <a:rPr dirty="0"/>
              <a:t>Зоны вызывающие  </a:t>
            </a:r>
            <a:r>
              <a:rPr spc="-5" dirty="0"/>
              <a:t>тревожность </a:t>
            </a:r>
            <a:r>
              <a:rPr dirty="0"/>
              <a:t>– </a:t>
            </a:r>
            <a:r>
              <a:rPr spc="-5" dirty="0"/>
              <a:t>пах,</a:t>
            </a:r>
            <a:r>
              <a:rPr spc="-95" dirty="0"/>
              <a:t> </a:t>
            </a:r>
            <a:r>
              <a:rPr spc="-25" dirty="0"/>
              <a:t>живот,  </a:t>
            </a:r>
            <a:r>
              <a:rPr spc="-5" dirty="0"/>
              <a:t>шея, </a:t>
            </a:r>
            <a:r>
              <a:rPr dirty="0"/>
              <a:t>внутренняя</a:t>
            </a:r>
            <a:r>
              <a:rPr spc="-70" dirty="0"/>
              <a:t> </a:t>
            </a:r>
            <a:r>
              <a:rPr spc="-10" dirty="0"/>
              <a:t>сторона</a:t>
            </a:r>
          </a:p>
          <a:p>
            <a:pPr marL="241300" marR="36830">
              <a:lnSpc>
                <a:spcPct val="70000"/>
              </a:lnSpc>
              <a:spcBef>
                <a:spcPts val="5"/>
              </a:spcBef>
            </a:pPr>
            <a:r>
              <a:rPr spc="-10" dirty="0"/>
              <a:t>бедра </a:t>
            </a:r>
            <a:r>
              <a:rPr dirty="0"/>
              <a:t>– </a:t>
            </a:r>
            <a:r>
              <a:rPr spc="-10" dirty="0"/>
              <a:t>манипуляциям </a:t>
            </a:r>
            <a:r>
              <a:rPr dirty="0"/>
              <a:t>в</a:t>
            </a:r>
            <a:r>
              <a:rPr spc="-130" dirty="0"/>
              <a:t> </a:t>
            </a:r>
            <a:r>
              <a:rPr spc="-15" dirty="0"/>
              <a:t>этих  </a:t>
            </a:r>
            <a:r>
              <a:rPr spc="-10" dirty="0"/>
              <a:t>областях</a:t>
            </a:r>
            <a:r>
              <a:rPr spc="-50" dirty="0"/>
              <a:t> </a:t>
            </a:r>
            <a:r>
              <a:rPr spc="-20" dirty="0"/>
              <a:t>должен</a:t>
            </a:r>
          </a:p>
          <a:p>
            <a:pPr marL="241300" marR="620395">
              <a:lnSpc>
                <a:spcPct val="70000"/>
              </a:lnSpc>
            </a:pPr>
            <a:r>
              <a:rPr spc="-5" dirty="0"/>
              <a:t>предшествовать </a:t>
            </a:r>
            <a:r>
              <a:rPr spc="-10" dirty="0"/>
              <a:t>контакт</a:t>
            </a:r>
            <a:r>
              <a:rPr spc="-110" dirty="0"/>
              <a:t> </a:t>
            </a:r>
            <a:r>
              <a:rPr dirty="0"/>
              <a:t>с  </a:t>
            </a:r>
            <a:r>
              <a:rPr spc="-5" dirty="0"/>
              <a:t>пациентом!</a:t>
            </a:r>
          </a:p>
          <a:p>
            <a:pPr marL="241300" marR="574675" indent="-228600">
              <a:lnSpc>
                <a:spcPct val="7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pc="-5" dirty="0"/>
              <a:t>Неправильная фиксация  </a:t>
            </a:r>
            <a:r>
              <a:rPr spc="-10" dirty="0"/>
              <a:t>конечностей </a:t>
            </a:r>
            <a:r>
              <a:rPr dirty="0"/>
              <a:t>– гарантия  </a:t>
            </a:r>
            <a:r>
              <a:rPr spc="-10" dirty="0"/>
              <a:t>тревожного</a:t>
            </a:r>
            <a:r>
              <a:rPr spc="-55" dirty="0"/>
              <a:t> </a:t>
            </a:r>
            <a:r>
              <a:rPr spc="-5" dirty="0"/>
              <a:t>расстройства!</a:t>
            </a:r>
          </a:p>
          <a:p>
            <a:pPr marL="241300" marR="1549400" indent="-228600">
              <a:lnSpc>
                <a:spcPct val="70100"/>
              </a:lnSpc>
              <a:spcBef>
                <a:spcPts val="990"/>
              </a:spcBef>
              <a:buFont typeface="Arial"/>
              <a:buChar char="•"/>
              <a:tabLst>
                <a:tab pos="241300" algn="l"/>
              </a:tabLst>
            </a:pPr>
            <a:r>
              <a:rPr spc="-10" dirty="0"/>
              <a:t>Конечности </a:t>
            </a:r>
            <a:r>
              <a:rPr spc="-5" dirty="0"/>
              <a:t>можно  фиксировать</a:t>
            </a:r>
            <a:r>
              <a:rPr spc="-80" dirty="0"/>
              <a:t> </a:t>
            </a:r>
            <a:r>
              <a:rPr spc="-25" dirty="0"/>
              <a:t>только</a:t>
            </a:r>
          </a:p>
          <a:p>
            <a:pPr marL="241300">
              <a:lnSpc>
                <a:spcPts val="2435"/>
              </a:lnSpc>
            </a:pPr>
            <a:r>
              <a:rPr spc="-15" dirty="0"/>
              <a:t>утяжелителями </a:t>
            </a:r>
            <a:r>
              <a:rPr dirty="0"/>
              <a:t>и</a:t>
            </a:r>
            <a:r>
              <a:rPr spc="-125" dirty="0"/>
              <a:t> </a:t>
            </a:r>
            <a:r>
              <a:rPr spc="-15" dirty="0"/>
              <a:t>подушками.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48502" y="1658188"/>
            <a:ext cx="5468620" cy="480314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1300" marR="280035" indent="-228600">
              <a:lnSpc>
                <a:spcPts val="3030"/>
              </a:lnSpc>
              <a:spcBef>
                <a:spcPts val="4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solidFill>
                  <a:srgbClr val="006FC0"/>
                </a:solidFill>
                <a:latin typeface="Calibri"/>
                <a:cs typeface="Calibri"/>
              </a:rPr>
              <a:t>С </a:t>
            </a:r>
            <a:r>
              <a:rPr sz="2800" spc="-10" dirty="0">
                <a:solidFill>
                  <a:srgbClr val="006FC0"/>
                </a:solidFill>
                <a:latin typeface="Calibri"/>
                <a:cs typeface="Calibri"/>
              </a:rPr>
              <a:t>пациентом </a:t>
            </a:r>
            <a:r>
              <a:rPr sz="2800" spc="-5" dirty="0">
                <a:solidFill>
                  <a:srgbClr val="006FC0"/>
                </a:solidFill>
                <a:latin typeface="Calibri"/>
                <a:cs typeface="Calibri"/>
              </a:rPr>
              <a:t>нужно </a:t>
            </a:r>
            <a:r>
              <a:rPr sz="2800" spc="-10" dirty="0">
                <a:solidFill>
                  <a:srgbClr val="006FC0"/>
                </a:solidFill>
                <a:latin typeface="Calibri"/>
                <a:cs typeface="Calibri"/>
              </a:rPr>
              <a:t>здороваться  при </a:t>
            </a:r>
            <a:r>
              <a:rPr sz="2800" spc="-15" dirty="0">
                <a:solidFill>
                  <a:srgbClr val="006FC0"/>
                </a:solidFill>
                <a:latin typeface="Calibri"/>
                <a:cs typeface="Calibri"/>
              </a:rPr>
              <a:t>каждом </a:t>
            </a:r>
            <a:r>
              <a:rPr sz="2800" spc="-35" dirty="0">
                <a:solidFill>
                  <a:srgbClr val="006FC0"/>
                </a:solidFill>
                <a:latin typeface="Calibri"/>
                <a:cs typeface="Calibri"/>
              </a:rPr>
              <a:t>подходе </a:t>
            </a:r>
            <a:r>
              <a:rPr sz="2800" spc="-5" dirty="0">
                <a:solidFill>
                  <a:srgbClr val="006FC0"/>
                </a:solidFill>
                <a:latin typeface="Calibri"/>
                <a:cs typeface="Calibri"/>
              </a:rPr>
              <a:t>к</a:t>
            </a:r>
            <a:r>
              <a:rPr sz="2800" spc="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006FC0"/>
                </a:solidFill>
                <a:latin typeface="Calibri"/>
                <a:cs typeface="Calibri"/>
              </a:rPr>
              <a:t>нему.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ts val="302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solidFill>
                  <a:srgbClr val="006FC0"/>
                </a:solidFill>
                <a:latin typeface="Calibri"/>
                <a:cs typeface="Calibri"/>
              </a:rPr>
              <a:t>Пациента нужно </a:t>
            </a:r>
            <a:r>
              <a:rPr sz="2800" spc="-15" dirty="0">
                <a:solidFill>
                  <a:srgbClr val="006FC0"/>
                </a:solidFill>
                <a:latin typeface="Calibri"/>
                <a:cs typeface="Calibri"/>
              </a:rPr>
              <a:t>предупреждать </a:t>
            </a:r>
            <a:r>
              <a:rPr sz="2800" spc="-5" dirty="0">
                <a:solidFill>
                  <a:srgbClr val="006FC0"/>
                </a:solidFill>
                <a:latin typeface="Calibri"/>
                <a:cs typeface="Calibri"/>
              </a:rPr>
              <a:t>о  </a:t>
            </a:r>
            <a:r>
              <a:rPr sz="2800" spc="-15" dirty="0">
                <a:solidFill>
                  <a:srgbClr val="006FC0"/>
                </a:solidFill>
                <a:latin typeface="Calibri"/>
                <a:cs typeface="Calibri"/>
              </a:rPr>
              <a:t>манипуляциях.</a:t>
            </a:r>
            <a:endParaRPr sz="2800">
              <a:latin typeface="Calibri"/>
              <a:cs typeface="Calibri"/>
            </a:endParaRPr>
          </a:p>
          <a:p>
            <a:pPr marL="241300" marR="523240" indent="-228600">
              <a:lnSpc>
                <a:spcPts val="302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solidFill>
                  <a:srgbClr val="006FC0"/>
                </a:solidFill>
                <a:latin typeface="Calibri"/>
                <a:cs typeface="Calibri"/>
              </a:rPr>
              <a:t>При </a:t>
            </a:r>
            <a:r>
              <a:rPr sz="2800" spc="-10" dirty="0">
                <a:solidFill>
                  <a:srgbClr val="006FC0"/>
                </a:solidFill>
                <a:latin typeface="Calibri"/>
                <a:cs typeface="Calibri"/>
              </a:rPr>
              <a:t>обсуждении </a:t>
            </a:r>
            <a:r>
              <a:rPr sz="2800" spc="-5" dirty="0">
                <a:solidFill>
                  <a:srgbClr val="006FC0"/>
                </a:solidFill>
                <a:latin typeface="Calibri"/>
                <a:cs typeface="Calibri"/>
              </a:rPr>
              <a:t>пациента </a:t>
            </a:r>
            <a:r>
              <a:rPr sz="2800" spc="-10" dirty="0">
                <a:solidFill>
                  <a:srgbClr val="006FC0"/>
                </a:solidFill>
                <a:latin typeface="Calibri"/>
                <a:cs typeface="Calibri"/>
              </a:rPr>
              <a:t>при  пациенте </a:t>
            </a:r>
            <a:r>
              <a:rPr sz="2800" spc="-5" dirty="0">
                <a:solidFill>
                  <a:srgbClr val="006FC0"/>
                </a:solidFill>
                <a:latin typeface="Calibri"/>
                <a:cs typeface="Calibri"/>
              </a:rPr>
              <a:t>нужно </a:t>
            </a:r>
            <a:r>
              <a:rPr sz="2800" spc="-20" dirty="0">
                <a:solidFill>
                  <a:srgbClr val="006FC0"/>
                </a:solidFill>
                <a:latin typeface="Calibri"/>
                <a:cs typeface="Calibri"/>
              </a:rPr>
              <a:t>соблюдать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2985"/>
              </a:lnSpc>
            </a:pPr>
            <a:r>
              <a:rPr sz="2800" spc="-5" dirty="0">
                <a:solidFill>
                  <a:srgbClr val="006FC0"/>
                </a:solidFill>
                <a:latin typeface="Calibri"/>
                <a:cs typeface="Calibri"/>
              </a:rPr>
              <a:t>стандартные нормы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6FC0"/>
                </a:solidFill>
                <a:latin typeface="Calibri"/>
                <a:cs typeface="Calibri"/>
              </a:rPr>
              <a:t>вежливости.</a:t>
            </a:r>
            <a:endParaRPr sz="2800">
              <a:latin typeface="Calibri"/>
              <a:cs typeface="Calibri"/>
            </a:endParaRPr>
          </a:p>
          <a:p>
            <a:pPr marL="241300" marR="201295" indent="-228600">
              <a:lnSpc>
                <a:spcPts val="302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solidFill>
                  <a:srgbClr val="006FC0"/>
                </a:solidFill>
                <a:latin typeface="Calibri"/>
                <a:cs typeface="Calibri"/>
              </a:rPr>
              <a:t>С </a:t>
            </a:r>
            <a:r>
              <a:rPr sz="2800" spc="-10" dirty="0">
                <a:solidFill>
                  <a:srgbClr val="006FC0"/>
                </a:solidFill>
                <a:latin typeface="Calibri"/>
                <a:cs typeface="Calibri"/>
              </a:rPr>
              <a:t>пациентом </a:t>
            </a:r>
            <a:r>
              <a:rPr sz="2800" spc="-5" dirty="0">
                <a:solidFill>
                  <a:srgbClr val="006FC0"/>
                </a:solidFill>
                <a:latin typeface="Calibri"/>
                <a:cs typeface="Calibri"/>
              </a:rPr>
              <a:t>нужно </a:t>
            </a:r>
            <a:r>
              <a:rPr sz="2800" spc="-15" dirty="0">
                <a:solidFill>
                  <a:srgbClr val="006FC0"/>
                </a:solidFill>
                <a:latin typeface="Calibri"/>
                <a:cs typeface="Calibri"/>
              </a:rPr>
              <a:t>продуктивно  </a:t>
            </a:r>
            <a:r>
              <a:rPr sz="2800" spc="-10" dirty="0">
                <a:solidFill>
                  <a:srgbClr val="006FC0"/>
                </a:solidFill>
                <a:latin typeface="Calibri"/>
                <a:cs typeface="Calibri"/>
              </a:rPr>
              <a:t>коммуницировать каждый</a:t>
            </a:r>
            <a:r>
              <a:rPr sz="2800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Calibri"/>
                <a:cs typeface="Calibri"/>
              </a:rPr>
              <a:t>день.</a:t>
            </a:r>
            <a:endParaRPr sz="2800">
              <a:latin typeface="Calibri"/>
              <a:cs typeface="Calibri"/>
            </a:endParaRPr>
          </a:p>
          <a:p>
            <a:pPr marL="241300" marR="1166495" indent="-228600">
              <a:lnSpc>
                <a:spcPts val="303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solidFill>
                  <a:srgbClr val="006FC0"/>
                </a:solidFill>
                <a:latin typeface="Calibri"/>
                <a:cs typeface="Calibri"/>
              </a:rPr>
              <a:t>Пациенту нужно</a:t>
            </a:r>
            <a:r>
              <a:rPr sz="2800" spc="-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Calibri"/>
                <a:cs typeface="Calibri"/>
              </a:rPr>
              <a:t>выражать  </a:t>
            </a:r>
            <a:r>
              <a:rPr sz="2800" spc="-5" dirty="0">
                <a:solidFill>
                  <a:srgbClr val="006FC0"/>
                </a:solidFill>
                <a:latin typeface="Calibri"/>
                <a:cs typeface="Calibri"/>
              </a:rPr>
              <a:t>приязнь.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25039" y="609676"/>
            <a:ext cx="67462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u="heavy" spc="-110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 </a:t>
            </a:r>
            <a:r>
              <a:rPr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Вербальная</a:t>
            </a:r>
            <a:r>
              <a:rPr u="heavy" spc="-7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 </a:t>
            </a:r>
            <a:r>
              <a:rPr u="heavy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коммуникация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4961" y="1650708"/>
            <a:ext cx="10454640" cy="448500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241300" algn="l"/>
              </a:tabLst>
            </a:pPr>
            <a:r>
              <a:rPr sz="3600" b="1" spc="-5" dirty="0">
                <a:latin typeface="Calibri"/>
                <a:cs typeface="Calibri"/>
              </a:rPr>
              <a:t>Стандартная </a:t>
            </a:r>
            <a:r>
              <a:rPr sz="3600" b="1" spc="-15" dirty="0">
                <a:latin typeface="Calibri"/>
                <a:cs typeface="Calibri"/>
              </a:rPr>
              <a:t>оценка </a:t>
            </a:r>
            <a:r>
              <a:rPr sz="3600" b="1" spc="-5" dirty="0">
                <a:latin typeface="Calibri"/>
                <a:cs typeface="Calibri"/>
              </a:rPr>
              <a:t>ориентированности</a:t>
            </a:r>
            <a:r>
              <a:rPr sz="3600" b="1" spc="-20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пациента.</a:t>
            </a:r>
            <a:endParaRPr sz="3600">
              <a:latin typeface="Calibri"/>
              <a:cs typeface="Calibri"/>
            </a:endParaRPr>
          </a:p>
          <a:p>
            <a:pPr marL="241300" marR="1153795" indent="-228600">
              <a:lnSpc>
                <a:spcPts val="3890"/>
              </a:lnSpc>
              <a:spcBef>
                <a:spcPts val="1055"/>
              </a:spcBef>
              <a:buFont typeface="Arial"/>
              <a:buChar char="•"/>
              <a:tabLst>
                <a:tab pos="241300" algn="l"/>
              </a:tabLst>
            </a:pPr>
            <a:r>
              <a:rPr sz="3600" b="1" spc="-5" dirty="0">
                <a:latin typeface="Calibri"/>
                <a:cs typeface="Calibri"/>
              </a:rPr>
              <a:t>Важно </a:t>
            </a:r>
            <a:r>
              <a:rPr sz="3600" b="1" spc="-10" dirty="0">
                <a:latin typeface="Calibri"/>
                <a:cs typeface="Calibri"/>
              </a:rPr>
              <a:t>(!) </a:t>
            </a:r>
            <a:r>
              <a:rPr sz="3600" b="1" spc="-15" dirty="0">
                <a:latin typeface="Calibri"/>
                <a:cs typeface="Calibri"/>
              </a:rPr>
              <a:t>проводить </a:t>
            </a:r>
            <a:r>
              <a:rPr sz="3600" b="1" spc="-5" dirty="0">
                <a:latin typeface="Calibri"/>
                <a:cs typeface="Calibri"/>
              </a:rPr>
              <a:t>ее </a:t>
            </a:r>
            <a:r>
              <a:rPr sz="3600" b="1" spc="-20" dirty="0">
                <a:latin typeface="Calibri"/>
                <a:cs typeface="Calibri"/>
              </a:rPr>
              <a:t>доброжелательно, </a:t>
            </a:r>
            <a:r>
              <a:rPr sz="3600" b="1" spc="-5" dirty="0">
                <a:latin typeface="Calibri"/>
                <a:cs typeface="Calibri"/>
              </a:rPr>
              <a:t>не  </a:t>
            </a:r>
            <a:r>
              <a:rPr sz="3600" b="1" spc="-15" dirty="0">
                <a:latin typeface="Calibri"/>
                <a:cs typeface="Calibri"/>
              </a:rPr>
              <a:t>усугубляя </a:t>
            </a:r>
            <a:r>
              <a:rPr sz="3600" b="1" spc="-10" dirty="0">
                <a:latin typeface="Calibri"/>
                <a:cs typeface="Calibri"/>
              </a:rPr>
              <a:t>стресс</a:t>
            </a:r>
            <a:r>
              <a:rPr sz="3600" b="1" spc="-30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пациента.</a:t>
            </a:r>
            <a:endParaRPr sz="3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241300" algn="l"/>
              </a:tabLst>
            </a:pPr>
            <a:r>
              <a:rPr sz="3600" b="1" spc="-5" dirty="0">
                <a:latin typeface="Calibri"/>
                <a:cs typeface="Calibri"/>
              </a:rPr>
              <a:t>Важно </a:t>
            </a:r>
            <a:r>
              <a:rPr sz="3600" b="1" spc="-10" dirty="0">
                <a:latin typeface="Calibri"/>
                <a:cs typeface="Calibri"/>
              </a:rPr>
              <a:t>(!) </a:t>
            </a:r>
            <a:r>
              <a:rPr sz="3600" b="1" spc="-15" dirty="0">
                <a:latin typeface="Calibri"/>
                <a:cs typeface="Calibri"/>
              </a:rPr>
              <a:t>показать </a:t>
            </a:r>
            <a:r>
              <a:rPr sz="3600" b="1" spc="-20" dirty="0">
                <a:latin typeface="Calibri"/>
                <a:cs typeface="Calibri"/>
              </a:rPr>
              <a:t>пациенту, </a:t>
            </a:r>
            <a:r>
              <a:rPr sz="3600" b="1" spc="-15" dirty="0">
                <a:latin typeface="Calibri"/>
                <a:cs typeface="Calibri"/>
              </a:rPr>
              <a:t>что </a:t>
            </a:r>
            <a:r>
              <a:rPr sz="3600" b="1" dirty="0">
                <a:latin typeface="Calibri"/>
                <a:cs typeface="Calibri"/>
              </a:rPr>
              <a:t>вы </a:t>
            </a:r>
            <a:r>
              <a:rPr sz="3600" b="1" spc="-20" dirty="0">
                <a:latin typeface="Calibri"/>
                <a:cs typeface="Calibri"/>
              </a:rPr>
              <a:t>его</a:t>
            </a:r>
            <a:r>
              <a:rPr sz="3600" b="1" spc="50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слышите.</a:t>
            </a:r>
            <a:endParaRPr sz="3600">
              <a:latin typeface="Calibri"/>
              <a:cs typeface="Calibri"/>
            </a:endParaRPr>
          </a:p>
          <a:p>
            <a:pPr marL="241300" marR="1489710" indent="-228600">
              <a:lnSpc>
                <a:spcPts val="3890"/>
              </a:lnSpc>
              <a:spcBef>
                <a:spcPts val="1065"/>
              </a:spcBef>
              <a:buFont typeface="Arial"/>
              <a:buChar char="•"/>
              <a:tabLst>
                <a:tab pos="241300" algn="l"/>
              </a:tabLst>
            </a:pPr>
            <a:r>
              <a:rPr sz="3600" b="1" spc="-15" dirty="0">
                <a:latin typeface="Calibri"/>
                <a:cs typeface="Calibri"/>
              </a:rPr>
              <a:t>Существует </a:t>
            </a:r>
            <a:r>
              <a:rPr sz="3600" b="1" spc="-10" dirty="0">
                <a:latin typeface="Calibri"/>
                <a:cs typeface="Calibri"/>
              </a:rPr>
              <a:t>значительное </a:t>
            </a:r>
            <a:r>
              <a:rPr sz="3600" b="1" spc="-5" dirty="0">
                <a:latin typeface="Calibri"/>
                <a:cs typeface="Calibri"/>
              </a:rPr>
              <a:t>число </a:t>
            </a:r>
            <a:r>
              <a:rPr sz="3600" b="1" spc="-25" dirty="0">
                <a:latin typeface="Calibri"/>
                <a:cs typeface="Calibri"/>
              </a:rPr>
              <a:t>людей  </a:t>
            </a:r>
            <a:r>
              <a:rPr sz="3600" b="1" spc="-5" dirty="0">
                <a:latin typeface="Calibri"/>
                <a:cs typeface="Calibri"/>
              </a:rPr>
              <a:t>страдающих скрытыми логоневрозами,</a:t>
            </a:r>
            <a:r>
              <a:rPr sz="3600" b="1" spc="-105" dirty="0">
                <a:latin typeface="Calibri"/>
                <a:cs typeface="Calibri"/>
              </a:rPr>
              <a:t> </a:t>
            </a:r>
            <a:r>
              <a:rPr sz="3600" b="1" spc="-35" dirty="0">
                <a:latin typeface="Calibri"/>
                <a:cs typeface="Calibri"/>
              </a:rPr>
              <a:t>т.е.</a:t>
            </a:r>
            <a:endParaRPr sz="3600">
              <a:latin typeface="Calibri"/>
              <a:cs typeface="Calibri"/>
            </a:endParaRPr>
          </a:p>
          <a:p>
            <a:pPr marL="241300" marR="257175">
              <a:lnSpc>
                <a:spcPts val="3890"/>
              </a:lnSpc>
            </a:pPr>
            <a:r>
              <a:rPr sz="3600" b="1" spc="-5" dirty="0">
                <a:latin typeface="Calibri"/>
                <a:cs typeface="Calibri"/>
              </a:rPr>
              <a:t>практически </a:t>
            </a:r>
            <a:r>
              <a:rPr sz="3600" b="1" spc="-10" dirty="0">
                <a:latin typeface="Calibri"/>
                <a:cs typeface="Calibri"/>
              </a:rPr>
              <a:t>теряющие </a:t>
            </a:r>
            <a:r>
              <a:rPr sz="3600" b="1" spc="-5" dirty="0">
                <a:latin typeface="Calibri"/>
                <a:cs typeface="Calibri"/>
              </a:rPr>
              <a:t>способность </a:t>
            </a:r>
            <a:r>
              <a:rPr sz="3600" b="1" spc="-10" dirty="0">
                <a:latin typeface="Calibri"/>
                <a:cs typeface="Calibri"/>
              </a:rPr>
              <a:t>говорить </a:t>
            </a:r>
            <a:r>
              <a:rPr sz="3600" b="1" spc="-5" dirty="0">
                <a:latin typeface="Calibri"/>
                <a:cs typeface="Calibri"/>
              </a:rPr>
              <a:t>при  сильном</a:t>
            </a:r>
            <a:r>
              <a:rPr sz="3600" b="1" spc="-35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стрессе.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1495" y="307924"/>
            <a:ext cx="8587740" cy="1301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5015"/>
              </a:lnSpc>
              <a:spcBef>
                <a:spcPts val="105"/>
              </a:spcBef>
            </a:pPr>
            <a:r>
              <a:rPr b="0" u="heavy" spc="-11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</a:rPr>
              <a:t>Алгоритм общения </a:t>
            </a:r>
            <a:r>
              <a:rPr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</a:rPr>
              <a:t>с</a:t>
            </a:r>
            <a:r>
              <a:rPr u="heavy" spc="-4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</a:rPr>
              <a:t> </a:t>
            </a:r>
            <a:r>
              <a:rPr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</a:rPr>
              <a:t>неговорящим</a:t>
            </a:r>
          </a:p>
          <a:p>
            <a:pPr marL="1270" algn="ctr">
              <a:lnSpc>
                <a:spcPts val="5015"/>
              </a:lnSpc>
            </a:pPr>
            <a:r>
              <a:rPr b="0" u="heavy" spc="-11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</a:rPr>
              <a:t>пациентом, </a:t>
            </a:r>
            <a:r>
              <a:rPr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</a:rPr>
              <a:t>понимающим</a:t>
            </a:r>
            <a:r>
              <a:rPr u="heavy" spc="-2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</a:rPr>
              <a:t> </a:t>
            </a:r>
            <a:r>
              <a:rPr u="heavy" spc="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</a:rPr>
              <a:t>речь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6841" y="2045588"/>
            <a:ext cx="11145520" cy="390588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8600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10" dirty="0">
                <a:latin typeface="Calibri"/>
                <a:cs typeface="Calibri"/>
              </a:rPr>
              <a:t>Учитывать, </a:t>
            </a:r>
            <a:r>
              <a:rPr sz="2800" b="1" spc="-15" dirty="0">
                <a:latin typeface="Calibri"/>
                <a:cs typeface="Calibri"/>
              </a:rPr>
              <a:t>что </a:t>
            </a:r>
            <a:r>
              <a:rPr sz="2800" b="1" spc="-5" dirty="0">
                <a:latin typeface="Calibri"/>
                <a:cs typeface="Calibri"/>
              </a:rPr>
              <a:t>внезапная </a:t>
            </a:r>
            <a:r>
              <a:rPr sz="2800" b="1" spc="-10" dirty="0">
                <a:latin typeface="Calibri"/>
                <a:cs typeface="Calibri"/>
              </a:rPr>
              <a:t>утрата </a:t>
            </a:r>
            <a:r>
              <a:rPr sz="2800" b="1" spc="-5" dirty="0">
                <a:latin typeface="Calibri"/>
                <a:cs typeface="Calibri"/>
              </a:rPr>
              <a:t>речевой </a:t>
            </a:r>
            <a:r>
              <a:rPr sz="2800" b="1" spc="-15" dirty="0">
                <a:latin typeface="Calibri"/>
                <a:cs typeface="Calibri"/>
              </a:rPr>
              <a:t>функции </a:t>
            </a:r>
            <a:r>
              <a:rPr sz="2800" b="1" spc="-10" dirty="0">
                <a:latin typeface="Calibri"/>
                <a:cs typeface="Calibri"/>
              </a:rPr>
              <a:t>вызывает </a:t>
            </a:r>
            <a:r>
              <a:rPr sz="2800" b="1" spc="-5" dirty="0">
                <a:latin typeface="Calibri"/>
                <a:cs typeface="Calibri"/>
              </a:rPr>
              <a:t>сильный  испуг у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пациента.</a:t>
            </a:r>
            <a:endParaRPr sz="2800">
              <a:latin typeface="Calibri"/>
              <a:cs typeface="Calibri"/>
            </a:endParaRPr>
          </a:p>
          <a:p>
            <a:pPr marL="241300" marR="112395" indent="-228600">
              <a:lnSpc>
                <a:spcPts val="3020"/>
              </a:lnSpc>
              <a:spcBef>
                <a:spcPts val="101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latin typeface="Calibri"/>
                <a:cs typeface="Calibri"/>
              </a:rPr>
              <a:t>Объяснить </a:t>
            </a:r>
            <a:r>
              <a:rPr sz="2800" b="1" spc="-20" dirty="0">
                <a:latin typeface="Calibri"/>
                <a:cs typeface="Calibri"/>
              </a:rPr>
              <a:t>пациенту, </a:t>
            </a:r>
            <a:r>
              <a:rPr sz="2800" b="1" spc="-15" dirty="0">
                <a:latin typeface="Calibri"/>
                <a:cs typeface="Calibri"/>
              </a:rPr>
              <a:t>что </a:t>
            </a:r>
            <a:r>
              <a:rPr sz="2800" b="1" spc="-10" dirty="0">
                <a:latin typeface="Calibri"/>
                <a:cs typeface="Calibri"/>
              </a:rPr>
              <a:t>нарушения </a:t>
            </a:r>
            <a:r>
              <a:rPr sz="2800" b="1" spc="-5" dirty="0">
                <a:latin typeface="Calibri"/>
                <a:cs typeface="Calibri"/>
              </a:rPr>
              <a:t>речи </a:t>
            </a:r>
            <a:r>
              <a:rPr sz="2800" b="1" spc="-10" dirty="0">
                <a:latin typeface="Calibri"/>
                <a:cs typeface="Calibri"/>
              </a:rPr>
              <a:t>встречаются часто, </a:t>
            </a:r>
            <a:r>
              <a:rPr sz="2800" b="1" spc="-15" dirty="0">
                <a:latin typeface="Calibri"/>
                <a:cs typeface="Calibri"/>
              </a:rPr>
              <a:t>что  </a:t>
            </a:r>
            <a:r>
              <a:rPr sz="2800" b="1" spc="-20" dirty="0">
                <a:latin typeface="Calibri"/>
                <a:cs typeface="Calibri"/>
              </a:rPr>
              <a:t>происходящее </a:t>
            </a:r>
            <a:r>
              <a:rPr sz="2800" b="1" spc="-5" dirty="0">
                <a:latin typeface="Calibri"/>
                <a:cs typeface="Calibri"/>
              </a:rPr>
              <a:t>с </a:t>
            </a:r>
            <a:r>
              <a:rPr sz="2800" b="1" spc="-10" dirty="0">
                <a:latin typeface="Calibri"/>
                <a:cs typeface="Calibri"/>
              </a:rPr>
              <a:t>ним </a:t>
            </a:r>
            <a:r>
              <a:rPr sz="2800" b="1" spc="-5" dirty="0">
                <a:latin typeface="Calibri"/>
                <a:cs typeface="Calibri"/>
              </a:rPr>
              <a:t>в </a:t>
            </a:r>
            <a:r>
              <a:rPr sz="2800" b="1" spc="-10" dirty="0">
                <a:latin typeface="Calibri"/>
                <a:cs typeface="Calibri"/>
              </a:rPr>
              <a:t>сложившейся </a:t>
            </a:r>
            <a:r>
              <a:rPr sz="2800" b="1" spc="-5" dirty="0">
                <a:latin typeface="Calibri"/>
                <a:cs typeface="Calibri"/>
              </a:rPr>
              <a:t>ситуации </a:t>
            </a:r>
            <a:r>
              <a:rPr sz="2800" b="1" spc="-10" dirty="0">
                <a:latin typeface="Calibri"/>
                <a:cs typeface="Calibri"/>
              </a:rPr>
              <a:t>естественно, </a:t>
            </a:r>
            <a:r>
              <a:rPr sz="2800" b="1" spc="-5" dirty="0">
                <a:latin typeface="Calibri"/>
                <a:cs typeface="Calibri"/>
              </a:rPr>
              <a:t>и </a:t>
            </a:r>
            <a:r>
              <a:rPr sz="2800" b="1" spc="-15" dirty="0">
                <a:latin typeface="Calibri"/>
                <a:cs typeface="Calibri"/>
              </a:rPr>
              <a:t>что </a:t>
            </a:r>
            <a:r>
              <a:rPr sz="2800" b="1" spc="-25" dirty="0">
                <a:latin typeface="Calibri"/>
                <a:cs typeface="Calibri"/>
              </a:rPr>
              <a:t>ему  </a:t>
            </a:r>
            <a:r>
              <a:rPr sz="2800" b="1" spc="-40" dirty="0">
                <a:latin typeface="Calibri"/>
                <a:cs typeface="Calibri"/>
              </a:rPr>
              <a:t>будет </a:t>
            </a:r>
            <a:r>
              <a:rPr sz="2800" b="1" spc="-10" dirty="0">
                <a:latin typeface="Calibri"/>
                <a:cs typeface="Calibri"/>
              </a:rPr>
              <a:t>оказана помощь </a:t>
            </a:r>
            <a:r>
              <a:rPr sz="2800" b="1" spc="-5" dirty="0">
                <a:latin typeface="Calibri"/>
                <a:cs typeface="Calibri"/>
              </a:rPr>
              <a:t>в </a:t>
            </a:r>
            <a:r>
              <a:rPr sz="2800" b="1" spc="-10" dirty="0">
                <a:latin typeface="Calibri"/>
                <a:cs typeface="Calibri"/>
              </a:rPr>
              <a:t>восстановлении</a:t>
            </a:r>
            <a:r>
              <a:rPr sz="2800" b="1" spc="16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речи.</a:t>
            </a:r>
            <a:endParaRPr sz="2800">
              <a:latin typeface="Calibri"/>
              <a:cs typeface="Calibri"/>
            </a:endParaRPr>
          </a:p>
          <a:p>
            <a:pPr marL="241300" marR="604520" indent="-228600">
              <a:lnSpc>
                <a:spcPts val="3020"/>
              </a:lnSpc>
              <a:spcBef>
                <a:spcPts val="101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latin typeface="Calibri"/>
                <a:cs typeface="Calibri"/>
              </a:rPr>
              <a:t>Объяснить, </a:t>
            </a:r>
            <a:r>
              <a:rPr sz="2800" b="1" spc="-15" dirty="0">
                <a:latin typeface="Calibri"/>
                <a:cs typeface="Calibri"/>
              </a:rPr>
              <a:t>что </a:t>
            </a:r>
            <a:r>
              <a:rPr sz="2800" b="1" spc="-5" dirty="0">
                <a:latin typeface="Calibri"/>
                <a:cs typeface="Calibri"/>
              </a:rPr>
              <a:t>для </a:t>
            </a:r>
            <a:r>
              <a:rPr sz="2800" b="1" spc="-10" dirty="0">
                <a:latin typeface="Calibri"/>
                <a:cs typeface="Calibri"/>
              </a:rPr>
              <a:t>оказания </a:t>
            </a:r>
            <a:r>
              <a:rPr sz="2800" b="1" spc="-15" dirty="0">
                <a:latin typeface="Calibri"/>
                <a:cs typeface="Calibri"/>
              </a:rPr>
              <a:t>этой </a:t>
            </a:r>
            <a:r>
              <a:rPr sz="2800" b="1" spc="-10" dirty="0">
                <a:latin typeface="Calibri"/>
                <a:cs typeface="Calibri"/>
              </a:rPr>
              <a:t>помощи </a:t>
            </a:r>
            <a:r>
              <a:rPr sz="2800" b="1" spc="-25" dirty="0">
                <a:latin typeface="Calibri"/>
                <a:cs typeface="Calibri"/>
              </a:rPr>
              <a:t>необходимо </a:t>
            </a:r>
            <a:r>
              <a:rPr sz="2800" b="1" spc="-10" dirty="0">
                <a:latin typeface="Calibri"/>
                <a:cs typeface="Calibri"/>
              </a:rPr>
              <a:t>временно  научиться другим способам </a:t>
            </a:r>
            <a:r>
              <a:rPr sz="2800" b="1" spc="-15" dirty="0">
                <a:latin typeface="Calibri"/>
                <a:cs typeface="Calibri"/>
              </a:rPr>
              <a:t>выражения</a:t>
            </a:r>
            <a:r>
              <a:rPr sz="2800" b="1" spc="1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желаний.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ts val="3195"/>
              </a:lnSpc>
              <a:spcBef>
                <a:spcPts val="62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10" dirty="0">
                <a:latin typeface="Calibri"/>
                <a:cs typeface="Calibri"/>
              </a:rPr>
              <a:t>Объяснить </a:t>
            </a:r>
            <a:r>
              <a:rPr sz="2800" b="1" spc="-5" dirty="0">
                <a:latin typeface="Calibri"/>
                <a:cs typeface="Calibri"/>
              </a:rPr>
              <a:t>и </a:t>
            </a:r>
            <a:r>
              <a:rPr sz="2800" b="1" spc="-15" dirty="0">
                <a:latin typeface="Calibri"/>
                <a:cs typeface="Calibri"/>
              </a:rPr>
              <a:t>предложить </a:t>
            </a:r>
            <a:r>
              <a:rPr sz="2800" b="1" spc="-10" dirty="0">
                <a:latin typeface="Calibri"/>
                <a:cs typeface="Calibri"/>
              </a:rPr>
              <a:t>выработать </a:t>
            </a:r>
            <a:r>
              <a:rPr sz="2800" b="1" spc="-15" dirty="0">
                <a:latin typeface="Calibri"/>
                <a:cs typeface="Calibri"/>
              </a:rPr>
              <a:t>альтернативные</a:t>
            </a:r>
            <a:r>
              <a:rPr sz="2800" b="1" spc="120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методы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3195"/>
              </a:lnSpc>
            </a:pPr>
            <a:r>
              <a:rPr sz="2800" b="1" spc="-15" dirty="0">
                <a:latin typeface="Calibri"/>
                <a:cs typeface="Calibri"/>
              </a:rPr>
              <a:t>коммуникации </a:t>
            </a:r>
            <a:r>
              <a:rPr sz="2800" b="1" spc="-5" dirty="0">
                <a:latin typeface="Calibri"/>
                <a:cs typeface="Calibri"/>
              </a:rPr>
              <a:t>на </a:t>
            </a:r>
            <a:r>
              <a:rPr sz="2800" b="1" spc="-10" dirty="0">
                <a:latin typeface="Calibri"/>
                <a:cs typeface="Calibri"/>
              </a:rPr>
              <a:t>время, </a:t>
            </a:r>
            <a:r>
              <a:rPr sz="2800" b="1" spc="-25" dirty="0">
                <a:latin typeface="Calibri"/>
                <a:cs typeface="Calibri"/>
              </a:rPr>
              <a:t>необходимое </a:t>
            </a:r>
            <a:r>
              <a:rPr sz="2800" b="1" spc="-5" dirty="0">
                <a:latin typeface="Calibri"/>
                <a:cs typeface="Calibri"/>
              </a:rPr>
              <a:t>для восстановления</a:t>
            </a:r>
            <a:r>
              <a:rPr sz="2800" b="1" spc="2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речи.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7611" y="231393"/>
            <a:ext cx="106787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u="heavy" spc="-100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</a:rPr>
              <a:t>Невербальная </a:t>
            </a:r>
            <a:r>
              <a:rPr sz="4000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</a:rPr>
              <a:t>коммуникация </a:t>
            </a:r>
            <a:r>
              <a:rPr sz="4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</a:rPr>
              <a:t>высшего</a:t>
            </a:r>
            <a:r>
              <a:rPr sz="4000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</a:rPr>
              <a:t> </a:t>
            </a:r>
            <a:r>
              <a:rPr sz="4000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</a:rPr>
              <a:t>порядка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97381" y="1525651"/>
            <a:ext cx="9036050" cy="267589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241300" marR="5080" indent="-229235">
              <a:lnSpc>
                <a:spcPct val="90000"/>
              </a:lnSpc>
              <a:spcBef>
                <a:spcPts val="530"/>
              </a:spcBef>
              <a:buFont typeface="Arial"/>
              <a:buChar char="•"/>
              <a:tabLst>
                <a:tab pos="241935" algn="l"/>
              </a:tabLst>
            </a:pPr>
            <a:r>
              <a:rPr sz="3600" b="1" spc="-15" dirty="0">
                <a:latin typeface="Calibri"/>
                <a:cs typeface="Calibri"/>
              </a:rPr>
              <a:t>Жестовый </a:t>
            </a:r>
            <a:r>
              <a:rPr sz="3600" b="1" spc="-5" dirty="0">
                <a:latin typeface="Calibri"/>
                <a:cs typeface="Calibri"/>
              </a:rPr>
              <a:t>язык, </a:t>
            </a:r>
            <a:r>
              <a:rPr sz="3600" b="1" spc="-10" dirty="0">
                <a:latin typeface="Calibri"/>
                <a:cs typeface="Calibri"/>
              </a:rPr>
              <a:t>условные </a:t>
            </a:r>
            <a:r>
              <a:rPr sz="3600" b="1" dirty="0">
                <a:latin typeface="Calibri"/>
                <a:cs typeface="Calibri"/>
              </a:rPr>
              <a:t>знаки </a:t>
            </a:r>
            <a:r>
              <a:rPr sz="3600" b="1" spc="-10" dirty="0">
                <a:latin typeface="Calibri"/>
                <a:cs typeface="Calibri"/>
              </a:rPr>
              <a:t>(движение  </a:t>
            </a:r>
            <a:r>
              <a:rPr sz="3600" b="1" spc="-5" dirty="0">
                <a:latin typeface="Calibri"/>
                <a:cs typeface="Calibri"/>
              </a:rPr>
              <a:t>пальцами, открывание </a:t>
            </a:r>
            <a:r>
              <a:rPr sz="3600" b="1" dirty="0">
                <a:latin typeface="Calibri"/>
                <a:cs typeface="Calibri"/>
              </a:rPr>
              <a:t>и </a:t>
            </a:r>
            <a:r>
              <a:rPr sz="3600" b="1" spc="-5" dirty="0">
                <a:latin typeface="Calibri"/>
                <a:cs typeface="Calibri"/>
              </a:rPr>
              <a:t>закрывание </a:t>
            </a:r>
            <a:r>
              <a:rPr sz="3600" b="1" spc="-40" dirty="0">
                <a:latin typeface="Calibri"/>
                <a:cs typeface="Calibri"/>
              </a:rPr>
              <a:t>глаз </a:t>
            </a:r>
            <a:r>
              <a:rPr sz="3600" b="1" dirty="0">
                <a:latin typeface="Calibri"/>
                <a:cs typeface="Calibri"/>
              </a:rPr>
              <a:t>и  </a:t>
            </a:r>
            <a:r>
              <a:rPr sz="3600" b="1" spc="-30" dirty="0">
                <a:latin typeface="Calibri"/>
                <a:cs typeface="Calibri"/>
              </a:rPr>
              <a:t>т.п.) </a:t>
            </a:r>
            <a:r>
              <a:rPr sz="3600" b="1" spc="-15" dirty="0">
                <a:latin typeface="Calibri"/>
                <a:cs typeface="Calibri"/>
              </a:rPr>
              <a:t>карточки </a:t>
            </a:r>
            <a:r>
              <a:rPr sz="3600" b="1" dirty="0">
                <a:latin typeface="Calibri"/>
                <a:cs typeface="Calibri"/>
              </a:rPr>
              <a:t>с </a:t>
            </a:r>
            <a:r>
              <a:rPr sz="3600" b="1" spc="-10" dirty="0">
                <a:latin typeface="Calibri"/>
                <a:cs typeface="Calibri"/>
              </a:rPr>
              <a:t>символами, </a:t>
            </a:r>
            <a:r>
              <a:rPr sz="3600" b="1" spc="-20" dirty="0">
                <a:latin typeface="Calibri"/>
                <a:cs typeface="Calibri"/>
              </a:rPr>
              <a:t>приложения </a:t>
            </a:r>
            <a:r>
              <a:rPr sz="3600" b="1" dirty="0">
                <a:latin typeface="Calibri"/>
                <a:cs typeface="Calibri"/>
              </a:rPr>
              <a:t>–  </a:t>
            </a:r>
            <a:r>
              <a:rPr sz="3600" b="1" spc="-15" dirty="0">
                <a:latin typeface="Calibri"/>
                <a:cs typeface="Calibri"/>
              </a:rPr>
              <a:t>коммуникаторы </a:t>
            </a:r>
            <a:r>
              <a:rPr sz="3600" b="1" spc="-5" dirty="0">
                <a:latin typeface="Calibri"/>
                <a:cs typeface="Calibri"/>
              </a:rPr>
              <a:t>для </a:t>
            </a:r>
            <a:r>
              <a:rPr sz="3600" b="1" spc="-10" dirty="0">
                <a:latin typeface="Calibri"/>
                <a:cs typeface="Calibri"/>
              </a:rPr>
              <a:t>смартфонов </a:t>
            </a:r>
            <a:r>
              <a:rPr sz="3600" b="1" dirty="0">
                <a:latin typeface="Calibri"/>
                <a:cs typeface="Calibri"/>
              </a:rPr>
              <a:t>и</a:t>
            </a:r>
            <a:r>
              <a:rPr sz="3600" b="1" spc="-55" dirty="0">
                <a:latin typeface="Calibri"/>
                <a:cs typeface="Calibri"/>
              </a:rPr>
              <a:t> </a:t>
            </a:r>
            <a:r>
              <a:rPr sz="3600" b="1" spc="-40" dirty="0">
                <a:latin typeface="Calibri"/>
                <a:cs typeface="Calibri"/>
              </a:rPr>
              <a:t>т.п.</a:t>
            </a:r>
            <a:endParaRPr sz="36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565"/>
              </a:spcBef>
              <a:buFont typeface="Arial"/>
              <a:buChar char="•"/>
              <a:tabLst>
                <a:tab pos="241935" algn="l"/>
              </a:tabLst>
            </a:pPr>
            <a:r>
              <a:rPr sz="3600" b="1" spc="-5" dirty="0">
                <a:latin typeface="Calibri"/>
                <a:cs typeface="Calibri"/>
              </a:rPr>
              <a:t>Блокнот </a:t>
            </a:r>
            <a:r>
              <a:rPr sz="3600" b="1" dirty="0">
                <a:latin typeface="Calibri"/>
                <a:cs typeface="Calibri"/>
              </a:rPr>
              <a:t>и</a:t>
            </a:r>
            <a:r>
              <a:rPr sz="3600" b="1" spc="-20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карандаш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35040" y="4096511"/>
            <a:ext cx="5902452" cy="25953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0795" y="2726512"/>
            <a:ext cx="8437880" cy="130111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853440" marR="5080" indent="-841375">
              <a:lnSpc>
                <a:spcPts val="4760"/>
              </a:lnSpc>
              <a:spcBef>
                <a:spcPts val="695"/>
              </a:spcBef>
            </a:pPr>
            <a:r>
              <a:rPr dirty="0">
                <a:solidFill>
                  <a:srgbClr val="000000"/>
                </a:solidFill>
              </a:rPr>
              <a:t>ЧМТ – </a:t>
            </a:r>
            <a:r>
              <a:rPr spc="-25" dirty="0">
                <a:solidFill>
                  <a:srgbClr val="000000"/>
                </a:solidFill>
              </a:rPr>
              <a:t>это </a:t>
            </a:r>
            <a:r>
              <a:rPr spc="-5" dirty="0">
                <a:solidFill>
                  <a:srgbClr val="000000"/>
                </a:solidFill>
              </a:rPr>
              <a:t>реабилитационная, </a:t>
            </a:r>
            <a:r>
              <a:rPr dirty="0">
                <a:solidFill>
                  <a:srgbClr val="000000"/>
                </a:solidFill>
              </a:rPr>
              <a:t>а </a:t>
            </a:r>
            <a:r>
              <a:rPr spc="-5" dirty="0">
                <a:solidFill>
                  <a:srgbClr val="000000"/>
                </a:solidFill>
              </a:rPr>
              <a:t>не  </a:t>
            </a:r>
            <a:r>
              <a:rPr spc="-15" dirty="0">
                <a:solidFill>
                  <a:srgbClr val="000000"/>
                </a:solidFill>
              </a:rPr>
              <a:t>неврологическая</a:t>
            </a:r>
            <a:r>
              <a:rPr spc="-35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проблема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77870" y="537794"/>
            <a:ext cx="5577205" cy="552513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593725" marR="5080" indent="-581025">
              <a:lnSpc>
                <a:spcPts val="4320"/>
              </a:lnSpc>
              <a:spcBef>
                <a:spcPts val="640"/>
              </a:spcBef>
            </a:pPr>
            <a:r>
              <a:rPr sz="4000" b="1" spc="-25" dirty="0">
                <a:solidFill>
                  <a:srgbClr val="001F5F"/>
                </a:solidFill>
                <a:latin typeface="Calibri"/>
                <a:cs typeface="Calibri"/>
              </a:rPr>
              <a:t>Самодельные </a:t>
            </a:r>
            <a:r>
              <a:rPr sz="4000" b="1" spc="-15" dirty="0">
                <a:solidFill>
                  <a:srgbClr val="001F5F"/>
                </a:solidFill>
                <a:latin typeface="Calibri"/>
                <a:cs typeface="Calibri"/>
              </a:rPr>
              <a:t>карточки </a:t>
            </a:r>
            <a:r>
              <a:rPr sz="4000" b="1" spc="-5" dirty="0">
                <a:solidFill>
                  <a:srgbClr val="001F5F"/>
                </a:solidFill>
                <a:latin typeface="Calibri"/>
                <a:cs typeface="Calibri"/>
              </a:rPr>
              <a:t>с  </a:t>
            </a:r>
            <a:r>
              <a:rPr sz="4000" b="1" spc="-10" dirty="0">
                <a:solidFill>
                  <a:srgbClr val="001F5F"/>
                </a:solidFill>
                <a:latin typeface="Calibri"/>
                <a:cs typeface="Calibri"/>
              </a:rPr>
              <a:t>фразами </a:t>
            </a:r>
            <a:r>
              <a:rPr sz="4000" b="1" spc="-5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40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b="1" spc="-5" dirty="0">
                <a:solidFill>
                  <a:srgbClr val="001F5F"/>
                </a:solidFill>
                <a:latin typeface="Calibri"/>
                <a:cs typeface="Calibri"/>
              </a:rPr>
              <a:t>словами</a:t>
            </a:r>
            <a:endParaRPr sz="4000">
              <a:latin typeface="Calibri"/>
              <a:cs typeface="Calibri"/>
            </a:endParaRPr>
          </a:p>
          <a:p>
            <a:pPr marL="1562100" indent="-229235">
              <a:lnSpc>
                <a:spcPct val="100000"/>
              </a:lnSpc>
              <a:spcBef>
                <a:spcPts val="2710"/>
              </a:spcBef>
              <a:buFont typeface="Arial"/>
              <a:buChar char="•"/>
              <a:tabLst>
                <a:tab pos="1562735" algn="l"/>
              </a:tabLst>
            </a:pPr>
            <a:r>
              <a:rPr sz="4000" b="1" spc="-25" dirty="0">
                <a:latin typeface="Calibri"/>
                <a:cs typeface="Calibri"/>
              </a:rPr>
              <a:t>Хочу</a:t>
            </a:r>
            <a:r>
              <a:rPr sz="4000" b="1" spc="-5" dirty="0">
                <a:latin typeface="Calibri"/>
                <a:cs typeface="Calibri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пить</a:t>
            </a:r>
            <a:endParaRPr sz="4000">
              <a:latin typeface="Calibri"/>
              <a:cs typeface="Calibri"/>
            </a:endParaRPr>
          </a:p>
          <a:p>
            <a:pPr marL="1562100" indent="-229235">
              <a:lnSpc>
                <a:spcPct val="100000"/>
              </a:lnSpc>
              <a:spcBef>
                <a:spcPts val="515"/>
              </a:spcBef>
              <a:buFont typeface="Arial"/>
              <a:buChar char="•"/>
              <a:tabLst>
                <a:tab pos="1562735" algn="l"/>
              </a:tabLst>
            </a:pPr>
            <a:r>
              <a:rPr sz="4000" b="1" spc="-25" dirty="0">
                <a:latin typeface="Calibri"/>
                <a:cs typeface="Calibri"/>
              </a:rPr>
              <a:t>Хочу</a:t>
            </a:r>
            <a:r>
              <a:rPr sz="4000" b="1" spc="-5" dirty="0">
                <a:latin typeface="Calibri"/>
                <a:cs typeface="Calibri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есть</a:t>
            </a:r>
            <a:endParaRPr sz="4000">
              <a:latin typeface="Calibri"/>
              <a:cs typeface="Calibri"/>
            </a:endParaRPr>
          </a:p>
          <a:p>
            <a:pPr marL="1562100" indent="-229235">
              <a:lnSpc>
                <a:spcPct val="100000"/>
              </a:lnSpc>
              <a:spcBef>
                <a:spcPts val="535"/>
              </a:spcBef>
              <a:buFont typeface="Arial"/>
              <a:buChar char="•"/>
              <a:tabLst>
                <a:tab pos="1562735" algn="l"/>
              </a:tabLst>
            </a:pPr>
            <a:r>
              <a:rPr sz="4000" b="1" spc="-20" dirty="0">
                <a:latin typeface="Calibri"/>
                <a:cs typeface="Calibri"/>
              </a:rPr>
              <a:t>Болит</a:t>
            </a:r>
            <a:r>
              <a:rPr sz="4000" b="1" spc="-15" dirty="0">
                <a:latin typeface="Calibri"/>
                <a:cs typeface="Calibri"/>
              </a:rPr>
              <a:t> </a:t>
            </a:r>
            <a:r>
              <a:rPr sz="4000" b="1" spc="-20" dirty="0">
                <a:latin typeface="Calibri"/>
                <a:cs typeface="Calibri"/>
              </a:rPr>
              <a:t>здесь</a:t>
            </a:r>
            <a:endParaRPr sz="4000">
              <a:latin typeface="Calibri"/>
              <a:cs typeface="Calibri"/>
            </a:endParaRPr>
          </a:p>
          <a:p>
            <a:pPr marL="1562100" indent="-229235">
              <a:lnSpc>
                <a:spcPct val="100000"/>
              </a:lnSpc>
              <a:spcBef>
                <a:spcPts val="515"/>
              </a:spcBef>
              <a:buFont typeface="Arial"/>
              <a:buChar char="•"/>
              <a:tabLst>
                <a:tab pos="1562735" algn="l"/>
              </a:tabLst>
            </a:pPr>
            <a:r>
              <a:rPr sz="4000" b="1" spc="-10" dirty="0">
                <a:latin typeface="Calibri"/>
                <a:cs typeface="Calibri"/>
              </a:rPr>
              <a:t>Да</a:t>
            </a:r>
            <a:endParaRPr sz="4000">
              <a:latin typeface="Calibri"/>
              <a:cs typeface="Calibri"/>
            </a:endParaRPr>
          </a:p>
          <a:p>
            <a:pPr marL="1562100" indent="-229235">
              <a:lnSpc>
                <a:spcPct val="100000"/>
              </a:lnSpc>
              <a:spcBef>
                <a:spcPts val="515"/>
              </a:spcBef>
              <a:buFont typeface="Arial"/>
              <a:buChar char="•"/>
              <a:tabLst>
                <a:tab pos="1562735" algn="l"/>
              </a:tabLst>
            </a:pPr>
            <a:r>
              <a:rPr sz="4000" b="1" spc="-5" dirty="0">
                <a:latin typeface="Calibri"/>
                <a:cs typeface="Calibri"/>
              </a:rPr>
              <a:t>Нет</a:t>
            </a:r>
            <a:endParaRPr sz="4000">
              <a:latin typeface="Calibri"/>
              <a:cs typeface="Calibri"/>
            </a:endParaRPr>
          </a:p>
          <a:p>
            <a:pPr marL="1562100" indent="-229235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1562735" algn="l"/>
              </a:tabLst>
            </a:pPr>
            <a:r>
              <a:rPr sz="4000" b="1" spc="-5" dirty="0">
                <a:latin typeface="Calibri"/>
                <a:cs typeface="Calibri"/>
              </a:rPr>
              <a:t>Не знаю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2547" y="623442"/>
            <a:ext cx="84772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u="heavy" spc="-12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800" u="heavy" spc="-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</a:rPr>
              <a:t>Альтернативная</a:t>
            </a:r>
            <a:r>
              <a:rPr sz="4800" u="heavy" spc="-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</a:rPr>
              <a:t> </a:t>
            </a:r>
            <a:r>
              <a:rPr sz="4800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</a:rPr>
              <a:t>коммуникация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44979" y="2158480"/>
            <a:ext cx="7510780" cy="3276600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615"/>
              </a:spcBef>
              <a:buFont typeface="Arial"/>
              <a:buChar char="•"/>
              <a:tabLst>
                <a:tab pos="241300" algn="l"/>
              </a:tabLst>
            </a:pPr>
            <a:r>
              <a:rPr sz="4000" b="1" spc="-10" dirty="0">
                <a:latin typeface="Calibri"/>
                <a:cs typeface="Calibri"/>
              </a:rPr>
              <a:t>Снизит стресс </a:t>
            </a:r>
            <a:r>
              <a:rPr sz="4000" b="1" spc="-5" dirty="0">
                <a:latin typeface="Calibri"/>
                <a:cs typeface="Calibri"/>
              </a:rPr>
              <a:t>у</a:t>
            </a:r>
            <a:r>
              <a:rPr sz="4000" b="1" spc="45" dirty="0">
                <a:latin typeface="Calibri"/>
                <a:cs typeface="Calibri"/>
              </a:rPr>
              <a:t> </a:t>
            </a:r>
            <a:r>
              <a:rPr sz="4000" b="1" spc="-5" dirty="0">
                <a:latin typeface="Calibri"/>
                <a:cs typeface="Calibri"/>
              </a:rPr>
              <a:t>пациента</a:t>
            </a:r>
            <a:endParaRPr sz="4000">
              <a:latin typeface="Calibri"/>
              <a:cs typeface="Calibri"/>
            </a:endParaRPr>
          </a:p>
          <a:p>
            <a:pPr marL="241300" indent="-228600">
              <a:lnSpc>
                <a:spcPts val="4560"/>
              </a:lnSpc>
              <a:spcBef>
                <a:spcPts val="515"/>
              </a:spcBef>
              <a:buFont typeface="Arial"/>
              <a:buChar char="•"/>
              <a:tabLst>
                <a:tab pos="241300" algn="l"/>
              </a:tabLst>
            </a:pPr>
            <a:r>
              <a:rPr sz="4000" b="1" spc="-5" dirty="0">
                <a:latin typeface="Calibri"/>
                <a:cs typeface="Calibri"/>
              </a:rPr>
              <a:t>Снизит</a:t>
            </a:r>
            <a:r>
              <a:rPr sz="4000" b="1" spc="5" dirty="0">
                <a:latin typeface="Calibri"/>
                <a:cs typeface="Calibri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агрессивность,</a:t>
            </a:r>
            <a:endParaRPr sz="4000">
              <a:latin typeface="Calibri"/>
              <a:cs typeface="Calibri"/>
            </a:endParaRPr>
          </a:p>
          <a:p>
            <a:pPr marL="241300">
              <a:lnSpc>
                <a:spcPts val="4560"/>
              </a:lnSpc>
            </a:pPr>
            <a:r>
              <a:rPr sz="4000" b="1" spc="-5" dirty="0">
                <a:latin typeface="Calibri"/>
                <a:cs typeface="Calibri"/>
              </a:rPr>
              <a:t>тревожность,</a:t>
            </a:r>
            <a:r>
              <a:rPr sz="4000" b="1" spc="10" dirty="0">
                <a:latin typeface="Calibri"/>
                <a:cs typeface="Calibri"/>
              </a:rPr>
              <a:t> </a:t>
            </a:r>
            <a:r>
              <a:rPr sz="4000" b="1" spc="-5" dirty="0">
                <a:latin typeface="Calibri"/>
                <a:cs typeface="Calibri"/>
              </a:rPr>
              <a:t>невротизацию</a:t>
            </a:r>
            <a:endParaRPr sz="4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25"/>
              </a:spcBef>
              <a:buFont typeface="Arial"/>
              <a:buChar char="•"/>
              <a:tabLst>
                <a:tab pos="241300" algn="l"/>
              </a:tabLst>
            </a:pPr>
            <a:r>
              <a:rPr sz="4000" b="1" spc="-25" dirty="0">
                <a:latin typeface="Calibri"/>
                <a:cs typeface="Calibri"/>
              </a:rPr>
              <a:t>Упростит </a:t>
            </a:r>
            <a:r>
              <a:rPr sz="4000" b="1" spc="-10" dirty="0">
                <a:latin typeface="Calibri"/>
                <a:cs typeface="Calibri"/>
              </a:rPr>
              <a:t>общение </a:t>
            </a:r>
            <a:r>
              <a:rPr sz="4000" b="1" spc="-5" dirty="0">
                <a:latin typeface="Calibri"/>
                <a:cs typeface="Calibri"/>
              </a:rPr>
              <a:t>с</a:t>
            </a:r>
            <a:r>
              <a:rPr sz="4000" b="1" spc="45" dirty="0">
                <a:latin typeface="Calibri"/>
                <a:cs typeface="Calibri"/>
              </a:rPr>
              <a:t> </a:t>
            </a:r>
            <a:r>
              <a:rPr sz="4000" b="1" spc="-5" dirty="0">
                <a:latin typeface="Calibri"/>
                <a:cs typeface="Calibri"/>
              </a:rPr>
              <a:t>персоналом</a:t>
            </a:r>
            <a:endParaRPr sz="4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20"/>
              </a:spcBef>
              <a:buFont typeface="Arial"/>
              <a:buChar char="•"/>
              <a:tabLst>
                <a:tab pos="241300" algn="l"/>
              </a:tabLst>
            </a:pPr>
            <a:r>
              <a:rPr sz="4000" b="1" spc="-10" dirty="0">
                <a:latin typeface="Calibri"/>
                <a:cs typeface="Calibri"/>
              </a:rPr>
              <a:t>Снизит нагрузку </a:t>
            </a:r>
            <a:r>
              <a:rPr sz="4000" b="1" dirty="0">
                <a:latin typeface="Calibri"/>
                <a:cs typeface="Calibri"/>
              </a:rPr>
              <a:t>на</a:t>
            </a:r>
            <a:r>
              <a:rPr sz="4000" b="1" spc="30" dirty="0">
                <a:latin typeface="Calibri"/>
                <a:cs typeface="Calibri"/>
              </a:rPr>
              <a:t> </a:t>
            </a:r>
            <a:r>
              <a:rPr sz="4000" b="1" spc="-5" dirty="0">
                <a:latin typeface="Calibri"/>
                <a:cs typeface="Calibri"/>
              </a:rPr>
              <a:t>персонал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0480" y="147904"/>
            <a:ext cx="9989820" cy="159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6155"/>
              </a:lnSpc>
              <a:spcBef>
                <a:spcPts val="100"/>
              </a:spcBef>
            </a:pPr>
            <a:r>
              <a:rPr sz="5400" b="0" u="heavy" spc="-13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5400" u="heavy" spc="-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</a:rPr>
              <a:t>Пациент, </a:t>
            </a:r>
            <a:r>
              <a:rPr sz="5400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</a:rPr>
              <a:t>с </a:t>
            </a:r>
            <a:r>
              <a:rPr sz="5400" u="heavy" spc="-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</a:rPr>
              <a:t>которым</a:t>
            </a:r>
            <a:r>
              <a:rPr sz="54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</a:rPr>
              <a:t> </a:t>
            </a:r>
            <a:r>
              <a:rPr sz="5400" u="heavy" spc="-2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</a:rPr>
              <a:t>продуктивно</a:t>
            </a:r>
            <a:endParaRPr sz="5400">
              <a:latin typeface="Times New Roman"/>
              <a:cs typeface="Times New Roman"/>
            </a:endParaRPr>
          </a:p>
          <a:p>
            <a:pPr marL="1270" algn="ctr">
              <a:lnSpc>
                <a:spcPts val="6155"/>
              </a:lnSpc>
            </a:pPr>
            <a:r>
              <a:rPr sz="5400" b="0" u="heavy" spc="-134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54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</a:rPr>
              <a:t>общаются</a:t>
            </a:r>
            <a:endParaRPr sz="5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9300" y="2010917"/>
            <a:ext cx="10829290" cy="430847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241300" marR="388620" indent="-228600">
              <a:lnSpc>
                <a:spcPts val="4320"/>
              </a:lnSpc>
              <a:spcBef>
                <a:spcPts val="640"/>
              </a:spcBef>
              <a:buFont typeface="Arial"/>
              <a:buChar char="•"/>
              <a:tabLst>
                <a:tab pos="241300" algn="l"/>
              </a:tabLst>
            </a:pPr>
            <a:r>
              <a:rPr sz="4000" b="1" spc="-15" dirty="0">
                <a:latin typeface="Calibri"/>
                <a:cs typeface="Calibri"/>
              </a:rPr>
              <a:t>Это </a:t>
            </a:r>
            <a:r>
              <a:rPr sz="4000" b="1" spc="-5" dirty="0">
                <a:latin typeface="Calibri"/>
                <a:cs typeface="Calibri"/>
              </a:rPr>
              <a:t>пациент не </a:t>
            </a:r>
            <a:r>
              <a:rPr sz="4000" b="1" spc="-10" dirty="0">
                <a:latin typeface="Calibri"/>
                <a:cs typeface="Calibri"/>
              </a:rPr>
              <a:t>проявляющий деструктивного  </a:t>
            </a:r>
            <a:r>
              <a:rPr sz="4000" b="1" spc="-15" dirty="0">
                <a:latin typeface="Calibri"/>
                <a:cs typeface="Calibri"/>
              </a:rPr>
              <a:t>поведения,</a:t>
            </a:r>
            <a:endParaRPr sz="4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55"/>
              </a:spcBef>
              <a:buFont typeface="Arial"/>
              <a:buChar char="•"/>
              <a:tabLst>
                <a:tab pos="241300" algn="l"/>
              </a:tabLst>
            </a:pPr>
            <a:r>
              <a:rPr sz="4000" b="1" spc="-15" dirty="0">
                <a:latin typeface="Calibri"/>
                <a:cs typeface="Calibri"/>
              </a:rPr>
              <a:t>Это </a:t>
            </a:r>
            <a:r>
              <a:rPr sz="4000" b="1" spc="-20" dirty="0">
                <a:latin typeface="Calibri"/>
                <a:cs typeface="Calibri"/>
              </a:rPr>
              <a:t>более </a:t>
            </a:r>
            <a:r>
              <a:rPr sz="4000" b="1" spc="-5" dirty="0">
                <a:latin typeface="Calibri"/>
                <a:cs typeface="Calibri"/>
              </a:rPr>
              <a:t>легкий в </a:t>
            </a:r>
            <a:r>
              <a:rPr sz="4000" b="1" spc="-45" dirty="0">
                <a:latin typeface="Calibri"/>
                <a:cs typeface="Calibri"/>
              </a:rPr>
              <a:t>уходе</a:t>
            </a:r>
            <a:r>
              <a:rPr sz="4000" b="1" spc="35" dirty="0">
                <a:latin typeface="Calibri"/>
                <a:cs typeface="Calibri"/>
              </a:rPr>
              <a:t> </a:t>
            </a:r>
            <a:r>
              <a:rPr sz="4000" b="1" spc="-25" dirty="0">
                <a:latin typeface="Calibri"/>
                <a:cs typeface="Calibri"/>
              </a:rPr>
              <a:t>пациент,</a:t>
            </a:r>
            <a:endParaRPr sz="4000">
              <a:latin typeface="Calibri"/>
              <a:cs typeface="Calibri"/>
            </a:endParaRPr>
          </a:p>
          <a:p>
            <a:pPr marL="241300" marR="3435985" indent="-228600">
              <a:lnSpc>
                <a:spcPts val="4320"/>
              </a:lnSpc>
              <a:spcBef>
                <a:spcPts val="1070"/>
              </a:spcBef>
              <a:buFont typeface="Arial"/>
              <a:buChar char="•"/>
              <a:tabLst>
                <a:tab pos="241300" algn="l"/>
              </a:tabLst>
            </a:pPr>
            <a:r>
              <a:rPr sz="4000" b="1" spc="-15" dirty="0">
                <a:latin typeface="Calibri"/>
                <a:cs typeface="Calibri"/>
              </a:rPr>
              <a:t>Это </a:t>
            </a:r>
            <a:r>
              <a:rPr sz="4000" b="1" spc="-20" dirty="0">
                <a:latin typeface="Calibri"/>
                <a:cs typeface="Calibri"/>
              </a:rPr>
              <a:t>пациент, </a:t>
            </a:r>
            <a:r>
              <a:rPr sz="4000" b="1" spc="-5" dirty="0">
                <a:latin typeface="Calibri"/>
                <a:cs typeface="Calibri"/>
              </a:rPr>
              <a:t>с </a:t>
            </a:r>
            <a:r>
              <a:rPr sz="4000" b="1" spc="-20" dirty="0">
                <a:latin typeface="Calibri"/>
                <a:cs typeface="Calibri"/>
              </a:rPr>
              <a:t>которым </a:t>
            </a:r>
            <a:r>
              <a:rPr sz="4000" b="1" spc="-10" dirty="0">
                <a:latin typeface="Calibri"/>
                <a:cs typeface="Calibri"/>
              </a:rPr>
              <a:t>имеется  </a:t>
            </a:r>
            <a:r>
              <a:rPr sz="4000" b="1" spc="-15" dirty="0">
                <a:latin typeface="Calibri"/>
                <a:cs typeface="Calibri"/>
              </a:rPr>
              <a:t>взаимодействие,</a:t>
            </a:r>
            <a:endParaRPr sz="4000">
              <a:latin typeface="Calibri"/>
              <a:cs typeface="Calibri"/>
            </a:endParaRPr>
          </a:p>
          <a:p>
            <a:pPr marL="241300" marR="5080" indent="-228600">
              <a:lnSpc>
                <a:spcPts val="432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4000" b="1" spc="-15" dirty="0">
                <a:latin typeface="Calibri"/>
                <a:cs typeface="Calibri"/>
              </a:rPr>
              <a:t>Это </a:t>
            </a:r>
            <a:r>
              <a:rPr sz="4000" b="1" spc="-20" dirty="0">
                <a:latin typeface="Calibri"/>
                <a:cs typeface="Calibri"/>
              </a:rPr>
              <a:t>пациент, </a:t>
            </a:r>
            <a:r>
              <a:rPr sz="4000" b="1" spc="-5" dirty="0">
                <a:latin typeface="Calibri"/>
                <a:cs typeface="Calibri"/>
              </a:rPr>
              <a:t>у </a:t>
            </a:r>
            <a:r>
              <a:rPr sz="4000" b="1" spc="-25" dirty="0">
                <a:latin typeface="Calibri"/>
                <a:cs typeface="Calibri"/>
              </a:rPr>
              <a:t>которого </a:t>
            </a:r>
            <a:r>
              <a:rPr sz="4000" b="1" spc="-5" dirty="0">
                <a:latin typeface="Calibri"/>
                <a:cs typeface="Calibri"/>
              </a:rPr>
              <a:t>возрастает </a:t>
            </a:r>
            <a:r>
              <a:rPr sz="4000" b="1" spc="-10" dirty="0">
                <a:latin typeface="Calibri"/>
                <a:cs typeface="Calibri"/>
              </a:rPr>
              <a:t>потенциал </a:t>
            </a:r>
            <a:r>
              <a:rPr sz="4000" b="1" spc="-5" dirty="0">
                <a:latin typeface="Calibri"/>
                <a:cs typeface="Calibri"/>
              </a:rPr>
              <a:t>к  </a:t>
            </a:r>
            <a:r>
              <a:rPr sz="4000" b="1" spc="-10" dirty="0">
                <a:latin typeface="Calibri"/>
                <a:cs typeface="Calibri"/>
              </a:rPr>
              <a:t>восстановлению.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5594" y="128397"/>
            <a:ext cx="9165590" cy="1183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4560"/>
              </a:lnSpc>
              <a:spcBef>
                <a:spcPts val="95"/>
              </a:spcBef>
            </a:pPr>
            <a:r>
              <a:rPr sz="4000" b="0" u="heavy" spc="-100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</a:rPr>
              <a:t>Работа </a:t>
            </a:r>
            <a:r>
              <a:rPr sz="4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</a:rPr>
              <a:t>с мотивацией – </a:t>
            </a:r>
            <a:r>
              <a:rPr sz="4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</a:rPr>
              <a:t>увеличение числа</a:t>
            </a:r>
            <a:endParaRPr sz="4000">
              <a:latin typeface="Times New Roman"/>
              <a:cs typeface="Times New Roman"/>
            </a:endParaRPr>
          </a:p>
          <a:p>
            <a:pPr algn="ctr">
              <a:lnSpc>
                <a:spcPts val="4560"/>
              </a:lnSpc>
            </a:pPr>
            <a:r>
              <a:rPr sz="4000" b="0" u="heavy" spc="-100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</a:rPr>
              <a:t>внешних </a:t>
            </a:r>
            <a:r>
              <a:rPr sz="4000" u="heavy" spc="-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</a:rPr>
              <a:t>положительных</a:t>
            </a:r>
            <a:r>
              <a:rPr sz="4000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</a:rPr>
              <a:t> </a:t>
            </a:r>
            <a:r>
              <a:rPr sz="4000" u="heavy" spc="-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</a:rPr>
              <a:t>стимулов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6783" y="1554225"/>
            <a:ext cx="11055350" cy="480250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8600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Кормление пациента вкусной,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а не </a:t>
            </a:r>
            <a:r>
              <a:rPr sz="2800" b="1" spc="-25" dirty="0">
                <a:solidFill>
                  <a:srgbClr val="001F5F"/>
                </a:solidFill>
                <a:latin typeface="Calibri"/>
                <a:cs typeface="Calibri"/>
              </a:rPr>
              <a:t>только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полезной пищей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или </a:t>
            </a: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даже 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имитация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кормления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– </a:t>
            </a:r>
            <a:r>
              <a:rPr sz="2800" b="1" spc="-25" dirty="0">
                <a:solidFill>
                  <a:srgbClr val="001F5F"/>
                </a:solidFill>
                <a:latin typeface="Calibri"/>
                <a:cs typeface="Calibri"/>
              </a:rPr>
              <a:t>стимулирует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мотивацию</a:t>
            </a:r>
            <a:r>
              <a:rPr sz="2800" b="1" spc="1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жить</a:t>
            </a:r>
            <a:endParaRPr sz="2800">
              <a:latin typeface="Calibri"/>
              <a:cs typeface="Calibri"/>
            </a:endParaRPr>
          </a:p>
          <a:p>
            <a:pPr marL="241300" marR="380365" indent="-228600">
              <a:lnSpc>
                <a:spcPts val="3020"/>
              </a:lnSpc>
              <a:spcBef>
                <a:spcPts val="101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Демонстрация заботы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о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пациенте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(внешняя защита) – </a:t>
            </a:r>
            <a:r>
              <a:rPr sz="2800" b="1" spc="-25" dirty="0">
                <a:solidFill>
                  <a:srgbClr val="001F5F"/>
                </a:solidFill>
                <a:latin typeface="Calibri"/>
                <a:cs typeface="Calibri"/>
              </a:rPr>
              <a:t>стимулирует  </a:t>
            </a: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желание</a:t>
            </a:r>
            <a:r>
              <a:rPr sz="2800" b="1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жить</a:t>
            </a:r>
            <a:endParaRPr sz="2800">
              <a:latin typeface="Calibri"/>
              <a:cs typeface="Calibri"/>
            </a:endParaRPr>
          </a:p>
          <a:p>
            <a:pPr marL="241300" marR="1254125" indent="-228600">
              <a:lnSpc>
                <a:spcPts val="303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Возможность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шевелить руками,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ногами,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головой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–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защитные 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движения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– </a:t>
            </a: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стимулирует желание</a:t>
            </a:r>
            <a:r>
              <a:rPr sz="2800" b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жить</a:t>
            </a:r>
            <a:endParaRPr sz="2800">
              <a:latin typeface="Calibri"/>
              <a:cs typeface="Calibri"/>
            </a:endParaRPr>
          </a:p>
          <a:p>
            <a:pPr marL="241300" marR="861060" indent="-228600">
              <a:lnSpc>
                <a:spcPts val="3020"/>
              </a:lnSpc>
              <a:spcBef>
                <a:spcPts val="9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Предъявление раздражителей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на </a:t>
            </a: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которые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можно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смотреть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или  слушать или </a:t>
            </a: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нюхать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– </a:t>
            </a:r>
            <a:r>
              <a:rPr sz="2800" b="1" spc="-25" dirty="0">
                <a:solidFill>
                  <a:srgbClr val="001F5F"/>
                </a:solidFill>
                <a:latin typeface="Calibri"/>
                <a:cs typeface="Calibri"/>
              </a:rPr>
              <a:t>стимулирует </a:t>
            </a: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желание</a:t>
            </a:r>
            <a:r>
              <a:rPr sz="280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жить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ts val="3190"/>
              </a:lnSpc>
              <a:spcBef>
                <a:spcPts val="63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Систематическая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гигиена,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переворачивание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800" b="1" spc="1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позиционирование</a:t>
            </a:r>
            <a:endParaRPr sz="2800">
              <a:latin typeface="Calibri"/>
              <a:cs typeface="Calibri"/>
            </a:endParaRPr>
          </a:p>
          <a:p>
            <a:pPr marL="241300" marR="217170">
              <a:lnSpc>
                <a:spcPts val="3020"/>
              </a:lnSpc>
              <a:spcBef>
                <a:spcPts val="215"/>
              </a:spcBef>
            </a:pP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имеют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не </a:t>
            </a:r>
            <a:r>
              <a:rPr sz="2800" b="1" spc="-25" dirty="0">
                <a:solidFill>
                  <a:srgbClr val="001F5F"/>
                </a:solidFill>
                <a:latin typeface="Calibri"/>
                <a:cs typeface="Calibri"/>
              </a:rPr>
              <a:t>только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физиологическую,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но и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психологическую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ценность 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для пациента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4342" y="153669"/>
            <a:ext cx="9165590" cy="1183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4560"/>
              </a:lnSpc>
              <a:spcBef>
                <a:spcPts val="95"/>
              </a:spcBef>
            </a:pPr>
            <a:r>
              <a:rPr sz="4000" b="0" u="heavy" spc="-100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</a:rPr>
              <a:t>Работа </a:t>
            </a:r>
            <a:r>
              <a:rPr sz="4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</a:rPr>
              <a:t>с </a:t>
            </a:r>
            <a:r>
              <a:rPr sz="4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</a:rPr>
              <a:t>мотивацией </a:t>
            </a:r>
            <a:r>
              <a:rPr sz="4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</a:rPr>
              <a:t>– </a:t>
            </a:r>
            <a:r>
              <a:rPr sz="4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</a:rPr>
              <a:t>увеличение</a:t>
            </a:r>
            <a:r>
              <a:rPr sz="4000" u="heavy" spc="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</a:rPr>
              <a:t> </a:t>
            </a:r>
            <a:r>
              <a:rPr sz="4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</a:rPr>
              <a:t>числа</a:t>
            </a:r>
            <a:endParaRPr sz="4000">
              <a:latin typeface="Times New Roman"/>
              <a:cs typeface="Times New Roman"/>
            </a:endParaRPr>
          </a:p>
          <a:p>
            <a:pPr algn="ctr">
              <a:lnSpc>
                <a:spcPts val="4560"/>
              </a:lnSpc>
            </a:pPr>
            <a:r>
              <a:rPr sz="4000" b="0" u="heavy" spc="-100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</a:rPr>
              <a:t>внешних </a:t>
            </a:r>
            <a:r>
              <a:rPr sz="4000" u="heavy" spc="-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</a:rPr>
              <a:t>положительных</a:t>
            </a:r>
            <a:r>
              <a:rPr sz="4000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</a:rPr>
              <a:t> </a:t>
            </a:r>
            <a:r>
              <a:rPr sz="4000" u="heavy" spc="-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</a:rPr>
              <a:t>стимулов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6582" y="1458239"/>
            <a:ext cx="10064115" cy="463042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latin typeface="Calibri"/>
                <a:cs typeface="Calibri"/>
              </a:rPr>
              <a:t>Пациент в </a:t>
            </a:r>
            <a:r>
              <a:rPr sz="2800" b="1" spc="-10" dirty="0">
                <a:latin typeface="Calibri"/>
                <a:cs typeface="Calibri"/>
              </a:rPr>
              <a:t>сознании </a:t>
            </a:r>
            <a:r>
              <a:rPr sz="2800" b="1" spc="-5" dirty="0">
                <a:latin typeface="Calibri"/>
                <a:cs typeface="Calibri"/>
              </a:rPr>
              <a:t>–</a:t>
            </a:r>
            <a:r>
              <a:rPr sz="2800" b="1" spc="9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стимуляция: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10" dirty="0">
                <a:latin typeface="Calibri"/>
                <a:cs typeface="Calibri"/>
              </a:rPr>
              <a:t>5-6 минутная</a:t>
            </a:r>
            <a:r>
              <a:rPr sz="2800" b="1" spc="5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беседа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10" dirty="0">
                <a:latin typeface="Calibri"/>
                <a:cs typeface="Calibri"/>
              </a:rPr>
              <a:t>Акцентирование места </a:t>
            </a:r>
            <a:r>
              <a:rPr sz="2800" b="1" spc="-5" dirty="0">
                <a:latin typeface="Calibri"/>
                <a:cs typeface="Calibri"/>
              </a:rPr>
              <a:t>и </a:t>
            </a:r>
            <a:r>
              <a:rPr sz="2800" b="1" spc="-10" dirty="0">
                <a:latin typeface="Calibri"/>
                <a:cs typeface="Calibri"/>
              </a:rPr>
              <a:t>времени </a:t>
            </a:r>
            <a:r>
              <a:rPr sz="2800" b="1" spc="-5" dirty="0">
                <a:latin typeface="Calibri"/>
                <a:cs typeface="Calibri"/>
              </a:rPr>
              <a:t>( </a:t>
            </a:r>
            <a:r>
              <a:rPr sz="2800" b="1" spc="-15" dirty="0">
                <a:latin typeface="Calibri"/>
                <a:cs typeface="Calibri"/>
              </a:rPr>
              <a:t>показ </a:t>
            </a:r>
            <a:r>
              <a:rPr sz="2800" b="1" spc="-5" dirty="0">
                <a:latin typeface="Calibri"/>
                <a:cs typeface="Calibri"/>
              </a:rPr>
              <a:t>часов,</a:t>
            </a:r>
            <a:r>
              <a:rPr sz="2800" b="1" spc="2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календаря)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ct val="9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10" dirty="0">
                <a:latin typeface="Calibri"/>
                <a:cs typeface="Calibri"/>
              </a:rPr>
              <a:t>Выполнение </a:t>
            </a:r>
            <a:r>
              <a:rPr sz="2800" b="1" spc="-5" dirty="0">
                <a:latin typeface="Calibri"/>
                <a:cs typeface="Calibri"/>
              </a:rPr>
              <a:t>легких заданий ( согнуть </a:t>
            </a:r>
            <a:r>
              <a:rPr sz="2800" b="1" spc="5" dirty="0">
                <a:latin typeface="Calibri"/>
                <a:cs typeface="Calibri"/>
              </a:rPr>
              <a:t>палец, </a:t>
            </a:r>
            <a:r>
              <a:rPr sz="2800" b="1" spc="-10" dirty="0">
                <a:latin typeface="Calibri"/>
                <a:cs typeface="Calibri"/>
              </a:rPr>
              <a:t>указать, провести  </a:t>
            </a:r>
            <a:r>
              <a:rPr sz="2800" b="1" spc="-5" dirty="0">
                <a:latin typeface="Calibri"/>
                <a:cs typeface="Calibri"/>
              </a:rPr>
              <a:t>линию, </a:t>
            </a:r>
            <a:r>
              <a:rPr sz="2800" b="1" spc="-20" dirty="0">
                <a:latin typeface="Calibri"/>
                <a:cs typeface="Calibri"/>
              </a:rPr>
              <a:t>поднять </a:t>
            </a:r>
            <a:r>
              <a:rPr sz="2800" b="1" spc="-30" dirty="0">
                <a:latin typeface="Calibri"/>
                <a:cs typeface="Calibri"/>
              </a:rPr>
              <a:t>руку, </a:t>
            </a:r>
            <a:r>
              <a:rPr sz="2800" b="1" spc="-10" dirty="0">
                <a:latin typeface="Calibri"/>
                <a:cs typeface="Calibri"/>
              </a:rPr>
              <a:t>моргнуть </a:t>
            </a:r>
            <a:r>
              <a:rPr sz="2800" b="1" spc="-5" dirty="0">
                <a:latin typeface="Calibri"/>
                <a:cs typeface="Calibri"/>
              </a:rPr>
              <a:t>2 раза и </a:t>
            </a:r>
            <a:r>
              <a:rPr sz="2800" b="1" spc="-30" dirty="0">
                <a:latin typeface="Calibri"/>
                <a:cs typeface="Calibri"/>
              </a:rPr>
              <a:t>т.п.) </a:t>
            </a:r>
            <a:r>
              <a:rPr sz="2800" b="1" spc="-5" dirty="0">
                <a:latin typeface="Calibri"/>
                <a:cs typeface="Calibri"/>
              </a:rPr>
              <a:t>с </a:t>
            </a:r>
            <a:r>
              <a:rPr sz="2800" b="1" spc="-15" dirty="0">
                <a:latin typeface="Calibri"/>
                <a:cs typeface="Calibri"/>
              </a:rPr>
              <a:t>обязательной  похвалой </a:t>
            </a:r>
            <a:r>
              <a:rPr sz="2800" b="1" spc="-5" dirty="0">
                <a:latin typeface="Calibri"/>
                <a:cs typeface="Calibri"/>
              </a:rPr>
              <a:t>и </a:t>
            </a:r>
            <a:r>
              <a:rPr sz="2800" b="1" spc="-10" dirty="0">
                <a:latin typeface="Calibri"/>
                <a:cs typeface="Calibri"/>
              </a:rPr>
              <a:t>акцентировании </a:t>
            </a:r>
            <a:r>
              <a:rPr sz="2800" b="1" spc="-5" dirty="0">
                <a:latin typeface="Calibri"/>
                <a:cs typeface="Calibri"/>
              </a:rPr>
              <a:t>внимания на </a:t>
            </a:r>
            <a:r>
              <a:rPr sz="2800" b="1" spc="-10" dirty="0">
                <a:latin typeface="Calibri"/>
                <a:cs typeface="Calibri"/>
              </a:rPr>
              <a:t>том, </a:t>
            </a:r>
            <a:r>
              <a:rPr sz="2800" b="1" spc="-15" dirty="0">
                <a:latin typeface="Calibri"/>
                <a:cs typeface="Calibri"/>
              </a:rPr>
              <a:t>что </a:t>
            </a:r>
            <a:r>
              <a:rPr sz="2800" b="1" spc="-5" dirty="0">
                <a:latin typeface="Calibri"/>
                <a:cs typeface="Calibri"/>
              </a:rPr>
              <a:t>задание  </a:t>
            </a:r>
            <a:r>
              <a:rPr sz="2800" b="1" spc="-10" dirty="0">
                <a:latin typeface="Calibri"/>
                <a:cs typeface="Calibri"/>
              </a:rPr>
              <a:t>получилось.</a:t>
            </a:r>
            <a:endParaRPr sz="2800">
              <a:latin typeface="Calibri"/>
              <a:cs typeface="Calibri"/>
            </a:endParaRPr>
          </a:p>
          <a:p>
            <a:pPr marL="241300" marR="638175" indent="-228600">
              <a:lnSpc>
                <a:spcPts val="3020"/>
              </a:lnSpc>
              <a:spcBef>
                <a:spcPts val="10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10" dirty="0">
                <a:latin typeface="Calibri"/>
                <a:cs typeface="Calibri"/>
              </a:rPr>
              <a:t>Выполнение </a:t>
            </a:r>
            <a:r>
              <a:rPr sz="2800" b="1" spc="-5" dirty="0">
                <a:latin typeface="Calibri"/>
                <a:cs typeface="Calibri"/>
              </a:rPr>
              <a:t>заданий с </a:t>
            </a:r>
            <a:r>
              <a:rPr sz="2800" b="1" spc="-10" dirty="0">
                <a:latin typeface="Calibri"/>
                <a:cs typeface="Calibri"/>
              </a:rPr>
              <a:t>просьбой «помочь» </a:t>
            </a:r>
            <a:r>
              <a:rPr sz="2800" b="1" spc="-5" dirty="0">
                <a:latin typeface="Calibri"/>
                <a:cs typeface="Calibri"/>
              </a:rPr>
              <a:t>( по аналогии с  </a:t>
            </a:r>
            <a:r>
              <a:rPr sz="2800" b="1" spc="-10" dirty="0">
                <a:latin typeface="Calibri"/>
                <a:cs typeface="Calibri"/>
              </a:rPr>
              <a:t>предыдущими)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latin typeface="Calibri"/>
                <a:cs typeface="Calibri"/>
              </a:rPr>
              <a:t>Прослушивание </a:t>
            </a:r>
            <a:r>
              <a:rPr sz="2800" b="1" spc="-10" dirty="0">
                <a:latin typeface="Calibri"/>
                <a:cs typeface="Calibri"/>
              </a:rPr>
              <a:t>музыки, просмотр изображений </a:t>
            </a:r>
            <a:r>
              <a:rPr sz="2800" b="1" spc="-5" dirty="0">
                <a:latin typeface="Calibri"/>
                <a:cs typeface="Calibri"/>
              </a:rPr>
              <a:t>или</a:t>
            </a:r>
            <a:r>
              <a:rPr sz="2800" b="1" spc="17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видео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80689" y="1973326"/>
            <a:ext cx="6802120" cy="1589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8685">
              <a:lnSpc>
                <a:spcPts val="6155"/>
              </a:lnSpc>
              <a:spcBef>
                <a:spcPts val="100"/>
              </a:spcBef>
            </a:pPr>
            <a:r>
              <a:rPr sz="5400" dirty="0">
                <a:solidFill>
                  <a:srgbClr val="000000"/>
                </a:solidFill>
              </a:rPr>
              <a:t>4.</a:t>
            </a:r>
            <a:r>
              <a:rPr sz="5400" spc="-15" dirty="0">
                <a:solidFill>
                  <a:srgbClr val="000000"/>
                </a:solidFill>
              </a:rPr>
              <a:t> </a:t>
            </a:r>
            <a:r>
              <a:rPr sz="5400" spc="-30" dirty="0">
                <a:solidFill>
                  <a:srgbClr val="000000"/>
                </a:solidFill>
              </a:rPr>
              <a:t>Уважительное</a:t>
            </a:r>
            <a:endParaRPr sz="5400"/>
          </a:p>
          <a:p>
            <a:pPr marL="12700">
              <a:lnSpc>
                <a:spcPts val="6155"/>
              </a:lnSpc>
            </a:pPr>
            <a:r>
              <a:rPr sz="5400" spc="-10" dirty="0">
                <a:solidFill>
                  <a:srgbClr val="000000"/>
                </a:solidFill>
              </a:rPr>
              <a:t>отношение </a:t>
            </a:r>
            <a:r>
              <a:rPr sz="5400" dirty="0">
                <a:solidFill>
                  <a:srgbClr val="000000"/>
                </a:solidFill>
              </a:rPr>
              <a:t>к</a:t>
            </a:r>
            <a:r>
              <a:rPr sz="5400" spc="-40" dirty="0">
                <a:solidFill>
                  <a:srgbClr val="000000"/>
                </a:solidFill>
              </a:rPr>
              <a:t> </a:t>
            </a:r>
            <a:r>
              <a:rPr sz="5400" spc="-5" dirty="0">
                <a:solidFill>
                  <a:srgbClr val="000000"/>
                </a:solidFill>
              </a:rPr>
              <a:t>пациенту</a:t>
            </a:r>
            <a:endParaRPr sz="54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0193" y="383870"/>
            <a:ext cx="106692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u="heavy" spc="-100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000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</a:rPr>
              <a:t>Что </a:t>
            </a:r>
            <a:r>
              <a:rPr sz="4000" u="heavy" spc="-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</a:rPr>
              <a:t>такое </a:t>
            </a:r>
            <a:r>
              <a:rPr sz="4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</a:rPr>
              <a:t>уважительное </a:t>
            </a:r>
            <a:r>
              <a:rPr sz="4000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</a:rPr>
              <a:t>отношение к</a:t>
            </a:r>
            <a:r>
              <a:rPr sz="4000" u="heavy" spc="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</a:rPr>
              <a:t> </a:t>
            </a:r>
            <a:r>
              <a:rPr sz="4000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</a:rPr>
              <a:t>пациенту: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4156" y="1224534"/>
            <a:ext cx="10971530" cy="531304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333375" indent="-228600">
              <a:lnSpc>
                <a:spcPct val="90000"/>
              </a:lnSpc>
              <a:spcBef>
                <a:spcPts val="43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Понимание,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что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пациент имеет право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болеть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быть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тяжелом 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состоянии и он </a:t>
            </a:r>
            <a:r>
              <a:rPr sz="2800" b="1" spc="-25" dirty="0">
                <a:solidFill>
                  <a:srgbClr val="001F5F"/>
                </a:solidFill>
                <a:latin typeface="Calibri"/>
                <a:cs typeface="Calibri"/>
              </a:rPr>
              <a:t>может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быть не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виноват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своем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состоянии –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нельзя 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винить</a:t>
            </a:r>
            <a:r>
              <a:rPr sz="28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пациента,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ts val="3020"/>
              </a:lnSpc>
              <a:spcBef>
                <a:spcPts val="105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Пациент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имеет право </a:t>
            </a: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хотеть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жить и выживать </a:t>
            </a: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даже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в очень </a:t>
            </a: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тяжелой 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ситуации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– мы не в праве решать,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кто </a:t>
            </a: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выживет,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а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кто</a:t>
            </a:r>
            <a:r>
              <a:rPr sz="2800" b="1" spc="2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30" dirty="0">
                <a:solidFill>
                  <a:srgbClr val="001F5F"/>
                </a:solidFill>
                <a:latin typeface="Calibri"/>
                <a:cs typeface="Calibri"/>
              </a:rPr>
              <a:t>умрет,</a:t>
            </a:r>
            <a:endParaRPr sz="2800">
              <a:latin typeface="Calibri"/>
              <a:cs typeface="Calibri"/>
            </a:endParaRPr>
          </a:p>
          <a:p>
            <a:pPr marL="241300" marR="667385" indent="-228600">
              <a:lnSpc>
                <a:spcPts val="302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Пациент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имеет право высказывать свои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потребности и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желания, 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пациент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нуждается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уважительном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отношении к</a:t>
            </a:r>
            <a:r>
              <a:rPr sz="2800" b="1" spc="1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себе,</a:t>
            </a:r>
            <a:endParaRPr sz="2800">
              <a:latin typeface="Calibri"/>
              <a:cs typeface="Calibri"/>
            </a:endParaRPr>
          </a:p>
          <a:p>
            <a:pPr marL="241300" marR="1002030" indent="-228600">
              <a:lnSpc>
                <a:spcPts val="303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Если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мы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выполняем,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какие-либо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неприятные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процедуры,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нам  </a:t>
            </a:r>
            <a:r>
              <a:rPr sz="2800" b="1" spc="-25" dirty="0">
                <a:solidFill>
                  <a:srgbClr val="001F5F"/>
                </a:solidFill>
                <a:latin typeface="Calibri"/>
                <a:cs typeface="Calibri"/>
              </a:rPr>
              <a:t>следует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предупредить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и извиниться </a:t>
            </a: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перед</a:t>
            </a:r>
            <a:r>
              <a:rPr sz="2800" b="1" spc="1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пациентом,</a:t>
            </a:r>
            <a:endParaRPr sz="2800">
              <a:latin typeface="Calibri"/>
              <a:cs typeface="Calibri"/>
            </a:endParaRPr>
          </a:p>
          <a:p>
            <a:pPr marL="241300" marR="179070" indent="-228600">
              <a:lnSpc>
                <a:spcPts val="302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Пациент </a:t>
            </a:r>
            <a:r>
              <a:rPr sz="2800" b="1" spc="-30" dirty="0">
                <a:solidFill>
                  <a:srgbClr val="001F5F"/>
                </a:solidFill>
                <a:latin typeface="Calibri"/>
                <a:cs typeface="Calibri"/>
              </a:rPr>
              <a:t>может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стесняться своей наготы, своего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состояния,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того, что 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он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болеет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800" b="1" spc="-30" dirty="0">
                <a:solidFill>
                  <a:srgbClr val="001F5F"/>
                </a:solidFill>
                <a:latin typeface="Calibri"/>
                <a:cs typeface="Calibri"/>
              </a:rPr>
              <a:t>т.д.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– наша задача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создать комфортные</a:t>
            </a:r>
            <a:r>
              <a:rPr sz="2800" b="1" spc="1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условия,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Если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мы </a:t>
            </a:r>
            <a:r>
              <a:rPr sz="2800" b="1" spc="-30" dirty="0">
                <a:solidFill>
                  <a:srgbClr val="001F5F"/>
                </a:solidFill>
                <a:latin typeface="Calibri"/>
                <a:cs typeface="Calibri"/>
              </a:rPr>
              <a:t>можем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не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приносить пациенту </a:t>
            </a: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боль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то </a:t>
            </a: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это </a:t>
            </a:r>
            <a:r>
              <a:rPr sz="2800" b="1" spc="-25" dirty="0">
                <a:solidFill>
                  <a:srgbClr val="001F5F"/>
                </a:solidFill>
                <a:latin typeface="Calibri"/>
                <a:cs typeface="Calibri"/>
              </a:rPr>
              <a:t>следует</a:t>
            </a:r>
            <a:r>
              <a:rPr sz="2800" b="1" spc="2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сделать.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1164" y="2507995"/>
            <a:ext cx="8792845" cy="130048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3269615" marR="5080" indent="-3257550">
              <a:lnSpc>
                <a:spcPts val="4750"/>
              </a:lnSpc>
              <a:spcBef>
                <a:spcPts val="705"/>
              </a:spcBef>
            </a:pPr>
            <a:r>
              <a:rPr dirty="0">
                <a:solidFill>
                  <a:srgbClr val="000000"/>
                </a:solidFill>
              </a:rPr>
              <a:t>5. </a:t>
            </a:r>
            <a:r>
              <a:rPr spc="-35" dirty="0">
                <a:solidFill>
                  <a:srgbClr val="000000"/>
                </a:solidFill>
              </a:rPr>
              <a:t>Выход </a:t>
            </a:r>
            <a:r>
              <a:rPr dirty="0">
                <a:solidFill>
                  <a:srgbClr val="000000"/>
                </a:solidFill>
              </a:rPr>
              <a:t>из </a:t>
            </a:r>
            <a:r>
              <a:rPr spc="-5" dirty="0">
                <a:solidFill>
                  <a:srgbClr val="000000"/>
                </a:solidFill>
              </a:rPr>
              <a:t>состояния </a:t>
            </a:r>
            <a:r>
              <a:rPr spc="-10" dirty="0">
                <a:solidFill>
                  <a:srgbClr val="000000"/>
                </a:solidFill>
              </a:rPr>
              <a:t>нарушенного  </a:t>
            </a:r>
            <a:r>
              <a:rPr spc="-5" dirty="0">
                <a:solidFill>
                  <a:srgbClr val="000000"/>
                </a:solidFill>
              </a:rPr>
              <a:t>сознания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66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0" y="0"/>
            <a:ext cx="9144000" cy="68229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2236" y="1287271"/>
            <a:ext cx="11031220" cy="4904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44145" indent="-34290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2000" b="1" spc="-15" dirty="0">
                <a:latin typeface="Calibri"/>
                <a:cs typeface="Calibri"/>
              </a:rPr>
              <a:t>Установить </a:t>
            </a:r>
            <a:r>
              <a:rPr sz="2000" b="1" dirty="0">
                <a:latin typeface="Calibri"/>
                <a:cs typeface="Calibri"/>
              </a:rPr>
              <a:t>и </a:t>
            </a:r>
            <a:r>
              <a:rPr sz="2000" b="1" spc="-5" dirty="0">
                <a:latin typeface="Calibri"/>
                <a:cs typeface="Calibri"/>
              </a:rPr>
              <a:t>попытаться устранить </a:t>
            </a:r>
            <a:r>
              <a:rPr sz="2000" b="1" dirty="0">
                <a:latin typeface="Calibri"/>
                <a:cs typeface="Calibri"/>
              </a:rPr>
              <a:t>или ослабить причину (в </a:t>
            </a:r>
            <a:r>
              <a:rPr sz="2000" b="1" spc="-20" dirty="0">
                <a:latin typeface="Calibri"/>
                <a:cs typeface="Calibri"/>
              </a:rPr>
              <a:t>т.ч. </a:t>
            </a:r>
            <a:r>
              <a:rPr sz="2000" b="1" spc="-5" dirty="0">
                <a:latin typeface="Calibri"/>
                <a:cs typeface="Calibri"/>
              </a:rPr>
              <a:t>элементарные </a:t>
            </a:r>
            <a:r>
              <a:rPr sz="2000" b="1" dirty="0">
                <a:latin typeface="Calibri"/>
                <a:cs typeface="Calibri"/>
              </a:rPr>
              <a:t>– </a:t>
            </a:r>
            <a:r>
              <a:rPr sz="2000" b="1" spc="-10" dirty="0">
                <a:latin typeface="Calibri"/>
                <a:cs typeface="Calibri"/>
              </a:rPr>
              <a:t>боль, </a:t>
            </a:r>
            <a:r>
              <a:rPr sz="2000" b="1" spc="-5" dirty="0">
                <a:latin typeface="Calibri"/>
                <a:cs typeface="Calibri"/>
              </a:rPr>
              <a:t>позывы  </a:t>
            </a:r>
            <a:r>
              <a:rPr sz="2000" b="1" dirty="0">
                <a:latin typeface="Calibri"/>
                <a:cs typeface="Calibri"/>
              </a:rPr>
              <a:t>к физиологическим </a:t>
            </a:r>
            <a:r>
              <a:rPr sz="2000" b="1" spc="-5" dirty="0">
                <a:latin typeface="Calibri"/>
                <a:cs typeface="Calibri"/>
              </a:rPr>
              <a:t>отправлениям, </a:t>
            </a:r>
            <a:r>
              <a:rPr sz="2000" b="1" spc="-10" dirty="0">
                <a:latin typeface="Calibri"/>
                <a:cs typeface="Calibri"/>
              </a:rPr>
              <a:t>жажда, </a:t>
            </a:r>
            <a:r>
              <a:rPr sz="2000" b="1" dirty="0">
                <a:latin typeface="Calibri"/>
                <a:cs typeface="Calibri"/>
              </a:rPr>
              <a:t>и специальные – гиперосмолярность </a:t>
            </a:r>
            <a:r>
              <a:rPr sz="2000" b="1" spc="-5" dirty="0">
                <a:latin typeface="Calibri"/>
                <a:cs typeface="Calibri"/>
              </a:rPr>
              <a:t>плазмы,  </a:t>
            </a:r>
            <a:r>
              <a:rPr sz="2000" b="1" dirty="0">
                <a:latin typeface="Calibri"/>
                <a:cs typeface="Calibri"/>
              </a:rPr>
              <a:t>нарастающая </a:t>
            </a:r>
            <a:r>
              <a:rPr sz="2000" b="1" spc="-5" dirty="0">
                <a:latin typeface="Calibri"/>
                <a:cs typeface="Calibri"/>
              </a:rPr>
              <a:t>гипоксемия, </a:t>
            </a:r>
            <a:r>
              <a:rPr sz="2000" b="1" dirty="0">
                <a:latin typeface="Calibri"/>
                <a:cs typeface="Calibri"/>
              </a:rPr>
              <a:t>начальные признаки гиперкапнии и</a:t>
            </a:r>
            <a:r>
              <a:rPr sz="2000" b="1" spc="-14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т.п.);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2000" b="1" dirty="0">
                <a:latin typeface="Calibri"/>
                <a:cs typeface="Calibri"/>
              </a:rPr>
              <a:t>Обеспечить </a:t>
            </a:r>
            <a:r>
              <a:rPr sz="2000" b="1" spc="-5" dirty="0">
                <a:latin typeface="Calibri"/>
                <a:cs typeface="Calibri"/>
              </a:rPr>
              <a:t>физическую безопасность больного </a:t>
            </a:r>
            <a:r>
              <a:rPr sz="2000" b="1" dirty="0">
                <a:latin typeface="Calibri"/>
                <a:cs typeface="Calibri"/>
              </a:rPr>
              <a:t>и </a:t>
            </a:r>
            <a:r>
              <a:rPr sz="2000" b="1" spc="-5" dirty="0">
                <a:latin typeface="Calibri"/>
                <a:cs typeface="Calibri"/>
              </a:rPr>
              <a:t>окружающих </a:t>
            </a:r>
            <a:r>
              <a:rPr sz="2000" b="1" dirty="0">
                <a:latin typeface="Calibri"/>
                <a:cs typeface="Calibri"/>
              </a:rPr>
              <a:t>(в </a:t>
            </a:r>
            <a:r>
              <a:rPr sz="2000" b="1" spc="-5" dirty="0">
                <a:latin typeface="Calibri"/>
                <a:cs typeface="Calibri"/>
              </a:rPr>
              <a:t>том числе</a:t>
            </a:r>
            <a:r>
              <a:rPr sz="2000" b="1" spc="-23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при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000" b="1" spc="-10" dirty="0">
                <a:latin typeface="Calibri"/>
                <a:cs typeface="Calibri"/>
              </a:rPr>
              <a:t>необходимости </a:t>
            </a:r>
            <a:r>
              <a:rPr sz="2000" b="1" dirty="0">
                <a:latin typeface="Calibri"/>
                <a:cs typeface="Calibri"/>
              </a:rPr>
              <a:t>с помощью </a:t>
            </a:r>
            <a:r>
              <a:rPr sz="2000" b="1" spc="-15" dirty="0">
                <a:latin typeface="Calibri"/>
                <a:cs typeface="Calibri"/>
              </a:rPr>
              <a:t>удержания,</a:t>
            </a:r>
            <a:r>
              <a:rPr sz="2000" b="1" spc="-9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фиксации);</a:t>
            </a:r>
            <a:endParaRPr sz="2000">
              <a:latin typeface="Calibri"/>
              <a:cs typeface="Calibri"/>
            </a:endParaRPr>
          </a:p>
          <a:p>
            <a:pPr marL="355600" marR="1051560" indent="-342900">
              <a:lnSpc>
                <a:spcPct val="100000"/>
              </a:lnSpc>
              <a:buAutoNum type="arabicPeriod" startAt="3"/>
              <a:tabLst>
                <a:tab pos="354965" algn="l"/>
                <a:tab pos="355600" algn="l"/>
              </a:tabLst>
            </a:pPr>
            <a:r>
              <a:rPr sz="2000" b="1" dirty="0">
                <a:latin typeface="Calibri"/>
                <a:cs typeface="Calibri"/>
              </a:rPr>
              <a:t>При наличии </a:t>
            </a:r>
            <a:r>
              <a:rPr sz="2000" b="1" spc="-5" dirty="0">
                <a:latin typeface="Calibri"/>
                <a:cs typeface="Calibri"/>
              </a:rPr>
              <a:t>контакта </a:t>
            </a:r>
            <a:r>
              <a:rPr sz="2000" b="1" dirty="0">
                <a:latin typeface="Calibri"/>
                <a:cs typeface="Calibri"/>
              </a:rPr>
              <a:t>с </a:t>
            </a:r>
            <a:r>
              <a:rPr sz="2000" b="1" spc="-5" dirty="0">
                <a:latin typeface="Calibri"/>
                <a:cs typeface="Calibri"/>
              </a:rPr>
              <a:t>больным использовать успокаивающие, </a:t>
            </a:r>
            <a:r>
              <a:rPr sz="2000" b="1" spc="-15" dirty="0">
                <a:latin typeface="Calibri"/>
                <a:cs typeface="Calibri"/>
              </a:rPr>
              <a:t>доброжелательные</a:t>
            </a:r>
            <a:r>
              <a:rPr sz="2000" b="1" spc="-1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и  </a:t>
            </a:r>
            <a:r>
              <a:rPr sz="2000" b="1" spc="-5" dirty="0">
                <a:latin typeface="Calibri"/>
                <a:cs typeface="Calibri"/>
              </a:rPr>
              <a:t>уважительные </a:t>
            </a:r>
            <a:r>
              <a:rPr sz="2000" b="1" dirty="0">
                <a:latin typeface="Calibri"/>
                <a:cs typeface="Calibri"/>
              </a:rPr>
              <a:t>обращения к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нему;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 startAt="3"/>
              <a:tabLst>
                <a:tab pos="354965" algn="l"/>
                <a:tab pos="355600" algn="l"/>
              </a:tabLst>
            </a:pPr>
            <a:r>
              <a:rPr sz="2000" b="1" dirty="0">
                <a:latin typeface="Calibri"/>
                <a:cs typeface="Calibri"/>
              </a:rPr>
              <a:t>Выбирать </a:t>
            </a:r>
            <a:r>
              <a:rPr sz="2000" b="1" spc="-5" dirty="0">
                <a:latin typeface="Calibri"/>
                <a:cs typeface="Calibri"/>
              </a:rPr>
              <a:t>препарат </a:t>
            </a:r>
            <a:r>
              <a:rPr sz="2000" b="1" dirty="0">
                <a:latin typeface="Calibri"/>
                <a:cs typeface="Calibri"/>
              </a:rPr>
              <a:t>в зависимости </a:t>
            </a:r>
            <a:r>
              <a:rPr sz="2000" b="1" spc="-5" dirty="0">
                <a:latin typeface="Calibri"/>
                <a:cs typeface="Calibri"/>
              </a:rPr>
              <a:t>от синдрома: седативные </a:t>
            </a:r>
            <a:r>
              <a:rPr sz="2000" b="1" dirty="0">
                <a:latin typeface="Calibri"/>
                <a:cs typeface="Calibri"/>
              </a:rPr>
              <a:t>ноотропы </a:t>
            </a:r>
            <a:r>
              <a:rPr sz="2000" b="1" spc="-5" dirty="0">
                <a:latin typeface="Calibri"/>
                <a:cs typeface="Calibri"/>
              </a:rPr>
              <a:t>(ноофен, </a:t>
            </a:r>
            <a:r>
              <a:rPr sz="2000" b="1" spc="-10" dirty="0">
                <a:latin typeface="Calibri"/>
                <a:cs typeface="Calibri"/>
              </a:rPr>
              <a:t>селанк)</a:t>
            </a:r>
            <a:r>
              <a:rPr sz="2000" b="1" spc="-19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при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000" b="1" spc="-5" dirty="0">
                <a:latin typeface="Calibri"/>
                <a:cs typeface="Calibri"/>
              </a:rPr>
              <a:t>делирии </a:t>
            </a:r>
            <a:r>
              <a:rPr sz="2000" b="1" dirty="0">
                <a:latin typeface="Calibri"/>
                <a:cs typeface="Calibri"/>
              </a:rPr>
              <a:t>и спутанности сознания, </a:t>
            </a:r>
            <a:r>
              <a:rPr sz="2000" b="1" spc="-15" dirty="0">
                <a:latin typeface="Calibri"/>
                <a:cs typeface="Calibri"/>
              </a:rPr>
              <a:t>только </a:t>
            </a:r>
            <a:r>
              <a:rPr sz="2000" b="1" dirty="0">
                <a:latin typeface="Calibri"/>
                <a:cs typeface="Calibri"/>
              </a:rPr>
              <a:t>при их </a:t>
            </a:r>
            <a:r>
              <a:rPr sz="2000" b="1" spc="-5" dirty="0">
                <a:latin typeface="Calibri"/>
                <a:cs typeface="Calibri"/>
              </a:rPr>
              <a:t>неэффективности, </a:t>
            </a:r>
            <a:r>
              <a:rPr sz="2000" b="1" spc="-10" dirty="0">
                <a:latin typeface="Calibri"/>
                <a:cs typeface="Calibri"/>
              </a:rPr>
              <a:t>алкогольном </a:t>
            </a:r>
            <a:r>
              <a:rPr sz="2000" b="1" spc="-5" dirty="0">
                <a:latin typeface="Calibri"/>
                <a:cs typeface="Calibri"/>
              </a:rPr>
              <a:t>генезе</a:t>
            </a:r>
            <a:r>
              <a:rPr sz="2000" b="1" spc="-2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–</a:t>
            </a:r>
            <a:endParaRPr sz="2000">
              <a:latin typeface="Calibri"/>
              <a:cs typeface="Calibri"/>
            </a:endParaRPr>
          </a:p>
          <a:p>
            <a:pPr marL="355600" marR="508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транквилизаторы </a:t>
            </a:r>
            <a:r>
              <a:rPr sz="2000" b="1" spc="-5" dirty="0">
                <a:latin typeface="Calibri"/>
                <a:cs typeface="Calibri"/>
              </a:rPr>
              <a:t>(диазепам); </a:t>
            </a:r>
            <a:r>
              <a:rPr sz="2000" b="1" spc="-10" dirty="0">
                <a:latin typeface="Calibri"/>
                <a:cs typeface="Calibri"/>
              </a:rPr>
              <a:t>антиконвульсанты </a:t>
            </a:r>
            <a:r>
              <a:rPr sz="2000" b="1" spc="-5" dirty="0">
                <a:latin typeface="Calibri"/>
                <a:cs typeface="Calibri"/>
              </a:rPr>
              <a:t>при сумеречном состоянии сознания, депакин  </a:t>
            </a:r>
            <a:r>
              <a:rPr sz="2000" b="1" dirty="0">
                <a:latin typeface="Calibri"/>
                <a:cs typeface="Calibri"/>
              </a:rPr>
              <a:t>и </a:t>
            </a:r>
            <a:r>
              <a:rPr sz="2000" b="1" spc="-5" dirty="0">
                <a:latin typeface="Calibri"/>
                <a:cs typeface="Calibri"/>
              </a:rPr>
              <a:t>«поведенческие» нейролептики </a:t>
            </a:r>
            <a:r>
              <a:rPr sz="2000" b="1" spc="-15" dirty="0">
                <a:latin typeface="Calibri"/>
                <a:cs typeface="Calibri"/>
              </a:rPr>
              <a:t>(неулептил) </a:t>
            </a:r>
            <a:r>
              <a:rPr sz="2000" b="1" spc="-5" dirty="0">
                <a:latin typeface="Calibri"/>
                <a:cs typeface="Calibri"/>
              </a:rPr>
              <a:t>при дисфории </a:t>
            </a:r>
            <a:r>
              <a:rPr sz="2000" b="1" dirty="0">
                <a:latin typeface="Calibri"/>
                <a:cs typeface="Calibri"/>
              </a:rPr>
              <a:t>и</a:t>
            </a:r>
            <a:r>
              <a:rPr sz="2000" b="1" spc="-1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агрессии;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 startAt="5"/>
              <a:tabLst>
                <a:tab pos="354965" algn="l"/>
                <a:tab pos="355600" algn="l"/>
              </a:tabLst>
            </a:pPr>
            <a:r>
              <a:rPr sz="2000" b="1" spc="-5" dirty="0">
                <a:latin typeface="Calibri"/>
                <a:cs typeface="Calibri"/>
              </a:rPr>
              <a:t>Предпочитать наиболее безопасные препараты </a:t>
            </a:r>
            <a:r>
              <a:rPr sz="2000" b="1" dirty="0">
                <a:latin typeface="Calibri"/>
                <a:cs typeface="Calibri"/>
              </a:rPr>
              <a:t>(если и </a:t>
            </a:r>
            <a:r>
              <a:rPr sz="2000" b="1" spc="-5" dirty="0">
                <a:latin typeface="Calibri"/>
                <a:cs typeface="Calibri"/>
              </a:rPr>
              <a:t>потребуются нейролептики,</a:t>
            </a:r>
            <a:r>
              <a:rPr sz="2000" b="1" spc="-16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то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атипичные: </a:t>
            </a:r>
            <a:r>
              <a:rPr sz="2000" b="1" spc="-5" dirty="0">
                <a:latin typeface="Calibri"/>
                <a:cs typeface="Calibri"/>
              </a:rPr>
              <a:t>сероквель, зипрексу </a:t>
            </a:r>
            <a:r>
              <a:rPr sz="2000" b="1" dirty="0">
                <a:latin typeface="Calibri"/>
                <a:cs typeface="Calibri"/>
              </a:rPr>
              <a:t>и </a:t>
            </a:r>
            <a:r>
              <a:rPr sz="2000" b="1" spc="-5" dirty="0">
                <a:latin typeface="Calibri"/>
                <a:cs typeface="Calibri"/>
              </a:rPr>
              <a:t>рисполепт), </a:t>
            </a:r>
            <a:r>
              <a:rPr sz="2000" b="1" dirty="0">
                <a:latin typeface="Calibri"/>
                <a:cs typeface="Calibri"/>
              </a:rPr>
              <a:t>а не </a:t>
            </a:r>
            <a:r>
              <a:rPr sz="2000" b="1" spc="-5" dirty="0">
                <a:latin typeface="Calibri"/>
                <a:cs typeface="Calibri"/>
              </a:rPr>
              <a:t>самые </a:t>
            </a:r>
            <a:r>
              <a:rPr sz="2000" b="1" dirty="0">
                <a:latin typeface="Calibri"/>
                <a:cs typeface="Calibri"/>
              </a:rPr>
              <a:t>эффективные (такие,</a:t>
            </a:r>
            <a:r>
              <a:rPr sz="2000" b="1" spc="-204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как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000" b="1" spc="-10" dirty="0">
                <a:latin typeface="Calibri"/>
                <a:cs typeface="Calibri"/>
              </a:rPr>
              <a:t>галоперидол, </a:t>
            </a:r>
            <a:r>
              <a:rPr sz="2000" b="1" spc="-5" dirty="0">
                <a:latin typeface="Calibri"/>
                <a:cs typeface="Calibri"/>
              </a:rPr>
              <a:t>азалептин), обладающие наибольшими побочными</a:t>
            </a:r>
            <a:r>
              <a:rPr sz="2000" b="1" spc="-13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эффектами;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 startAt="6"/>
              <a:tabLst>
                <a:tab pos="354965" algn="l"/>
                <a:tab pos="355600" algn="l"/>
              </a:tabLst>
            </a:pPr>
            <a:r>
              <a:rPr sz="2000" b="1" spc="-5" dirty="0">
                <a:latin typeface="Calibri"/>
                <a:cs typeface="Calibri"/>
              </a:rPr>
              <a:t>Дождаться появления лечебного эффекта, </a:t>
            </a:r>
            <a:r>
              <a:rPr sz="2000" b="1" spc="-15" dirty="0">
                <a:latin typeface="Calibri"/>
                <a:cs typeface="Calibri"/>
              </a:rPr>
              <a:t>только </a:t>
            </a:r>
            <a:r>
              <a:rPr sz="2000" b="1" spc="-5" dirty="0">
                <a:latin typeface="Calibri"/>
                <a:cs typeface="Calibri"/>
              </a:rPr>
              <a:t>при </a:t>
            </a:r>
            <a:r>
              <a:rPr sz="2000" b="1" spc="-10" dirty="0">
                <a:latin typeface="Calibri"/>
                <a:cs typeface="Calibri"/>
              </a:rPr>
              <a:t>его </a:t>
            </a:r>
            <a:r>
              <a:rPr sz="2000" b="1" spc="-5" dirty="0">
                <a:latin typeface="Calibri"/>
                <a:cs typeface="Calibri"/>
              </a:rPr>
              <a:t>отсутствии повышать</a:t>
            </a:r>
            <a:r>
              <a:rPr sz="2000" b="1" spc="-165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дозу,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000" b="1" spc="-10" dirty="0">
                <a:latin typeface="Calibri"/>
                <a:cs typeface="Calibri"/>
              </a:rPr>
              <a:t>подключать </a:t>
            </a:r>
            <a:r>
              <a:rPr sz="2000" b="1" spc="-5" dirty="0">
                <a:latin typeface="Calibri"/>
                <a:cs typeface="Calibri"/>
              </a:rPr>
              <a:t>более </a:t>
            </a:r>
            <a:r>
              <a:rPr sz="2000" b="1" dirty="0">
                <a:latin typeface="Calibri"/>
                <a:cs typeface="Calibri"/>
              </a:rPr>
              <a:t>«сильные» </a:t>
            </a:r>
            <a:r>
              <a:rPr sz="2000" b="1" spc="-5" dirty="0">
                <a:latin typeface="Calibri"/>
                <a:cs typeface="Calibri"/>
              </a:rPr>
              <a:t>препараты, использовать сочетание препаратов </a:t>
            </a:r>
            <a:r>
              <a:rPr sz="2000" b="1" dirty="0">
                <a:latin typeface="Calibri"/>
                <a:cs typeface="Calibri"/>
              </a:rPr>
              <a:t>из разных</a:t>
            </a:r>
            <a:r>
              <a:rPr sz="2000" b="1" spc="-8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групп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83432" y="218059"/>
            <a:ext cx="64954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000000"/>
                </a:solidFill>
              </a:rPr>
              <a:t>Алгоритм </a:t>
            </a:r>
            <a:r>
              <a:rPr sz="3600" dirty="0">
                <a:solidFill>
                  <a:srgbClr val="000000"/>
                </a:solidFill>
              </a:rPr>
              <a:t>лечения</a:t>
            </a:r>
            <a:r>
              <a:rPr sz="3600" spc="-50" dirty="0">
                <a:solidFill>
                  <a:srgbClr val="000000"/>
                </a:solidFill>
              </a:rPr>
              <a:t> </a:t>
            </a:r>
            <a:r>
              <a:rPr sz="3600" spc="-10" dirty="0">
                <a:solidFill>
                  <a:srgbClr val="000000"/>
                </a:solidFill>
              </a:rPr>
              <a:t>возбуждения</a:t>
            </a:r>
            <a:endParaRPr sz="3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88900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u="heavy" spc="-110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</a:rPr>
              <a:t>Мышечноскелетная</a:t>
            </a:r>
            <a:r>
              <a:rPr u="heavy" spc="-5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</a:rPr>
              <a:t> </a:t>
            </a:r>
            <a:r>
              <a:rPr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</a:rPr>
              <a:t>коморбидность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37106"/>
            <a:ext cx="6770370" cy="40627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solidFill>
                  <a:srgbClr val="001F5F"/>
                </a:solidFill>
                <a:latin typeface="Calibri"/>
                <a:cs typeface="Calibri"/>
              </a:rPr>
              <a:t>Поражение </a:t>
            </a:r>
            <a:r>
              <a:rPr sz="2600" dirty="0">
                <a:solidFill>
                  <a:srgbClr val="001F5F"/>
                </a:solidFill>
                <a:latin typeface="Calibri"/>
                <a:cs typeface="Calibri"/>
              </a:rPr>
              <a:t>периферических</a:t>
            </a:r>
            <a:r>
              <a:rPr sz="2600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1F5F"/>
                </a:solidFill>
                <a:latin typeface="Calibri"/>
                <a:cs typeface="Calibri"/>
              </a:rPr>
              <a:t>нервов,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solidFill>
                  <a:srgbClr val="001F5F"/>
                </a:solidFill>
                <a:latin typeface="Calibri"/>
                <a:cs typeface="Calibri"/>
              </a:rPr>
              <a:t>Переломы,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25" dirty="0">
                <a:solidFill>
                  <a:srgbClr val="001F5F"/>
                </a:solidFill>
                <a:latin typeface="Calibri"/>
                <a:cs typeface="Calibri"/>
              </a:rPr>
              <a:t>Гетеротопическая</a:t>
            </a:r>
            <a:r>
              <a:rPr sz="26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001F5F"/>
                </a:solidFill>
                <a:latin typeface="Calibri"/>
                <a:cs typeface="Calibri"/>
              </a:rPr>
              <a:t>оссификация,</a:t>
            </a:r>
            <a:endParaRPr sz="2600">
              <a:latin typeface="Calibri"/>
              <a:cs typeface="Calibri"/>
            </a:endParaRPr>
          </a:p>
          <a:p>
            <a:pPr marL="80010">
              <a:lnSpc>
                <a:spcPct val="100000"/>
              </a:lnSpc>
              <a:spcBef>
                <a:spcPts val="2585"/>
              </a:spcBef>
            </a:pPr>
            <a:r>
              <a:rPr sz="4000" u="heavy" spc="-100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000" b="1" u="heavy" spc="-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Медицинская</a:t>
            </a:r>
            <a:r>
              <a:rPr sz="4000" b="1" u="heavy" spc="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sz="4000" b="1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коморбидность</a:t>
            </a:r>
            <a:endParaRPr sz="4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24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solidFill>
                  <a:srgbClr val="001F5F"/>
                </a:solidFill>
                <a:latin typeface="Calibri"/>
                <a:cs typeface="Calibri"/>
              </a:rPr>
              <a:t>Общие </a:t>
            </a:r>
            <a:r>
              <a:rPr sz="2600" spc="-5" dirty="0">
                <a:solidFill>
                  <a:srgbClr val="001F5F"/>
                </a:solidFill>
                <a:latin typeface="Calibri"/>
                <a:cs typeface="Calibri"/>
              </a:rPr>
              <a:t>медицинские</a:t>
            </a:r>
            <a:r>
              <a:rPr sz="2600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001F5F"/>
                </a:solidFill>
                <a:latin typeface="Calibri"/>
                <a:cs typeface="Calibri"/>
              </a:rPr>
              <a:t>осложнения,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solidFill>
                  <a:srgbClr val="001F5F"/>
                </a:solidFill>
                <a:latin typeface="Calibri"/>
                <a:cs typeface="Calibri"/>
              </a:rPr>
              <a:t>Сердечно-сосудистые</a:t>
            </a:r>
            <a:r>
              <a:rPr sz="26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001F5F"/>
                </a:solidFill>
                <a:latin typeface="Calibri"/>
                <a:cs typeface="Calibri"/>
              </a:rPr>
              <a:t>осложнения,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solidFill>
                  <a:srgbClr val="001F5F"/>
                </a:solidFill>
                <a:latin typeface="Calibri"/>
                <a:cs typeface="Calibri"/>
              </a:rPr>
              <a:t>Эндокринные,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solidFill>
                  <a:srgbClr val="001F5F"/>
                </a:solidFill>
                <a:latin typeface="Calibri"/>
                <a:cs typeface="Calibri"/>
              </a:rPr>
              <a:t>Гастроинтестинальные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497" y="1312240"/>
            <a:ext cx="10638155" cy="4032250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551815" marR="535940" indent="-3810" algn="ctr">
              <a:lnSpc>
                <a:spcPts val="3890"/>
              </a:lnSpc>
              <a:spcBef>
                <a:spcPts val="590"/>
              </a:spcBef>
            </a:pPr>
            <a:r>
              <a:rPr sz="3600" b="1" dirty="0">
                <a:solidFill>
                  <a:srgbClr val="001F5F"/>
                </a:solidFill>
                <a:latin typeface="Calibri"/>
                <a:cs typeface="Calibri"/>
              </a:rPr>
              <a:t>При </a:t>
            </a:r>
            <a:r>
              <a:rPr sz="3600" b="1" spc="-10" dirty="0">
                <a:solidFill>
                  <a:srgbClr val="001F5F"/>
                </a:solidFill>
                <a:latin typeface="Calibri"/>
                <a:cs typeface="Calibri"/>
              </a:rPr>
              <a:t>работе </a:t>
            </a:r>
            <a:r>
              <a:rPr sz="3600" b="1" dirty="0">
                <a:solidFill>
                  <a:srgbClr val="001F5F"/>
                </a:solidFill>
                <a:latin typeface="Calibri"/>
                <a:cs typeface="Calibri"/>
              </a:rPr>
              <a:t>в реанимации </a:t>
            </a:r>
            <a:r>
              <a:rPr sz="3600" b="1" spc="-5" dirty="0">
                <a:solidFill>
                  <a:srgbClr val="001F5F"/>
                </a:solidFill>
                <a:latin typeface="Calibri"/>
                <a:cs typeface="Calibri"/>
              </a:rPr>
              <a:t>мы </a:t>
            </a:r>
            <a:r>
              <a:rPr sz="3600" b="1" spc="-20" dirty="0">
                <a:solidFill>
                  <a:srgbClr val="001F5F"/>
                </a:solidFill>
                <a:latin typeface="Calibri"/>
                <a:cs typeface="Calibri"/>
              </a:rPr>
              <a:t>должны </a:t>
            </a:r>
            <a:r>
              <a:rPr sz="3600" b="1" spc="-35" dirty="0">
                <a:solidFill>
                  <a:srgbClr val="001F5F"/>
                </a:solidFill>
                <a:latin typeface="Calibri"/>
                <a:cs typeface="Calibri"/>
              </a:rPr>
              <a:t>уделять  </a:t>
            </a:r>
            <a:r>
              <a:rPr sz="3600" b="1" spc="-10" dirty="0">
                <a:solidFill>
                  <a:srgbClr val="001F5F"/>
                </a:solidFill>
                <a:latin typeface="Calibri"/>
                <a:cs typeface="Calibri"/>
              </a:rPr>
              <a:t>большое </a:t>
            </a:r>
            <a:r>
              <a:rPr sz="3600" b="1" dirty="0">
                <a:solidFill>
                  <a:srgbClr val="001F5F"/>
                </a:solidFill>
                <a:latin typeface="Calibri"/>
                <a:cs typeface="Calibri"/>
              </a:rPr>
              <a:t>внимание </a:t>
            </a:r>
            <a:r>
              <a:rPr sz="3600" b="1" spc="-10" dirty="0">
                <a:solidFill>
                  <a:srgbClr val="001F5F"/>
                </a:solidFill>
                <a:latin typeface="Calibri"/>
                <a:cs typeface="Calibri"/>
              </a:rPr>
              <a:t>принимаемым </a:t>
            </a:r>
            <a:r>
              <a:rPr sz="3600" b="1" dirty="0">
                <a:solidFill>
                  <a:srgbClr val="001F5F"/>
                </a:solidFill>
                <a:latin typeface="Calibri"/>
                <a:cs typeface="Calibri"/>
              </a:rPr>
              <a:t>решениям</a:t>
            </a:r>
            <a:r>
              <a:rPr sz="3600" b="1" spc="-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endParaRPr sz="3600">
              <a:latin typeface="Calibri"/>
              <a:cs typeface="Calibri"/>
            </a:endParaRPr>
          </a:p>
          <a:p>
            <a:pPr marL="1905" algn="ctr">
              <a:lnSpc>
                <a:spcPts val="3615"/>
              </a:lnSpc>
            </a:pPr>
            <a:r>
              <a:rPr sz="3600" b="1" spc="-5" dirty="0">
                <a:solidFill>
                  <a:srgbClr val="001F5F"/>
                </a:solidFill>
                <a:latin typeface="Calibri"/>
                <a:cs typeface="Calibri"/>
              </a:rPr>
              <a:t>отношении реанимационной врачебной</a:t>
            </a:r>
            <a:r>
              <a:rPr sz="36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001F5F"/>
                </a:solidFill>
                <a:latin typeface="Calibri"/>
                <a:cs typeface="Calibri"/>
              </a:rPr>
              <a:t>активности</a:t>
            </a:r>
            <a:endParaRPr sz="3600">
              <a:latin typeface="Calibri"/>
              <a:cs typeface="Calibri"/>
            </a:endParaRPr>
          </a:p>
          <a:p>
            <a:pPr marL="12700" marR="5080" indent="2540" algn="ctr">
              <a:lnSpc>
                <a:spcPts val="3890"/>
              </a:lnSpc>
              <a:spcBef>
                <a:spcPts val="270"/>
              </a:spcBef>
            </a:pPr>
            <a:r>
              <a:rPr sz="3600" b="1" spc="-5" dirty="0">
                <a:solidFill>
                  <a:srgbClr val="001F5F"/>
                </a:solidFill>
                <a:latin typeface="Calibri"/>
                <a:cs typeface="Calibri"/>
              </a:rPr>
              <a:t>(респираторная </a:t>
            </a:r>
            <a:r>
              <a:rPr sz="3600" b="1" spc="-15" dirty="0">
                <a:solidFill>
                  <a:srgbClr val="001F5F"/>
                </a:solidFill>
                <a:latin typeface="Calibri"/>
                <a:cs typeface="Calibri"/>
              </a:rPr>
              <a:t>поддержка, </a:t>
            </a:r>
            <a:r>
              <a:rPr sz="3600" b="1" dirty="0">
                <a:solidFill>
                  <a:srgbClr val="001F5F"/>
                </a:solidFill>
                <a:latin typeface="Calibri"/>
                <a:cs typeface="Calibri"/>
              </a:rPr>
              <a:t>зонды, </a:t>
            </a:r>
            <a:r>
              <a:rPr sz="3600" b="1" spc="-20" dirty="0">
                <a:solidFill>
                  <a:srgbClr val="001F5F"/>
                </a:solidFill>
                <a:latin typeface="Calibri"/>
                <a:cs typeface="Calibri"/>
              </a:rPr>
              <a:t>катетеры,  </a:t>
            </a:r>
            <a:r>
              <a:rPr sz="3600" b="1" spc="-10" dirty="0">
                <a:solidFill>
                  <a:srgbClr val="001F5F"/>
                </a:solidFill>
                <a:latin typeface="Calibri"/>
                <a:cs typeface="Calibri"/>
              </a:rPr>
              <a:t>нейровегетативная </a:t>
            </a:r>
            <a:r>
              <a:rPr sz="3600" b="1" spc="-15" dirty="0">
                <a:solidFill>
                  <a:srgbClr val="001F5F"/>
                </a:solidFill>
                <a:latin typeface="Calibri"/>
                <a:cs typeface="Calibri"/>
              </a:rPr>
              <a:t>блокада, </a:t>
            </a:r>
            <a:r>
              <a:rPr sz="3600" b="1" spc="-10" dirty="0">
                <a:solidFill>
                  <a:srgbClr val="001F5F"/>
                </a:solidFill>
                <a:latin typeface="Calibri"/>
                <a:cs typeface="Calibri"/>
              </a:rPr>
              <a:t>седация </a:t>
            </a:r>
            <a:r>
              <a:rPr sz="36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3600" b="1" spc="-30" dirty="0">
                <a:solidFill>
                  <a:srgbClr val="001F5F"/>
                </a:solidFill>
                <a:latin typeface="Calibri"/>
                <a:cs typeface="Calibri"/>
              </a:rPr>
              <a:t>т.д.) </a:t>
            </a:r>
            <a:r>
              <a:rPr sz="3600" b="1" dirty="0">
                <a:solidFill>
                  <a:srgbClr val="001F5F"/>
                </a:solidFill>
                <a:latin typeface="Calibri"/>
                <a:cs typeface="Calibri"/>
              </a:rPr>
              <a:t>– </a:t>
            </a:r>
            <a:r>
              <a:rPr sz="3600" b="1" spc="-5" dirty="0">
                <a:solidFill>
                  <a:srgbClr val="001F5F"/>
                </a:solidFill>
                <a:latin typeface="Calibri"/>
                <a:cs typeface="Calibri"/>
              </a:rPr>
              <a:t>многих  </a:t>
            </a:r>
            <a:r>
              <a:rPr sz="3600" b="1" spc="-15" dirty="0">
                <a:solidFill>
                  <a:srgbClr val="001F5F"/>
                </a:solidFill>
                <a:latin typeface="Calibri"/>
                <a:cs typeface="Calibri"/>
              </a:rPr>
              <a:t>проблем можно избежать путем более</a:t>
            </a:r>
            <a:r>
              <a:rPr sz="36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001F5F"/>
                </a:solidFill>
                <a:latin typeface="Calibri"/>
                <a:cs typeface="Calibri"/>
              </a:rPr>
              <a:t>ранней</a:t>
            </a:r>
            <a:endParaRPr sz="3600">
              <a:latin typeface="Calibri"/>
              <a:cs typeface="Calibri"/>
            </a:endParaRPr>
          </a:p>
          <a:p>
            <a:pPr algn="ctr">
              <a:lnSpc>
                <a:spcPts val="3610"/>
              </a:lnSpc>
            </a:pPr>
            <a:r>
              <a:rPr sz="3600" b="1" spc="-5" dirty="0">
                <a:solidFill>
                  <a:srgbClr val="001F5F"/>
                </a:solidFill>
                <a:latin typeface="Calibri"/>
                <a:cs typeface="Calibri"/>
              </a:rPr>
              <a:t>активизации пациента </a:t>
            </a:r>
            <a:r>
              <a:rPr sz="36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3600" b="1" spc="-15" dirty="0">
                <a:solidFill>
                  <a:srgbClr val="001F5F"/>
                </a:solidFill>
                <a:latin typeface="Calibri"/>
                <a:cs typeface="Calibri"/>
              </a:rPr>
              <a:t>профилактике </a:t>
            </a:r>
            <a:r>
              <a:rPr sz="3600" b="1" spc="-5" dirty="0">
                <a:solidFill>
                  <a:srgbClr val="001F5F"/>
                </a:solidFill>
                <a:latin typeface="Calibri"/>
                <a:cs typeface="Calibri"/>
              </a:rPr>
              <a:t>вторичных</a:t>
            </a:r>
            <a:r>
              <a:rPr sz="36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endParaRPr sz="3600">
              <a:latin typeface="Calibri"/>
              <a:cs typeface="Calibri"/>
            </a:endParaRPr>
          </a:p>
          <a:p>
            <a:pPr marL="4445" algn="ctr">
              <a:lnSpc>
                <a:spcPts val="4105"/>
              </a:lnSpc>
            </a:pPr>
            <a:r>
              <a:rPr sz="3600" b="1" spc="-5" dirty="0">
                <a:solidFill>
                  <a:srgbClr val="001F5F"/>
                </a:solidFill>
                <a:latin typeface="Calibri"/>
                <a:cs typeface="Calibri"/>
              </a:rPr>
              <a:t>третичных </a:t>
            </a:r>
            <a:r>
              <a:rPr sz="3600" b="1" spc="-15" dirty="0">
                <a:solidFill>
                  <a:srgbClr val="001F5F"/>
                </a:solidFill>
                <a:latin typeface="Calibri"/>
                <a:cs typeface="Calibri"/>
              </a:rPr>
              <a:t>проблем.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5823" y="483235"/>
            <a:ext cx="11132820" cy="5895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Позиционирование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–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это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лечебное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профилактическое воздействие,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при 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котором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пациенту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помогают 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принять (придают)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оптимальные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позы, способствующие 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предупреждению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осложнений 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периода 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гипомобильности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стимуляции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саногенетических механизмов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активизации. Позиционирование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является  компонентом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рекомендованной стратегии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реабилитации.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00">
              <a:latin typeface="Calibri"/>
              <a:cs typeface="Calibri"/>
            </a:endParaRPr>
          </a:p>
          <a:p>
            <a:pPr marR="8538210" algn="ctr">
              <a:lnSpc>
                <a:spcPct val="100000"/>
              </a:lnSpc>
            </a:pP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Цели</a:t>
            </a:r>
            <a:r>
              <a:rPr sz="18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позиционирование:</a:t>
            </a:r>
            <a:endParaRPr sz="1800">
              <a:latin typeface="Calibri"/>
              <a:cs typeface="Calibri"/>
            </a:endParaRPr>
          </a:p>
          <a:p>
            <a:pPr marL="756285" indent="-287020">
              <a:lnSpc>
                <a:spcPct val="100000"/>
              </a:lnSpc>
              <a:spcBef>
                <a:spcPts val="325"/>
              </a:spcBef>
              <a:buFont typeface="Symbol"/>
              <a:buChar char=""/>
              <a:tabLst>
                <a:tab pos="756285" algn="l"/>
                <a:tab pos="756920" algn="l"/>
              </a:tabLst>
            </a:pP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управление активацией рефлекторных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реакций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(шейных тонических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рефлексов,</a:t>
            </a:r>
            <a:r>
              <a:rPr sz="18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миотатического</a:t>
            </a:r>
            <a:endParaRPr sz="1800">
              <a:latin typeface="Calibri"/>
              <a:cs typeface="Calibri"/>
            </a:endParaRPr>
          </a:p>
          <a:p>
            <a:pPr marR="8535670" algn="ctr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рефлекса);</a:t>
            </a:r>
            <a:endParaRPr sz="1800">
              <a:latin typeface="Calibri"/>
              <a:cs typeface="Calibri"/>
            </a:endParaRPr>
          </a:p>
          <a:p>
            <a:pPr marL="756285" indent="-287020">
              <a:lnSpc>
                <a:spcPct val="100000"/>
              </a:lnSpc>
              <a:spcBef>
                <a:spcPts val="1005"/>
              </a:spcBef>
              <a:buFont typeface="Symbol"/>
              <a:buChar char=""/>
              <a:tabLst>
                <a:tab pos="756285" algn="l"/>
                <a:tab pos="756920" algn="l"/>
              </a:tabLst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оптимизация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мышечного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тонуса;</a:t>
            </a:r>
            <a:endParaRPr sz="1800">
              <a:latin typeface="Calibri"/>
              <a:cs typeface="Calibri"/>
            </a:endParaRPr>
          </a:p>
          <a:p>
            <a:pPr marL="756285" indent="-287020">
              <a:lnSpc>
                <a:spcPct val="100000"/>
              </a:lnSpc>
              <a:spcBef>
                <a:spcPts val="994"/>
              </a:spcBef>
              <a:buFont typeface="Symbol"/>
              <a:buChar char=""/>
              <a:tabLst>
                <a:tab pos="756285" algn="l"/>
                <a:tab pos="756920" algn="l"/>
              </a:tabLst>
            </a:pP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сенсорная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стимуляция;</a:t>
            </a:r>
            <a:endParaRPr sz="1800">
              <a:latin typeface="Calibri"/>
              <a:cs typeface="Calibri"/>
            </a:endParaRPr>
          </a:p>
          <a:p>
            <a:pPr marL="756285" indent="-287020">
              <a:lnSpc>
                <a:spcPct val="100000"/>
              </a:lnSpc>
              <a:spcBef>
                <a:spcPts val="1000"/>
              </a:spcBef>
              <a:buFont typeface="Symbol"/>
              <a:buChar char=""/>
              <a:tabLst>
                <a:tab pos="756285" algn="l"/>
                <a:tab pos="756920" algn="l"/>
              </a:tabLst>
            </a:pP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предупреждение</a:t>
            </a:r>
            <a:r>
              <a:rPr sz="18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контрактур;</a:t>
            </a:r>
            <a:endParaRPr sz="1800">
              <a:latin typeface="Calibri"/>
              <a:cs typeface="Calibri"/>
            </a:endParaRPr>
          </a:p>
          <a:p>
            <a:pPr marL="756285" indent="-287020">
              <a:lnSpc>
                <a:spcPct val="100000"/>
              </a:lnSpc>
              <a:spcBef>
                <a:spcPts val="1010"/>
              </a:spcBef>
              <a:buFont typeface="Symbol"/>
              <a:buChar char=""/>
              <a:tabLst>
                <a:tab pos="756285" algn="l"/>
                <a:tab pos="756920" algn="l"/>
              </a:tabLst>
            </a:pP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поддержка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стабилизация сегментов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тела, предупреждение повреждения</a:t>
            </a:r>
            <a:r>
              <a:rPr sz="18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суставов;</a:t>
            </a:r>
            <a:endParaRPr sz="1800">
              <a:latin typeface="Calibri"/>
              <a:cs typeface="Calibri"/>
            </a:endParaRPr>
          </a:p>
          <a:p>
            <a:pPr marL="756285" indent="-287020">
              <a:lnSpc>
                <a:spcPct val="100000"/>
              </a:lnSpc>
              <a:spcBef>
                <a:spcPts val="994"/>
              </a:spcBef>
              <a:buFont typeface="Symbol"/>
              <a:buChar char=""/>
              <a:tabLst>
                <a:tab pos="756285" algn="l"/>
                <a:tab pos="756920" algn="l"/>
              </a:tabLst>
            </a:pP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снижение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риска</a:t>
            </a:r>
            <a:r>
              <a:rPr sz="18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аспирации;</a:t>
            </a:r>
            <a:endParaRPr sz="1800">
              <a:latin typeface="Calibri"/>
              <a:cs typeface="Calibri"/>
            </a:endParaRPr>
          </a:p>
          <a:p>
            <a:pPr marL="756285" indent="-287020">
              <a:lnSpc>
                <a:spcPct val="100000"/>
              </a:lnSpc>
              <a:spcBef>
                <a:spcPts val="994"/>
              </a:spcBef>
              <a:buFont typeface="Symbol"/>
              <a:buChar char=""/>
              <a:tabLst>
                <a:tab pos="756285" algn="l"/>
                <a:tab pos="756920" algn="l"/>
              </a:tabLst>
            </a:pP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предупреждение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развития</a:t>
            </a:r>
            <a:r>
              <a:rPr sz="18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пролежней;</a:t>
            </a:r>
            <a:endParaRPr sz="1800">
              <a:latin typeface="Calibri"/>
              <a:cs typeface="Calibri"/>
            </a:endParaRPr>
          </a:p>
          <a:p>
            <a:pPr marL="756285" indent="-287020">
              <a:lnSpc>
                <a:spcPct val="100000"/>
              </a:lnSpc>
              <a:spcBef>
                <a:spcPts val="1010"/>
              </a:spcBef>
              <a:buFont typeface="Symbol"/>
              <a:buChar char=""/>
              <a:tabLst>
                <a:tab pos="756285" algn="l"/>
                <a:tab pos="756920" algn="l"/>
              </a:tabLst>
            </a:pP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улучшение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восприятия</a:t>
            </a:r>
            <a:r>
              <a:rPr sz="18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пространства;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9188" y="124460"/>
            <a:ext cx="6962775" cy="11836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2527300" marR="5080" indent="-2515235">
              <a:lnSpc>
                <a:spcPts val="4320"/>
              </a:lnSpc>
              <a:spcBef>
                <a:spcPts val="640"/>
              </a:spcBef>
            </a:pPr>
            <a:r>
              <a:rPr sz="4000" spc="-10" dirty="0">
                <a:solidFill>
                  <a:srgbClr val="006FC0"/>
                </a:solidFill>
              </a:rPr>
              <a:t>Состав </a:t>
            </a:r>
            <a:r>
              <a:rPr sz="4000" spc="-25" dirty="0">
                <a:solidFill>
                  <a:srgbClr val="006FC0"/>
                </a:solidFill>
              </a:rPr>
              <a:t>мультидисциплинарной  </a:t>
            </a:r>
            <a:r>
              <a:rPr sz="4000" spc="-10" dirty="0">
                <a:solidFill>
                  <a:srgbClr val="006FC0"/>
                </a:solidFill>
              </a:rPr>
              <a:t>бригады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023619" y="1645754"/>
            <a:ext cx="3957320" cy="462851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1935" algn="l"/>
              </a:tabLst>
            </a:pPr>
            <a:r>
              <a:rPr sz="2800" b="1" spc="-5" dirty="0">
                <a:solidFill>
                  <a:srgbClr val="006FC0"/>
                </a:solidFill>
                <a:latin typeface="Calibri"/>
                <a:cs typeface="Calibri"/>
              </a:rPr>
              <a:t>Врач по</a:t>
            </a:r>
            <a:r>
              <a:rPr sz="28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6FC0"/>
                </a:solidFill>
                <a:latin typeface="Calibri"/>
                <a:cs typeface="Calibri"/>
              </a:rPr>
              <a:t>ФРМ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935" algn="l"/>
              </a:tabLst>
            </a:pPr>
            <a:r>
              <a:rPr sz="2800" b="1" spc="-15" dirty="0">
                <a:solidFill>
                  <a:srgbClr val="006FC0"/>
                </a:solidFill>
                <a:latin typeface="Calibri"/>
                <a:cs typeface="Calibri"/>
              </a:rPr>
              <a:t>Медицинская</a:t>
            </a:r>
            <a:r>
              <a:rPr sz="2800" b="1" spc="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6FC0"/>
                </a:solidFill>
                <a:latin typeface="Calibri"/>
                <a:cs typeface="Calibri"/>
              </a:rPr>
              <a:t>сестра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935" algn="l"/>
              </a:tabLst>
            </a:pPr>
            <a:r>
              <a:rPr sz="2800" b="1" spc="-15" dirty="0">
                <a:solidFill>
                  <a:srgbClr val="006FC0"/>
                </a:solidFill>
                <a:latin typeface="Calibri"/>
                <a:cs typeface="Calibri"/>
              </a:rPr>
              <a:t>Психолог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241935" algn="l"/>
              </a:tabLst>
            </a:pPr>
            <a:r>
              <a:rPr sz="2800" b="1" spc="-15" dirty="0">
                <a:solidFill>
                  <a:srgbClr val="006FC0"/>
                </a:solidFill>
                <a:latin typeface="Calibri"/>
                <a:cs typeface="Calibri"/>
              </a:rPr>
              <a:t>Логопед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935" algn="l"/>
              </a:tabLst>
            </a:pPr>
            <a:r>
              <a:rPr sz="2800" b="1" spc="-15" dirty="0">
                <a:solidFill>
                  <a:srgbClr val="006FC0"/>
                </a:solidFill>
                <a:latin typeface="Calibri"/>
                <a:cs typeface="Calibri"/>
              </a:rPr>
              <a:t>Эрготерапевт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935" algn="l"/>
              </a:tabLst>
            </a:pPr>
            <a:r>
              <a:rPr sz="2800" b="1" spc="-5" dirty="0">
                <a:solidFill>
                  <a:srgbClr val="006FC0"/>
                </a:solidFill>
                <a:latin typeface="Calibri"/>
                <a:cs typeface="Calibri"/>
              </a:rPr>
              <a:t>Физический</a:t>
            </a:r>
            <a:r>
              <a:rPr sz="2800" b="1" spc="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6FC0"/>
                </a:solidFill>
                <a:latin typeface="Calibri"/>
                <a:cs typeface="Calibri"/>
              </a:rPr>
              <a:t>терапевт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935" algn="l"/>
              </a:tabLst>
            </a:pPr>
            <a:r>
              <a:rPr sz="2800" b="1" spc="-10" dirty="0">
                <a:solidFill>
                  <a:srgbClr val="006FC0"/>
                </a:solidFill>
                <a:latin typeface="Calibri"/>
                <a:cs typeface="Calibri"/>
              </a:rPr>
              <a:t>Социальный</a:t>
            </a:r>
            <a:r>
              <a:rPr sz="28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6FC0"/>
                </a:solidFill>
                <a:latin typeface="Calibri"/>
                <a:cs typeface="Calibri"/>
              </a:rPr>
              <a:t>работник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935" algn="l"/>
              </a:tabLst>
            </a:pP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Родственники</a:t>
            </a:r>
            <a:r>
              <a:rPr sz="28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пациента</a:t>
            </a:r>
            <a:endParaRPr sz="2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935" algn="l"/>
              </a:tabLst>
            </a:pP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Пациент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64095" y="1629155"/>
            <a:ext cx="3340607" cy="22311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58000" y="4148328"/>
            <a:ext cx="3346704" cy="2237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453630" y="6431076"/>
            <a:ext cx="22599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Фото Случановского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Е.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9595" y="210769"/>
            <a:ext cx="8513445" cy="1301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5015"/>
              </a:lnSpc>
              <a:spcBef>
                <a:spcPts val="105"/>
              </a:spcBef>
            </a:pPr>
            <a:r>
              <a:rPr b="0" u="heavy" spc="-1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u="heavy" spc="-1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Что </a:t>
            </a:r>
            <a:r>
              <a:rPr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включает в </a:t>
            </a:r>
            <a:r>
              <a:rPr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себя</a:t>
            </a:r>
            <a:r>
              <a:rPr u="heavy" spc="-6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реабилитация</a:t>
            </a:r>
          </a:p>
          <a:p>
            <a:pPr algn="ctr">
              <a:lnSpc>
                <a:spcPts val="5015"/>
              </a:lnSpc>
            </a:pPr>
            <a:r>
              <a:rPr b="0" u="heavy" spc="-1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пациента </a:t>
            </a:r>
            <a:r>
              <a:rPr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с</a:t>
            </a:r>
            <a:r>
              <a:rPr u="heavy" spc="-1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spc="-3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ЧМТ: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939798"/>
            <a:ext cx="10251440" cy="429323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41300" marR="5080" indent="-228600">
              <a:lnSpc>
                <a:spcPct val="80000"/>
              </a:lnSpc>
              <a:spcBef>
                <a:spcPts val="725"/>
              </a:spcBef>
              <a:buFont typeface="Arial"/>
              <a:buChar char="•"/>
              <a:tabLst>
                <a:tab pos="241300" algn="l"/>
              </a:tabLst>
            </a:pPr>
            <a:r>
              <a:rPr sz="2600" b="1" spc="-5" dirty="0">
                <a:latin typeface="Calibri"/>
                <a:cs typeface="Calibri"/>
              </a:rPr>
              <a:t>Двигательная </a:t>
            </a:r>
            <a:r>
              <a:rPr sz="2600" b="1" dirty="0">
                <a:latin typeface="Calibri"/>
                <a:cs typeface="Calibri"/>
              </a:rPr>
              <a:t>реабилитация (обучение </a:t>
            </a:r>
            <a:r>
              <a:rPr sz="2600" b="1" spc="-20" dirty="0">
                <a:latin typeface="Calibri"/>
                <a:cs typeface="Calibri"/>
              </a:rPr>
              <a:t>ходьбе, ходьба </a:t>
            </a:r>
            <a:r>
              <a:rPr sz="2600" b="1" spc="-5" dirty="0">
                <a:latin typeface="Calibri"/>
                <a:cs typeface="Calibri"/>
              </a:rPr>
              <a:t>по лестнице </a:t>
            </a:r>
            <a:r>
              <a:rPr sz="2600" b="1" dirty="0">
                <a:latin typeface="Calibri"/>
                <a:cs typeface="Calibri"/>
              </a:rPr>
              <a:t>и  </a:t>
            </a:r>
            <a:r>
              <a:rPr sz="2600" b="1" spc="-5" dirty="0">
                <a:latin typeface="Calibri"/>
                <a:cs typeface="Calibri"/>
              </a:rPr>
              <a:t>на</a:t>
            </a:r>
            <a:r>
              <a:rPr sz="2600" b="1" spc="-10" dirty="0">
                <a:latin typeface="Calibri"/>
                <a:cs typeface="Calibri"/>
              </a:rPr>
              <a:t> </a:t>
            </a:r>
            <a:r>
              <a:rPr sz="2600" b="1" spc="-20" dirty="0">
                <a:latin typeface="Calibri"/>
                <a:cs typeface="Calibri"/>
              </a:rPr>
              <a:t>улице),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75"/>
              </a:spcBef>
              <a:buFont typeface="Arial"/>
              <a:buChar char="•"/>
              <a:tabLst>
                <a:tab pos="241300" algn="l"/>
              </a:tabLst>
            </a:pPr>
            <a:r>
              <a:rPr sz="2600" b="1" dirty="0">
                <a:latin typeface="Calibri"/>
                <a:cs typeface="Calibri"/>
              </a:rPr>
              <a:t>Лечение</a:t>
            </a:r>
            <a:r>
              <a:rPr sz="2600" b="1" spc="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спастичности,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41300" algn="l"/>
              </a:tabLst>
            </a:pPr>
            <a:r>
              <a:rPr sz="2600" b="1" spc="-5" dirty="0">
                <a:latin typeface="Calibri"/>
                <a:cs typeface="Calibri"/>
              </a:rPr>
              <a:t>Эрготерапия </a:t>
            </a:r>
            <a:r>
              <a:rPr sz="2600" b="1" dirty="0">
                <a:latin typeface="Calibri"/>
                <a:cs typeface="Calibri"/>
              </a:rPr>
              <a:t>(восстановление </a:t>
            </a:r>
            <a:r>
              <a:rPr sz="2600" b="1" spc="-5" dirty="0">
                <a:latin typeface="Calibri"/>
                <a:cs typeface="Calibri"/>
              </a:rPr>
              <a:t>основных </a:t>
            </a:r>
            <a:r>
              <a:rPr sz="2600" b="1" dirty="0">
                <a:latin typeface="Calibri"/>
                <a:cs typeface="Calibri"/>
              </a:rPr>
              <a:t>жизненных</a:t>
            </a:r>
            <a:r>
              <a:rPr sz="2600" b="1" spc="-2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активностей)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75"/>
              </a:spcBef>
              <a:buFont typeface="Arial"/>
              <a:buChar char="•"/>
              <a:tabLst>
                <a:tab pos="241300" algn="l"/>
              </a:tabLst>
            </a:pPr>
            <a:r>
              <a:rPr sz="2600" b="1" spc="-5" dirty="0">
                <a:latin typeface="Calibri"/>
                <a:cs typeface="Calibri"/>
              </a:rPr>
              <a:t>Когнитивная </a:t>
            </a:r>
            <a:r>
              <a:rPr sz="2600" b="1" dirty="0">
                <a:latin typeface="Calibri"/>
                <a:cs typeface="Calibri"/>
              </a:rPr>
              <a:t>реабилитация и</a:t>
            </a:r>
            <a:r>
              <a:rPr sz="2600" b="1" spc="-5" dirty="0">
                <a:latin typeface="Calibri"/>
                <a:cs typeface="Calibri"/>
              </a:rPr>
              <a:t> профилактика,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70"/>
              </a:spcBef>
              <a:buFont typeface="Arial"/>
              <a:buChar char="•"/>
              <a:tabLst>
                <a:tab pos="241300" algn="l"/>
              </a:tabLst>
            </a:pPr>
            <a:r>
              <a:rPr sz="2600" b="1" spc="-5" dirty="0">
                <a:latin typeface="Calibri"/>
                <a:cs typeface="Calibri"/>
              </a:rPr>
              <a:t>Речевая </a:t>
            </a:r>
            <a:r>
              <a:rPr sz="2600" b="1" dirty="0">
                <a:latin typeface="Calibri"/>
                <a:cs typeface="Calibri"/>
              </a:rPr>
              <a:t>реабилитация и восстановление</a:t>
            </a:r>
            <a:r>
              <a:rPr sz="2600" b="1" spc="-10" dirty="0">
                <a:latin typeface="Calibri"/>
                <a:cs typeface="Calibri"/>
              </a:rPr>
              <a:t> коммуникации,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41300" algn="l"/>
              </a:tabLst>
            </a:pPr>
            <a:r>
              <a:rPr sz="2600" b="1" dirty="0">
                <a:latin typeface="Calibri"/>
                <a:cs typeface="Calibri"/>
              </a:rPr>
              <a:t>Лечение и </a:t>
            </a:r>
            <a:r>
              <a:rPr sz="2600" b="1" spc="-5" dirty="0">
                <a:latin typeface="Calibri"/>
                <a:cs typeface="Calibri"/>
              </a:rPr>
              <a:t>профилактика </a:t>
            </a:r>
            <a:r>
              <a:rPr sz="2600" b="1" spc="-15" dirty="0">
                <a:latin typeface="Calibri"/>
                <a:cs typeface="Calibri"/>
              </a:rPr>
              <a:t>судорожного</a:t>
            </a:r>
            <a:r>
              <a:rPr sz="2600" b="1" spc="-2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синдрома,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75"/>
              </a:spcBef>
              <a:buFont typeface="Arial"/>
              <a:buChar char="•"/>
              <a:tabLst>
                <a:tab pos="241300" algn="l"/>
              </a:tabLst>
            </a:pPr>
            <a:r>
              <a:rPr sz="2600" b="1" spc="-5" dirty="0">
                <a:latin typeface="Calibri"/>
                <a:cs typeface="Calibri"/>
              </a:rPr>
              <a:t>Психокоррекционная</a:t>
            </a:r>
            <a:r>
              <a:rPr sz="2600" b="1" dirty="0">
                <a:latin typeface="Calibri"/>
                <a:cs typeface="Calibri"/>
              </a:rPr>
              <a:t> работа,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70"/>
              </a:spcBef>
              <a:buFont typeface="Arial"/>
              <a:buChar char="•"/>
              <a:tabLst>
                <a:tab pos="241300" algn="l"/>
              </a:tabLst>
            </a:pPr>
            <a:r>
              <a:rPr sz="2600" b="1" dirty="0">
                <a:latin typeface="Calibri"/>
                <a:cs typeface="Calibri"/>
              </a:rPr>
              <a:t>Реабилитация при</a:t>
            </a:r>
            <a:r>
              <a:rPr sz="2600" b="1" spc="-40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боли,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41300" algn="l"/>
              </a:tabLst>
            </a:pPr>
            <a:r>
              <a:rPr sz="2600" b="1" dirty="0">
                <a:latin typeface="Calibri"/>
                <a:cs typeface="Calibri"/>
              </a:rPr>
              <a:t>и</a:t>
            </a:r>
            <a:r>
              <a:rPr sz="2600" b="1" spc="-5" dirty="0">
                <a:latin typeface="Calibri"/>
                <a:cs typeface="Calibri"/>
              </a:rPr>
              <a:t> др.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8159" y="0"/>
            <a:ext cx="11369040" cy="6394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864222" y="6518859"/>
            <a:ext cx="5027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https://rehabrus.ru/klinicheskie-rekomendaczii.html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9365" y="231089"/>
            <a:ext cx="7879080" cy="118427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943610" marR="5080" indent="-931544">
              <a:lnSpc>
                <a:spcPts val="4320"/>
              </a:lnSpc>
              <a:spcBef>
                <a:spcPts val="640"/>
              </a:spcBef>
            </a:pPr>
            <a:r>
              <a:rPr sz="4000" spc="-10" dirty="0">
                <a:solidFill>
                  <a:srgbClr val="0A4993"/>
                </a:solidFill>
              </a:rPr>
              <a:t>Клинические рекомендации Союза  </a:t>
            </a:r>
            <a:r>
              <a:rPr sz="4000" spc="-20" dirty="0">
                <a:solidFill>
                  <a:srgbClr val="0A4993"/>
                </a:solidFill>
              </a:rPr>
              <a:t>Реабилитологов </a:t>
            </a:r>
            <a:r>
              <a:rPr sz="4000" spc="-15" dirty="0">
                <a:solidFill>
                  <a:srgbClr val="0A4993"/>
                </a:solidFill>
              </a:rPr>
              <a:t>России </a:t>
            </a:r>
            <a:r>
              <a:rPr sz="4000" spc="-5" dirty="0">
                <a:solidFill>
                  <a:srgbClr val="0A4993"/>
                </a:solidFill>
              </a:rPr>
              <a:t>-</a:t>
            </a:r>
            <a:r>
              <a:rPr sz="4000" spc="35" dirty="0">
                <a:solidFill>
                  <a:srgbClr val="0A4993"/>
                </a:solidFill>
              </a:rPr>
              <a:t> </a:t>
            </a:r>
            <a:r>
              <a:rPr sz="4000" spc="-5" dirty="0">
                <a:solidFill>
                  <a:srgbClr val="0A4993"/>
                </a:solidFill>
              </a:rPr>
              <a:t>1: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54481" y="1719808"/>
            <a:ext cx="10296525" cy="420687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5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b="1" spc="-5" dirty="0">
                <a:solidFill>
                  <a:srgbClr val="0A4993"/>
                </a:solidFill>
                <a:latin typeface="Calibri"/>
                <a:cs typeface="Calibri"/>
              </a:rPr>
              <a:t>Очаговое повреждение </a:t>
            </a:r>
            <a:r>
              <a:rPr sz="2000" b="1" spc="-10" dirty="0">
                <a:solidFill>
                  <a:srgbClr val="0A4993"/>
                </a:solidFill>
                <a:latin typeface="Calibri"/>
                <a:cs typeface="Calibri"/>
              </a:rPr>
              <a:t>головного </a:t>
            </a:r>
            <a:r>
              <a:rPr sz="2000" b="1" spc="-5" dirty="0">
                <a:solidFill>
                  <a:srgbClr val="0A4993"/>
                </a:solidFill>
                <a:latin typeface="Calibri"/>
                <a:cs typeface="Calibri"/>
              </a:rPr>
              <a:t>мозга </a:t>
            </a:r>
            <a:r>
              <a:rPr sz="2000" b="1" dirty="0">
                <a:solidFill>
                  <a:srgbClr val="0A4993"/>
                </a:solidFill>
                <a:latin typeface="Calibri"/>
                <a:cs typeface="Calibri"/>
              </a:rPr>
              <a:t>у взрослых: </a:t>
            </a:r>
            <a:r>
              <a:rPr sz="2000" b="1" spc="-5" dirty="0">
                <a:solidFill>
                  <a:srgbClr val="0A4993"/>
                </a:solidFill>
                <a:latin typeface="Calibri"/>
                <a:cs typeface="Calibri"/>
              </a:rPr>
              <a:t>синдром</a:t>
            </a:r>
            <a:r>
              <a:rPr sz="2000" b="1" spc="-145" dirty="0">
                <a:solidFill>
                  <a:srgbClr val="0A4993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A4993"/>
                </a:solidFill>
                <a:latin typeface="Calibri"/>
                <a:cs typeface="Calibri"/>
              </a:rPr>
              <a:t>спастичности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b="1" spc="-20" dirty="0">
                <a:solidFill>
                  <a:srgbClr val="0A4993"/>
                </a:solidFill>
                <a:latin typeface="Calibri"/>
                <a:cs typeface="Calibri"/>
              </a:rPr>
              <a:t>Инсульт </a:t>
            </a:r>
            <a:r>
              <a:rPr sz="2000" b="1" dirty="0">
                <a:solidFill>
                  <a:srgbClr val="0A4993"/>
                </a:solidFill>
                <a:latin typeface="Calibri"/>
                <a:cs typeface="Calibri"/>
              </a:rPr>
              <a:t>у взрослых: </a:t>
            </a:r>
            <a:r>
              <a:rPr sz="2000" b="1" spc="-5" dirty="0">
                <a:solidFill>
                  <a:srgbClr val="0A4993"/>
                </a:solidFill>
                <a:latin typeface="Calibri"/>
                <a:cs typeface="Calibri"/>
              </a:rPr>
              <a:t>центральный парез верхней</a:t>
            </a:r>
            <a:r>
              <a:rPr sz="2000" b="1" spc="-90" dirty="0">
                <a:solidFill>
                  <a:srgbClr val="0A4993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A4993"/>
                </a:solidFill>
                <a:latin typeface="Calibri"/>
                <a:cs typeface="Calibri"/>
              </a:rPr>
              <a:t>конечности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ts val="2280"/>
              </a:lnSpc>
              <a:spcBef>
                <a:spcPts val="77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b="1" spc="-5" dirty="0">
                <a:solidFill>
                  <a:srgbClr val="0A4993"/>
                </a:solidFill>
                <a:latin typeface="Calibri"/>
                <a:cs typeface="Calibri"/>
              </a:rPr>
              <a:t>Диагностика </a:t>
            </a:r>
            <a:r>
              <a:rPr sz="2000" b="1" dirty="0">
                <a:solidFill>
                  <a:srgbClr val="0A4993"/>
                </a:solidFill>
                <a:latin typeface="Calibri"/>
                <a:cs typeface="Calibri"/>
              </a:rPr>
              <a:t>и реабилитация </a:t>
            </a:r>
            <a:r>
              <a:rPr sz="2000" b="1" spc="-5" dirty="0">
                <a:solidFill>
                  <a:srgbClr val="0A4993"/>
                </a:solidFill>
                <a:latin typeface="Calibri"/>
                <a:cs typeface="Calibri"/>
              </a:rPr>
              <a:t>нарушений функции </a:t>
            </a:r>
            <a:r>
              <a:rPr sz="2000" b="1" spc="-15" dirty="0">
                <a:solidFill>
                  <a:srgbClr val="0A4993"/>
                </a:solidFill>
                <a:latin typeface="Calibri"/>
                <a:cs typeface="Calibri"/>
              </a:rPr>
              <a:t>ходьбы </a:t>
            </a:r>
            <a:r>
              <a:rPr sz="2000" b="1" dirty="0">
                <a:solidFill>
                  <a:srgbClr val="0A4993"/>
                </a:solidFill>
                <a:latin typeface="Calibri"/>
                <a:cs typeface="Calibri"/>
              </a:rPr>
              <a:t>и равновесия </a:t>
            </a:r>
            <a:r>
              <a:rPr sz="2000" b="1" spc="-5" dirty="0">
                <a:solidFill>
                  <a:srgbClr val="0A4993"/>
                </a:solidFill>
                <a:latin typeface="Calibri"/>
                <a:cs typeface="Calibri"/>
              </a:rPr>
              <a:t>при</a:t>
            </a:r>
            <a:r>
              <a:rPr sz="2000" b="1" spc="-140" dirty="0">
                <a:solidFill>
                  <a:srgbClr val="0A4993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A4993"/>
                </a:solidFill>
                <a:latin typeface="Calibri"/>
                <a:cs typeface="Calibri"/>
              </a:rPr>
              <a:t>синдроме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280"/>
              </a:lnSpc>
            </a:pPr>
            <a:r>
              <a:rPr sz="2000" b="1" spc="-5" dirty="0">
                <a:solidFill>
                  <a:srgbClr val="0A4993"/>
                </a:solidFill>
                <a:latin typeface="Calibri"/>
                <a:cs typeface="Calibri"/>
              </a:rPr>
              <a:t>центрального гемипареза </a:t>
            </a:r>
            <a:r>
              <a:rPr sz="2000" b="1" dirty="0">
                <a:solidFill>
                  <a:srgbClr val="0A4993"/>
                </a:solidFill>
                <a:latin typeface="Calibri"/>
                <a:cs typeface="Calibri"/>
              </a:rPr>
              <a:t>в </a:t>
            </a:r>
            <a:r>
              <a:rPr sz="2000" b="1" spc="-5" dirty="0">
                <a:solidFill>
                  <a:srgbClr val="0A4993"/>
                </a:solidFill>
                <a:latin typeface="Calibri"/>
                <a:cs typeface="Calibri"/>
              </a:rPr>
              <a:t>восстановительном </a:t>
            </a:r>
            <a:r>
              <a:rPr sz="2000" b="1" spc="-15" dirty="0">
                <a:solidFill>
                  <a:srgbClr val="0A4993"/>
                </a:solidFill>
                <a:latin typeface="Calibri"/>
                <a:cs typeface="Calibri"/>
              </a:rPr>
              <a:t>периоде инсульта </a:t>
            </a:r>
            <a:r>
              <a:rPr sz="2000" b="1" spc="-5" dirty="0">
                <a:solidFill>
                  <a:srgbClr val="0A4993"/>
                </a:solidFill>
                <a:latin typeface="Calibri"/>
                <a:cs typeface="Calibri"/>
              </a:rPr>
              <a:t>(Обновлённая</a:t>
            </a:r>
            <a:r>
              <a:rPr sz="2000" b="1" spc="-130" dirty="0">
                <a:solidFill>
                  <a:srgbClr val="0A4993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A4993"/>
                </a:solidFill>
                <a:latin typeface="Calibri"/>
                <a:cs typeface="Calibri"/>
              </a:rPr>
              <a:t>версия)</a:t>
            </a:r>
            <a:endParaRPr sz="2000">
              <a:latin typeface="Calibri"/>
              <a:cs typeface="Calibri"/>
            </a:endParaRPr>
          </a:p>
          <a:p>
            <a:pPr marL="241300" marR="5080" indent="-228600">
              <a:lnSpc>
                <a:spcPts val="2160"/>
              </a:lnSpc>
              <a:spcBef>
                <a:spcPts val="103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b="1" dirty="0">
                <a:solidFill>
                  <a:srgbClr val="0A4993"/>
                </a:solidFill>
                <a:latin typeface="Calibri"/>
                <a:cs typeface="Calibri"/>
              </a:rPr>
              <a:t>Клинические </a:t>
            </a:r>
            <a:r>
              <a:rPr sz="2000" b="1" spc="-5" dirty="0">
                <a:solidFill>
                  <a:srgbClr val="0A4993"/>
                </a:solidFill>
                <a:latin typeface="Calibri"/>
                <a:cs typeface="Calibri"/>
              </a:rPr>
              <a:t>рекомендации по </a:t>
            </a:r>
            <a:r>
              <a:rPr sz="2000" b="1" dirty="0">
                <a:solidFill>
                  <a:srgbClr val="0A4993"/>
                </a:solidFill>
                <a:latin typeface="Calibri"/>
                <a:cs typeface="Calibri"/>
              </a:rPr>
              <a:t>реабилитации </a:t>
            </a:r>
            <a:r>
              <a:rPr sz="2000" b="1" spc="-10" dirty="0">
                <a:solidFill>
                  <a:srgbClr val="0A4993"/>
                </a:solidFill>
                <a:latin typeface="Calibri"/>
                <a:cs typeface="Calibri"/>
              </a:rPr>
              <a:t>детей </a:t>
            </a:r>
            <a:r>
              <a:rPr sz="2000" b="1" dirty="0">
                <a:solidFill>
                  <a:srgbClr val="0A4993"/>
                </a:solidFill>
                <a:latin typeface="Calibri"/>
                <a:cs typeface="Calibri"/>
              </a:rPr>
              <a:t>с </a:t>
            </a:r>
            <a:r>
              <a:rPr sz="2000" b="1" spc="-5" dirty="0">
                <a:solidFill>
                  <a:srgbClr val="0A4993"/>
                </a:solidFill>
                <a:latin typeface="Calibri"/>
                <a:cs typeface="Calibri"/>
              </a:rPr>
              <a:t>детским </a:t>
            </a:r>
            <a:r>
              <a:rPr sz="2000" b="1" dirty="0">
                <a:solidFill>
                  <a:srgbClr val="0A4993"/>
                </a:solidFill>
                <a:latin typeface="Calibri"/>
                <a:cs typeface="Calibri"/>
              </a:rPr>
              <a:t>церебральным</a:t>
            </a:r>
            <a:r>
              <a:rPr sz="2000" b="1" spc="-165" dirty="0">
                <a:solidFill>
                  <a:srgbClr val="0A4993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A4993"/>
                </a:solidFill>
                <a:latin typeface="Calibri"/>
                <a:cs typeface="Calibri"/>
              </a:rPr>
              <a:t>параличом  (ДЦП)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ts val="2280"/>
              </a:lnSpc>
              <a:spcBef>
                <a:spcPts val="72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b="1" spc="-5" dirty="0">
                <a:solidFill>
                  <a:srgbClr val="0A4993"/>
                </a:solidFill>
                <a:latin typeface="Calibri"/>
                <a:cs typeface="Calibri"/>
              </a:rPr>
              <a:t>Ведение больных </a:t>
            </a:r>
            <a:r>
              <a:rPr sz="2000" b="1" dirty="0">
                <a:solidFill>
                  <a:srgbClr val="0A4993"/>
                </a:solidFill>
                <a:latin typeface="Calibri"/>
                <a:cs typeface="Calibri"/>
              </a:rPr>
              <a:t>с </a:t>
            </a:r>
            <a:r>
              <a:rPr sz="2000" b="1" spc="-10" dirty="0">
                <a:solidFill>
                  <a:srgbClr val="0A4993"/>
                </a:solidFill>
                <a:latin typeface="Calibri"/>
                <a:cs typeface="Calibri"/>
              </a:rPr>
              <a:t>последствиями </a:t>
            </a:r>
            <a:r>
              <a:rPr sz="2000" b="1" spc="-5" dirty="0">
                <a:solidFill>
                  <a:srgbClr val="0A4993"/>
                </a:solidFill>
                <a:latin typeface="Calibri"/>
                <a:cs typeface="Calibri"/>
              </a:rPr>
              <a:t>позвоночно-спиномозговой </a:t>
            </a:r>
            <a:r>
              <a:rPr sz="2000" b="1" dirty="0">
                <a:solidFill>
                  <a:srgbClr val="0A4993"/>
                </a:solidFill>
                <a:latin typeface="Calibri"/>
                <a:cs typeface="Calibri"/>
              </a:rPr>
              <a:t>травмы </a:t>
            </a:r>
            <a:r>
              <a:rPr sz="2000" b="1" spc="-5" dirty="0">
                <a:solidFill>
                  <a:srgbClr val="0A4993"/>
                </a:solidFill>
                <a:latin typeface="Calibri"/>
                <a:cs typeface="Calibri"/>
              </a:rPr>
              <a:t>на </a:t>
            </a:r>
            <a:r>
              <a:rPr sz="2000" b="1" dirty="0">
                <a:solidFill>
                  <a:srgbClr val="0A4993"/>
                </a:solidFill>
                <a:latin typeface="Calibri"/>
                <a:cs typeface="Calibri"/>
              </a:rPr>
              <a:t>втором</a:t>
            </a:r>
            <a:r>
              <a:rPr sz="2000" b="1" spc="-135" dirty="0">
                <a:solidFill>
                  <a:srgbClr val="0A4993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A4993"/>
                </a:solidFill>
                <a:latin typeface="Calibri"/>
                <a:cs typeface="Calibri"/>
              </a:rPr>
              <a:t>и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280"/>
              </a:lnSpc>
            </a:pPr>
            <a:r>
              <a:rPr sz="2000" b="1" dirty="0">
                <a:solidFill>
                  <a:srgbClr val="0A4993"/>
                </a:solidFill>
                <a:latin typeface="Calibri"/>
                <a:cs typeface="Calibri"/>
              </a:rPr>
              <a:t>третьем </a:t>
            </a:r>
            <a:r>
              <a:rPr sz="2000" b="1" spc="-10" dirty="0">
                <a:solidFill>
                  <a:srgbClr val="0A4993"/>
                </a:solidFill>
                <a:latin typeface="Calibri"/>
                <a:cs typeface="Calibri"/>
              </a:rPr>
              <a:t>этапах медицинской </a:t>
            </a:r>
            <a:r>
              <a:rPr sz="2000" b="1" dirty="0">
                <a:solidFill>
                  <a:srgbClr val="0A4993"/>
                </a:solidFill>
                <a:latin typeface="Calibri"/>
                <a:cs typeface="Calibri"/>
              </a:rPr>
              <a:t>и </a:t>
            </a:r>
            <a:r>
              <a:rPr sz="2000" b="1" spc="-10" dirty="0">
                <a:solidFill>
                  <a:srgbClr val="0A4993"/>
                </a:solidFill>
                <a:latin typeface="Calibri"/>
                <a:cs typeface="Calibri"/>
              </a:rPr>
              <a:t>медико-социальной</a:t>
            </a:r>
            <a:r>
              <a:rPr sz="2000" b="1" spc="-100" dirty="0">
                <a:solidFill>
                  <a:srgbClr val="0A4993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A4993"/>
                </a:solidFill>
                <a:latin typeface="Calibri"/>
                <a:cs typeface="Calibri"/>
              </a:rPr>
              <a:t>реабилитации</a:t>
            </a:r>
            <a:endParaRPr sz="2000">
              <a:latin typeface="Calibri"/>
              <a:cs typeface="Calibri"/>
            </a:endParaRPr>
          </a:p>
          <a:p>
            <a:pPr marL="241300" marR="871219" indent="-228600">
              <a:lnSpc>
                <a:spcPts val="2160"/>
              </a:lnSpc>
              <a:spcBef>
                <a:spcPts val="104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b="1" spc="-10" dirty="0">
                <a:solidFill>
                  <a:srgbClr val="0A4993"/>
                </a:solidFill>
                <a:latin typeface="Calibri"/>
                <a:cs typeface="Calibri"/>
              </a:rPr>
              <a:t>Клинико-психологическая </a:t>
            </a:r>
            <a:r>
              <a:rPr sz="2000" b="1" spc="-5" dirty="0">
                <a:solidFill>
                  <a:srgbClr val="0A4993"/>
                </a:solidFill>
                <a:latin typeface="Calibri"/>
                <a:cs typeface="Calibri"/>
              </a:rPr>
              <a:t>диагностика </a:t>
            </a:r>
            <a:r>
              <a:rPr sz="2000" b="1" dirty="0">
                <a:solidFill>
                  <a:srgbClr val="0A4993"/>
                </a:solidFill>
                <a:latin typeface="Calibri"/>
                <a:cs typeface="Calibri"/>
              </a:rPr>
              <a:t>и реабилитация </a:t>
            </a:r>
            <a:r>
              <a:rPr sz="2000" b="1" spc="-5" dirty="0">
                <a:solidFill>
                  <a:srgbClr val="0A4993"/>
                </a:solidFill>
                <a:latin typeface="Calibri"/>
                <a:cs typeface="Calibri"/>
              </a:rPr>
              <a:t>пациентов </a:t>
            </a:r>
            <a:r>
              <a:rPr sz="2000" b="1" dirty="0">
                <a:solidFill>
                  <a:srgbClr val="0A4993"/>
                </a:solidFill>
                <a:latin typeface="Calibri"/>
                <a:cs typeface="Calibri"/>
              </a:rPr>
              <a:t>с </a:t>
            </a:r>
            <a:r>
              <a:rPr sz="2000" b="1" spc="-5" dirty="0">
                <a:solidFill>
                  <a:srgbClr val="0A4993"/>
                </a:solidFill>
                <a:latin typeface="Calibri"/>
                <a:cs typeface="Calibri"/>
              </a:rPr>
              <a:t>нарушениями  мышления при повреждениях </a:t>
            </a:r>
            <a:r>
              <a:rPr sz="2000" b="1" spc="-10" dirty="0">
                <a:solidFill>
                  <a:srgbClr val="0A4993"/>
                </a:solidFill>
                <a:latin typeface="Calibri"/>
                <a:cs typeface="Calibri"/>
              </a:rPr>
              <a:t>головного</a:t>
            </a:r>
            <a:r>
              <a:rPr sz="2000" b="1" spc="-65" dirty="0">
                <a:solidFill>
                  <a:srgbClr val="0A4993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A4993"/>
                </a:solidFill>
                <a:latin typeface="Calibri"/>
                <a:cs typeface="Calibri"/>
              </a:rPr>
              <a:t>мозга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ts val="2280"/>
              </a:lnSpc>
              <a:spcBef>
                <a:spcPts val="72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b="1" spc="-5" dirty="0">
                <a:solidFill>
                  <a:srgbClr val="0A4993"/>
                </a:solidFill>
                <a:latin typeface="Calibri"/>
                <a:cs typeface="Calibri"/>
              </a:rPr>
              <a:t>Российские </a:t>
            </a:r>
            <a:r>
              <a:rPr sz="2000" b="1" dirty="0">
                <a:solidFill>
                  <a:srgbClr val="0A4993"/>
                </a:solidFill>
                <a:latin typeface="Calibri"/>
                <a:cs typeface="Calibri"/>
              </a:rPr>
              <a:t>клинические </a:t>
            </a:r>
            <a:r>
              <a:rPr sz="2000" b="1" spc="-5" dirty="0">
                <a:solidFill>
                  <a:srgbClr val="0A4993"/>
                </a:solidFill>
                <a:latin typeface="Calibri"/>
                <a:cs typeface="Calibri"/>
              </a:rPr>
              <a:t>рекомендации по проведению нутритивной </a:t>
            </a:r>
            <a:r>
              <a:rPr sz="2000" b="1" spc="-10" dirty="0">
                <a:solidFill>
                  <a:srgbClr val="0A4993"/>
                </a:solidFill>
                <a:latin typeface="Calibri"/>
                <a:cs typeface="Calibri"/>
              </a:rPr>
              <a:t>поддержки</a:t>
            </a:r>
            <a:r>
              <a:rPr sz="2000" b="1" spc="-195" dirty="0">
                <a:solidFill>
                  <a:srgbClr val="0A4993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A4993"/>
                </a:solidFill>
                <a:latin typeface="Calibri"/>
                <a:cs typeface="Calibri"/>
              </a:rPr>
              <a:t>у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280"/>
              </a:lnSpc>
            </a:pPr>
            <a:r>
              <a:rPr sz="2000" b="1" spc="-5" dirty="0">
                <a:solidFill>
                  <a:srgbClr val="0A4993"/>
                </a:solidFill>
                <a:latin typeface="Calibri"/>
                <a:cs typeface="Calibri"/>
              </a:rPr>
              <a:t>больных </a:t>
            </a:r>
            <a:r>
              <a:rPr sz="2000" b="1" dirty="0">
                <a:solidFill>
                  <a:srgbClr val="0A4993"/>
                </a:solidFill>
                <a:latin typeface="Calibri"/>
                <a:cs typeface="Calibri"/>
              </a:rPr>
              <a:t>с острыми </a:t>
            </a:r>
            <a:r>
              <a:rPr sz="2000" b="1" spc="-5" dirty="0">
                <a:solidFill>
                  <a:srgbClr val="0A4993"/>
                </a:solidFill>
                <a:latin typeface="Calibri"/>
                <a:cs typeface="Calibri"/>
              </a:rPr>
              <a:t>нарушениями мозгового</a:t>
            </a:r>
            <a:r>
              <a:rPr sz="2000" b="1" spc="-114" dirty="0">
                <a:solidFill>
                  <a:srgbClr val="0A4993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A4993"/>
                </a:solidFill>
                <a:latin typeface="Calibri"/>
                <a:cs typeface="Calibri"/>
              </a:rPr>
              <a:t>кровообращения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130028" y="344424"/>
            <a:ext cx="1400555" cy="1315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4001" y="2140712"/>
            <a:ext cx="10178415" cy="420751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240665" marR="5080" indent="-228600">
              <a:lnSpc>
                <a:spcPct val="70000"/>
              </a:lnSpc>
              <a:spcBef>
                <a:spcPts val="82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b="1" spc="-5" dirty="0">
                <a:solidFill>
                  <a:srgbClr val="0A4993"/>
                </a:solidFill>
                <a:latin typeface="Calibri"/>
                <a:cs typeface="Calibri"/>
              </a:rPr>
              <a:t>Нейропсихологическая диагностика </a:t>
            </a:r>
            <a:r>
              <a:rPr sz="2000" b="1" dirty="0">
                <a:solidFill>
                  <a:srgbClr val="0A4993"/>
                </a:solidFill>
                <a:latin typeface="Calibri"/>
                <a:cs typeface="Calibri"/>
              </a:rPr>
              <a:t>и реабилитация </a:t>
            </a:r>
            <a:r>
              <a:rPr sz="2000" b="1" spc="-5" dirty="0">
                <a:solidFill>
                  <a:srgbClr val="0A4993"/>
                </a:solidFill>
                <a:latin typeface="Calibri"/>
                <a:cs typeface="Calibri"/>
              </a:rPr>
              <a:t>пациентов </a:t>
            </a:r>
            <a:r>
              <a:rPr sz="2000" b="1" dirty="0">
                <a:solidFill>
                  <a:srgbClr val="0A4993"/>
                </a:solidFill>
                <a:latin typeface="Calibri"/>
                <a:cs typeface="Calibri"/>
              </a:rPr>
              <a:t>с </a:t>
            </a:r>
            <a:r>
              <a:rPr sz="2000" b="1" spc="-5" dirty="0">
                <a:solidFill>
                  <a:srgbClr val="0A4993"/>
                </a:solidFill>
                <a:latin typeface="Calibri"/>
                <a:cs typeface="Calibri"/>
              </a:rPr>
              <a:t>нарушениями сознания  после повреждения </a:t>
            </a:r>
            <a:r>
              <a:rPr sz="2000" b="1" spc="-10" dirty="0">
                <a:solidFill>
                  <a:srgbClr val="0A4993"/>
                </a:solidFill>
                <a:latin typeface="Calibri"/>
                <a:cs typeface="Calibri"/>
              </a:rPr>
              <a:t>головного</a:t>
            </a:r>
            <a:r>
              <a:rPr sz="2000" b="1" spc="-95" dirty="0">
                <a:solidFill>
                  <a:srgbClr val="0A4993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A4993"/>
                </a:solidFill>
                <a:latin typeface="Calibri"/>
                <a:cs typeface="Calibri"/>
              </a:rPr>
              <a:t>мозга</a:t>
            </a:r>
            <a:endParaRPr sz="2000">
              <a:latin typeface="Calibri"/>
              <a:cs typeface="Calibri"/>
            </a:endParaRPr>
          </a:p>
          <a:p>
            <a:pPr marL="240665" marR="511175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b="1" spc="-10" dirty="0">
                <a:solidFill>
                  <a:srgbClr val="0A4993"/>
                </a:solidFill>
                <a:latin typeface="Calibri"/>
                <a:cs typeface="Calibri"/>
              </a:rPr>
              <a:t>Клинико-психологическая </a:t>
            </a:r>
            <a:r>
              <a:rPr sz="2000" b="1" spc="-5" dirty="0">
                <a:solidFill>
                  <a:srgbClr val="0A4993"/>
                </a:solidFill>
                <a:latin typeface="Calibri"/>
                <a:cs typeface="Calibri"/>
              </a:rPr>
              <a:t>диагностика </a:t>
            </a:r>
            <a:r>
              <a:rPr sz="2000" b="1" dirty="0">
                <a:solidFill>
                  <a:srgbClr val="0A4993"/>
                </a:solidFill>
                <a:latin typeface="Calibri"/>
                <a:cs typeface="Calibri"/>
              </a:rPr>
              <a:t>и реабилитация </a:t>
            </a:r>
            <a:r>
              <a:rPr sz="2000" b="1" spc="-5" dirty="0">
                <a:solidFill>
                  <a:srgbClr val="0A4993"/>
                </a:solidFill>
                <a:latin typeface="Calibri"/>
                <a:cs typeface="Calibri"/>
              </a:rPr>
              <a:t>пациентов </a:t>
            </a:r>
            <a:r>
              <a:rPr sz="2000" b="1" dirty="0">
                <a:solidFill>
                  <a:srgbClr val="0A4993"/>
                </a:solidFill>
                <a:latin typeface="Calibri"/>
                <a:cs typeface="Calibri"/>
              </a:rPr>
              <a:t>с </a:t>
            </a:r>
            <a:r>
              <a:rPr sz="2000" b="1" spc="-5" dirty="0">
                <a:solidFill>
                  <a:srgbClr val="0A4993"/>
                </a:solidFill>
                <a:latin typeface="Calibri"/>
                <a:cs typeface="Calibri"/>
              </a:rPr>
              <a:t>апраксиями при  повреждениях </a:t>
            </a:r>
            <a:r>
              <a:rPr sz="2000" b="1" spc="-10" dirty="0">
                <a:solidFill>
                  <a:srgbClr val="0A4993"/>
                </a:solidFill>
                <a:latin typeface="Calibri"/>
                <a:cs typeface="Calibri"/>
              </a:rPr>
              <a:t>головного</a:t>
            </a:r>
            <a:r>
              <a:rPr sz="2000" b="1" spc="-75" dirty="0">
                <a:solidFill>
                  <a:srgbClr val="0A4993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A4993"/>
                </a:solidFill>
                <a:latin typeface="Calibri"/>
                <a:cs typeface="Calibri"/>
              </a:rPr>
              <a:t>мозга</a:t>
            </a:r>
            <a:endParaRPr sz="2000">
              <a:latin typeface="Calibri"/>
              <a:cs typeface="Calibri"/>
            </a:endParaRPr>
          </a:p>
          <a:p>
            <a:pPr marL="240665" marR="753110" indent="-228600">
              <a:lnSpc>
                <a:spcPct val="70000"/>
              </a:lnSpc>
              <a:spcBef>
                <a:spcPts val="101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b="1" spc="-10" dirty="0">
                <a:solidFill>
                  <a:srgbClr val="0A4993"/>
                </a:solidFill>
                <a:latin typeface="Calibri"/>
                <a:cs typeface="Calibri"/>
              </a:rPr>
              <a:t>Клинико-психологическая </a:t>
            </a:r>
            <a:r>
              <a:rPr sz="2000" b="1" spc="-5" dirty="0">
                <a:solidFill>
                  <a:srgbClr val="0A4993"/>
                </a:solidFill>
                <a:latin typeface="Calibri"/>
                <a:cs typeface="Calibri"/>
              </a:rPr>
              <a:t>диагностика </a:t>
            </a:r>
            <a:r>
              <a:rPr sz="2000" b="1" dirty="0">
                <a:solidFill>
                  <a:srgbClr val="0A4993"/>
                </a:solidFill>
                <a:latin typeface="Calibri"/>
                <a:cs typeface="Calibri"/>
              </a:rPr>
              <a:t>и реабилитация </a:t>
            </a:r>
            <a:r>
              <a:rPr sz="2000" b="1" spc="-5" dirty="0">
                <a:solidFill>
                  <a:srgbClr val="0A4993"/>
                </a:solidFill>
                <a:latin typeface="Calibri"/>
                <a:cs typeface="Calibri"/>
              </a:rPr>
              <a:t>пациентов </a:t>
            </a:r>
            <a:r>
              <a:rPr sz="2000" b="1" dirty="0">
                <a:solidFill>
                  <a:srgbClr val="0A4993"/>
                </a:solidFill>
                <a:latin typeface="Calibri"/>
                <a:cs typeface="Calibri"/>
              </a:rPr>
              <a:t>с </a:t>
            </a:r>
            <a:r>
              <a:rPr sz="2000" b="1" spc="-5" dirty="0">
                <a:solidFill>
                  <a:srgbClr val="0A4993"/>
                </a:solidFill>
                <a:latin typeface="Calibri"/>
                <a:cs typeface="Calibri"/>
              </a:rPr>
              <a:t>нарушениями  </a:t>
            </a:r>
            <a:r>
              <a:rPr sz="2000" b="1" spc="-10" dirty="0">
                <a:solidFill>
                  <a:srgbClr val="0A4993"/>
                </a:solidFill>
                <a:latin typeface="Calibri"/>
                <a:cs typeface="Calibri"/>
              </a:rPr>
              <a:t>регуляторных </a:t>
            </a:r>
            <a:r>
              <a:rPr sz="2000" b="1" spc="-5" dirty="0">
                <a:solidFill>
                  <a:srgbClr val="0A4993"/>
                </a:solidFill>
                <a:latin typeface="Calibri"/>
                <a:cs typeface="Calibri"/>
              </a:rPr>
              <a:t>функций при повреждениях </a:t>
            </a:r>
            <a:r>
              <a:rPr sz="2000" b="1" spc="-10" dirty="0">
                <a:solidFill>
                  <a:srgbClr val="0A4993"/>
                </a:solidFill>
                <a:latin typeface="Calibri"/>
                <a:cs typeface="Calibri"/>
              </a:rPr>
              <a:t>головного</a:t>
            </a:r>
            <a:r>
              <a:rPr sz="2000" b="1" spc="-110" dirty="0">
                <a:solidFill>
                  <a:srgbClr val="0A4993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A4993"/>
                </a:solidFill>
                <a:latin typeface="Calibri"/>
                <a:cs typeface="Calibri"/>
              </a:rPr>
              <a:t>мозга</a:t>
            </a:r>
            <a:endParaRPr sz="2000">
              <a:latin typeface="Calibri"/>
              <a:cs typeface="Calibri"/>
            </a:endParaRPr>
          </a:p>
          <a:p>
            <a:pPr marL="240665" marR="1336675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b="1" spc="-10" dirty="0">
                <a:solidFill>
                  <a:srgbClr val="0A4993"/>
                </a:solidFill>
                <a:latin typeface="Calibri"/>
                <a:cs typeface="Calibri"/>
              </a:rPr>
              <a:t>Клинико-психологическая </a:t>
            </a:r>
            <a:r>
              <a:rPr sz="2000" b="1" spc="-5" dirty="0">
                <a:solidFill>
                  <a:srgbClr val="0A4993"/>
                </a:solidFill>
                <a:latin typeface="Calibri"/>
                <a:cs typeface="Calibri"/>
              </a:rPr>
              <a:t>диагностика </a:t>
            </a:r>
            <a:r>
              <a:rPr sz="2000" b="1" dirty="0">
                <a:solidFill>
                  <a:srgbClr val="0A4993"/>
                </a:solidFill>
                <a:latin typeface="Calibri"/>
                <a:cs typeface="Calibri"/>
              </a:rPr>
              <a:t>и реабилитация </a:t>
            </a:r>
            <a:r>
              <a:rPr sz="2000" b="1" spc="-5" dirty="0">
                <a:solidFill>
                  <a:srgbClr val="0A4993"/>
                </a:solidFill>
                <a:latin typeface="Calibri"/>
                <a:cs typeface="Calibri"/>
              </a:rPr>
              <a:t>пациентов </a:t>
            </a:r>
            <a:r>
              <a:rPr sz="2000" b="1" dirty="0">
                <a:solidFill>
                  <a:srgbClr val="0A4993"/>
                </a:solidFill>
                <a:latin typeface="Calibri"/>
                <a:cs typeface="Calibri"/>
              </a:rPr>
              <a:t>с </a:t>
            </a:r>
            <a:r>
              <a:rPr sz="2000" b="1" spc="-5" dirty="0">
                <a:solidFill>
                  <a:srgbClr val="0A4993"/>
                </a:solidFill>
                <a:latin typeface="Calibri"/>
                <a:cs typeface="Calibri"/>
              </a:rPr>
              <a:t>грубыми  нарушениями памяти при повреждениях </a:t>
            </a:r>
            <a:r>
              <a:rPr sz="2000" b="1" spc="-10" dirty="0">
                <a:solidFill>
                  <a:srgbClr val="0A4993"/>
                </a:solidFill>
                <a:latin typeface="Calibri"/>
                <a:cs typeface="Calibri"/>
              </a:rPr>
              <a:t>головного</a:t>
            </a:r>
            <a:r>
              <a:rPr sz="2000" b="1" spc="-110" dirty="0">
                <a:solidFill>
                  <a:srgbClr val="0A4993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A4993"/>
                </a:solidFill>
                <a:latin typeface="Calibri"/>
                <a:cs typeface="Calibri"/>
              </a:rPr>
              <a:t>мозга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ts val="2039"/>
              </a:lnSpc>
              <a:spcBef>
                <a:spcPts val="27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b="1" dirty="0">
                <a:solidFill>
                  <a:srgbClr val="0A4993"/>
                </a:solidFill>
                <a:latin typeface="Calibri"/>
                <a:cs typeface="Calibri"/>
              </a:rPr>
              <a:t>Постуральная коррекция в </a:t>
            </a:r>
            <a:r>
              <a:rPr sz="2000" b="1" spc="-5" dirty="0">
                <a:solidFill>
                  <a:srgbClr val="0A4993"/>
                </a:solidFill>
                <a:latin typeface="Calibri"/>
                <a:cs typeface="Calibri"/>
              </a:rPr>
              <a:t>процессе проведения </a:t>
            </a:r>
            <a:r>
              <a:rPr sz="2000" b="1" dirty="0">
                <a:solidFill>
                  <a:srgbClr val="0A4993"/>
                </a:solidFill>
                <a:latin typeface="Calibri"/>
                <a:cs typeface="Calibri"/>
              </a:rPr>
              <a:t>реабилитационных</a:t>
            </a:r>
            <a:r>
              <a:rPr sz="2000" b="1" spc="-170" dirty="0">
                <a:solidFill>
                  <a:srgbClr val="0A4993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A4993"/>
                </a:solidFill>
                <a:latin typeface="Calibri"/>
                <a:cs typeface="Calibri"/>
              </a:rPr>
              <a:t>мероприятий</a:t>
            </a:r>
            <a:endParaRPr sz="2000">
              <a:latin typeface="Calibri"/>
              <a:cs typeface="Calibri"/>
            </a:endParaRPr>
          </a:p>
          <a:p>
            <a:pPr marL="240665">
              <a:lnSpc>
                <a:spcPts val="2039"/>
              </a:lnSpc>
            </a:pPr>
            <a:r>
              <a:rPr sz="2000" b="1" spc="-5" dirty="0">
                <a:solidFill>
                  <a:srgbClr val="0A4993"/>
                </a:solidFill>
                <a:latin typeface="Calibri"/>
                <a:cs typeface="Calibri"/>
              </a:rPr>
              <a:t>пациентов </a:t>
            </a:r>
            <a:r>
              <a:rPr sz="2000" b="1" dirty="0">
                <a:solidFill>
                  <a:srgbClr val="0A4993"/>
                </a:solidFill>
                <a:latin typeface="Calibri"/>
                <a:cs typeface="Calibri"/>
              </a:rPr>
              <a:t>с очаговым </a:t>
            </a:r>
            <a:r>
              <a:rPr sz="2000" b="1" spc="-10" dirty="0">
                <a:solidFill>
                  <a:srgbClr val="0A4993"/>
                </a:solidFill>
                <a:latin typeface="Calibri"/>
                <a:cs typeface="Calibri"/>
              </a:rPr>
              <a:t>поражением головного</a:t>
            </a:r>
            <a:r>
              <a:rPr sz="2000" b="1" spc="-114" dirty="0">
                <a:solidFill>
                  <a:srgbClr val="0A4993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A4993"/>
                </a:solidFill>
                <a:latin typeface="Calibri"/>
                <a:cs typeface="Calibri"/>
              </a:rPr>
              <a:t>мозга</a:t>
            </a:r>
            <a:endParaRPr sz="2000">
              <a:latin typeface="Calibri"/>
              <a:cs typeface="Calibri"/>
            </a:endParaRPr>
          </a:p>
          <a:p>
            <a:pPr marL="240665" marR="215265" indent="-228600">
              <a:lnSpc>
                <a:spcPct val="70000"/>
              </a:lnSpc>
              <a:spcBef>
                <a:spcPts val="101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b="1" spc="-5" dirty="0">
                <a:solidFill>
                  <a:srgbClr val="0A4993"/>
                </a:solidFill>
                <a:latin typeface="Calibri"/>
                <a:cs typeface="Calibri"/>
              </a:rPr>
              <a:t>Логопедическая диагностика </a:t>
            </a:r>
            <a:r>
              <a:rPr sz="2000" b="1" dirty="0">
                <a:solidFill>
                  <a:srgbClr val="0A4993"/>
                </a:solidFill>
                <a:latin typeface="Calibri"/>
                <a:cs typeface="Calibri"/>
              </a:rPr>
              <a:t>и реабилитация </a:t>
            </a:r>
            <a:r>
              <a:rPr sz="2000" b="1" spc="-5" dirty="0">
                <a:solidFill>
                  <a:srgbClr val="0A4993"/>
                </a:solidFill>
                <a:latin typeface="Calibri"/>
                <a:cs typeface="Calibri"/>
              </a:rPr>
              <a:t>пациентов </a:t>
            </a:r>
            <a:r>
              <a:rPr sz="2000" b="1" dirty="0">
                <a:solidFill>
                  <a:srgbClr val="0A4993"/>
                </a:solidFill>
                <a:latin typeface="Calibri"/>
                <a:cs typeface="Calibri"/>
              </a:rPr>
              <a:t>с </a:t>
            </a:r>
            <a:r>
              <a:rPr sz="2000" b="1" spc="-5" dirty="0">
                <a:solidFill>
                  <a:srgbClr val="0A4993"/>
                </a:solidFill>
                <a:latin typeface="Calibri"/>
                <a:cs typeface="Calibri"/>
              </a:rPr>
              <a:t>нарушениями </a:t>
            </a:r>
            <a:r>
              <a:rPr sz="2000" b="1" dirty="0">
                <a:solidFill>
                  <a:srgbClr val="0A4993"/>
                </a:solidFill>
                <a:latin typeface="Calibri"/>
                <a:cs typeface="Calibri"/>
              </a:rPr>
              <a:t>речи, </a:t>
            </a:r>
            <a:r>
              <a:rPr sz="2000" b="1" spc="-10" dirty="0">
                <a:solidFill>
                  <a:srgbClr val="0A4993"/>
                </a:solidFill>
                <a:latin typeface="Calibri"/>
                <a:cs typeface="Calibri"/>
              </a:rPr>
              <a:t>голоса </a:t>
            </a:r>
            <a:r>
              <a:rPr sz="2000" b="1" dirty="0">
                <a:solidFill>
                  <a:srgbClr val="0A4993"/>
                </a:solidFill>
                <a:latin typeface="Calibri"/>
                <a:cs typeface="Calibri"/>
              </a:rPr>
              <a:t>и  </a:t>
            </a:r>
            <a:r>
              <a:rPr sz="2000" b="1" spc="-15" dirty="0">
                <a:solidFill>
                  <a:srgbClr val="0A4993"/>
                </a:solidFill>
                <a:latin typeface="Calibri"/>
                <a:cs typeface="Calibri"/>
              </a:rPr>
              <a:t>глотания </a:t>
            </a:r>
            <a:r>
              <a:rPr sz="2000" b="1" dirty="0">
                <a:solidFill>
                  <a:srgbClr val="0A4993"/>
                </a:solidFill>
                <a:latin typeface="Calibri"/>
                <a:cs typeface="Calibri"/>
              </a:rPr>
              <a:t>в остром </a:t>
            </a:r>
            <a:r>
              <a:rPr sz="2000" b="1" spc="-10" dirty="0">
                <a:solidFill>
                  <a:srgbClr val="0A4993"/>
                </a:solidFill>
                <a:latin typeface="Calibri"/>
                <a:cs typeface="Calibri"/>
              </a:rPr>
              <a:t>периоде </a:t>
            </a:r>
            <a:r>
              <a:rPr sz="2000" b="1" dirty="0">
                <a:solidFill>
                  <a:srgbClr val="0A4993"/>
                </a:solidFill>
                <a:latin typeface="Calibri"/>
                <a:cs typeface="Calibri"/>
              </a:rPr>
              <a:t>(Обновлённая</a:t>
            </a:r>
            <a:r>
              <a:rPr sz="2000" b="1" spc="-85" dirty="0">
                <a:solidFill>
                  <a:srgbClr val="0A4993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A4993"/>
                </a:solidFill>
                <a:latin typeface="Calibri"/>
                <a:cs typeface="Calibri"/>
              </a:rPr>
              <a:t>версия)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ts val="2039"/>
              </a:lnSpc>
              <a:spcBef>
                <a:spcPts val="27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b="1" spc="-5" dirty="0">
                <a:solidFill>
                  <a:srgbClr val="0A4993"/>
                </a:solidFill>
                <a:latin typeface="Calibri"/>
                <a:cs typeface="Calibri"/>
              </a:rPr>
              <a:t>Логопедическая диагностика </a:t>
            </a:r>
            <a:r>
              <a:rPr sz="2000" b="1" dirty="0">
                <a:solidFill>
                  <a:srgbClr val="0A4993"/>
                </a:solidFill>
                <a:latin typeface="Calibri"/>
                <a:cs typeface="Calibri"/>
              </a:rPr>
              <a:t>и реабилитация </a:t>
            </a:r>
            <a:r>
              <a:rPr sz="2000" b="1" spc="-5" dirty="0">
                <a:solidFill>
                  <a:srgbClr val="0A4993"/>
                </a:solidFill>
                <a:latin typeface="Calibri"/>
                <a:cs typeface="Calibri"/>
              </a:rPr>
              <a:t>пациентов </a:t>
            </a:r>
            <a:r>
              <a:rPr sz="2000" b="1" dirty="0">
                <a:solidFill>
                  <a:srgbClr val="0A4993"/>
                </a:solidFill>
                <a:latin typeface="Calibri"/>
                <a:cs typeface="Calibri"/>
              </a:rPr>
              <a:t>с </a:t>
            </a:r>
            <a:r>
              <a:rPr sz="2000" b="1" spc="-5" dirty="0">
                <a:solidFill>
                  <a:srgbClr val="0A4993"/>
                </a:solidFill>
                <a:latin typeface="Calibri"/>
                <a:cs typeface="Calibri"/>
              </a:rPr>
              <a:t>повреждениями</a:t>
            </a:r>
            <a:r>
              <a:rPr sz="2000" b="1" spc="-145" dirty="0">
                <a:solidFill>
                  <a:srgbClr val="0A4993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A4993"/>
                </a:solidFill>
                <a:latin typeface="Calibri"/>
                <a:cs typeface="Calibri"/>
              </a:rPr>
              <a:t>головного</a:t>
            </a:r>
            <a:endParaRPr sz="2000">
              <a:latin typeface="Calibri"/>
              <a:cs typeface="Calibri"/>
            </a:endParaRPr>
          </a:p>
          <a:p>
            <a:pPr marL="240665">
              <a:lnSpc>
                <a:spcPts val="2039"/>
              </a:lnSpc>
            </a:pPr>
            <a:r>
              <a:rPr sz="2000" b="1" spc="-5" dirty="0">
                <a:solidFill>
                  <a:srgbClr val="0A4993"/>
                </a:solidFill>
                <a:latin typeface="Calibri"/>
                <a:cs typeface="Calibri"/>
              </a:rPr>
              <a:t>мозга </a:t>
            </a:r>
            <a:r>
              <a:rPr sz="2000" b="1" dirty="0">
                <a:solidFill>
                  <a:srgbClr val="0A4993"/>
                </a:solidFill>
                <a:latin typeface="Calibri"/>
                <a:cs typeface="Calibri"/>
              </a:rPr>
              <a:t>в остром</a:t>
            </a:r>
            <a:r>
              <a:rPr sz="2000" b="1" spc="-50" dirty="0">
                <a:solidFill>
                  <a:srgbClr val="0A4993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A4993"/>
                </a:solidFill>
                <a:latin typeface="Calibri"/>
                <a:cs typeface="Calibri"/>
              </a:rPr>
              <a:t>периоде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8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b="1" spc="-5" dirty="0">
                <a:solidFill>
                  <a:srgbClr val="0A4993"/>
                </a:solidFill>
                <a:latin typeface="Calibri"/>
                <a:cs typeface="Calibri"/>
              </a:rPr>
              <a:t>Диагностика </a:t>
            </a:r>
            <a:r>
              <a:rPr sz="2000" b="1" dirty="0">
                <a:solidFill>
                  <a:srgbClr val="0A4993"/>
                </a:solidFill>
                <a:latin typeface="Calibri"/>
                <a:cs typeface="Calibri"/>
              </a:rPr>
              <a:t>и лечение </a:t>
            </a:r>
            <a:r>
              <a:rPr sz="2000" b="1" spc="-5" dirty="0">
                <a:solidFill>
                  <a:srgbClr val="0A4993"/>
                </a:solidFill>
                <a:latin typeface="Calibri"/>
                <a:cs typeface="Calibri"/>
              </a:rPr>
              <a:t>дисфагии при заболеваниях центральной нервной</a:t>
            </a:r>
            <a:r>
              <a:rPr sz="2000" b="1" spc="-80" dirty="0">
                <a:solidFill>
                  <a:srgbClr val="0A4993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A4993"/>
                </a:solidFill>
                <a:latin typeface="Calibri"/>
                <a:cs typeface="Calibri"/>
              </a:rPr>
              <a:t>системы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47445" y="455167"/>
            <a:ext cx="7875270" cy="11836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943610" marR="5080" indent="-931544">
              <a:lnSpc>
                <a:spcPts val="4320"/>
              </a:lnSpc>
              <a:spcBef>
                <a:spcPts val="640"/>
              </a:spcBef>
            </a:pPr>
            <a:r>
              <a:rPr sz="4000" spc="-10" dirty="0">
                <a:solidFill>
                  <a:srgbClr val="0A4993"/>
                </a:solidFill>
              </a:rPr>
              <a:t>Клинические рекомендации Союза  </a:t>
            </a:r>
            <a:r>
              <a:rPr sz="4000" spc="-20" dirty="0">
                <a:solidFill>
                  <a:srgbClr val="0A4993"/>
                </a:solidFill>
              </a:rPr>
              <a:t>Реабилитологов </a:t>
            </a:r>
            <a:r>
              <a:rPr sz="4000" spc="-15" dirty="0">
                <a:solidFill>
                  <a:srgbClr val="0A4993"/>
                </a:solidFill>
              </a:rPr>
              <a:t>России </a:t>
            </a:r>
            <a:r>
              <a:rPr sz="4000" spc="-5" dirty="0">
                <a:solidFill>
                  <a:srgbClr val="0A4993"/>
                </a:solidFill>
              </a:rPr>
              <a:t>-</a:t>
            </a:r>
            <a:r>
              <a:rPr sz="4000" spc="25" dirty="0">
                <a:solidFill>
                  <a:srgbClr val="0A4993"/>
                </a:solidFill>
              </a:rPr>
              <a:t> </a:t>
            </a:r>
            <a:r>
              <a:rPr sz="4000" spc="-5" dirty="0">
                <a:solidFill>
                  <a:srgbClr val="0A4993"/>
                </a:solidFill>
              </a:rPr>
              <a:t>2: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10008107" y="566927"/>
            <a:ext cx="1400555" cy="1316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5839" y="310388"/>
            <a:ext cx="25965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u="heavy" spc="-9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600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</a:rPr>
              <a:t>Заключение</a:t>
            </a:r>
            <a:r>
              <a:rPr sz="3600" dirty="0">
                <a:solidFill>
                  <a:srgbClr val="001F5F"/>
                </a:solidFill>
              </a:rPr>
              <a:t>: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8106" y="1131584"/>
            <a:ext cx="11008995" cy="5272405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15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Пациент с ЧМТ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это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пациент не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только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с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поражением головного</a:t>
            </a:r>
            <a:r>
              <a:rPr sz="24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мозга.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ts val="2740"/>
              </a:lnSpc>
              <a:spcBef>
                <a:spcPts val="720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Реабилитация пациента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с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ЧМТ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требует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от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специалиста по</a:t>
            </a:r>
            <a:r>
              <a:rPr sz="2400" b="1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реабилитации</a:t>
            </a:r>
            <a:endParaRPr sz="2400">
              <a:latin typeface="Calibri"/>
              <a:cs typeface="Calibri"/>
            </a:endParaRPr>
          </a:p>
          <a:p>
            <a:pPr marL="241300" marR="5080">
              <a:lnSpc>
                <a:spcPts val="2590"/>
              </a:lnSpc>
              <a:spcBef>
                <a:spcPts val="185"/>
              </a:spcBef>
            </a:pP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учитывать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специфические сопутствующие заболевания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состояния: 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гетеротопическая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оссификация,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поражение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периферических нервов, переломы,  эндокринные нарушения, артериальная гипертензия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400" b="1" spc="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др.</a:t>
            </a:r>
            <a:endParaRPr sz="2400">
              <a:latin typeface="Calibri"/>
              <a:cs typeface="Calibri"/>
            </a:endParaRPr>
          </a:p>
          <a:p>
            <a:pPr marL="241300" marR="465455" indent="-228600">
              <a:lnSpc>
                <a:spcPts val="259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Пациент с ЧМТ –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пациент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испытывающий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на себе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множество деприваций,  которые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могут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приводить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к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вторичным нарушениям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и инвалидности.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Проще  профилактировать нарушения связанные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с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депривацией, чем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лечить их 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последствия.</a:t>
            </a:r>
            <a:endParaRPr sz="2400">
              <a:latin typeface="Calibri"/>
              <a:cs typeface="Calibri"/>
            </a:endParaRPr>
          </a:p>
          <a:p>
            <a:pPr marL="241300" marR="271145" indent="-228600">
              <a:lnSpc>
                <a:spcPts val="259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Реабилитация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пациента с ЧМТ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должна проводиться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соответствии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с 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принципами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мультидисциплинарной, пациент-центрированной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проблемно- 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ориентированной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командной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работы,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ts val="2735"/>
              </a:lnSpc>
              <a:spcBef>
                <a:spcPts val="685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Реабилитация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должна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быть начата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как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можно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раньше,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насколько</a:t>
            </a:r>
            <a:r>
              <a:rPr sz="2400" b="1" spc="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позволяет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735"/>
              </a:lnSpc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состояние</a:t>
            </a:r>
            <a:r>
              <a:rPr sz="24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пациента.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86403" y="113487"/>
            <a:ext cx="49574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001F5F"/>
                </a:solidFill>
              </a:rPr>
              <a:t>Спасибо </a:t>
            </a:r>
            <a:r>
              <a:rPr sz="4000" spc="-5" dirty="0">
                <a:solidFill>
                  <a:srgbClr val="001F5F"/>
                </a:solidFill>
              </a:rPr>
              <a:t>за</a:t>
            </a:r>
            <a:r>
              <a:rPr sz="4000" spc="-10" dirty="0">
                <a:solidFill>
                  <a:srgbClr val="001F5F"/>
                </a:solidFill>
              </a:rPr>
              <a:t> </a:t>
            </a:r>
            <a:r>
              <a:rPr sz="4000" spc="-5" dirty="0">
                <a:solidFill>
                  <a:srgbClr val="001F5F"/>
                </a:solidFill>
              </a:rPr>
              <a:t>внимание!</a:t>
            </a:r>
            <a:endParaRPr sz="4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5379" y="609676"/>
            <a:ext cx="89211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u="heavy" spc="-1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u="heavy" spc="-1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Поражение </a:t>
            </a:r>
            <a:r>
              <a:rPr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периферических</a:t>
            </a:r>
            <a:r>
              <a:rPr u="heavy" spc="-5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spc="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нервов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3262" y="1849330"/>
            <a:ext cx="10265410" cy="404495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05"/>
              </a:spcBef>
              <a:buFont typeface="Arial"/>
              <a:buChar char="•"/>
              <a:tabLst>
                <a:tab pos="241300" algn="l"/>
              </a:tabLst>
            </a:pPr>
            <a:r>
              <a:rPr sz="3200" b="1" spc="-5" dirty="0">
                <a:latin typeface="Calibri"/>
                <a:cs typeface="Calibri"/>
              </a:rPr>
              <a:t>Распространено при ЧМТ </a:t>
            </a:r>
            <a:r>
              <a:rPr sz="3200" b="1" dirty="0">
                <a:latin typeface="Calibri"/>
                <a:cs typeface="Calibri"/>
              </a:rPr>
              <a:t>– </a:t>
            </a:r>
            <a:r>
              <a:rPr sz="3200" b="1" spc="-5" dirty="0">
                <a:latin typeface="Calibri"/>
                <a:cs typeface="Calibri"/>
              </a:rPr>
              <a:t>30%</a:t>
            </a:r>
            <a:endParaRPr sz="3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15"/>
              </a:spcBef>
              <a:buFont typeface="Arial"/>
              <a:buChar char="•"/>
              <a:tabLst>
                <a:tab pos="241300" algn="l"/>
              </a:tabLst>
            </a:pPr>
            <a:r>
              <a:rPr sz="3200" b="1" spc="-5" dirty="0">
                <a:latin typeface="Calibri"/>
                <a:cs typeface="Calibri"/>
              </a:rPr>
              <a:t>Часто </a:t>
            </a:r>
            <a:r>
              <a:rPr sz="3200" b="1" spc="-15" dirty="0">
                <a:latin typeface="Calibri"/>
                <a:cs typeface="Calibri"/>
              </a:rPr>
              <a:t>сопутствует тяжелой</a:t>
            </a:r>
            <a:r>
              <a:rPr sz="3200" b="1" spc="5" dirty="0">
                <a:latin typeface="Calibri"/>
                <a:cs typeface="Calibri"/>
              </a:rPr>
              <a:t> </a:t>
            </a:r>
            <a:r>
              <a:rPr sz="3200" b="1" spc="-65" dirty="0">
                <a:latin typeface="Calibri"/>
                <a:cs typeface="Calibri"/>
              </a:rPr>
              <a:t>ЧМТ,</a:t>
            </a:r>
            <a:endParaRPr sz="3200">
              <a:latin typeface="Calibri"/>
              <a:cs typeface="Calibri"/>
            </a:endParaRPr>
          </a:p>
          <a:p>
            <a:pPr marL="241300" marR="216535" indent="-228600">
              <a:lnSpc>
                <a:spcPts val="346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  <a:tab pos="8882380" algn="l"/>
              </a:tabLst>
            </a:pPr>
            <a:r>
              <a:rPr sz="3200" b="1" spc="-10" dirty="0">
                <a:latin typeface="Calibri"/>
                <a:cs typeface="Calibri"/>
              </a:rPr>
              <a:t>Часто связаны </a:t>
            </a:r>
            <a:r>
              <a:rPr sz="3200" b="1" dirty="0">
                <a:latin typeface="Calibri"/>
                <a:cs typeface="Calibri"/>
              </a:rPr>
              <a:t>с </a:t>
            </a:r>
            <a:r>
              <a:rPr sz="3200" b="1" spc="-5" dirty="0">
                <a:latin typeface="Calibri"/>
                <a:cs typeface="Calibri"/>
              </a:rPr>
              <a:t>переломами, </a:t>
            </a:r>
            <a:r>
              <a:rPr sz="3200" b="1" spc="-10" dirty="0">
                <a:latin typeface="Calibri"/>
                <a:cs typeface="Calibri"/>
              </a:rPr>
              <a:t>ятрогенией </a:t>
            </a:r>
            <a:r>
              <a:rPr sz="3200" b="1" spc="-5" dirty="0">
                <a:latin typeface="Calibri"/>
                <a:cs typeface="Calibri"/>
              </a:rPr>
              <a:t>(критическая  </a:t>
            </a:r>
            <a:r>
              <a:rPr sz="3200" b="1" dirty="0">
                <a:latin typeface="Calibri"/>
                <a:cs typeface="Calibri"/>
              </a:rPr>
              <a:t>нейропатия, </a:t>
            </a:r>
            <a:r>
              <a:rPr sz="3200" b="1" spc="-10" dirty="0">
                <a:latin typeface="Calibri"/>
                <a:cs typeface="Calibri"/>
              </a:rPr>
              <a:t>последствия</a:t>
            </a:r>
            <a:r>
              <a:rPr sz="3200" b="1" spc="15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неудачной</a:t>
            </a:r>
            <a:r>
              <a:rPr sz="3200" b="1" spc="-5" dirty="0">
                <a:latin typeface="Calibri"/>
                <a:cs typeface="Calibri"/>
              </a:rPr>
              <a:t> хирургии),	не</a:t>
            </a:r>
            <a:endParaRPr sz="3200">
              <a:latin typeface="Calibri"/>
              <a:cs typeface="Calibri"/>
            </a:endParaRPr>
          </a:p>
          <a:p>
            <a:pPr marL="241300">
              <a:lnSpc>
                <a:spcPts val="3210"/>
              </a:lnSpc>
            </a:pPr>
            <a:r>
              <a:rPr sz="3200" b="1" spc="-5" dirty="0">
                <a:latin typeface="Calibri"/>
                <a:cs typeface="Calibri"/>
              </a:rPr>
              <a:t>корректное </a:t>
            </a:r>
            <a:r>
              <a:rPr sz="3200" b="1" dirty="0">
                <a:latin typeface="Calibri"/>
                <a:cs typeface="Calibri"/>
              </a:rPr>
              <a:t>позиционирование, </a:t>
            </a:r>
            <a:r>
              <a:rPr sz="3200" b="1" spc="-5" dirty="0">
                <a:latin typeface="Calibri"/>
                <a:cs typeface="Calibri"/>
              </a:rPr>
              <a:t>контрактуры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и</a:t>
            </a:r>
            <a:endParaRPr sz="3200">
              <a:latin typeface="Calibri"/>
              <a:cs typeface="Calibri"/>
            </a:endParaRPr>
          </a:p>
          <a:p>
            <a:pPr marL="241300">
              <a:lnSpc>
                <a:spcPts val="3650"/>
              </a:lnSpc>
            </a:pPr>
            <a:r>
              <a:rPr sz="3200" b="1" spc="-10" dirty="0">
                <a:latin typeface="Calibri"/>
                <a:cs typeface="Calibri"/>
              </a:rPr>
              <a:t>гетеротопическая</a:t>
            </a:r>
            <a:r>
              <a:rPr sz="3200" b="1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оссификация,</a:t>
            </a:r>
            <a:endParaRPr sz="3200">
              <a:latin typeface="Calibri"/>
              <a:cs typeface="Calibri"/>
            </a:endParaRPr>
          </a:p>
          <a:p>
            <a:pPr marL="241300" marR="5080" indent="-228600">
              <a:lnSpc>
                <a:spcPts val="3460"/>
              </a:lnSpc>
              <a:spcBef>
                <a:spcPts val="1055"/>
              </a:spcBef>
              <a:buFont typeface="Arial"/>
              <a:buChar char="•"/>
              <a:tabLst>
                <a:tab pos="241300" algn="l"/>
              </a:tabLst>
            </a:pPr>
            <a:r>
              <a:rPr sz="3200" b="1" spc="-10" dirty="0">
                <a:latin typeface="Calibri"/>
                <a:cs typeface="Calibri"/>
              </a:rPr>
              <a:t>Обязательно </a:t>
            </a:r>
            <a:r>
              <a:rPr sz="3200" b="1" spc="-5" dirty="0">
                <a:latin typeface="Calibri"/>
                <a:cs typeface="Calibri"/>
              </a:rPr>
              <a:t>при </a:t>
            </a:r>
            <a:r>
              <a:rPr sz="3200" b="1" dirty="0">
                <a:latin typeface="Calibri"/>
                <a:cs typeface="Calibri"/>
              </a:rPr>
              <a:t>осмотре </a:t>
            </a:r>
            <a:r>
              <a:rPr sz="3200" b="1" spc="-5" dirty="0">
                <a:latin typeface="Calibri"/>
                <a:cs typeface="Calibri"/>
              </a:rPr>
              <a:t>пациента </a:t>
            </a:r>
            <a:r>
              <a:rPr sz="3200" b="1" spc="-30" dirty="0">
                <a:latin typeface="Calibri"/>
                <a:cs typeface="Calibri"/>
              </a:rPr>
              <a:t>следует </a:t>
            </a:r>
            <a:r>
              <a:rPr sz="3200" b="1" spc="-5" dirty="0">
                <a:latin typeface="Calibri"/>
                <a:cs typeface="Calibri"/>
              </a:rPr>
              <a:t>тестировать  </a:t>
            </a:r>
            <a:r>
              <a:rPr sz="3200" b="1" dirty="0">
                <a:latin typeface="Calibri"/>
                <a:cs typeface="Calibri"/>
              </a:rPr>
              <a:t>на </a:t>
            </a:r>
            <a:r>
              <a:rPr sz="3200" b="1" spc="-5" dirty="0">
                <a:latin typeface="Calibri"/>
                <a:cs typeface="Calibri"/>
              </a:rPr>
              <a:t>наличие </a:t>
            </a:r>
            <a:r>
              <a:rPr sz="3200" b="1" spc="-10" dirty="0">
                <a:latin typeface="Calibri"/>
                <a:cs typeface="Calibri"/>
              </a:rPr>
              <a:t>повреждения </a:t>
            </a:r>
            <a:r>
              <a:rPr sz="3200" b="1" dirty="0">
                <a:latin typeface="Calibri"/>
                <a:cs typeface="Calibri"/>
              </a:rPr>
              <a:t>периферических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нервов,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0350" y="532638"/>
            <a:ext cx="8921115" cy="13004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5015"/>
              </a:lnSpc>
              <a:spcBef>
                <a:spcPts val="105"/>
              </a:spcBef>
            </a:pPr>
            <a:r>
              <a:rPr b="0" u="heavy" spc="-1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u="heavy" spc="-1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Поражение </a:t>
            </a:r>
            <a:r>
              <a:rPr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периферических</a:t>
            </a:r>
            <a:r>
              <a:rPr u="heavy" spc="-4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spc="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нервов</a:t>
            </a:r>
          </a:p>
          <a:p>
            <a:pPr marL="1270" algn="ctr">
              <a:lnSpc>
                <a:spcPts val="5015"/>
              </a:lnSpc>
            </a:pPr>
            <a:r>
              <a:rPr b="0" u="heavy" spc="-1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при</a:t>
            </a:r>
            <a:r>
              <a:rPr u="heavy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spc="-3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ЧМТ: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811530" indent="-229235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812165" algn="l"/>
              </a:tabLst>
            </a:pPr>
            <a:r>
              <a:rPr b="0" spc="-5" dirty="0">
                <a:latin typeface="Calibri"/>
                <a:cs typeface="Calibri"/>
              </a:rPr>
              <a:t>Самые распространенные: </a:t>
            </a:r>
            <a:r>
              <a:rPr b="0" spc="-10" dirty="0">
                <a:latin typeface="Calibri"/>
                <a:cs typeface="Calibri"/>
              </a:rPr>
              <a:t>малоберцовые </a:t>
            </a:r>
            <a:r>
              <a:rPr b="0" dirty="0">
                <a:latin typeface="Calibri"/>
                <a:cs typeface="Calibri"/>
              </a:rPr>
              <a:t>и</a:t>
            </a:r>
            <a:r>
              <a:rPr b="0" spc="-10" dirty="0">
                <a:latin typeface="Calibri"/>
                <a:cs typeface="Calibri"/>
              </a:rPr>
              <a:t> локтевой</a:t>
            </a:r>
          </a:p>
          <a:p>
            <a:pPr marL="811530" indent="-229235">
              <a:lnSpc>
                <a:spcPct val="100000"/>
              </a:lnSpc>
              <a:spcBef>
                <a:spcPts val="565"/>
              </a:spcBef>
              <a:buFont typeface="Arial"/>
              <a:buChar char="•"/>
              <a:tabLst>
                <a:tab pos="812165" algn="l"/>
              </a:tabLst>
            </a:pPr>
            <a:r>
              <a:rPr b="0" spc="-5" dirty="0">
                <a:latin typeface="Calibri"/>
                <a:cs typeface="Calibri"/>
              </a:rPr>
              <a:t>Механизм </a:t>
            </a:r>
            <a:r>
              <a:rPr b="0" dirty="0">
                <a:latin typeface="Calibri"/>
                <a:cs typeface="Calibri"/>
              </a:rPr>
              <a:t>- </a:t>
            </a:r>
            <a:r>
              <a:rPr b="0" spc="-10" dirty="0">
                <a:latin typeface="Calibri"/>
                <a:cs typeface="Calibri"/>
              </a:rPr>
              <a:t>повреждение </a:t>
            </a:r>
            <a:r>
              <a:rPr b="0" spc="-5" dirty="0">
                <a:latin typeface="Calibri"/>
                <a:cs typeface="Calibri"/>
              </a:rPr>
              <a:t>плечевого сплетения,</a:t>
            </a:r>
          </a:p>
          <a:p>
            <a:pPr marL="811530" marR="415290" indent="-229235">
              <a:lnSpc>
                <a:spcPts val="3890"/>
              </a:lnSpc>
              <a:spcBef>
                <a:spcPts val="1055"/>
              </a:spcBef>
              <a:buFont typeface="Arial"/>
              <a:buChar char="•"/>
              <a:tabLst>
                <a:tab pos="812165" algn="l"/>
              </a:tabLst>
            </a:pPr>
            <a:r>
              <a:rPr b="0" spc="-5" dirty="0">
                <a:latin typeface="Calibri"/>
                <a:cs typeface="Calibri"/>
              </a:rPr>
              <a:t>Лечение: профилактика, позиционирование,  </a:t>
            </a:r>
            <a:r>
              <a:rPr b="0" spc="-20" dirty="0">
                <a:latin typeface="Calibri"/>
                <a:cs typeface="Calibri"/>
              </a:rPr>
              <a:t>электростимуляция </a:t>
            </a:r>
            <a:r>
              <a:rPr b="0" dirty="0">
                <a:latin typeface="Calibri"/>
                <a:cs typeface="Calibri"/>
              </a:rPr>
              <a:t>при </a:t>
            </a:r>
            <a:r>
              <a:rPr b="0" spc="-5" dirty="0">
                <a:latin typeface="Calibri"/>
                <a:cs typeface="Calibri"/>
              </a:rPr>
              <a:t>активном </a:t>
            </a:r>
            <a:r>
              <a:rPr b="0" spc="-10" dirty="0">
                <a:latin typeface="Calibri"/>
                <a:cs typeface="Calibri"/>
              </a:rPr>
              <a:t>движении,</a:t>
            </a:r>
            <a:r>
              <a:rPr b="0" spc="10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хирургия.</a:t>
            </a:r>
          </a:p>
          <a:p>
            <a:pPr marL="811530" indent="-229235">
              <a:lnSpc>
                <a:spcPct val="100000"/>
              </a:lnSpc>
              <a:spcBef>
                <a:spcPts val="515"/>
              </a:spcBef>
              <a:buFont typeface="Arial"/>
              <a:buChar char="•"/>
              <a:tabLst>
                <a:tab pos="812165" algn="l"/>
              </a:tabLst>
            </a:pPr>
            <a:r>
              <a:rPr b="0" dirty="0">
                <a:latin typeface="Calibri"/>
                <a:cs typeface="Calibri"/>
              </a:rPr>
              <a:t>Прогноз в </a:t>
            </a:r>
            <a:r>
              <a:rPr b="0" spc="-30" dirty="0">
                <a:latin typeface="Calibri"/>
                <a:cs typeface="Calibri"/>
              </a:rPr>
              <a:t>целом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b="0" spc="-15" dirty="0">
                <a:latin typeface="Calibri"/>
                <a:cs typeface="Calibri"/>
              </a:rPr>
              <a:t>хороший.</a:t>
            </a:r>
          </a:p>
          <a:p>
            <a:pPr marL="570230">
              <a:lnSpc>
                <a:spcPct val="100000"/>
              </a:lnSpc>
            </a:pPr>
            <a:endParaRPr sz="4100">
              <a:latin typeface="Calibri"/>
              <a:cs typeface="Calibri"/>
            </a:endParaRPr>
          </a:p>
          <a:p>
            <a:pPr marL="570230" marR="5080" algn="r">
              <a:lnSpc>
                <a:spcPct val="100000"/>
              </a:lnSpc>
              <a:spcBef>
                <a:spcPts val="2660"/>
              </a:spcBef>
            </a:pPr>
            <a:r>
              <a:rPr sz="2800" spc="-5" dirty="0"/>
              <a:t>M. </a:t>
            </a:r>
            <a:r>
              <a:rPr sz="2800" dirty="0"/>
              <a:t>O’Dell</a:t>
            </a:r>
            <a:r>
              <a:rPr sz="2800" spc="-70" dirty="0"/>
              <a:t> </a:t>
            </a:r>
            <a:r>
              <a:rPr sz="2800" spc="-5" dirty="0"/>
              <a:t>2018</a:t>
            </a:r>
            <a:endParaRPr sz="2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90671" y="609676"/>
            <a:ext cx="50107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u="heavy" spc="-1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Переломы </a:t>
            </a:r>
            <a:r>
              <a:rPr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при</a:t>
            </a:r>
            <a:r>
              <a:rPr u="heavy" spc="-10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spc="-3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ЧМТ: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74901"/>
            <a:ext cx="11196320" cy="4966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4105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3600" dirty="0">
                <a:latin typeface="Calibri"/>
                <a:cs typeface="Calibri"/>
              </a:rPr>
              <a:t>При </a:t>
            </a:r>
            <a:r>
              <a:rPr sz="3600" spc="-5" dirty="0">
                <a:latin typeface="Calibri"/>
                <a:cs typeface="Calibri"/>
              </a:rPr>
              <a:t>поражении </a:t>
            </a:r>
            <a:r>
              <a:rPr sz="3600" dirty="0">
                <a:latin typeface="Calibri"/>
                <a:cs typeface="Calibri"/>
              </a:rPr>
              <a:t>периферических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нервов</a:t>
            </a:r>
            <a:endParaRPr sz="3600">
              <a:latin typeface="Calibri"/>
              <a:cs typeface="Calibri"/>
            </a:endParaRPr>
          </a:p>
          <a:p>
            <a:pPr marL="241300" marR="1602105">
              <a:lnSpc>
                <a:spcPts val="3890"/>
              </a:lnSpc>
              <a:spcBef>
                <a:spcPts val="275"/>
              </a:spcBef>
            </a:pPr>
            <a:r>
              <a:rPr sz="3600" spc="-20" dirty="0">
                <a:latin typeface="Calibri"/>
                <a:cs typeface="Calibri"/>
              </a:rPr>
              <a:t>происходит </a:t>
            </a:r>
            <a:r>
              <a:rPr sz="3600" spc="-5" dirty="0">
                <a:latin typeface="Calibri"/>
                <a:cs typeface="Calibri"/>
              </a:rPr>
              <a:t>упущение </a:t>
            </a:r>
            <a:r>
              <a:rPr sz="3600" spc="-10" dirty="0">
                <a:latin typeface="Calibri"/>
                <a:cs typeface="Calibri"/>
              </a:rPr>
              <a:t>переломов </a:t>
            </a:r>
            <a:r>
              <a:rPr sz="3600" dirty="0">
                <a:latin typeface="Calibri"/>
                <a:cs typeface="Calibri"/>
              </a:rPr>
              <a:t>при </a:t>
            </a:r>
            <a:r>
              <a:rPr sz="3600" spc="-75" dirty="0">
                <a:latin typeface="Calibri"/>
                <a:cs typeface="Calibri"/>
              </a:rPr>
              <a:t>ЧМТ, </a:t>
            </a:r>
            <a:r>
              <a:rPr sz="3600" spc="-15" dirty="0">
                <a:latin typeface="Calibri"/>
                <a:cs typeface="Calibri"/>
              </a:rPr>
              <a:t>что  </a:t>
            </a:r>
            <a:r>
              <a:rPr sz="3600" spc="-5" dirty="0">
                <a:latin typeface="Calibri"/>
                <a:cs typeface="Calibri"/>
              </a:rPr>
              <a:t>связано </a:t>
            </a:r>
            <a:r>
              <a:rPr sz="3600" dirty="0">
                <a:latin typeface="Calibri"/>
                <a:cs typeface="Calibri"/>
              </a:rPr>
              <a:t>с </a:t>
            </a:r>
            <a:r>
              <a:rPr sz="3600" spc="-10" dirty="0">
                <a:latin typeface="Calibri"/>
                <a:cs typeface="Calibri"/>
              </a:rPr>
              <a:t>тяжестью </a:t>
            </a:r>
            <a:r>
              <a:rPr sz="3600" spc="-5" dirty="0">
                <a:latin typeface="Calibri"/>
                <a:cs typeface="Calibri"/>
              </a:rPr>
              <a:t>состояния </a:t>
            </a:r>
            <a:r>
              <a:rPr sz="3600" spc="-10" dirty="0">
                <a:latin typeface="Calibri"/>
                <a:cs typeface="Calibri"/>
              </a:rPr>
              <a:t>пациентов </a:t>
            </a:r>
            <a:r>
              <a:rPr sz="3600" dirty="0">
                <a:latin typeface="Calibri"/>
                <a:cs typeface="Calibri"/>
              </a:rPr>
              <a:t>–</a:t>
            </a:r>
            <a:r>
              <a:rPr sz="3600" spc="1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10%,</a:t>
            </a:r>
            <a:endParaRPr sz="3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241300" algn="l"/>
              </a:tabLst>
            </a:pPr>
            <a:r>
              <a:rPr sz="3600" spc="-5" dirty="0">
                <a:latin typeface="Calibri"/>
                <a:cs typeface="Calibri"/>
              </a:rPr>
              <a:t>Не </a:t>
            </a:r>
            <a:r>
              <a:rPr sz="3600" spc="-25" dirty="0">
                <a:latin typeface="Calibri"/>
                <a:cs typeface="Calibri"/>
              </a:rPr>
              <a:t>редко </a:t>
            </a:r>
            <a:r>
              <a:rPr sz="3600" spc="-10" dirty="0">
                <a:latin typeface="Calibri"/>
                <a:cs typeface="Calibri"/>
              </a:rPr>
              <a:t>упускаются повреждения</a:t>
            </a:r>
            <a:r>
              <a:rPr sz="3600" spc="4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позвоночника,</a:t>
            </a:r>
            <a:endParaRPr sz="3600">
              <a:latin typeface="Calibri"/>
              <a:cs typeface="Calibri"/>
            </a:endParaRPr>
          </a:p>
          <a:p>
            <a:pPr marL="241300" indent="-228600">
              <a:lnSpc>
                <a:spcPts val="4105"/>
              </a:lnSpc>
              <a:spcBef>
                <a:spcPts val="565"/>
              </a:spcBef>
              <a:buFont typeface="Arial"/>
              <a:buChar char="•"/>
              <a:tabLst>
                <a:tab pos="241300" algn="l"/>
              </a:tabLst>
            </a:pPr>
            <a:r>
              <a:rPr sz="3600" spc="-15" dirty="0">
                <a:latin typeface="Calibri"/>
                <a:cs typeface="Calibri"/>
              </a:rPr>
              <a:t>Заподозрить </a:t>
            </a:r>
            <a:r>
              <a:rPr sz="3600" spc="-10" dirty="0">
                <a:latin typeface="Calibri"/>
                <a:cs typeface="Calibri"/>
              </a:rPr>
              <a:t>перелом можно </a:t>
            </a:r>
            <a:r>
              <a:rPr sz="3600" dirty="0">
                <a:latin typeface="Calibri"/>
                <a:cs typeface="Calibri"/>
              </a:rPr>
              <a:t>по</a:t>
            </a:r>
            <a:r>
              <a:rPr sz="3600" spc="5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наличию</a:t>
            </a:r>
            <a:endParaRPr sz="3600">
              <a:latin typeface="Calibri"/>
              <a:cs typeface="Calibri"/>
            </a:endParaRPr>
          </a:p>
          <a:p>
            <a:pPr marL="241300" marR="1350645">
              <a:lnSpc>
                <a:spcPts val="3890"/>
              </a:lnSpc>
              <a:spcBef>
                <a:spcPts val="270"/>
              </a:spcBef>
            </a:pPr>
            <a:r>
              <a:rPr sz="3600" spc="-10" dirty="0">
                <a:latin typeface="Calibri"/>
                <a:cs typeface="Calibri"/>
              </a:rPr>
              <a:t>отечности, </a:t>
            </a:r>
            <a:r>
              <a:rPr sz="3600" spc="-20" dirty="0">
                <a:latin typeface="Calibri"/>
                <a:cs typeface="Calibri"/>
              </a:rPr>
              <a:t>боли </a:t>
            </a:r>
            <a:r>
              <a:rPr sz="3600" dirty="0">
                <a:latin typeface="Calibri"/>
                <a:cs typeface="Calibri"/>
              </a:rPr>
              <a:t>и </a:t>
            </a:r>
            <a:r>
              <a:rPr sz="3600" spc="-10" dirty="0">
                <a:latin typeface="Calibri"/>
                <a:cs typeface="Calibri"/>
              </a:rPr>
              <a:t>болезненности </a:t>
            </a:r>
            <a:r>
              <a:rPr sz="3600" dirty="0">
                <a:latin typeface="Calibri"/>
                <a:cs typeface="Calibri"/>
              </a:rPr>
              <a:t>при </a:t>
            </a:r>
            <a:r>
              <a:rPr sz="3600" spc="-5" dirty="0">
                <a:latin typeface="Calibri"/>
                <a:cs typeface="Calibri"/>
              </a:rPr>
              <a:t>движении,  </a:t>
            </a:r>
            <a:r>
              <a:rPr sz="3600" dirty="0">
                <a:latin typeface="Calibri"/>
                <a:cs typeface="Calibri"/>
              </a:rPr>
              <a:t>покраснения.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7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2800" b="1" spc="-5" dirty="0">
                <a:latin typeface="Calibri"/>
                <a:cs typeface="Calibri"/>
              </a:rPr>
              <a:t>M. </a:t>
            </a:r>
            <a:r>
              <a:rPr sz="2800" b="1" dirty="0">
                <a:latin typeface="Calibri"/>
                <a:cs typeface="Calibri"/>
              </a:rPr>
              <a:t>O’Dell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2018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7175" y="176276"/>
            <a:ext cx="9137650" cy="1300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5015"/>
              </a:lnSpc>
              <a:spcBef>
                <a:spcPts val="100"/>
              </a:spcBef>
            </a:pPr>
            <a:r>
              <a:rPr b="0" u="heavy" spc="-1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u="heavy" spc="-1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Что </a:t>
            </a:r>
            <a:r>
              <a:rPr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было упущено </a:t>
            </a:r>
            <a:r>
              <a:rPr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в </a:t>
            </a:r>
            <a:r>
              <a:rPr u="heavy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исследованиях</a:t>
            </a:r>
            <a:r>
              <a:rPr u="heavy" spc="-1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у</a:t>
            </a:r>
          </a:p>
          <a:p>
            <a:pPr algn="ctr">
              <a:lnSpc>
                <a:spcPts val="5015"/>
              </a:lnSpc>
            </a:pPr>
            <a:r>
              <a:rPr b="0" u="heavy" spc="-1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пациента </a:t>
            </a:r>
            <a:r>
              <a:rPr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с</a:t>
            </a:r>
            <a:r>
              <a:rPr u="heavy" spc="-1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spc="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ЧМТ?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66062"/>
            <a:ext cx="10637520" cy="487997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41300" marR="806450" indent="-228600">
              <a:lnSpc>
                <a:spcPct val="80000"/>
              </a:lnSpc>
              <a:spcBef>
                <a:spcPts val="725"/>
              </a:spcBef>
              <a:buFont typeface="Arial"/>
              <a:buChar char="•"/>
              <a:tabLst>
                <a:tab pos="241300" algn="l"/>
              </a:tabLst>
            </a:pPr>
            <a:r>
              <a:rPr sz="2600" b="1" dirty="0">
                <a:latin typeface="Calibri"/>
                <a:cs typeface="Calibri"/>
              </a:rPr>
              <a:t>Перспективное </a:t>
            </a:r>
            <a:r>
              <a:rPr sz="2600" b="1" spc="-5" dirty="0">
                <a:latin typeface="Calibri"/>
                <a:cs typeface="Calibri"/>
              </a:rPr>
              <a:t>исследование </a:t>
            </a:r>
            <a:r>
              <a:rPr sz="2600" b="1" dirty="0">
                <a:latin typeface="Calibri"/>
                <a:cs typeface="Calibri"/>
              </a:rPr>
              <a:t>399 </a:t>
            </a:r>
            <a:r>
              <a:rPr sz="2600" b="1" spc="-5" dirty="0">
                <a:latin typeface="Calibri"/>
                <a:cs typeface="Calibri"/>
              </a:rPr>
              <a:t>пациентов </a:t>
            </a:r>
            <a:r>
              <a:rPr sz="2600" b="1" dirty="0">
                <a:latin typeface="Calibri"/>
                <a:cs typeface="Calibri"/>
              </a:rPr>
              <a:t>с </a:t>
            </a:r>
            <a:r>
              <a:rPr sz="2600" b="1" spc="-10" dirty="0">
                <a:latin typeface="Calibri"/>
                <a:cs typeface="Calibri"/>
              </a:rPr>
              <a:t>тяжелой </a:t>
            </a:r>
            <a:r>
              <a:rPr sz="2600" b="1" dirty="0">
                <a:latin typeface="Calibri"/>
                <a:cs typeface="Calibri"/>
              </a:rPr>
              <a:t>ЧМТ –</a:t>
            </a:r>
            <a:r>
              <a:rPr sz="2600" b="1" spc="-18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10%  </a:t>
            </a:r>
            <a:r>
              <a:rPr sz="2600" b="1" spc="-5" dirty="0">
                <a:latin typeface="Calibri"/>
                <a:cs typeface="Calibri"/>
              </a:rPr>
              <a:t>пропущенных</a:t>
            </a:r>
            <a:r>
              <a:rPr sz="2600" b="1" spc="-1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повреждений:</a:t>
            </a:r>
            <a:endParaRPr sz="2600">
              <a:latin typeface="Calibri"/>
              <a:cs typeface="Calibri"/>
            </a:endParaRPr>
          </a:p>
          <a:p>
            <a:pPr marL="698500" lvl="1" indent="-229235">
              <a:lnSpc>
                <a:spcPts val="2615"/>
              </a:lnSpc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200" b="1" spc="-5" dirty="0">
                <a:latin typeface="Calibri"/>
                <a:cs typeface="Calibri"/>
              </a:rPr>
              <a:t>21 </a:t>
            </a:r>
            <a:r>
              <a:rPr sz="2200" b="1" spc="-15" dirty="0">
                <a:latin typeface="Calibri"/>
                <a:cs typeface="Calibri"/>
              </a:rPr>
              <a:t>поражение </a:t>
            </a:r>
            <a:r>
              <a:rPr sz="2200" b="1" spc="-10" dirty="0">
                <a:latin typeface="Calibri"/>
                <a:cs typeface="Calibri"/>
              </a:rPr>
              <a:t>периферических</a:t>
            </a:r>
            <a:r>
              <a:rPr sz="2200" b="1" spc="9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нервов,</a:t>
            </a:r>
            <a:endParaRPr sz="2200">
              <a:latin typeface="Calibri"/>
              <a:cs typeface="Calibri"/>
            </a:endParaRPr>
          </a:p>
          <a:p>
            <a:pPr marL="698500" lvl="1" indent="-229235">
              <a:lnSpc>
                <a:spcPts val="2610"/>
              </a:lnSpc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200" b="1" spc="-5" dirty="0">
                <a:latin typeface="Calibri"/>
                <a:cs typeface="Calibri"/>
              </a:rPr>
              <a:t>5 </a:t>
            </a:r>
            <a:r>
              <a:rPr sz="2200" b="1" spc="-15" dirty="0">
                <a:latin typeface="Calibri"/>
                <a:cs typeface="Calibri"/>
              </a:rPr>
              <a:t>переломов</a:t>
            </a:r>
            <a:r>
              <a:rPr sz="2200" b="1" spc="5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позвонков,</a:t>
            </a:r>
            <a:endParaRPr sz="2200">
              <a:latin typeface="Calibri"/>
              <a:cs typeface="Calibri"/>
            </a:endParaRPr>
          </a:p>
          <a:p>
            <a:pPr marL="698500" lvl="1" indent="-229235">
              <a:lnSpc>
                <a:spcPts val="2615"/>
              </a:lnSpc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200" b="1" spc="-5" dirty="0">
                <a:latin typeface="Calibri"/>
                <a:cs typeface="Calibri"/>
              </a:rPr>
              <a:t>2 </a:t>
            </a:r>
            <a:r>
              <a:rPr sz="2200" b="1" spc="-15" dirty="0">
                <a:latin typeface="Calibri"/>
                <a:cs typeface="Calibri"/>
              </a:rPr>
              <a:t>повреждение костей лицевого</a:t>
            </a:r>
            <a:r>
              <a:rPr sz="2200" b="1" spc="13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черепа,</a:t>
            </a:r>
            <a:endParaRPr sz="2200">
              <a:latin typeface="Calibri"/>
              <a:cs typeface="Calibri"/>
            </a:endParaRPr>
          </a:p>
          <a:p>
            <a:pPr marL="698500" lvl="1" indent="-229235">
              <a:lnSpc>
                <a:spcPts val="2610"/>
              </a:lnSpc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200" b="1" spc="-5" dirty="0">
                <a:latin typeface="Calibri"/>
                <a:cs typeface="Calibri"/>
              </a:rPr>
              <a:t>5 </a:t>
            </a:r>
            <a:r>
              <a:rPr sz="2200" b="1" spc="-15" dirty="0">
                <a:latin typeface="Calibri"/>
                <a:cs typeface="Calibri"/>
              </a:rPr>
              <a:t>переломов </a:t>
            </a:r>
            <a:r>
              <a:rPr sz="2200" b="1" spc="-20" dirty="0">
                <a:latin typeface="Calibri"/>
                <a:cs typeface="Calibri"/>
              </a:rPr>
              <a:t>грудной</a:t>
            </a:r>
            <a:r>
              <a:rPr sz="2200" b="1" spc="6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клетки,</a:t>
            </a:r>
            <a:endParaRPr sz="2200">
              <a:latin typeface="Calibri"/>
              <a:cs typeface="Calibri"/>
            </a:endParaRPr>
          </a:p>
          <a:p>
            <a:pPr marL="698500" lvl="1" indent="-229235">
              <a:lnSpc>
                <a:spcPts val="2610"/>
              </a:lnSpc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200" b="1" spc="-5" dirty="0">
                <a:latin typeface="Calibri"/>
                <a:cs typeface="Calibri"/>
              </a:rPr>
              <a:t>6 </a:t>
            </a:r>
            <a:r>
              <a:rPr sz="2200" b="1" spc="-15" dirty="0">
                <a:latin typeface="Calibri"/>
                <a:cs typeface="Calibri"/>
              </a:rPr>
              <a:t>повреждение</a:t>
            </a:r>
            <a:r>
              <a:rPr sz="2200" b="1" spc="3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живота,</a:t>
            </a:r>
            <a:endParaRPr sz="2200">
              <a:latin typeface="Calibri"/>
              <a:cs typeface="Calibri"/>
            </a:endParaRPr>
          </a:p>
          <a:p>
            <a:pPr marL="698500" lvl="1" indent="-229235">
              <a:lnSpc>
                <a:spcPts val="2615"/>
              </a:lnSpc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200" b="1" spc="-5" dirty="0">
                <a:latin typeface="Calibri"/>
                <a:cs typeface="Calibri"/>
              </a:rPr>
              <a:t>2 </a:t>
            </a:r>
            <a:r>
              <a:rPr sz="2200" b="1" spc="-15" dirty="0">
                <a:latin typeface="Calibri"/>
                <a:cs typeface="Calibri"/>
              </a:rPr>
              <a:t>повреждение</a:t>
            </a:r>
            <a:r>
              <a:rPr sz="2200" b="1" spc="35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сосудов,</a:t>
            </a:r>
            <a:endParaRPr sz="2200">
              <a:latin typeface="Calibri"/>
              <a:cs typeface="Calibri"/>
            </a:endParaRPr>
          </a:p>
          <a:p>
            <a:pPr marL="698500" lvl="1" indent="-229235">
              <a:lnSpc>
                <a:spcPts val="2630"/>
              </a:lnSpc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2200" b="1" spc="-5" dirty="0">
                <a:latin typeface="Calibri"/>
                <a:cs typeface="Calibri"/>
              </a:rPr>
              <a:t>3 </a:t>
            </a:r>
            <a:r>
              <a:rPr sz="2200" b="1" spc="-15" dirty="0">
                <a:latin typeface="Calibri"/>
                <a:cs typeface="Calibri"/>
              </a:rPr>
              <a:t>перелома </a:t>
            </a:r>
            <a:r>
              <a:rPr sz="2200" b="1" spc="-5" dirty="0">
                <a:latin typeface="Calibri"/>
                <a:cs typeface="Calibri"/>
              </a:rPr>
              <a:t>таза с </a:t>
            </a:r>
            <a:r>
              <a:rPr sz="2200" b="1" spc="-15" dirty="0">
                <a:latin typeface="Calibri"/>
                <a:cs typeface="Calibri"/>
              </a:rPr>
              <a:t>повреждение</a:t>
            </a:r>
            <a:r>
              <a:rPr sz="2200" b="1" spc="13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сплетения.</a:t>
            </a:r>
            <a:endParaRPr sz="2200">
              <a:latin typeface="Calibri"/>
              <a:cs typeface="Calibri"/>
            </a:endParaRPr>
          </a:p>
          <a:p>
            <a:pPr marL="241300" marR="1636395" indent="-228600">
              <a:lnSpc>
                <a:spcPts val="2500"/>
              </a:lnSpc>
              <a:spcBef>
                <a:spcPts val="960"/>
              </a:spcBef>
              <a:buFont typeface="Arial"/>
              <a:buChar char="•"/>
              <a:tabLst>
                <a:tab pos="315595" algn="l"/>
                <a:tab pos="316865" algn="l"/>
              </a:tabLst>
            </a:pPr>
            <a:r>
              <a:rPr dirty="0"/>
              <a:t>	</a:t>
            </a:r>
            <a:r>
              <a:rPr sz="2600" b="1" spc="-5" dirty="0">
                <a:latin typeface="Calibri"/>
                <a:cs typeface="Calibri"/>
              </a:rPr>
              <a:t>Факторы ассоциированные </a:t>
            </a:r>
            <a:r>
              <a:rPr sz="2600" b="1" dirty="0">
                <a:latin typeface="Calibri"/>
                <a:cs typeface="Calibri"/>
              </a:rPr>
              <a:t>с </a:t>
            </a:r>
            <a:r>
              <a:rPr sz="2600" b="1" spc="-10" dirty="0">
                <a:latin typeface="Calibri"/>
                <a:cs typeface="Calibri"/>
              </a:rPr>
              <a:t>упущением </a:t>
            </a:r>
            <a:r>
              <a:rPr sz="2600" b="1" spc="-5" dirty="0">
                <a:latin typeface="Calibri"/>
                <a:cs typeface="Calibri"/>
              </a:rPr>
              <a:t>нарушений: </a:t>
            </a:r>
            <a:r>
              <a:rPr sz="2600" b="1" spc="-40" dirty="0">
                <a:latin typeface="Calibri"/>
                <a:cs typeface="Calibri"/>
              </a:rPr>
              <a:t>ЗЧМТ,  </a:t>
            </a:r>
            <a:r>
              <a:rPr sz="2600" b="1" spc="-5" dirty="0">
                <a:latin typeface="Calibri"/>
                <a:cs typeface="Calibri"/>
              </a:rPr>
              <a:t>алкогольное/лекарственное </a:t>
            </a:r>
            <a:r>
              <a:rPr sz="2600" b="1" dirty="0">
                <a:latin typeface="Calibri"/>
                <a:cs typeface="Calibri"/>
              </a:rPr>
              <a:t>опьянение, ажитация,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241300" algn="l"/>
              </a:tabLst>
            </a:pPr>
            <a:r>
              <a:rPr sz="2600" b="1" spc="-5" dirty="0">
                <a:latin typeface="Calibri"/>
                <a:cs typeface="Calibri"/>
              </a:rPr>
              <a:t>Нет летальности, но </a:t>
            </a:r>
            <a:r>
              <a:rPr sz="2600" b="1" dirty="0">
                <a:latin typeface="Calibri"/>
                <a:cs typeface="Calibri"/>
              </a:rPr>
              <a:t>есть инвалидизация с этим</a:t>
            </a:r>
            <a:r>
              <a:rPr sz="2600" b="1" spc="-4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связанное.</a:t>
            </a:r>
            <a:endParaRPr sz="2600">
              <a:latin typeface="Calibri"/>
              <a:cs typeface="Calibri"/>
            </a:endParaRPr>
          </a:p>
          <a:p>
            <a:pPr marL="8228330">
              <a:lnSpc>
                <a:spcPct val="100000"/>
              </a:lnSpc>
              <a:spcBef>
                <a:spcPts val="1465"/>
              </a:spcBef>
            </a:pPr>
            <a:r>
              <a:rPr sz="2800" b="1" spc="-10" dirty="0">
                <a:latin typeface="Calibri"/>
                <a:cs typeface="Calibri"/>
              </a:rPr>
              <a:t>Engstrome </a:t>
            </a:r>
            <a:r>
              <a:rPr sz="2800" b="1" spc="-20" dirty="0">
                <a:latin typeface="Calibri"/>
                <a:cs typeface="Calibri"/>
              </a:rPr>
              <a:t>et</a:t>
            </a:r>
            <a:r>
              <a:rPr sz="2800" b="1" spc="-3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al.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3058</Words>
  <Application>Microsoft Office PowerPoint</Application>
  <PresentationFormat>Произвольный</PresentationFormat>
  <Paragraphs>444</Paragraphs>
  <Slides>58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59" baseType="lpstr">
      <vt:lpstr>Office Theme</vt:lpstr>
      <vt:lpstr>Медицинская реабилитация при черепно-  мозговой травме на первом и втором этапах</vt:lpstr>
      <vt:lpstr>Особенности течения основных  проявлений травматического  поражения мозга и развития основных осложнений  приводящих к инвалидности</vt:lpstr>
      <vt:lpstr>Основные факторы, приводящие к инвалидизации  у пациентов с ЧМТ</vt:lpstr>
      <vt:lpstr>ЧМТ – это реабилитационная, а не  неврологическая проблема</vt:lpstr>
      <vt:lpstr> Мышечноскелетная коморбидность</vt:lpstr>
      <vt:lpstr> Поражение периферических нервов</vt:lpstr>
      <vt:lpstr> Поражение периферических нервов  при ЧМТ:</vt:lpstr>
      <vt:lpstr> Переломы при ЧМТ:</vt:lpstr>
      <vt:lpstr> Что было упущено в исследованиях у  пациента с ЧМТ?</vt:lpstr>
      <vt:lpstr>Гетеротопическая оссификация - 1:</vt:lpstr>
      <vt:lpstr>Гетеротопичесая оссификация</vt:lpstr>
      <vt:lpstr>Презентация PowerPoint</vt:lpstr>
      <vt:lpstr>Презентация PowerPoint</vt:lpstr>
      <vt:lpstr>Презентация PowerPoint</vt:lpstr>
      <vt:lpstr>Гетеротопическая оссификация - 2:</vt:lpstr>
      <vt:lpstr> Медицинская коморбидность</vt:lpstr>
      <vt:lpstr>Презентация PowerPoint</vt:lpstr>
      <vt:lpstr> Посттравматическая артериальная  гипертензия</vt:lpstr>
      <vt:lpstr>ЧМТ – это проблема не поражения  головного мозга, а проблема поражения организма в целом.</vt:lpstr>
      <vt:lpstr>Основные инвалидизирующие факторы  при ЧМТ и реабилитация</vt:lpstr>
      <vt:lpstr>Иммобилизационный синдром (ИС) -  комплекс полиорганных нарушений, связанных с нефизиологическим (феномен</vt:lpstr>
      <vt:lpstr>Основные нежелательные эффекты постельного режима</vt:lpstr>
      <vt:lpstr>Полимионейропатия критических состояний  (ПМКС) – это приобретённый вследствие критического состояния синдром нервно-мышечных  нарушений по типу полинейропатии и/или миопатии,  клинически проявляющийся общей мышечной</vt:lpstr>
      <vt:lpstr>1. Контроль и  обеспечение потребностей пациента</vt:lpstr>
      <vt:lpstr> Физиологические потребности присущие  любому организму:</vt:lpstr>
      <vt:lpstr>2. Сенсорная коррекция – профилактика  сенсорной депривации</vt:lpstr>
      <vt:lpstr>Сенсорные системы:</vt:lpstr>
      <vt:lpstr> Эксперимент Д. Хебба в 1957 г. по сенсорной  депривации здоровых студентов</vt:lpstr>
      <vt:lpstr> Моторная депривация:</vt:lpstr>
      <vt:lpstr> Симптомы сенсорной депривации:</vt:lpstr>
      <vt:lpstr> Примеры депривации у пациента с ЧМТ:</vt:lpstr>
      <vt:lpstr>3. Общение с пациентом,  информирование пациента</vt:lpstr>
      <vt:lpstr>Презентация PowerPoint</vt:lpstr>
      <vt:lpstr>Коммуникация это…</vt:lpstr>
      <vt:lpstr>Алгоритм коммуникации на  примитивном уровне</vt:lpstr>
      <vt:lpstr> Профилактика депрессивных расстройств:</vt:lpstr>
      <vt:lpstr> Вербальная коммуникация</vt:lpstr>
      <vt:lpstr> Алгоритм общения с неговорящим  пациентом, понимающим речь</vt:lpstr>
      <vt:lpstr> Невербальная коммуникация высшего порядка</vt:lpstr>
      <vt:lpstr>Презентация PowerPoint</vt:lpstr>
      <vt:lpstr> Альтернативная коммуникация</vt:lpstr>
      <vt:lpstr> Пациент, с которым продуктивно  общаются</vt:lpstr>
      <vt:lpstr> Работа с мотивацией – увеличение числа  внешних положительных стимулов</vt:lpstr>
      <vt:lpstr> Работа с мотивацией – увеличение числа  внешних положительных стимулов</vt:lpstr>
      <vt:lpstr>4. Уважительное отношение к пациенту</vt:lpstr>
      <vt:lpstr> Что такое уважительное отношение к пациенту:</vt:lpstr>
      <vt:lpstr>5. Выход из состояния нарушенного  сознания</vt:lpstr>
      <vt:lpstr>Презентация PowerPoint</vt:lpstr>
      <vt:lpstr>Алгоритм лечения возбуждения</vt:lpstr>
      <vt:lpstr>Презентация PowerPoint</vt:lpstr>
      <vt:lpstr>Презентация PowerPoint</vt:lpstr>
      <vt:lpstr>Состав мультидисциплинарной  бригады</vt:lpstr>
      <vt:lpstr> Что включает в себя реабилитация  пациента с ЧМТ:</vt:lpstr>
      <vt:lpstr>Презентация PowerPoint</vt:lpstr>
      <vt:lpstr>Клинические рекомендации Союза  Реабилитологов России - 1:</vt:lpstr>
      <vt:lpstr>Клинические рекомендации Союза  Реабилитологов России - 2:</vt:lpstr>
      <vt:lpstr> Заключение: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Общие принципы и регламентирующие документы в физической и реабилитационной медицине</dc:title>
  <dc:creator>Алексей Шмонин</dc:creator>
  <cp:lastModifiedBy>Екатерина Быкова</cp:lastModifiedBy>
  <cp:revision>1</cp:revision>
  <dcterms:created xsi:type="dcterms:W3CDTF">2020-11-14T12:57:54Z</dcterms:created>
  <dcterms:modified xsi:type="dcterms:W3CDTF">2020-11-16T11:23:38Z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2019-06-03T00:00:00Z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2020-11-14T00:00:00Z</vt:filetime>
  </property>
</Properties>
</file>