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81" r:id="rId4"/>
    <p:sldId id="277" r:id="rId5"/>
    <p:sldId id="258" r:id="rId6"/>
    <p:sldId id="276" r:id="rId7"/>
    <p:sldId id="274" r:id="rId8"/>
    <p:sldId id="257" r:id="rId9"/>
    <p:sldId id="260" r:id="rId10"/>
    <p:sldId id="261" r:id="rId11"/>
    <p:sldId id="262" r:id="rId12"/>
    <p:sldId id="263" r:id="rId13"/>
    <p:sldId id="279" r:id="rId14"/>
    <p:sldId id="264" r:id="rId15"/>
    <p:sldId id="280" r:id="rId16"/>
    <p:sldId id="265" r:id="rId17"/>
    <p:sldId id="278" r:id="rId18"/>
    <p:sldId id="266" r:id="rId19"/>
    <p:sldId id="269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FA136-6093-405A-B4DA-9329A8E7400E}" v="197" dt="2020-06-23T16:18:32.111"/>
    <p1510:client id="{C1C19ED2-7A07-4978-9B4D-D250F2CEE260}" v="6" dt="2020-06-23T16:26:33.777"/>
    <p1510:client id="{F233D95B-1364-4C5F-BCBA-D8EA15C32332}" v="360" dt="2020-06-23T15:55:21.443"/>
    <p1510:client id="{F33F4279-E3D5-4A2C-BC53-6C97BEEBE840}" v="17" dt="2020-06-23T16:23:52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4279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3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8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8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3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4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7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1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1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7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8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7887/ff81d936f6d520ba5f0c87997d6a56305b659b17/" TargetMode="External"/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nsultant.ru/document/cons_doc_LAW_344179/42bec9b58612f3ba85ab8ada8fdb6f607248748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9896" y="381000"/>
            <a:ext cx="6808304" cy="1047736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1200" dirty="0" err="1">
                <a:solidFill>
                  <a:schemeClr val="tx1"/>
                </a:solidFill>
              </a:rPr>
              <a:t>Войно-Ясенецкого</a:t>
            </a:r>
            <a:r>
              <a:rPr lang="ru-RU" sz="1200" dirty="0">
                <a:solidFill>
                  <a:schemeClr val="tx1"/>
                </a:solidFill>
              </a:rPr>
              <a:t>»Министерства здравоохранения Российской Федерации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15304" cy="4143404"/>
          </a:xfrm>
        </p:spPr>
        <p:txBody>
          <a:bodyPr>
            <a:normAutofit fontScale="92500" lnSpcReduction="10000"/>
          </a:bodyPr>
          <a:lstStyle/>
          <a:p>
            <a:pPr indent="457200" algn="ctr">
              <a:lnSpc>
                <a:spcPct val="16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Calibri"/>
                <a:cs typeface="Aharoni"/>
              </a:rPr>
              <a:t>    ПРОЕКТ ПО ДИСЦИПЛИНЕ: “Организация  деятельности аптеки и её структурных подразделений”</a:t>
            </a:r>
          </a:p>
          <a:p>
            <a:pPr indent="457200" algn="ctr">
              <a:lnSpc>
                <a:spcPct val="160000"/>
              </a:lnSpc>
              <a:spcBef>
                <a:spcPts val="0"/>
              </a:spcBef>
            </a:pPr>
            <a:endParaRPr lang="ru-RU" sz="1900" dirty="0">
              <a:solidFill>
                <a:schemeClr val="tx1"/>
              </a:solidFill>
              <a:cs typeface="Aharoni" pitchFamily="2" charset="-79"/>
            </a:endParaRPr>
          </a:p>
          <a:p>
            <a:pPr indent="457200" algn="ctr">
              <a:lnSpc>
                <a:spcPct val="16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Calibri"/>
                <a:cs typeface="Aharoni"/>
              </a:rPr>
              <a:t>НА ТЕМУ : “ Экспертиза, регистрация и правила оформления рецептов на наркотические средства и психотропные вещества”</a:t>
            </a:r>
          </a:p>
          <a:p>
            <a:pPr indent="457200" algn="l"/>
            <a:endParaRPr lang="ru-RU" sz="1400" dirty="0">
              <a:solidFill>
                <a:schemeClr val="tx1"/>
              </a:solidFill>
              <a:cs typeface="Aharoni" pitchFamily="2" charset="-79"/>
            </a:endParaRPr>
          </a:p>
          <a:p>
            <a:pPr indent="457200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  <a:latin typeface="Calibri"/>
                <a:cs typeface="Aharoni"/>
              </a:rPr>
              <a:t>ВЫПОЛНИЛА: СТУДЕНТКА ОТДЕЛЕНИЯ “ФАРМАЦИЯ”</a:t>
            </a:r>
          </a:p>
          <a:p>
            <a:pPr indent="457200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  <a:latin typeface="Calibri"/>
                <a:cs typeface="Aharoni"/>
              </a:rPr>
              <a:t>                         ГРУППЫ 202-1 РЯБОВА А.В.</a:t>
            </a:r>
          </a:p>
          <a:p>
            <a:pPr indent="457200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  <a:latin typeface="Calibri"/>
                <a:cs typeface="Aharoni"/>
              </a:rPr>
              <a:t>ПРОВЕРИЛА: ПРЕПОДАВАТЕЛЬ ТЮЛЬПАНОВА М.В.</a:t>
            </a:r>
            <a:endParaRPr lang="ru-RU" sz="1400" dirty="0">
              <a:solidFill>
                <a:schemeClr val="tx1"/>
              </a:solidFill>
              <a:latin typeface="Calibri"/>
              <a:cs typeface="Aharoni" pitchFamily="2" charset="-79"/>
            </a:endParaRPr>
          </a:p>
          <a:p>
            <a:pPr indent="457200" algn="ctr">
              <a:lnSpc>
                <a:spcPct val="150000"/>
              </a:lnSpc>
            </a:pPr>
            <a:r>
              <a:rPr lang="ru-RU" sz="1200" dirty="0">
                <a:cs typeface="Aharoni"/>
              </a:rPr>
              <a:t>Г. КРАСНОЯРСК, 2020</a:t>
            </a:r>
            <a:endParaRPr lang="ru-RU" sz="12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437320"/>
            <a:ext cx="7704667" cy="2517912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305340"/>
            <a:ext cx="7704667" cy="1474199"/>
          </a:xfrm>
        </p:spPr>
        <p:txBody>
          <a:bodyPr>
            <a:normAutofit/>
          </a:bodyPr>
          <a:lstStyle/>
          <a:p>
            <a:r>
              <a:rPr lang="ru-RU" sz="2000" dirty="0"/>
              <a:t>Рецептурный </a:t>
            </a:r>
            <a:r>
              <a:rPr lang="ru-RU" sz="2000" dirty="0">
                <a:hlinkClick r:id="rId2"/>
              </a:rPr>
              <a:t>бланк</a:t>
            </a:r>
            <a:r>
              <a:rPr lang="ru-RU" sz="2000" dirty="0"/>
              <a:t> заполняется разборчиво, четко, чернилами или шариковой ручкой либо с применением печатающих устройств. Исправления при заполнении рецептурного бланка не допускаются.</a:t>
            </a:r>
          </a:p>
        </p:txBody>
      </p:sp>
      <p:pic>
        <p:nvPicPr>
          <p:cNvPr id="4" name="Рисунок 3" descr="107-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03" y="2865571"/>
            <a:ext cx="3648931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77957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371061"/>
            <a:ext cx="7704667" cy="4396303"/>
          </a:xfrm>
        </p:spPr>
        <p:txBody>
          <a:bodyPr>
            <a:normAutofit/>
          </a:bodyPr>
          <a:lstStyle/>
          <a:p>
            <a:pPr>
              <a:buClr>
                <a:srgbClr val="1287C3"/>
              </a:buClr>
            </a:pPr>
            <a:r>
              <a:rPr lang="ru-RU" sz="2400" dirty="0"/>
              <a:t>На рецептурном </a:t>
            </a:r>
            <a:r>
              <a:rPr lang="ru-RU" sz="2400" dirty="0">
                <a:hlinkClick r:id="rId2"/>
              </a:rPr>
              <a:t>бланке</a:t>
            </a:r>
            <a:r>
              <a:rPr lang="ru-RU" sz="2400" dirty="0"/>
              <a:t> проставляется штамп медицинской организации (с указанием полного наименования медицинской организации, ее адреса и телефона) и дата выписки рецепта на наркотический (психотропный) лекарственный препарат.</a:t>
            </a:r>
            <a:endParaRPr lang="ru-RU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88" y="4191830"/>
            <a:ext cx="4452144" cy="2126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07166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464366"/>
            <a:ext cx="7704667" cy="3968920"/>
          </a:xfrm>
        </p:spPr>
        <p:txBody>
          <a:bodyPr/>
          <a:lstStyle/>
          <a:p>
            <a:r>
              <a:rPr lang="ru-RU" dirty="0"/>
              <a:t>строках </a:t>
            </a:r>
            <a:r>
              <a:rPr lang="ru-RU" dirty="0">
                <a:hlinkClick r:id="rId2"/>
              </a:rPr>
              <a:t>"Ф.И.О. пациента"</a:t>
            </a:r>
            <a:r>
              <a:rPr lang="ru-RU" dirty="0"/>
              <a:t> и </a:t>
            </a:r>
            <a:r>
              <a:rPr lang="ru-RU" dirty="0">
                <a:hlinkClick r:id="rId2"/>
              </a:rPr>
              <a:t>"Возраст"</a:t>
            </a:r>
            <a:r>
              <a:rPr lang="ru-RU" dirty="0"/>
              <a:t> указываются полностью фамилия, имя, отчество (последнее - при наличии) пациента, его возраст (количество полных лет).</a:t>
            </a:r>
          </a:p>
          <a:p>
            <a:r>
              <a:rPr lang="ru-RU" dirty="0"/>
              <a:t>В </a:t>
            </a:r>
            <a:r>
              <a:rPr lang="ru-RU" dirty="0">
                <a:hlinkClick r:id="rId2"/>
              </a:rPr>
              <a:t>строке</a:t>
            </a:r>
            <a:r>
              <a:rPr lang="ru-RU" dirty="0"/>
              <a:t> "Серия и номер полиса обязательного медицинского страхования" указывается номер полиса обязательного медицинского страхования пациента (при наличии).</a:t>
            </a:r>
            <a:r>
              <a:rPr lang="ru-RU" dirty="0" err="1"/>
              <a:t>аст</a:t>
            </a:r>
            <a:r>
              <a:rPr lang="ru-RU" dirty="0"/>
              <a:t> (количество полных лет).</a:t>
            </a: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87F103F2-ED26-4CEE-B773-BF61DD45066E}"/>
              </a:ext>
            </a:extLst>
          </p:cNvPr>
          <p:cNvSpPr/>
          <p:nvPr/>
        </p:nvSpPr>
        <p:spPr>
          <a:xfrm>
            <a:off x="8100391" y="1257499"/>
            <a:ext cx="914400" cy="566133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0A5B-55F0-465D-AC0D-33C7CE01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85" y="-29816"/>
            <a:ext cx="7704667" cy="19812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ОФОРМЛЕНИЯ ФОРМЫ N 107/У-НП "СПЕЦИАЛЬНЫЙ РЕЦЕПТУРНЫЙ БЛАНК</a:t>
            </a:r>
            <a:br>
              <a:rPr lang="ru-RU" sz="1800" b="1" dirty="0">
                <a:ea typeface="+mj-lt"/>
                <a:cs typeface="+mj-lt"/>
              </a:rPr>
            </a:br>
            <a:r>
              <a:rPr lang="ru-RU" sz="1800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НА НАРКОТИЧЕСКОЕ СРЕДСТВО И ПСИХОТРОПНОЕ ВЕЩЕСТВО"</a:t>
            </a:r>
            <a:endParaRPr lang="ru-RU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66F94C4-1DD6-45A4-8964-64F240328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362" y="2077278"/>
            <a:ext cx="4420276" cy="4495800"/>
          </a:xfrm>
        </p:spPr>
      </p:pic>
    </p:spTree>
    <p:extLst>
      <p:ext uri="{BB962C8B-B14F-4D97-AF65-F5344CB8AC3E}">
        <p14:creationId xmlns:p14="http://schemas.microsoft.com/office/powerpoint/2010/main" val="304438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49357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384854"/>
            <a:ext cx="7704667" cy="4614962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>
                <a:hlinkClick r:id="rId2"/>
              </a:rPr>
              <a:t>строке</a:t>
            </a:r>
            <a:r>
              <a:rPr lang="ru-RU" dirty="0"/>
              <a:t> "Номер медицинской карты" указывается номер медицинской карты пациента, получающего медицинскую помощь в амбулаторных условиях, или истории болезни пациента, выписываемого из медицинской организации.</a:t>
            </a:r>
          </a:p>
          <a:p>
            <a:r>
              <a:rPr lang="ru-RU" dirty="0">
                <a:hlinkClick r:id="rId2"/>
              </a:rPr>
              <a:t>строке</a:t>
            </a:r>
            <a:r>
              <a:rPr lang="ru-RU" dirty="0"/>
              <a:t> "Ф.И.О. врача (фельдшера, акушерки)" указывается полностью фамилия, имя, отчество (последнее - при наличии) врача (фельдшера, акушерки), выписавшего рецепт на наркотический (психотропный) лекарственный препарат.</a:t>
            </a:r>
          </a:p>
        </p:txBody>
      </p:sp>
      <p:sp>
        <p:nvSpPr>
          <p:cNvPr id="4" name="Звезда: 4 точки 3">
            <a:extLst>
              <a:ext uri="{FF2B5EF4-FFF2-40B4-BE49-F238E27FC236}">
                <a16:creationId xmlns:a16="http://schemas.microsoft.com/office/drawing/2014/main" id="{1D56B74E-0ED6-4C32-ACA3-49AEAD0560B2}"/>
              </a:ext>
            </a:extLst>
          </p:cNvPr>
          <p:cNvSpPr/>
          <p:nvPr/>
        </p:nvSpPr>
        <p:spPr>
          <a:xfrm>
            <a:off x="8169966" y="83488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DD07A-8ABE-425E-99BB-CDD6B09E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6413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/>
                <a:cs typeface="Calibri"/>
              </a:rPr>
              <a:t>ОФОРМЛЕНИЯ ФОРМЫ N 107/У-НП "СПЕЦИАЛЬНЫЙ РЕЦЕПТУРНЫЙ БЛАНК</a:t>
            </a:r>
            <a:br>
              <a:rPr lang="ru-RU" sz="1800" b="1" dirty="0">
                <a:latin typeface="Calibri"/>
                <a:cs typeface="Calibri"/>
              </a:rPr>
            </a:br>
            <a:r>
              <a:rPr lang="ru-RU" sz="1800" b="1" dirty="0">
                <a:solidFill>
                  <a:schemeClr val="tx1"/>
                </a:solidFill>
                <a:latin typeface="Calibri"/>
                <a:cs typeface="Calibri"/>
              </a:rPr>
              <a:t>НА НАРКОТИЧЕСКОЕ СРЕДСТВО И ПСИХОТРОПНОЕ ВЕЩЕСТВО"</a:t>
            </a:r>
            <a:endParaRPr lang="ru-RU" sz="1800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endParaRPr lang="ru-RU" dirty="0">
              <a:latin typeface="Calibri"/>
              <a:cs typeface="Calibri"/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056E11B-D164-47E1-B056-675CA51C7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814" y="1760781"/>
            <a:ext cx="5667375" cy="3940175"/>
          </a:xfrm>
        </p:spPr>
      </p:pic>
    </p:spTree>
    <p:extLst>
      <p:ext uri="{BB962C8B-B14F-4D97-AF65-F5344CB8AC3E}">
        <p14:creationId xmlns:p14="http://schemas.microsoft.com/office/powerpoint/2010/main" val="420338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08383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82133" y="1573696"/>
            <a:ext cx="7704667" cy="4426120"/>
          </a:xfrm>
        </p:spPr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>
                <a:hlinkClick r:id="rId2"/>
              </a:rPr>
              <a:t>строке</a:t>
            </a:r>
            <a:r>
              <a:rPr lang="ru-RU" sz="2400" dirty="0"/>
              <a:t> "</a:t>
            </a:r>
            <a:r>
              <a:rPr lang="ru-RU" sz="2400" dirty="0" err="1"/>
              <a:t>Rp</a:t>
            </a:r>
            <a:r>
              <a:rPr lang="ru-RU" sz="2400" dirty="0"/>
              <a:t>:" на латинском языке указывается наименование наркотического (психотропного) лекарственного препарата (международное непатентованное или химическое, либо в случае их отсутствия - торговое наименование), его дозировка, количество и способ приема.</a:t>
            </a:r>
          </a:p>
          <a:p>
            <a:r>
              <a:rPr lang="ru-RU" sz="2400" dirty="0"/>
              <a:t>На одном рецептурном бланке выписывается одно наименование наркотического (психотропного) лекарственного препарата. Дозировка, количество и способ приема.</a:t>
            </a:r>
          </a:p>
        </p:txBody>
      </p:sp>
      <p:sp>
        <p:nvSpPr>
          <p:cNvPr id="3" name="Знак умножения 2">
            <a:extLst>
              <a:ext uri="{FF2B5EF4-FFF2-40B4-BE49-F238E27FC236}">
                <a16:creationId xmlns:a16="http://schemas.microsoft.com/office/drawing/2014/main" id="{97ACC17F-6B4D-4FE4-AAA3-58EC5560C8E5}"/>
              </a:ext>
            </a:extLst>
          </p:cNvPr>
          <p:cNvSpPr/>
          <p:nvPr/>
        </p:nvSpPr>
        <p:spPr>
          <a:xfrm>
            <a:off x="8050695" y="934278"/>
            <a:ext cx="914400" cy="9144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45DB0-4EB4-4CD6-83B5-6F03AC8B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58687"/>
          </a:xfrm>
        </p:spPr>
        <p:txBody>
          <a:bodyPr vert="horz" anchor="ctr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ОФОРМЛЕНИЯ ФОРМЫ N 107/У-НП "СПЕЦИАЛЬНЫЙ РЕЦЕПТУРНЫЙ БЛАНК</a:t>
            </a:r>
            <a:br>
              <a:rPr lang="ru-RU" sz="1800" b="1" dirty="0">
                <a:ea typeface="+mj-lt"/>
                <a:cs typeface="+mj-lt"/>
              </a:rPr>
            </a:br>
            <a:r>
              <a:rPr lang="ru-RU" sz="1800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НА НАРКОТИЧЕСКОЕ СРЕДСТВО И ПСИХОТРОПНОЕ ВЕЩЕСТВО"</a:t>
            </a:r>
            <a:endParaRPr lang="ru-RU" sz="18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E82EB-6BDC-4BE0-B620-5CDD24F0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098" y="4416286"/>
            <a:ext cx="1939972" cy="158353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C8F5D2-1ADF-4746-AB52-82A0A053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744" y="1525926"/>
            <a:ext cx="4876800" cy="46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7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68627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722783"/>
            <a:ext cx="7704667" cy="427703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Количество выписываемого на рецептурном бланке наркотического (психотропного) </a:t>
            </a:r>
            <a:r>
              <a:rPr lang="ru-RU" dirty="0"/>
              <a:t>лекарственного</a:t>
            </a:r>
            <a:r>
              <a:rPr lang="ru-RU" sz="2600" dirty="0"/>
              <a:t> препарата указывается прописью.</a:t>
            </a:r>
          </a:p>
          <a:p>
            <a:r>
              <a:rPr lang="ru-RU" sz="2600" dirty="0"/>
              <a:t>Способ приема наркотического (психотропного) лекарственного препарата указывается на русском языке или на русском и государственном языках республик, входящих в состав Российской Федерации.</a:t>
            </a:r>
          </a:p>
          <a:p>
            <a:r>
              <a:rPr lang="ru-RU" sz="2600" dirty="0"/>
              <a:t>При указании способа приема наркотического (психотропного) лекарственного препарата запрещается ограничиваться общими указаниями, такими как "Внутреннее", "Известно".</a:t>
            </a:r>
          </a:p>
          <a:p>
            <a:endParaRPr lang="ru-RU" dirty="0"/>
          </a:p>
        </p:txBody>
      </p:sp>
      <p:sp>
        <p:nvSpPr>
          <p:cNvPr id="4" name="Знак ''плюс'' 3">
            <a:extLst>
              <a:ext uri="{FF2B5EF4-FFF2-40B4-BE49-F238E27FC236}">
                <a16:creationId xmlns:a16="http://schemas.microsoft.com/office/drawing/2014/main" id="{20B2239B-81E2-4C95-871B-D1D9A24D0D08}"/>
              </a:ext>
            </a:extLst>
          </p:cNvPr>
          <p:cNvSpPr/>
          <p:nvPr/>
        </p:nvSpPr>
        <p:spPr>
          <a:xfrm>
            <a:off x="8010939" y="934279"/>
            <a:ext cx="914400" cy="57646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695738"/>
            <a:ext cx="7704667" cy="2935357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863" y="1384853"/>
            <a:ext cx="7704667" cy="3978859"/>
          </a:xfrm>
        </p:spPr>
        <p:txBody>
          <a:bodyPr vert="horz" anchor="t">
            <a:normAutofit/>
          </a:bodyPr>
          <a:lstStyle/>
          <a:p>
            <a:r>
              <a:rPr lang="ru-RU" sz="1700" dirty="0"/>
              <a:t>При оформлении пациенту рецепта на наркотический (психотропный) лекарственный препарат в рамках оказания медицинской помощи при определенном заболевании такой рецепт заверяется: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Calibri"/>
                <a:cs typeface="Calibri"/>
              </a:rPr>
              <a:t>1) подписью и личной печатью врача либо подписью фельдшера (акушерки);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Calibri"/>
                <a:ea typeface="+mn-lt"/>
                <a:cs typeface="Calibri"/>
              </a:rPr>
              <a:t>2) подписью руководителя (заместителя руководителя) медицинской организации или руководителя (заместителя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Calibri"/>
                <a:ea typeface="+mn-lt"/>
                <a:cs typeface="Calibri"/>
              </a:rPr>
              <a:t>руководителя) структурного подразделения медицинской организации либо лицом, уполномоченным руководителем медицинской организации (в случае отсутствия в структурном подразделении медицинской организации должности заведующего (заместителя заведующего) структурным подразделением) (с указанием его фамилии, имени, отчества (последнее - при наличии))</a:t>
            </a:r>
            <a:endParaRPr lang="ru-RU" sz="10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Calibri"/>
                <a:cs typeface="Calibri"/>
              </a:rPr>
              <a:t>3) печатью медицинской организации, либо структурного подразделения медицинской организации "Для рецептов", которая проставляется лицом, уполномоченным руководителем медицинской организации, с указанием фамилии, имени, отчества (последнее - при наличии) и проставлением его личной подписи.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Calibri"/>
                <a:cs typeface="Calibri"/>
              </a:rPr>
              <a:t>4)</a:t>
            </a:r>
            <a:r>
              <a:rPr lang="ru-RU" sz="1000" dirty="0">
                <a:latin typeface="Calibri"/>
                <a:ea typeface="+mn-lt"/>
                <a:cs typeface="Calibri"/>
              </a:rPr>
              <a:t>При </a:t>
            </a:r>
            <a:r>
              <a:rPr lang="ru-RU" sz="1000" b="1" dirty="0">
                <a:latin typeface="Calibri"/>
                <a:ea typeface="+mn-lt"/>
                <a:cs typeface="Calibri"/>
              </a:rPr>
              <a:t>повторном выписывании</a:t>
            </a:r>
            <a:r>
              <a:rPr lang="ru-RU" sz="1000" dirty="0">
                <a:latin typeface="Calibri"/>
                <a:ea typeface="+mn-lt"/>
                <a:cs typeface="Calibri"/>
              </a:rPr>
              <a:t> пациенту рецепта на наркотический (психотропный) лекарственный препарат в рамках продолжения оказания медицинской помощи по соответствующему заболеванию рецепт заверяется подписью и личной печатью врача либо подписью фельдшера (акушерки), печатью медицинской организации либо структурного подразделения медицинской организации "Для рецептов" с указанием в левом верхнем углу рецепта надписи. "Повторно".</a:t>
            </a:r>
          </a:p>
          <a:p>
            <a:endParaRPr lang="ru-RU" sz="1000" dirty="0"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4" name="Рисунок 3" descr="v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53" y="4530156"/>
            <a:ext cx="2537612" cy="2357454"/>
          </a:xfrm>
          <a:prstGeom prst="rect">
            <a:avLst/>
          </a:prstGeom>
        </p:spPr>
      </p:pic>
      <p:pic>
        <p:nvPicPr>
          <p:cNvPr id="5" name="Рисунок 4" descr="preview-25528665-1200x630-99-1484581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396" y="4633781"/>
            <a:ext cx="3786214" cy="1957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F1566-6064-4F64-9C84-783EA372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9783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/>
                <a:cs typeface="Calibri"/>
              </a:rPr>
              <a:t>Регистрация рецептурных бланков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90C4D-6F5E-4B89-B0E9-C3929527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50166"/>
            <a:ext cx="7704667" cy="3849650"/>
          </a:xfrm>
        </p:spPr>
        <p:txBody>
          <a:bodyPr vert="horz" anchor="t">
            <a:normAutofit lnSpcReduction="10000"/>
          </a:bodyPr>
          <a:lstStyle/>
          <a:p>
            <a:r>
              <a:rPr lang="ru-RU" dirty="0">
                <a:latin typeface="Calibri"/>
                <a:ea typeface="+mn-lt"/>
                <a:cs typeface="Calibri"/>
              </a:rPr>
              <a:t>Законодательством предусмотрены особые требования к отпуску, учету и хранению рецептурных бланков на наркотические и психотропные вещества. Они подлежат предметно-количественному учету в специальном журнале регистрации, лицом, ответственным за его ведение и хранение. В журнале регистрации указываются наименования наркотических средств и психотропных веществ, а в скобках - фирменные названия (синонимы), под которыми они получены юридическим лицом, дозировкой, единицей измерения, формой выпуска. 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BBAF93C6-CE66-4268-A120-7764C7F297E5}"/>
              </a:ext>
            </a:extLst>
          </p:cNvPr>
          <p:cNvSpPr/>
          <p:nvPr/>
        </p:nvSpPr>
        <p:spPr>
          <a:xfrm>
            <a:off x="1480930" y="308113"/>
            <a:ext cx="914400" cy="914400"/>
          </a:xfrm>
          <a:prstGeom prst="irregularSeal1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6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39418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454427"/>
            <a:ext cx="7704667" cy="454538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случаях необходимости оформления рецепта на наркотический (психотропный) лекарственный препарат на дому в рамках оказания паллиативной медицинской помощи допускается предварительное заверение рецепта штампом медицинской организации, печатью медицинской организации либо структурного подразделения медицинской организации "Для рецептов", которая проставляется лицом, уполномоченным руководителем медицинской организации, с указанием фамилии, имени, отчества (последнее - при наличии) и проставлением его личной подписи. При этом в журнале регистрации и учета рецептурных бланков в соответствии с Порядком регистрации, учета и хранения специальных рецептурных бланков на наркотические средства или психотропные вещества, утвержденным настоящим приказом, делается отметка о его выдаче для оформления на дому, а также отметка, удостоверенная подписью врача либо фельдшера (акушерки), оформившего рецепт, о факте его оформления, который может быть дополнительно подтвержден фото- и (или) видеоматериалами.</a:t>
            </a:r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43344DD5-AF30-4E16-A958-90EC9A157672}"/>
              </a:ext>
            </a:extLst>
          </p:cNvPr>
          <p:cNvSpPr/>
          <p:nvPr/>
        </p:nvSpPr>
        <p:spPr>
          <a:xfrm>
            <a:off x="8120270" y="844826"/>
            <a:ext cx="914400" cy="6062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11" y="-89451"/>
            <a:ext cx="7684789" cy="1384853"/>
          </a:xfrm>
        </p:spPr>
        <p:txBody>
          <a:bodyPr>
            <a:normAutofit/>
          </a:bodyPr>
          <a:lstStyle/>
          <a:p>
            <a:r>
              <a:rPr lang="ru-RU" sz="1600" b="1" dirty="0"/>
              <a:t>ОФОРМЛЕНИЯ ФОРМЫ N 107/У-НП "СПЕЦИАЛЬНЫЙ РЕЦЕПТУРНЫЙ БЛАНК</a:t>
            </a:r>
            <a:br>
              <a:rPr lang="ru-RU" sz="1600" b="1" dirty="0"/>
            </a:br>
            <a:r>
              <a:rPr lang="ru-RU" sz="1600" b="1" dirty="0"/>
              <a:t>НА НАРКОТИЧЕСКОЕ СРЕДСТВО И ПСИХОТРОПНОЕ ВЕЩЕСТВО"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2011" y="1295401"/>
            <a:ext cx="7684789" cy="4704415"/>
          </a:xfrm>
        </p:spPr>
        <p:txBody>
          <a:bodyPr vert="horz" anchor="t">
            <a:normAutofit/>
          </a:bodyPr>
          <a:lstStyle/>
          <a:p>
            <a:r>
              <a:rPr lang="ru-RU" sz="1800" dirty="0">
                <a:latin typeface="Calibri"/>
                <a:cs typeface="Calibri"/>
              </a:rPr>
              <a:t>В </a:t>
            </a:r>
            <a:r>
              <a:rPr lang="ru-RU" sz="1800" dirty="0">
                <a:latin typeface="Calibri"/>
                <a:cs typeface="Calibri"/>
                <a:hlinkClick r:id="rId2"/>
              </a:rPr>
              <a:t>строке</a:t>
            </a:r>
            <a:r>
              <a:rPr lang="ru-RU" sz="1800" dirty="0">
                <a:latin typeface="Calibri"/>
                <a:cs typeface="Calibri"/>
              </a:rPr>
              <a:t> "Отметка аптечной организации об отпуске" ставится отметка аптечной организации об отпуске наркотического (психотропного) лекарственного препарата (с указанием наименования, количества отпущенного наркотического (психотропного) лекарственного препарата и даты его отпуска), которая заверяется подписью работника аптечной организации, отпустившего наркотический (психотропный) лекарственный препарат (с указанием его фамилии, имени, отчества (последнее - при наличии), а также круглой печатью аптечной организации, в оттиске которой должно быть идентифицировано полное наименование аптечной организации.</a:t>
            </a:r>
            <a:endParaRPr lang="ru-RU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latin typeface="Calibri"/>
              <a:cs typeface="Calibri"/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30" y="4455721"/>
            <a:ext cx="2547942" cy="1640647"/>
          </a:xfrm>
          <a:prstGeom prst="rect">
            <a:avLst/>
          </a:prstGeom>
        </p:spPr>
      </p:pic>
      <p:pic>
        <p:nvPicPr>
          <p:cNvPr id="5" name="Рисунок 4" descr="u_7e6e1d27f35009ce358ecb7e5eafabda_8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251" y="4262413"/>
            <a:ext cx="2014732" cy="20275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4357694"/>
            <a:ext cx="7123113" cy="5873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medium_lori-0007399773-bigwww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91" y="547890"/>
            <a:ext cx="5357850" cy="3659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4BA6-B187-455F-8379-0C3DB736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80178"/>
            <a:ext cx="8153400" cy="1493503"/>
          </a:xfrm>
        </p:spPr>
        <p:txBody>
          <a:bodyPr>
            <a:normAutofit/>
          </a:bodyPr>
          <a:lstStyle/>
          <a:p>
            <a:br>
              <a:rPr lang="ru-RU" sz="2400" dirty="0">
                <a:solidFill>
                  <a:schemeClr val="tx1"/>
                </a:solidFill>
                <a:latin typeface="Calibri"/>
                <a:cs typeface="Calibri"/>
              </a:rPr>
            </a:br>
            <a:br>
              <a:rPr lang="ru-RU" sz="2400" dirty="0">
                <a:latin typeface="Calibri"/>
                <a:cs typeface="Calibri"/>
              </a:rPr>
            </a:br>
            <a:r>
              <a:rPr lang="ru-RU" sz="2400" dirty="0">
                <a:latin typeface="Calibri"/>
                <a:cs typeface="Calibri"/>
              </a:rPr>
              <a:t>Регистрация рецептурных бланков</a:t>
            </a:r>
            <a:endParaRPr lang="ru-RU" sz="2400" dirty="0">
              <a:ea typeface="+mj-lt"/>
              <a:cs typeface="+mj-lt"/>
            </a:endParaRPr>
          </a:p>
          <a:p>
            <a:endParaRPr lang="ru-RU" dirty="0"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D2889-9D7A-4FCB-ACEB-D21250C5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73696"/>
            <a:ext cx="7704667" cy="4426120"/>
          </a:xfrm>
        </p:spPr>
        <p:txBody>
          <a:bodyPr vert="horz" anchor="t">
            <a:normAutofit/>
          </a:bodyPr>
          <a:lstStyle/>
          <a:p>
            <a:r>
              <a:rPr lang="ru-RU" dirty="0">
                <a:latin typeface="Calibri"/>
                <a:cs typeface="Calibri"/>
              </a:rPr>
              <a:t>Лицо, на которое возложен контроль за ведением и хранением журнала регистрации, не реже одного раза в месяц проверяет записи в журнале, о чем на следующей строке после последней на момент проверки записи в журнале регистрации делает соответствующую отметку (с указанием даты) и заверяет ее своей подписью. 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93C5C62E-30C2-4DB6-9B2D-3952DAEF3A0C}"/>
              </a:ext>
            </a:extLst>
          </p:cNvPr>
          <p:cNvSpPr/>
          <p:nvPr/>
        </p:nvSpPr>
        <p:spPr>
          <a:xfrm>
            <a:off x="7812157" y="349659"/>
            <a:ext cx="914400" cy="612648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1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AEB8A-F5C2-43D2-AC13-F6EE5ABA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2826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Регистрация рецептурных бланков</a:t>
            </a:r>
            <a:endParaRPr lang="ru-RU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982BD-B1AF-4D5B-AF5C-AA416C28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91140"/>
            <a:ext cx="7704667" cy="4008676"/>
          </a:xfrm>
        </p:spPr>
        <p:txBody>
          <a:bodyPr vert="horz" anchor="t">
            <a:normAutofit fontScale="92500"/>
          </a:bodyPr>
          <a:lstStyle/>
          <a:p>
            <a:r>
              <a:rPr lang="ru-RU" dirty="0">
                <a:latin typeface="Calibri"/>
                <a:cs typeface="Calibri"/>
              </a:rPr>
              <a:t>Журнал регистрации хранится в металлическом шкафу (сейфе), ключи от которого находятся у лица, ответственного за ведение и хранение журнала. Заполненный журнал регистрации сдается в архив юридического лица, где хранится в течение 5 лет после внесения в него последней записи. Аптечные организации, на основании журналов регистрации операций, связанных с оборотом наркотических и психотропных средств, представляют ежеквартально и за год отчеты о своей деятельности в орган исполнительной власти субъекта Российской Федерации.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Облако 3">
            <a:extLst>
              <a:ext uri="{FF2B5EF4-FFF2-40B4-BE49-F238E27FC236}">
                <a16:creationId xmlns:a16="http://schemas.microsoft.com/office/drawing/2014/main" id="{29423AC4-DE9E-4F3E-B847-CD2202D05A12}"/>
              </a:ext>
            </a:extLst>
          </p:cNvPr>
          <p:cNvSpPr/>
          <p:nvPr/>
        </p:nvSpPr>
        <p:spPr>
          <a:xfrm>
            <a:off x="7513983" y="327991"/>
            <a:ext cx="914400" cy="914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7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libri"/>
                <a:cs typeface="Calibri"/>
              </a:rPr>
              <a:t>Приказ Минздрава России от 01.08.2012 N 54н (ред. от 11.12.2019) "Об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оформления" (Зарегистрировано в Минюсте России 15.08.2012 N 25190</a:t>
            </a:r>
            <a:r>
              <a:rPr lang="ru-RU" sz="1600" b="1" dirty="0">
                <a:latin typeface="Calibri"/>
                <a:cs typeface="Calibri"/>
              </a:rPr>
              <a:t>)</a:t>
            </a:r>
            <a:br>
              <a:rPr lang="ru-RU" sz="1200" b="1" dirty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024703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1800" dirty="0"/>
              <a:t>Приложение N 2</a:t>
            </a:r>
          </a:p>
          <a:p>
            <a:pPr algn="r">
              <a:buNone/>
            </a:pPr>
            <a:r>
              <a:rPr lang="ru-RU" sz="1800" dirty="0"/>
              <a:t>к приказу Министерства здравоохранения</a:t>
            </a:r>
          </a:p>
          <a:p>
            <a:pPr algn="r">
              <a:buNone/>
            </a:pPr>
            <a:r>
              <a:rPr lang="ru-RU" sz="1800" dirty="0"/>
              <a:t>Российской Федерации</a:t>
            </a:r>
          </a:p>
          <a:p>
            <a:pPr algn="r">
              <a:buNone/>
            </a:pPr>
            <a:r>
              <a:rPr lang="ru-RU" sz="1800" dirty="0"/>
              <a:t>от 1 августа 2012 г. N 54н</a:t>
            </a:r>
          </a:p>
          <a:p>
            <a:pPr algn="ctr">
              <a:buNone/>
            </a:pPr>
            <a:endParaRPr lang="ru-RU" sz="2800" b="1" dirty="0"/>
          </a:p>
          <a:p>
            <a:pPr algn="ctr">
              <a:buNone/>
            </a:pPr>
            <a:r>
              <a:rPr lang="ru-RU" sz="2800" b="1" dirty="0"/>
              <a:t>ПРАВИЛА ОФОРМЛЕНИЯ ФОРМЫ N 107/У-НП "СПЕЦИАЛЬНЫЙ РЕЦЕПТУРНЫЙ БЛАНК НА НАРКОТИЧЕСКОЕ СРЕДСТВО И ПСИХОТРОПНОЕ ВЕЩЕСТВО"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14966-5CDE-45B3-9E61-C0F6C71F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880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/>
                <a:cs typeface="Calibri"/>
              </a:rPr>
              <a:t>N 107/у-НП "Специальный рецептурный бланк на наркотическое средство или психотропное вещество"</a:t>
            </a:r>
            <a:endParaRPr lang="ru-RU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537053E-EDBF-4F1C-99F6-C9478C748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989" y="1262270"/>
            <a:ext cx="4354571" cy="42406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29C4E-73C6-4FC2-9EDA-6356B77AD9E2}"/>
              </a:ext>
            </a:extLst>
          </p:cNvPr>
          <p:cNvSpPr txBox="1"/>
          <p:nvPr/>
        </p:nvSpPr>
        <p:spPr>
          <a:xfrm>
            <a:off x="1201106" y="5508725"/>
            <a:ext cx="58952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Срок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действия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такого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рецепта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равен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15 </a:t>
            </a:r>
            <a:r>
              <a:rPr lang="en-US" b="1" dirty="0" err="1">
                <a:ea typeface="+mn-lt"/>
                <a:cs typeface="+mn-lt"/>
              </a:rPr>
              <a:t>дням</a:t>
            </a:r>
            <a:r>
              <a:rPr lang="en-US" dirty="0">
                <a:ea typeface="+mn-lt"/>
                <a:cs typeface="+mn-lt"/>
              </a:rPr>
              <a:t>. В </a:t>
            </a:r>
            <a:r>
              <a:rPr lang="en-US" dirty="0" err="1">
                <a:ea typeface="+mn-lt"/>
                <a:cs typeface="+mn-lt"/>
              </a:rPr>
              <a:t>аптеке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хранится</a:t>
            </a:r>
            <a:r>
              <a:rPr lang="en-US" b="1" dirty="0">
                <a:ea typeface="+mn-lt"/>
                <a:cs typeface="+mn-lt"/>
              </a:rPr>
              <a:t> 5 </a:t>
            </a:r>
            <a:r>
              <a:rPr lang="en-US" b="1" dirty="0" err="1">
                <a:ea typeface="+mn-lt"/>
                <a:cs typeface="+mn-lt"/>
              </a:rPr>
              <a:t>лет</a:t>
            </a:r>
            <a:r>
              <a:rPr lang="en-US" b="1" dirty="0">
                <a:ea typeface="+mn-lt"/>
                <a:cs typeface="+mn-lt"/>
              </a:rPr>
              <a:t>.</a:t>
            </a:r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186437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A6CBF-889F-418E-A4EB-3F1F0449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071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ОФОРМЛЕНИЯ ФОРМЫ N 107/У-НП "СПЕЦИАЛЬНЫЙ РЕЦЕПТУРНЫЙ БЛАНК</a:t>
            </a:r>
            <a:br>
              <a:rPr lang="ru-RU" sz="1800" b="1" dirty="0">
                <a:ea typeface="+mj-lt"/>
                <a:cs typeface="+mj-lt"/>
              </a:rPr>
            </a:br>
            <a:r>
              <a:rPr lang="ru-RU" sz="1800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НА НАРКОТИЧЕСКОЕ СРЕДСТВО И ПСИХОТРОПНОЕ ВЕЩЕСТВО</a:t>
            </a:r>
            <a:endParaRPr lang="ru-RU" sz="18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CF344-C35B-43FF-BF06-6FFE5456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82418"/>
            <a:ext cx="7704667" cy="4217398"/>
          </a:xfrm>
        </p:spPr>
        <p:txBody>
          <a:bodyPr vert="horz" anchor="t">
            <a:normAutofit/>
          </a:bodyPr>
          <a:lstStyle/>
          <a:p>
            <a:r>
              <a:rPr lang="ru-RU" b="1" dirty="0">
                <a:latin typeface="Calibri"/>
                <a:ea typeface="+mn-lt"/>
                <a:cs typeface="Calibri"/>
              </a:rPr>
              <a:t>N 107/у-НП "Специальный рецептурный бланк на наркотическое средство или психотропное вещество" </a:t>
            </a:r>
            <a:r>
              <a:rPr lang="ru-RU" dirty="0">
                <a:latin typeface="Calibri"/>
                <a:ea typeface="+mn-lt"/>
                <a:cs typeface="Calibri"/>
              </a:rPr>
              <a:t>розового цвета с водяными знаками (</a:t>
            </a:r>
            <a:r>
              <a:rPr lang="ru-RU" dirty="0" err="1">
                <a:latin typeface="Calibri"/>
                <a:ea typeface="+mn-lt"/>
                <a:cs typeface="Calibri"/>
              </a:rPr>
              <a:t>спецбланк</a:t>
            </a:r>
            <a:r>
              <a:rPr lang="ru-RU" dirty="0">
                <a:latin typeface="Calibri"/>
                <a:ea typeface="+mn-lt"/>
                <a:cs typeface="Calibri"/>
              </a:rPr>
              <a:t>), имеющий серию и индивидуальный номер, предназначен для выписывания наркотических и психотропных ЛС Списка II Перечня наркотических средств, психотропных веществ и их прекурсоров, подлежащих контролю в РФ, утвержденного Постановлением Правительства Российской Федерации от 30 июня 1998 г. N 681.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id="{D2F325ED-0F0B-4598-B78B-D8A0FC5E244D}"/>
              </a:ext>
            </a:extLst>
          </p:cNvPr>
          <p:cNvSpPr/>
          <p:nvPr/>
        </p:nvSpPr>
        <p:spPr>
          <a:xfrm>
            <a:off x="8050696" y="1292087"/>
            <a:ext cx="914400" cy="407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1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28764"/>
          </a:xfrm>
        </p:spPr>
        <p:txBody>
          <a:bodyPr>
            <a:normAutofit/>
          </a:bodyPr>
          <a:lstStyle/>
          <a:p>
            <a:r>
              <a:rPr lang="ru-RU" sz="1800" b="1" dirty="0"/>
              <a:t>     ОФОРМЛЕНИЯ ФОРМЫ N 107/У-НП "СПЕЦИАЛЬНЫЙ РЕЦЕПТУРНЫЙ БЛАНК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/>
              <a:t>НА НАРКОТИЧЕСКОЕ СРЕДСТВО И ПСИХОТРОПНОЕ ВЕЩЕСТВО"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320527"/>
            <a:ext cx="8503920" cy="5778521"/>
          </a:xfrm>
        </p:spPr>
        <p:txBody>
          <a:bodyPr>
            <a:normAutofit/>
          </a:bodyPr>
          <a:lstStyle/>
          <a:p>
            <a:r>
              <a:rPr lang="ru-RU" sz="2000" dirty="0"/>
              <a:t>На рецептурном бланке по </a:t>
            </a:r>
            <a:r>
              <a:rPr lang="ru-RU" sz="2000" dirty="0">
                <a:solidFill>
                  <a:schemeClr val="tx2"/>
                </a:solidFill>
                <a:hlinkClick r:id="rId2"/>
              </a:rPr>
              <a:t>форме N 107/у-НП</a:t>
            </a:r>
            <a:r>
              <a:rPr lang="ru-RU" sz="2000" dirty="0">
                <a:solidFill>
                  <a:schemeClr val="tx2"/>
                </a:solidFill>
              </a:rPr>
              <a:t> "Специальный рецептурный бланк на наркотическое средство или психотропное вещество" (далее - рецептурный бланк) выписываются наркотические средства или психотропные вещества, внесенные в </a:t>
            </a:r>
            <a:r>
              <a:rPr lang="ru-RU" sz="2000" dirty="0">
                <a:solidFill>
                  <a:schemeClr val="tx2"/>
                </a:solidFill>
                <a:hlinkClick r:id="rId3"/>
              </a:rPr>
              <a:t>Список II</a:t>
            </a:r>
            <a:r>
              <a:rPr lang="ru-RU" sz="2000" dirty="0">
                <a:solidFill>
                  <a:schemeClr val="tx2"/>
                </a:solidFill>
              </a:rPr>
              <a:t> Перечня наркотических средств, психотропных веществ и их прекурсо</a:t>
            </a:r>
            <a:r>
              <a:rPr lang="ru-RU" sz="2000" dirty="0"/>
              <a:t>ров, подлежащих контролю в Российской </a:t>
            </a:r>
            <a:r>
              <a:rPr lang="ru-RU" sz="2000" dirty="0" err="1"/>
              <a:t>Федерации,за</a:t>
            </a:r>
            <a:r>
              <a:rPr lang="ru-RU" sz="2000" dirty="0"/>
              <a:t> исключением лекарственных препаратов в виде </a:t>
            </a:r>
            <a:r>
              <a:rPr lang="ru-RU" sz="2000" dirty="0" err="1"/>
              <a:t>трансдермальных</a:t>
            </a:r>
            <a:r>
              <a:rPr lang="ru-RU" sz="2000" dirty="0"/>
              <a:t> терапевтических систем, а также лекарственных препаратов, содержащих наркотическое средство в сочетании с антагонистом опиоидных рецепторов.</a:t>
            </a:r>
          </a:p>
        </p:txBody>
      </p:sp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id="{83BBC313-9085-4268-9FF4-04E2781C1633}"/>
              </a:ext>
            </a:extLst>
          </p:cNvPr>
          <p:cNvSpPr/>
          <p:nvPr/>
        </p:nvSpPr>
        <p:spPr>
          <a:xfrm>
            <a:off x="7921487" y="1143000"/>
            <a:ext cx="914400" cy="566531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30087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ОФОРМЛЕНИЯ ФОРМЫ N 107/У-НП "СПЕЦИАЛЬНЫЙ РЕЦЕПТУРНЫЙ БЛАНК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НА НАРКОТИЧЕСКОЕ СРЕДСТВО И ПСИХОТРОПНОЕ ВЕЩЕСТВО"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794" y="1315278"/>
            <a:ext cx="7704667" cy="1931399"/>
          </a:xfrm>
        </p:spPr>
        <p:txBody>
          <a:bodyPr>
            <a:normAutofit/>
          </a:bodyPr>
          <a:lstStyle/>
          <a:p>
            <a:r>
              <a:rPr lang="ru-RU" sz="2400" dirty="0"/>
              <a:t>Рецептурный </a:t>
            </a:r>
            <a:r>
              <a:rPr lang="ru-RU" sz="2400" dirty="0">
                <a:hlinkClick r:id="rId2"/>
              </a:rPr>
              <a:t>бланк</a:t>
            </a:r>
            <a:r>
              <a:rPr lang="ru-RU" sz="2400" dirty="0"/>
              <a:t> заполняется врачом, назначившим наркотический (психотропный) лекарственный препарат, либо фельдшером (акушеркой).</a:t>
            </a:r>
          </a:p>
        </p:txBody>
      </p:sp>
      <p:pic>
        <p:nvPicPr>
          <p:cNvPr id="4" name="Рисунок 3" descr="vrach-vypisyvaet-lekarstv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24" y="3547024"/>
            <a:ext cx="5857916" cy="23343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</TotalTime>
  <Words>956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Parallax</vt:lpstr>
      <vt:lpstr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Войно-Ясенецкого»Министерства здравоохранения Российской Федерации Фармацевтический колледж</vt:lpstr>
      <vt:lpstr>Регистрация рецептурных бланков</vt:lpstr>
      <vt:lpstr>  Регистрация рецептурных бланков </vt:lpstr>
      <vt:lpstr>Регистрация рецептурных бланков</vt:lpstr>
      <vt:lpstr>Приказ Минздрава России от 01.08.2012 N 54н (ред. от 11.12.2019) "Об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оформления" (Зарегистрировано в Минюсте России 15.08.2012 N 25190) </vt:lpstr>
      <vt:lpstr>N 107/у-НП "Специальный рецептурный бланк на наркотическое средство или психотропное вещество"</vt:lpstr>
      <vt:lpstr>ОФОРМЛЕНИЯ ФОРМЫ N 107/У-НП "СПЕЦИАЛЬНЫЙ РЕЦЕПТУРНЫЙ БЛАНК НА НАРКОТИЧЕСКОЕ СРЕДСТВО И ПСИХОТРОПНОЕ ВЕЩЕСТВО</vt:lpstr>
      <vt:lpstr>     ОФОРМЛЕНИЯ ФОРМЫ N 107/У-НП "СПЕЦИАЛЬНЫЙ РЕЦЕПТУРНЫЙ БЛАНК НА НАРКОТИЧЕСКОЕ СРЕДСТВО И ПСИХОТРОПНОЕ ВЕЩЕСТВО" 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 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ОФОРМЛЕНИЯ ФОРМЫ N 107/У-НП "СПЕЦИАЛЬНЫЙ РЕЦЕПТУРНЫЙ БЛАНК НА НАРКОТИЧЕСКОЕ СРЕДСТВО И ПСИХОТРОПНОЕ ВЕЩЕСТВО"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Войно-Ясенецкого»Министерства здравоохранения Российской Федерации Фармацевтический колледж</dc:title>
  <dc:creator>ADMIN</dc:creator>
  <cp:lastModifiedBy>ADMIN</cp:lastModifiedBy>
  <cp:revision>191</cp:revision>
  <dcterms:created xsi:type="dcterms:W3CDTF">2020-03-30T18:04:30Z</dcterms:created>
  <dcterms:modified xsi:type="dcterms:W3CDTF">2020-06-23T16:26:59Z</dcterms:modified>
</cp:coreProperties>
</file>