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71" r:id="rId19"/>
    <p:sldId id="272" r:id="rId20"/>
    <p:sldId id="274" r:id="rId21"/>
    <p:sldId id="275" r:id="rId22"/>
    <p:sldId id="276" r:id="rId23"/>
    <p:sldId id="273" r:id="rId24"/>
    <p:sldId id="280" r:id="rId25"/>
    <p:sldId id="281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4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1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7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6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5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3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6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3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0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0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1AB9-53EA-4769-8771-D63A9A4BF5B6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326A-697B-4EAB-ACB5-785F80285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9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9346" y="5410900"/>
            <a:ext cx="6098797" cy="10884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Выполнил: ординатор 2 года,212 группы, </a:t>
            </a:r>
          </a:p>
          <a:p>
            <a:r>
              <a:rPr lang="ru-RU" dirty="0"/>
              <a:t>специальности «Общая врачебная практика» Никитина Т.А.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21" y="862187"/>
            <a:ext cx="9040536" cy="43695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989" y="2749710"/>
            <a:ext cx="9144000" cy="2387600"/>
          </a:xfrm>
        </p:spPr>
        <p:txBody>
          <a:bodyPr/>
          <a:lstStyle/>
          <a:p>
            <a:pPr lvl="0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разбор</a:t>
            </a:r>
            <a:r>
              <a:rPr lang="ru-RU" b="1" dirty="0">
                <a:solidFill>
                  <a:srgbClr val="006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61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1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49" y="2625862"/>
            <a:ext cx="3538931" cy="20800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65996" y="207520"/>
            <a:ext cx="5954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Результаты обследований в 2023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193" y="1269425"/>
            <a:ext cx="4548010" cy="560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531" y="1123081"/>
            <a:ext cx="841321" cy="8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186" y="1330363"/>
            <a:ext cx="475529" cy="420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8859" y="1339535"/>
            <a:ext cx="215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 УЗИ ОМТ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521" y="2672178"/>
            <a:ext cx="7468247" cy="1763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4454" y="3274699"/>
            <a:ext cx="398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Эхокартина</a:t>
            </a:r>
            <a:r>
              <a:rPr lang="ru-RU" dirty="0" smtClean="0"/>
              <a:t> миомы матки (</a:t>
            </a:r>
            <a:r>
              <a:rPr lang="en-US" dirty="0" smtClean="0"/>
              <a:t>FIGO</a:t>
            </a:r>
            <a:r>
              <a:rPr lang="ru-RU" dirty="0" smtClean="0"/>
              <a:t> 6  тип)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196" y="2095936"/>
            <a:ext cx="7279869" cy="2102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191" y="1059700"/>
            <a:ext cx="4548010" cy="5608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8451" y="101079"/>
            <a:ext cx="5124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Результаты обследований в 2023 году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10" y="922528"/>
            <a:ext cx="841321" cy="835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605" y="1129810"/>
            <a:ext cx="475529" cy="420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4885" y="1135169"/>
            <a:ext cx="185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УЗИ ОБП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5773" y="2567031"/>
            <a:ext cx="7235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Гиперпластическая </a:t>
            </a:r>
            <a:r>
              <a:rPr lang="ru-RU" dirty="0" err="1" smtClean="0"/>
              <a:t>холецистопатия</a:t>
            </a:r>
            <a:r>
              <a:rPr lang="ru-RU" dirty="0" smtClean="0"/>
              <a:t> (</a:t>
            </a:r>
            <a:r>
              <a:rPr lang="ru-RU" dirty="0" err="1" smtClean="0"/>
              <a:t>эхопризнаки</a:t>
            </a:r>
            <a:r>
              <a:rPr lang="ru-RU" dirty="0" smtClean="0"/>
              <a:t> полипов).</a:t>
            </a:r>
          </a:p>
          <a:p>
            <a:r>
              <a:rPr lang="ru-RU" dirty="0" err="1" smtClean="0"/>
              <a:t>Гепатомегалия</a:t>
            </a:r>
            <a:r>
              <a:rPr lang="ru-RU" dirty="0" smtClean="0"/>
              <a:t>. Диффузные изменения печени (</a:t>
            </a:r>
            <a:r>
              <a:rPr lang="ru-RU" dirty="0" err="1" smtClean="0"/>
              <a:t>эхопризнаки</a:t>
            </a:r>
            <a:r>
              <a:rPr lang="ru-RU" dirty="0" smtClean="0"/>
              <a:t> жирового </a:t>
            </a:r>
          </a:p>
          <a:p>
            <a:r>
              <a:rPr lang="ru-RU" dirty="0" err="1"/>
              <a:t>г</a:t>
            </a:r>
            <a:r>
              <a:rPr lang="ru-RU" dirty="0" err="1" smtClean="0"/>
              <a:t>епатоза</a:t>
            </a:r>
            <a:r>
              <a:rPr lang="ru-RU" dirty="0" smtClean="0"/>
              <a:t>). Диффузные изменения поджелудочной железы.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97" y="2078594"/>
            <a:ext cx="3664626" cy="25017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161" y="316577"/>
            <a:ext cx="5124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Результаты обследований в 2023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17" y="1076478"/>
            <a:ext cx="4548010" cy="560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92" y="929031"/>
            <a:ext cx="841321" cy="8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987" y="1146588"/>
            <a:ext cx="475529" cy="42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782" y="2393778"/>
            <a:ext cx="6797299" cy="1834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3536" y="1146588"/>
            <a:ext cx="3942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УЗИ забрюшинного пространства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4672" y="2951337"/>
            <a:ext cx="6646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Эхопатологии</a:t>
            </a:r>
            <a:r>
              <a:rPr lang="ru-RU" dirty="0" smtClean="0"/>
              <a:t> почек не выявлено. Дополнительных образований</a:t>
            </a:r>
          </a:p>
          <a:p>
            <a:r>
              <a:rPr lang="ru-RU" dirty="0" smtClean="0"/>
              <a:t>в забрюшинном пространстве не выявлено.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49" y="2218278"/>
            <a:ext cx="3943350" cy="304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75" y="625841"/>
            <a:ext cx="10178787" cy="1283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2238" y="956345"/>
            <a:ext cx="788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момент осмотра показаний для госпитализации нет, даны рекомендации. </a:t>
            </a:r>
          </a:p>
        </p:txBody>
      </p:sp>
      <p:sp>
        <p:nvSpPr>
          <p:cNvPr id="5" name="Прямоугольник: скругленные углы 19">
            <a:extLst>
              <a:ext uri="{FF2B5EF4-FFF2-40B4-BE49-F238E27FC236}">
                <a16:creationId xmlns:a16="http://schemas.microsoft.com/office/drawing/2014/main" id="{781D87E0-4F18-63E8-A3C1-651A68D7BF0E}"/>
              </a:ext>
            </a:extLst>
          </p:cNvPr>
          <p:cNvSpPr/>
          <p:nvPr/>
        </p:nvSpPr>
        <p:spPr>
          <a:xfrm>
            <a:off x="164839" y="4760471"/>
            <a:ext cx="3247618" cy="1462815"/>
          </a:xfrm>
          <a:prstGeom prst="roundRect">
            <a:avLst>
              <a:gd name="adj" fmla="val 50000"/>
            </a:avLst>
          </a:prstGeom>
          <a:noFill/>
          <a:ln w="31750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19">
            <a:extLst>
              <a:ext uri="{FF2B5EF4-FFF2-40B4-BE49-F238E27FC236}">
                <a16:creationId xmlns:a16="http://schemas.microsoft.com/office/drawing/2014/main" id="{781D87E0-4F18-63E8-A3C1-651A68D7BF0E}"/>
              </a:ext>
            </a:extLst>
          </p:cNvPr>
          <p:cNvSpPr/>
          <p:nvPr/>
        </p:nvSpPr>
        <p:spPr>
          <a:xfrm>
            <a:off x="3854777" y="4722438"/>
            <a:ext cx="3380763" cy="1292662"/>
          </a:xfrm>
          <a:prstGeom prst="roundRect">
            <a:avLst>
              <a:gd name="adj" fmla="val 50000"/>
            </a:avLst>
          </a:prstGeom>
          <a:noFill/>
          <a:ln w="31750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19">
            <a:extLst>
              <a:ext uri="{FF2B5EF4-FFF2-40B4-BE49-F238E27FC236}">
                <a16:creationId xmlns:a16="http://schemas.microsoft.com/office/drawing/2014/main" id="{781D87E0-4F18-63E8-A3C1-651A68D7BF0E}"/>
              </a:ext>
            </a:extLst>
          </p:cNvPr>
          <p:cNvSpPr/>
          <p:nvPr/>
        </p:nvSpPr>
        <p:spPr>
          <a:xfrm>
            <a:off x="7677859" y="4764286"/>
            <a:ext cx="3679150" cy="1263356"/>
          </a:xfrm>
          <a:prstGeom prst="roundRect">
            <a:avLst>
              <a:gd name="adj" fmla="val 50000"/>
            </a:avLst>
          </a:prstGeom>
          <a:noFill/>
          <a:ln w="31750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9256" y="4895526"/>
            <a:ext cx="30332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КАК ,ОАМ, кровь на стерильность, </a:t>
            </a:r>
            <a:r>
              <a:rPr lang="ru-RU" sz="1100" dirty="0" err="1" smtClean="0"/>
              <a:t>гемокультуру</a:t>
            </a:r>
            <a:r>
              <a:rPr lang="ru-RU" sz="1100" dirty="0" smtClean="0"/>
              <a:t>, р-</a:t>
            </a:r>
            <a:r>
              <a:rPr lang="ru-RU" sz="1100" dirty="0" err="1" smtClean="0"/>
              <a:t>ия</a:t>
            </a:r>
            <a:r>
              <a:rPr lang="ru-RU" sz="1100" dirty="0" smtClean="0"/>
              <a:t> </a:t>
            </a:r>
            <a:r>
              <a:rPr lang="ru-RU" sz="1100" dirty="0" err="1" smtClean="0"/>
              <a:t>Видаля</a:t>
            </a:r>
            <a:r>
              <a:rPr lang="ru-RU" sz="1100" dirty="0" smtClean="0"/>
              <a:t>, </a:t>
            </a:r>
            <a:r>
              <a:rPr lang="ru-RU" sz="1100" dirty="0" err="1" smtClean="0"/>
              <a:t>ВИЧ,бак</a:t>
            </a:r>
            <a:r>
              <a:rPr lang="ru-RU" sz="1100" dirty="0" smtClean="0"/>
              <a:t> посев</a:t>
            </a:r>
          </a:p>
          <a:p>
            <a:r>
              <a:rPr lang="ru-RU" sz="1100" dirty="0" smtClean="0"/>
              <a:t> мочи на флору, кровь на антитела к ВЭБ, к ЦМВ с </a:t>
            </a:r>
            <a:r>
              <a:rPr lang="ru-RU" sz="1100" dirty="0" err="1" smtClean="0"/>
              <a:t>авидностью</a:t>
            </a:r>
            <a:r>
              <a:rPr lang="ru-RU" sz="1100" dirty="0" smtClean="0"/>
              <a:t> антител, к герпесу 1,2 типа, кровь</a:t>
            </a:r>
            <a:r>
              <a:rPr lang="ru-RU" sz="1100" dirty="0"/>
              <a:t> </a:t>
            </a:r>
            <a:r>
              <a:rPr lang="ru-RU" sz="1100" dirty="0" smtClean="0"/>
              <a:t>на гормоны ЩЖ, кал на я/глистов (5-кратно), ЭХО-кг, дуоденальное зондирование.</a:t>
            </a:r>
          </a:p>
          <a:p>
            <a:endParaRPr lang="ru-RU" sz="1000" dirty="0"/>
          </a:p>
        </p:txBody>
      </p:sp>
      <p:sp>
        <p:nvSpPr>
          <p:cNvPr id="10" name="Arrow: Pentagon 5">
            <a:extLst>
              <a:ext uri="{FF2B5EF4-FFF2-40B4-BE49-F238E27FC236}">
                <a16:creationId xmlns:a16="http://schemas.microsoft.com/office/drawing/2014/main" id="{54F87184-220E-47C5-EBBD-E9BE277749A2}"/>
              </a:ext>
            </a:extLst>
          </p:cNvPr>
          <p:cNvSpPr/>
          <p:nvPr/>
        </p:nvSpPr>
        <p:spPr>
          <a:xfrm rot="5400000">
            <a:off x="640189" y="2811125"/>
            <a:ext cx="2511337" cy="1149266"/>
          </a:xfrm>
          <a:prstGeom prst="homePlate">
            <a:avLst>
              <a:gd name="adj" fmla="val 29466"/>
            </a:avLst>
          </a:prstGeom>
          <a:gradFill>
            <a:gsLst>
              <a:gs pos="0">
                <a:srgbClr val="84B9EF"/>
              </a:gs>
              <a:gs pos="74000">
                <a:srgbClr val="0061AA"/>
              </a:gs>
              <a:gs pos="100000">
                <a:srgbClr val="0061AA"/>
              </a:gs>
            </a:gsLst>
            <a:lin ang="0" scaled="0"/>
          </a:gradFill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74044" y="2703315"/>
            <a:ext cx="2511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Лабораторные и инструментальные  методы исследования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854" y="2167214"/>
            <a:ext cx="1164437" cy="2536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273" y="2167214"/>
            <a:ext cx="1164437" cy="25361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4159628" y="2881925"/>
            <a:ext cx="189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Консультация специалистов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0775" y="5368769"/>
            <a:ext cx="25074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Консультация эндокринолога, гинеколога.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8711766" y="301642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Лечение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6787" y="4907104"/>
            <a:ext cx="3081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1.Обильное питье</a:t>
            </a:r>
          </a:p>
          <a:p>
            <a:r>
              <a:rPr lang="ru-RU" sz="1000" dirty="0" smtClean="0"/>
              <a:t>2.Полиоксидоний 12 мг 2 раза  10 дней</a:t>
            </a:r>
          </a:p>
          <a:p>
            <a:r>
              <a:rPr lang="ru-RU" sz="1000" dirty="0" smtClean="0"/>
              <a:t>3.Левофлоксацин 500 мг 2 раза 7 дней</a:t>
            </a:r>
          </a:p>
          <a:p>
            <a:r>
              <a:rPr lang="ru-RU" sz="1000" dirty="0" smtClean="0"/>
              <a:t>4.Парацетамол 0,05 мг при температуре выше 38,5С 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424" y="199130"/>
            <a:ext cx="536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в 2023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79" y="731183"/>
            <a:ext cx="5188146" cy="560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34" y="594011"/>
            <a:ext cx="841321" cy="8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719" y="789099"/>
            <a:ext cx="451143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306" y="1486949"/>
            <a:ext cx="682811" cy="3609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728" y="1429235"/>
            <a:ext cx="682811" cy="36091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223" y="1486949"/>
            <a:ext cx="682811" cy="3609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948" y="1486950"/>
            <a:ext cx="682811" cy="36091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900" y="1467034"/>
            <a:ext cx="682811" cy="36091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297" y="1429235"/>
            <a:ext cx="682811" cy="36091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2844" y="5038380"/>
            <a:ext cx="993734" cy="987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478" y="5023756"/>
            <a:ext cx="993734" cy="9876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778" y="5076179"/>
            <a:ext cx="993734" cy="9876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447" y="5038380"/>
            <a:ext cx="993734" cy="9876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919" y="5096095"/>
            <a:ext cx="993734" cy="9876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9120" y="5076179"/>
            <a:ext cx="993734" cy="9876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1485638" y="315090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ВИЧ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2507" y="5332909"/>
            <a:ext cx="51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отр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921768" y="3245938"/>
            <a:ext cx="108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Гепатит 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566111" y="3146100"/>
            <a:ext cx="10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Гепатит 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0858" y="5326201"/>
            <a:ext cx="51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отр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0821" y="5395290"/>
            <a:ext cx="51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отр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5897900" y="3176879"/>
            <a:ext cx="1809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Свободный тироксин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5047" y="5379076"/>
            <a:ext cx="101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11,9пмоль/л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8155940" y="3071317"/>
            <a:ext cx="53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ТТГ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39968" y="5451414"/>
            <a:ext cx="108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4,08мкМЕ/мл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9641327" y="3146102"/>
            <a:ext cx="12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Кал я/глист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26416" y="5443040"/>
            <a:ext cx="1079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Не обнаружено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1819" y="249464"/>
            <a:ext cx="536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в 2023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93" y="961979"/>
            <a:ext cx="4548010" cy="560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19" y="824807"/>
            <a:ext cx="841321" cy="83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1148" y="1057753"/>
            <a:ext cx="308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Дуоденальное зондирование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767" y="1002242"/>
            <a:ext cx="456852" cy="4568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83044"/>
              </p:ext>
            </p:extLst>
          </p:nvPr>
        </p:nvGraphicFramePr>
        <p:xfrm>
          <a:off x="1291819" y="1755805"/>
          <a:ext cx="8127999" cy="238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156254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039259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57748924"/>
                    </a:ext>
                  </a:extLst>
                </a:gridCol>
              </a:tblGrid>
              <a:tr h="25907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Результат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Норма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79296"/>
                  </a:ext>
                </a:extLst>
              </a:tr>
              <a:tr h="316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1.Фаза.Прозрачность</a:t>
                      </a:r>
                    </a:p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Мутная </a:t>
                      </a:r>
                    </a:p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Прозрачная</a:t>
                      </a:r>
                    </a:p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046597"/>
                  </a:ext>
                </a:extLst>
              </a:tr>
              <a:tr h="20149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1.Фаза.</a:t>
                      </a:r>
                      <a:r>
                        <a:rPr lang="en-US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,5-7,2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76893"/>
                  </a:ext>
                </a:extLst>
              </a:tr>
              <a:tr h="20149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Фаза. Эпителиальные клетки .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Единичные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301030"/>
                  </a:ext>
                </a:extLst>
              </a:tr>
              <a:tr h="20731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Фаза. Лейкоциты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Единичные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8692"/>
                  </a:ext>
                </a:extLst>
              </a:tr>
              <a:tr h="20598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Фаза.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Билирубинат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кальция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573146"/>
                  </a:ext>
                </a:extLst>
              </a:tr>
              <a:tr h="20149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Фаза. Желчные кислоты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5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642964"/>
                  </a:ext>
                </a:extLst>
              </a:tr>
              <a:tr h="35022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Фаза .Кристаллы холестерина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7970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39752"/>
              </p:ext>
            </p:extLst>
          </p:nvPr>
        </p:nvGraphicFramePr>
        <p:xfrm>
          <a:off x="1291818" y="3782429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613694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34009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27365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Фаза. Слизь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05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 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55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Фаза. Бактерии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 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85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Фаза. Яйца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гельмитов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,простейшие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Лямблии++</a:t>
                      </a:r>
                      <a:endParaRPr lang="ru-RU" sz="105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 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72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3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897" y="152964"/>
            <a:ext cx="536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в 2023 году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421" y="799641"/>
            <a:ext cx="4548010" cy="560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60" y="614629"/>
            <a:ext cx="841321" cy="8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994" y="799641"/>
            <a:ext cx="456852" cy="4568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91315" y="843401"/>
            <a:ext cx="3088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Дуоденальное зондирование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66523"/>
              </p:ext>
            </p:extLst>
          </p:nvPr>
        </p:nvGraphicFramePr>
        <p:xfrm>
          <a:off x="1291819" y="1755805"/>
          <a:ext cx="8127999" cy="238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156254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039259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57748924"/>
                    </a:ext>
                  </a:extLst>
                </a:gridCol>
              </a:tblGrid>
              <a:tr h="25907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Результат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Норма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79296"/>
                  </a:ext>
                </a:extLst>
              </a:tr>
              <a:tr h="316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Фаза. Раздражитель</a:t>
                      </a:r>
                    </a:p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Сорбит+но-шпа</a:t>
                      </a:r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046597"/>
                  </a:ext>
                </a:extLst>
              </a:tr>
              <a:tr h="20149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3.Фаза.Цвет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Желтый</a:t>
                      </a:r>
                      <a:endParaRPr lang="ru-RU" sz="105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Темно-оливковый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76893"/>
                  </a:ext>
                </a:extLst>
              </a:tr>
              <a:tr h="20149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Фаза. Объем(мл)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30-60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301030"/>
                  </a:ext>
                </a:extLst>
              </a:tr>
              <a:tr h="20731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Фаза. Прозрачность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Прозрачная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Прозрачная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8692"/>
                  </a:ext>
                </a:extLst>
              </a:tr>
              <a:tr h="20598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Фаза. </a:t>
                      </a:r>
                      <a:r>
                        <a:rPr lang="en-US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6,5-7,3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573146"/>
                  </a:ext>
                </a:extLst>
              </a:tr>
              <a:tr h="20149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Фаза. Эпителиальные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клетки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14-16</a:t>
                      </a:r>
                      <a:endParaRPr lang="ru-RU" sz="105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Единичные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642964"/>
                  </a:ext>
                </a:extLst>
              </a:tr>
              <a:tr h="35022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Фаза .Лейкоциты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Единичные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797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15771"/>
              </p:ext>
            </p:extLst>
          </p:nvPr>
        </p:nvGraphicFramePr>
        <p:xfrm>
          <a:off x="1291818" y="4140569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156357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453806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23405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Фаза.Билирубинат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кальция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175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Фаза. Желчные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43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Фаза. Кристаллы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холестерина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5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Фаза.Слизь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19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Фаза.Яйца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гельминтов,простейшие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Лямблии++</a:t>
                      </a:r>
                      <a:endParaRPr lang="ru-RU" sz="105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3683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04401"/>
            <a:ext cx="11882134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3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287" y="127797"/>
            <a:ext cx="536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в 2023 году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421" y="799641"/>
            <a:ext cx="4548010" cy="560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60" y="614629"/>
            <a:ext cx="841321" cy="8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800" y="774474"/>
            <a:ext cx="457240" cy="457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7701" y="895415"/>
            <a:ext cx="3088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Дуоденальное зондирование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41604"/>
              </p:ext>
            </p:extLst>
          </p:nvPr>
        </p:nvGraphicFramePr>
        <p:xfrm>
          <a:off x="1291819" y="1755805"/>
          <a:ext cx="8127999" cy="229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156254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039259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57748924"/>
                    </a:ext>
                  </a:extLst>
                </a:gridCol>
              </a:tblGrid>
              <a:tr h="25907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Результат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Норма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79296"/>
                  </a:ext>
                </a:extLst>
              </a:tr>
              <a:tr h="316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4.Фаза.Цвет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Светло-Желтый</a:t>
                      </a:r>
                    </a:p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Светло-Желтый</a:t>
                      </a:r>
                    </a:p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046597"/>
                  </a:ext>
                </a:extLst>
              </a:tr>
              <a:tr h="201499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4.Фаза. Объем(мл)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576893"/>
                  </a:ext>
                </a:extLst>
              </a:tr>
              <a:tr h="311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Фаза. Прозрачность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Прозрачная</a:t>
                      </a:r>
                    </a:p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Прозрачная</a:t>
                      </a:r>
                    </a:p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301030"/>
                  </a:ext>
                </a:extLst>
              </a:tr>
              <a:tr h="207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Фаза. </a:t>
                      </a:r>
                      <a:r>
                        <a:rPr lang="en-US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7,5-8,2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8692"/>
                  </a:ext>
                </a:extLst>
              </a:tr>
              <a:tr h="205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Фаза. Эпителиальные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клетки</a:t>
                      </a:r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Единичные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573146"/>
                  </a:ext>
                </a:extLst>
              </a:tr>
              <a:tr h="35022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.Лейкоциты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Единичные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797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44041"/>
              </p:ext>
            </p:extLst>
          </p:nvPr>
        </p:nvGraphicFramePr>
        <p:xfrm>
          <a:off x="1291818" y="4049129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156357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453806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23405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Фаза.Билирубинат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кальция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175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Фаза. Желчные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5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43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Фаза. Кристаллы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холестерина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5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Фаза.Слизь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05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 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19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Фаза.Яйца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гельминтов,простейшие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выявлены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3683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04401"/>
            <a:ext cx="11882134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9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4">
            <a:extLst>
              <a:ext uri="{FF2B5EF4-FFF2-40B4-BE49-F238E27FC236}">
                <a16:creationId xmlns:a16="http://schemas.microsoft.com/office/drawing/2014/main" id="{EC956E20-CDA2-71DD-E98D-EE33BD8E4E1B}"/>
              </a:ext>
            </a:extLst>
          </p:cNvPr>
          <p:cNvSpPr/>
          <p:nvPr/>
        </p:nvSpPr>
        <p:spPr>
          <a:xfrm>
            <a:off x="1602297" y="1419726"/>
            <a:ext cx="9683323" cy="481263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31750" cap="flat" cmpd="sng" algn="ctr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b="1" dirty="0" smtClean="0">
                <a:solidFill>
                  <a:srgbClr val="0061AA"/>
                </a:solidFill>
              </a:rPr>
              <a:t>             Ультразвуковое </a:t>
            </a:r>
            <a:r>
              <a:rPr lang="ru-RU" b="1" dirty="0">
                <a:solidFill>
                  <a:srgbClr val="0061AA"/>
                </a:solidFill>
              </a:rPr>
              <a:t>исследование сердца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EB09FB5-890A-2F2F-2554-03F7DAD0A2E4}"/>
              </a:ext>
            </a:extLst>
          </p:cNvPr>
          <p:cNvGrpSpPr/>
          <p:nvPr/>
        </p:nvGrpSpPr>
        <p:grpSpPr>
          <a:xfrm>
            <a:off x="1374039" y="1240070"/>
            <a:ext cx="840569" cy="840569"/>
            <a:chOff x="1050365" y="2006072"/>
            <a:chExt cx="936000" cy="936000"/>
          </a:xfrm>
          <a:solidFill>
            <a:srgbClr val="0061AA"/>
          </a:solidFill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A27120F7-6EF5-C207-8E40-A79E4E46A322}"/>
                </a:ext>
              </a:extLst>
            </p:cNvPr>
            <p:cNvSpPr/>
            <p:nvPr/>
          </p:nvSpPr>
          <p:spPr>
            <a:xfrm>
              <a:off x="1050365" y="2006072"/>
              <a:ext cx="936000" cy="9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626F1107-5C2E-9679-5D87-DFF503EEB2E9}"/>
                </a:ext>
              </a:extLst>
            </p:cNvPr>
            <p:cNvSpPr/>
            <p:nvPr/>
          </p:nvSpPr>
          <p:spPr>
            <a:xfrm>
              <a:off x="1104365" y="2060072"/>
              <a:ext cx="828000" cy="828000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63AEF9-30C9-2A5C-A1C1-C174F3564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4676" y="1435797"/>
            <a:ext cx="479742" cy="4184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14608" y="132019"/>
            <a:ext cx="536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в 2023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113">
            <a:extLst>
              <a:ext uri="{FF2B5EF4-FFF2-40B4-BE49-F238E27FC236}">
                <a16:creationId xmlns:a16="http://schemas.microsoft.com/office/drawing/2014/main" id="{F60741F7-83D1-600C-D364-CB64C9A532F4}"/>
              </a:ext>
            </a:extLst>
          </p:cNvPr>
          <p:cNvSpPr/>
          <p:nvPr/>
        </p:nvSpPr>
        <p:spPr>
          <a:xfrm>
            <a:off x="3489320" y="2273394"/>
            <a:ext cx="8181975" cy="3162300"/>
          </a:xfrm>
          <a:prstGeom prst="roundRect">
            <a:avLst>
              <a:gd name="adj" fmla="val 42079"/>
            </a:avLst>
          </a:prstGeom>
          <a:noFill/>
          <a:ln w="31750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3304BB4-8C12-01A7-B5B3-21600CBFE274}"/>
              </a:ext>
            </a:extLst>
          </p:cNvPr>
          <p:cNvGrpSpPr/>
          <p:nvPr/>
        </p:nvGrpSpPr>
        <p:grpSpPr>
          <a:xfrm>
            <a:off x="282027" y="2129135"/>
            <a:ext cx="4001077" cy="4001077"/>
            <a:chOff x="866198" y="1650065"/>
            <a:chExt cx="3872057" cy="387205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954764-67C4-E6B8-F99B-72A6148F9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201" y="1789672"/>
              <a:ext cx="3610103" cy="3615475"/>
            </a:xfrm>
            <a:prstGeom prst="rect">
              <a:avLst/>
            </a:prstGeom>
          </p:spPr>
        </p:pic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0899935D-E660-800C-0479-E93CC1941ACC}"/>
                </a:ext>
              </a:extLst>
            </p:cNvPr>
            <p:cNvSpPr/>
            <p:nvPr/>
          </p:nvSpPr>
          <p:spPr>
            <a:xfrm>
              <a:off x="866198" y="1650065"/>
              <a:ext cx="3872057" cy="3872057"/>
            </a:xfrm>
            <a:prstGeom prst="ellipse">
              <a:avLst/>
            </a:prstGeom>
            <a:noFill/>
            <a:ln w="50800">
              <a:solidFill>
                <a:srgbClr val="FEB10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09FBB82C-F2E8-C795-059F-19D303BD3F2B}"/>
                </a:ext>
              </a:extLst>
            </p:cNvPr>
            <p:cNvSpPr/>
            <p:nvPr/>
          </p:nvSpPr>
          <p:spPr>
            <a:xfrm>
              <a:off x="994857" y="1778628"/>
              <a:ext cx="3614738" cy="3614738"/>
            </a:xfrm>
            <a:prstGeom prst="ellipse">
              <a:avLst/>
            </a:prstGeom>
            <a:noFill/>
            <a:ln w="25400">
              <a:solidFill>
                <a:srgbClr val="FEB10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11030" y="2727031"/>
            <a:ext cx="109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ЭХО-КГ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782" y="3212666"/>
            <a:ext cx="71978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Аорта уплотнена. Начальный </a:t>
            </a:r>
            <a:r>
              <a:rPr lang="ru-RU" dirty="0" err="1" smtClean="0"/>
              <a:t>кальциноз</a:t>
            </a:r>
            <a:r>
              <a:rPr lang="ru-RU" dirty="0" smtClean="0"/>
              <a:t> кольца и створок </a:t>
            </a:r>
            <a:r>
              <a:rPr lang="ru-RU" dirty="0" err="1" smtClean="0"/>
              <a:t>АоК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Уплотнение кольца МК. Полости сердца увеличены. МЖП и ЗСЛЖ не</a:t>
            </a:r>
          </a:p>
          <a:p>
            <a:r>
              <a:rPr lang="ru-RU" dirty="0"/>
              <a:t>у</a:t>
            </a:r>
            <a:r>
              <a:rPr lang="ru-RU" dirty="0" smtClean="0"/>
              <a:t>толщены. Диастолическая функция ЛЖ нарушена умеренно Е=А. </a:t>
            </a:r>
            <a:r>
              <a:rPr lang="ru-RU" dirty="0" err="1" smtClean="0"/>
              <a:t>Мит</a:t>
            </a:r>
            <a:r>
              <a:rPr lang="ru-RU" dirty="0" smtClean="0"/>
              <a:t>-</a:t>
            </a:r>
            <a:endParaRPr lang="ru-RU" dirty="0"/>
          </a:p>
          <a:p>
            <a:r>
              <a:rPr lang="ru-RU" dirty="0" err="1" smtClean="0"/>
              <a:t>ральная</a:t>
            </a:r>
            <a:r>
              <a:rPr lang="ru-RU" dirty="0" smtClean="0"/>
              <a:t> недостаточность 1 ст. Сократительная способность миокарда </a:t>
            </a:r>
          </a:p>
          <a:p>
            <a:r>
              <a:rPr lang="ru-RU" dirty="0" smtClean="0"/>
              <a:t>ЛЖ</a:t>
            </a:r>
            <a:r>
              <a:rPr lang="ru-RU" dirty="0"/>
              <a:t> </a:t>
            </a:r>
            <a:r>
              <a:rPr lang="ru-RU" dirty="0" smtClean="0"/>
              <a:t>уд. Участки </a:t>
            </a:r>
            <a:r>
              <a:rPr lang="ru-RU" dirty="0" err="1" smtClean="0"/>
              <a:t>гипонезии</a:t>
            </a:r>
            <a:r>
              <a:rPr lang="ru-RU" dirty="0" smtClean="0"/>
              <a:t> не определяются. Недостаточность ТК1 ст.</a:t>
            </a:r>
          </a:p>
          <a:p>
            <a:r>
              <a:rPr lang="ru-RU" dirty="0" smtClean="0"/>
              <a:t>Признаков перикардиального выпота не выявлено.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2487" y="81685"/>
            <a:ext cx="536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в 2023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EC956E20-CDA2-71DD-E98D-EE33BD8E4E1B}"/>
              </a:ext>
            </a:extLst>
          </p:cNvPr>
          <p:cNvSpPr/>
          <p:nvPr/>
        </p:nvSpPr>
        <p:spPr>
          <a:xfrm>
            <a:off x="1820410" y="882831"/>
            <a:ext cx="9683323" cy="481263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31750" cap="flat" cmpd="sng" algn="ctr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b="1" dirty="0" smtClean="0">
                <a:solidFill>
                  <a:srgbClr val="0061AA"/>
                </a:solidFill>
              </a:rPr>
              <a:t>             </a:t>
            </a:r>
            <a:r>
              <a:rPr lang="ru-RU" b="1" dirty="0" err="1" smtClean="0">
                <a:solidFill>
                  <a:srgbClr val="0061AA"/>
                </a:solidFill>
              </a:rPr>
              <a:t>Фиброэзофагогастродуоденоскопия</a:t>
            </a:r>
            <a:endParaRPr lang="ru-RU" b="1" dirty="0">
              <a:solidFill>
                <a:srgbClr val="0061AA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EB09FB5-890A-2F2F-2554-03F7DAD0A2E4}"/>
              </a:ext>
            </a:extLst>
          </p:cNvPr>
          <p:cNvGrpSpPr/>
          <p:nvPr/>
        </p:nvGrpSpPr>
        <p:grpSpPr>
          <a:xfrm>
            <a:off x="1400125" y="703175"/>
            <a:ext cx="840569" cy="840569"/>
            <a:chOff x="1050365" y="2006072"/>
            <a:chExt cx="936000" cy="936000"/>
          </a:xfrm>
          <a:solidFill>
            <a:srgbClr val="0061AA"/>
          </a:solidFill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A27120F7-6EF5-C207-8E40-A79E4E46A322}"/>
                </a:ext>
              </a:extLst>
            </p:cNvPr>
            <p:cNvSpPr/>
            <p:nvPr/>
          </p:nvSpPr>
          <p:spPr>
            <a:xfrm>
              <a:off x="1050365" y="2006072"/>
              <a:ext cx="936000" cy="9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26F1107-5C2E-9679-5D87-DFF503EEB2E9}"/>
                </a:ext>
              </a:extLst>
            </p:cNvPr>
            <p:cNvSpPr/>
            <p:nvPr/>
          </p:nvSpPr>
          <p:spPr>
            <a:xfrm>
              <a:off x="1104365" y="2060072"/>
              <a:ext cx="828000" cy="828000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42" y="888567"/>
            <a:ext cx="469783" cy="469783"/>
          </a:xfrm>
          <a:prstGeom prst="rect">
            <a:avLst/>
          </a:prstGeom>
        </p:spPr>
      </p:pic>
      <p:sp>
        <p:nvSpPr>
          <p:cNvPr id="8" name="Прямоугольник: скругленные углы 113">
            <a:extLst>
              <a:ext uri="{FF2B5EF4-FFF2-40B4-BE49-F238E27FC236}">
                <a16:creationId xmlns:a16="http://schemas.microsoft.com/office/drawing/2014/main" id="{F60741F7-83D1-600C-D364-CB64C9A532F4}"/>
              </a:ext>
            </a:extLst>
          </p:cNvPr>
          <p:cNvSpPr/>
          <p:nvPr/>
        </p:nvSpPr>
        <p:spPr>
          <a:xfrm>
            <a:off x="4429387" y="2222721"/>
            <a:ext cx="6003000" cy="1686549"/>
          </a:xfrm>
          <a:prstGeom prst="roundRect">
            <a:avLst>
              <a:gd name="adj" fmla="val 42079"/>
            </a:avLst>
          </a:prstGeom>
          <a:noFill/>
          <a:ln w="31750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72" y="2360532"/>
            <a:ext cx="3228954" cy="2280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12956" y="2214434"/>
            <a:ext cx="870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ФГДС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670" y="2902591"/>
            <a:ext cx="508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Недостаточность </a:t>
            </a:r>
            <a:r>
              <a:rPr lang="ru-RU" dirty="0" err="1" smtClean="0"/>
              <a:t>кардии</a:t>
            </a:r>
            <a:r>
              <a:rPr lang="ru-RU" dirty="0" smtClean="0"/>
              <a:t>. Поверхностный гастрит.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9156" y="601802"/>
            <a:ext cx="3474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Пациентка Н., 49 лет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18" y="1811236"/>
            <a:ext cx="6074956" cy="1548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10" y="1824594"/>
            <a:ext cx="1536325" cy="1548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794" y="2240933"/>
            <a:ext cx="445047" cy="603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355783" y="2358045"/>
            <a:ext cx="9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318" y="4154073"/>
            <a:ext cx="5780163" cy="1937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54" y="4352365"/>
            <a:ext cx="1536325" cy="15485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505" y="4855435"/>
            <a:ext cx="463336" cy="5730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6200000">
            <a:off x="-29220" y="4972695"/>
            <a:ext cx="1556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жизни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9776" y="2405573"/>
            <a:ext cx="2332140" cy="22210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23118" y="2036241"/>
            <a:ext cx="47213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Обратилась к терапевту 28.03.23 г с жалобами на:</a:t>
            </a:r>
          </a:p>
          <a:p>
            <a:r>
              <a:rPr lang="ru-RU" sz="1400" dirty="0" smtClean="0"/>
              <a:t>-на быструю утомляемость </a:t>
            </a:r>
          </a:p>
          <a:p>
            <a:r>
              <a:rPr lang="ru-RU" sz="1400" dirty="0" smtClean="0"/>
              <a:t>-повышение температуры тела до 38,9С в течение 10 дней.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6510" y="4154073"/>
            <a:ext cx="45887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Д-учете с ХНИЗ не состоит.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ВИЧ, гепатиты ,туберкулез –отрицает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Аллергологический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анамнез: не отягощен.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Наследственность по онкологии :у отца рак гортани , у бабушки рак гортани 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 (курение ,употребление алкоголя) отрицает.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ВТЭ: работает , дефектолог.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0737" y="6516154"/>
            <a:ext cx="11630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925" y="132019"/>
            <a:ext cx="536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в 2023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EC956E20-CDA2-71DD-E98D-EE33BD8E4E1B}"/>
              </a:ext>
            </a:extLst>
          </p:cNvPr>
          <p:cNvSpPr/>
          <p:nvPr/>
        </p:nvSpPr>
        <p:spPr>
          <a:xfrm>
            <a:off x="1392942" y="1411337"/>
            <a:ext cx="7994340" cy="484574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31750" cap="flat" cmpd="sng" algn="ctr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b="1" dirty="0" smtClean="0">
                <a:solidFill>
                  <a:srgbClr val="0061AA"/>
                </a:solidFill>
              </a:rPr>
              <a:t>                      Ультразвуковое исследование щитовидной железы </a:t>
            </a:r>
            <a:endParaRPr lang="ru-RU" b="1" dirty="0">
              <a:solidFill>
                <a:srgbClr val="0061A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39" y="1175244"/>
            <a:ext cx="841321" cy="841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334" y="1385574"/>
            <a:ext cx="475529" cy="420660"/>
          </a:xfrm>
          <a:prstGeom prst="rect">
            <a:avLst/>
          </a:prstGeom>
        </p:spPr>
      </p:pic>
      <p:sp>
        <p:nvSpPr>
          <p:cNvPr id="6" name="Прямоугольник: скругленные углы 113">
            <a:extLst>
              <a:ext uri="{FF2B5EF4-FFF2-40B4-BE49-F238E27FC236}">
                <a16:creationId xmlns:a16="http://schemas.microsoft.com/office/drawing/2014/main" id="{F60741F7-83D1-600C-D364-CB64C9A532F4}"/>
              </a:ext>
            </a:extLst>
          </p:cNvPr>
          <p:cNvSpPr/>
          <p:nvPr/>
        </p:nvSpPr>
        <p:spPr>
          <a:xfrm>
            <a:off x="3393524" y="2222722"/>
            <a:ext cx="7042381" cy="1443268"/>
          </a:xfrm>
          <a:prstGeom prst="roundRect">
            <a:avLst>
              <a:gd name="adj" fmla="val 42079"/>
            </a:avLst>
          </a:prstGeom>
          <a:noFill/>
          <a:ln w="31750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5772" y="2592198"/>
            <a:ext cx="398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Очаговое образование ЩЖ.</a:t>
            </a:r>
            <a:r>
              <a:rPr lang="en-US" dirty="0" err="1" smtClean="0"/>
              <a:t>Tirads</a:t>
            </a:r>
            <a:r>
              <a:rPr lang="en-US" dirty="0" smtClean="0"/>
              <a:t> 3</a:t>
            </a:r>
            <a:r>
              <a:rPr lang="ru-RU" dirty="0" smtClean="0"/>
              <a:t>.</a:t>
            </a:r>
          </a:p>
          <a:p>
            <a:r>
              <a:rPr lang="en-US" dirty="0" smtClean="0"/>
              <a:t>V-8</a:t>
            </a:r>
            <a:r>
              <a:rPr lang="ru-RU" dirty="0" smtClean="0"/>
              <a:t>,3 </a:t>
            </a:r>
            <a:r>
              <a:rPr lang="ru-RU" dirty="0" err="1" smtClean="0"/>
              <a:t>мл,в</a:t>
            </a:r>
            <a:r>
              <a:rPr lang="ru-RU" dirty="0" smtClean="0"/>
              <a:t> правой доле 1,2 *1,1*1,2 см</a:t>
            </a:r>
            <a:endParaRPr lang="ru-RU" dirty="0"/>
          </a:p>
        </p:txBody>
      </p:sp>
      <p:pic>
        <p:nvPicPr>
          <p:cNvPr id="2050" name="Picture 2" descr="https://avatars.mds.yandex.net/i?id=1690b52ce1a0cb7576f327b70bcdc853928da2d9-918137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00" y="2012234"/>
            <a:ext cx="2487599" cy="18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32">
            <a:extLst>
              <a:ext uri="{FF2B5EF4-FFF2-40B4-BE49-F238E27FC236}">
                <a16:creationId xmlns:a16="http://schemas.microsoft.com/office/drawing/2014/main" id="{B15095E5-7168-9181-BF83-FC3C9FD6B69F}"/>
              </a:ext>
            </a:extLst>
          </p:cNvPr>
          <p:cNvSpPr/>
          <p:nvPr/>
        </p:nvSpPr>
        <p:spPr>
          <a:xfrm>
            <a:off x="450313" y="4100082"/>
            <a:ext cx="11303051" cy="21884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gradFill>
              <a:gsLst>
                <a:gs pos="0">
                  <a:srgbClr val="F56802"/>
                </a:gs>
                <a:gs pos="51000">
                  <a:srgbClr val="FEB10A"/>
                </a:gs>
                <a:gs pos="100000">
                  <a:srgbClr val="F56802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F9D096-436E-2CC0-3548-A1AB107F426A}"/>
              </a:ext>
            </a:extLst>
          </p:cNvPr>
          <p:cNvSpPr/>
          <p:nvPr/>
        </p:nvSpPr>
        <p:spPr>
          <a:xfrm>
            <a:off x="142822" y="4785688"/>
            <a:ext cx="774591" cy="774591"/>
          </a:xfrm>
          <a:prstGeom prst="ellipse">
            <a:avLst/>
          </a:prstGeom>
          <a:solidFill>
            <a:srgbClr val="F568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1A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5189" y="4970889"/>
            <a:ext cx="680736" cy="4041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8292" y="4533035"/>
            <a:ext cx="102270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Проконсультирована эндокринологом по месту жительства: по результатам УЗИ ЩЖ и лабораторных </a:t>
            </a:r>
          </a:p>
          <a:p>
            <a:r>
              <a:rPr lang="ru-RU" dirty="0" smtClean="0"/>
              <a:t>показателей, проведение ТАБ щ/ж не целесообразно. Данных за подострый </a:t>
            </a:r>
            <a:r>
              <a:rPr lang="ru-RU" dirty="0" err="1" smtClean="0"/>
              <a:t>тиреоидит</a:t>
            </a:r>
            <a:r>
              <a:rPr lang="ru-RU" dirty="0" smtClean="0"/>
              <a:t> нет.</a:t>
            </a:r>
          </a:p>
          <a:p>
            <a:r>
              <a:rPr lang="ru-RU" dirty="0" smtClean="0"/>
              <a:t>Ре-но: УЗИ ЩЖ 1 раз в  год ,контроль ТТГ,Т4 через 2-3 </a:t>
            </a:r>
            <a:r>
              <a:rPr lang="ru-RU" dirty="0" err="1" smtClean="0"/>
              <a:t>мес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таб. </a:t>
            </a:r>
            <a:r>
              <a:rPr lang="ru-RU" dirty="0" err="1" smtClean="0"/>
              <a:t>Магнерот</a:t>
            </a:r>
            <a:r>
              <a:rPr lang="ru-RU" dirty="0" smtClean="0"/>
              <a:t> по 1 таб. 2 раза на 2 </a:t>
            </a:r>
            <a:r>
              <a:rPr lang="ru-RU" dirty="0" err="1" smtClean="0"/>
              <a:t>мес</a:t>
            </a:r>
            <a:r>
              <a:rPr lang="ru-RU" dirty="0" smtClean="0"/>
              <a:t>, р-р </a:t>
            </a:r>
            <a:r>
              <a:rPr lang="ru-RU" dirty="0" err="1" smtClean="0"/>
              <a:t>Колекальциферол</a:t>
            </a:r>
            <a:r>
              <a:rPr lang="ru-RU" dirty="0"/>
              <a:t> п</a:t>
            </a:r>
            <a:r>
              <a:rPr lang="ru-RU" dirty="0" smtClean="0"/>
              <a:t>о 5 кап. утром во время еды.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7">
            <a:extLst>
              <a:ext uri="{FF2B5EF4-FFF2-40B4-BE49-F238E27FC236}">
                <a16:creationId xmlns:a16="http://schemas.microsoft.com/office/drawing/2014/main" id="{E70D157F-F8C9-24CF-5109-1DA681EED511}"/>
              </a:ext>
            </a:extLst>
          </p:cNvPr>
          <p:cNvSpPr/>
          <p:nvPr/>
        </p:nvSpPr>
        <p:spPr>
          <a:xfrm>
            <a:off x="826397" y="158185"/>
            <a:ext cx="10364517" cy="1007885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31750" cap="flat" cmpd="sng" algn="ctr">
            <a:solidFill>
              <a:srgbClr val="F5680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НН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D7778FE-88B5-7885-D885-52906EC8DBBA}"/>
              </a:ext>
            </a:extLst>
          </p:cNvPr>
          <p:cNvSpPr/>
          <p:nvPr/>
        </p:nvSpPr>
        <p:spPr>
          <a:xfrm>
            <a:off x="345927" y="158185"/>
            <a:ext cx="833582" cy="833582"/>
          </a:xfrm>
          <a:prstGeom prst="ellipse">
            <a:avLst/>
          </a:prstGeom>
          <a:solidFill>
            <a:srgbClr val="F568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1A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70" y="330599"/>
            <a:ext cx="359695" cy="597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831" y="242740"/>
            <a:ext cx="9594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фоне приема терапии состояние без положительной динамики. Пациентка самостоятельно </a:t>
            </a:r>
          </a:p>
          <a:p>
            <a:r>
              <a:rPr lang="ru-RU" dirty="0"/>
              <a:t>п</a:t>
            </a:r>
            <a:r>
              <a:rPr lang="ru-RU" dirty="0" smtClean="0"/>
              <a:t>роходит повторно УЗИ ЩЖ</a:t>
            </a:r>
            <a:r>
              <a:rPr lang="ru-RU" dirty="0"/>
              <a:t> </a:t>
            </a:r>
            <a:r>
              <a:rPr lang="ru-RU" dirty="0" smtClean="0"/>
              <a:t>04.06.23 г.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84" y="2133877"/>
            <a:ext cx="475529" cy="4206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531" y="1409351"/>
            <a:ext cx="8116955" cy="3481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28" y="2212215"/>
            <a:ext cx="3044264" cy="2283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5769" y="1821259"/>
            <a:ext cx="79587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в правой доле –образование размерами 17*12*11 мм,</a:t>
            </a:r>
            <a:r>
              <a:rPr lang="en-US" dirty="0" smtClean="0"/>
              <a:t> </a:t>
            </a:r>
            <a:r>
              <a:rPr lang="ru-RU" dirty="0" smtClean="0"/>
              <a:t>горизонтально</a:t>
            </a:r>
          </a:p>
          <a:p>
            <a:r>
              <a:rPr lang="ru-RU" dirty="0" smtClean="0"/>
              <a:t>ориентированное , с неровными контурами солидной </a:t>
            </a:r>
            <a:r>
              <a:rPr lang="ru-RU" dirty="0" err="1" smtClean="0"/>
              <a:t>эхоструктуры</a:t>
            </a:r>
            <a:r>
              <a:rPr lang="ru-RU" dirty="0" smtClean="0"/>
              <a:t> ,</a:t>
            </a:r>
          </a:p>
          <a:p>
            <a:r>
              <a:rPr lang="ru-RU" dirty="0" smtClean="0"/>
              <a:t>значительно пониженной </a:t>
            </a:r>
            <a:r>
              <a:rPr lang="ru-RU" dirty="0" err="1" smtClean="0"/>
              <a:t>эхогенности</a:t>
            </a:r>
            <a:r>
              <a:rPr lang="ru-RU" dirty="0" smtClean="0"/>
              <a:t> , с мелкими </a:t>
            </a:r>
            <a:r>
              <a:rPr lang="ru-RU" dirty="0" err="1" smtClean="0"/>
              <a:t>гиперэхогенными</a:t>
            </a:r>
            <a:endParaRPr lang="ru-RU" dirty="0" smtClean="0"/>
          </a:p>
          <a:p>
            <a:r>
              <a:rPr lang="ru-RU" dirty="0" smtClean="0"/>
              <a:t>включениями-</a:t>
            </a:r>
            <a:r>
              <a:rPr lang="ru-RU" dirty="0" err="1" smtClean="0"/>
              <a:t>микрокальцинаты</a:t>
            </a:r>
            <a:r>
              <a:rPr lang="ru-RU" dirty="0" smtClean="0"/>
              <a:t> (</a:t>
            </a:r>
            <a:r>
              <a:rPr lang="en-US" dirty="0" smtClean="0"/>
              <a:t>TIRAADS5)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на границе перешейка и левой доли –образование размерами 8*5*5 мм ,</a:t>
            </a:r>
          </a:p>
          <a:p>
            <a:r>
              <a:rPr lang="ru-RU" dirty="0"/>
              <a:t>г</a:t>
            </a:r>
            <a:r>
              <a:rPr lang="ru-RU" dirty="0" smtClean="0"/>
              <a:t>оризонтально ориентированное ,с ровными контурами ,смешанной солидно-</a:t>
            </a:r>
          </a:p>
          <a:p>
            <a:r>
              <a:rPr lang="ru-RU" dirty="0" smtClean="0"/>
              <a:t>кистозной-50/50-эхоструктуры,солидный компонент средней </a:t>
            </a:r>
            <a:r>
              <a:rPr lang="ru-RU" dirty="0" err="1" smtClean="0"/>
              <a:t>эхогенности</a:t>
            </a:r>
            <a:r>
              <a:rPr lang="ru-RU" dirty="0" smtClean="0"/>
              <a:t> (без</a:t>
            </a:r>
          </a:p>
          <a:p>
            <a:r>
              <a:rPr lang="ru-RU" dirty="0" err="1"/>
              <a:t>э</a:t>
            </a:r>
            <a:r>
              <a:rPr lang="ru-RU" dirty="0" err="1" smtClean="0"/>
              <a:t>хогенных</a:t>
            </a:r>
            <a:r>
              <a:rPr lang="ru-RU" dirty="0" smtClean="0"/>
              <a:t> включений) </a:t>
            </a:r>
            <a:r>
              <a:rPr lang="en-US" dirty="0" smtClean="0"/>
              <a:t>TIRADS 3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1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354" y="341744"/>
            <a:ext cx="5625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обследований в 2023 году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EC956E20-CDA2-71DD-E98D-EE33BD8E4E1B}"/>
              </a:ext>
            </a:extLst>
          </p:cNvPr>
          <p:cNvSpPr/>
          <p:nvPr/>
        </p:nvSpPr>
        <p:spPr>
          <a:xfrm>
            <a:off x="1820410" y="882831"/>
            <a:ext cx="9683323" cy="481263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31750" cap="flat" cmpd="sng" algn="ctr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b="1" dirty="0" smtClean="0">
                <a:solidFill>
                  <a:srgbClr val="0061AA"/>
                </a:solidFill>
              </a:rPr>
              <a:t>                 Цитологическое исследования </a:t>
            </a:r>
            <a:endParaRPr lang="ru-RU" b="1" dirty="0">
              <a:solidFill>
                <a:srgbClr val="0061A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5" y="702801"/>
            <a:ext cx="841321" cy="841321"/>
          </a:xfrm>
          <a:prstGeom prst="rect">
            <a:avLst/>
          </a:prstGeom>
        </p:spPr>
      </p:pic>
      <p:sp>
        <p:nvSpPr>
          <p:cNvPr id="6" name="Прямоугольник: скругленные углы 113">
            <a:extLst>
              <a:ext uri="{FF2B5EF4-FFF2-40B4-BE49-F238E27FC236}">
                <a16:creationId xmlns:a16="http://schemas.microsoft.com/office/drawing/2014/main" id="{F60741F7-83D1-600C-D364-CB64C9A532F4}"/>
              </a:ext>
            </a:extLst>
          </p:cNvPr>
          <p:cNvSpPr/>
          <p:nvPr/>
        </p:nvSpPr>
        <p:spPr>
          <a:xfrm>
            <a:off x="4278385" y="1787898"/>
            <a:ext cx="6850279" cy="1825950"/>
          </a:xfrm>
          <a:prstGeom prst="roundRect">
            <a:avLst>
              <a:gd name="adj" fmla="val 42079"/>
            </a:avLst>
          </a:prstGeom>
          <a:noFill/>
          <a:ln w="31750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92472" y="2351857"/>
            <a:ext cx="6467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пунктате</a:t>
            </a:r>
            <a:r>
              <a:rPr lang="ru-RU" dirty="0" smtClean="0"/>
              <a:t> кровь , «голое» ядра, </a:t>
            </a:r>
            <a:r>
              <a:rPr lang="ru-RU" dirty="0" err="1" smtClean="0"/>
              <a:t>истромальные</a:t>
            </a:r>
            <a:r>
              <a:rPr lang="ru-RU" dirty="0" smtClean="0"/>
              <a:t> клетки ,пласты,</a:t>
            </a:r>
          </a:p>
          <a:p>
            <a:r>
              <a:rPr lang="ru-RU" dirty="0" smtClean="0"/>
              <a:t>группы и сосочковые структуры из атипичных </a:t>
            </a:r>
            <a:r>
              <a:rPr lang="ru-RU" dirty="0" err="1" smtClean="0"/>
              <a:t>тиреоцитов</a:t>
            </a:r>
            <a:r>
              <a:rPr lang="ru-RU" dirty="0" smtClean="0"/>
              <a:t>, что </a:t>
            </a:r>
          </a:p>
          <a:p>
            <a:r>
              <a:rPr lang="ru-RU" dirty="0" smtClean="0"/>
              <a:t>Наиболее всего характерно для папиллярного рака ЩЖ.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130">
            <a:extLst>
              <a:ext uri="{FF2B5EF4-FFF2-40B4-BE49-F238E27FC236}">
                <a16:creationId xmlns:a16="http://schemas.microsoft.com/office/drawing/2014/main" id="{2C2D57E3-0681-C19F-E3E0-3951A99DD31D}"/>
              </a:ext>
            </a:extLst>
          </p:cNvPr>
          <p:cNvSpPr/>
          <p:nvPr/>
        </p:nvSpPr>
        <p:spPr>
          <a:xfrm>
            <a:off x="869739" y="5167796"/>
            <a:ext cx="8094565" cy="6855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gradFill>
              <a:gsLst>
                <a:gs pos="28000">
                  <a:srgbClr val="F56802"/>
                </a:gs>
                <a:gs pos="0">
                  <a:srgbClr val="FEB10A"/>
                </a:gs>
                <a:gs pos="100000">
                  <a:srgbClr val="EB2F01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>
                <a:solidFill>
                  <a:prstClr val="black"/>
                </a:solidFill>
              </a:rPr>
              <a:t>Пациентка направлена в КГБУЗ « КККОД им А.И Крыжановского»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s://avatars.mds.yandex.net/i?id=a3ca1477a2f430282873a59a8924334156779ac2-906885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06" y="1739026"/>
            <a:ext cx="3183621" cy="26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484" y="375300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Диагноз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3DDFC-86F3-8E99-8CEA-FEED021E7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0" y="2058405"/>
            <a:ext cx="3679156" cy="3548424"/>
          </a:xfrm>
          <a:prstGeom prst="rect">
            <a:avLst/>
          </a:prstGeom>
        </p:spPr>
      </p:pic>
      <p:sp>
        <p:nvSpPr>
          <p:cNvPr id="5" name="Прямоугольник: скругленные углы 12">
            <a:extLst>
              <a:ext uri="{FF2B5EF4-FFF2-40B4-BE49-F238E27FC236}">
                <a16:creationId xmlns:a16="http://schemas.microsoft.com/office/drawing/2014/main" id="{4CA429D4-CAC1-83DB-461A-37940550B269}"/>
              </a:ext>
            </a:extLst>
          </p:cNvPr>
          <p:cNvSpPr/>
          <p:nvPr/>
        </p:nvSpPr>
        <p:spPr>
          <a:xfrm>
            <a:off x="4658422" y="472952"/>
            <a:ext cx="5688699" cy="4423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>
                <a:solidFill>
                  <a:srgbClr val="0061AA"/>
                </a:solidFill>
              </a:rPr>
              <a:t>Основной диагноз</a:t>
            </a:r>
            <a:endParaRPr lang="ru-RU" b="1" dirty="0">
              <a:solidFill>
                <a:srgbClr val="0061AA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420C089-5227-6E70-78D4-E5E494655EB6}"/>
              </a:ext>
            </a:extLst>
          </p:cNvPr>
          <p:cNvGrpSpPr/>
          <p:nvPr/>
        </p:nvGrpSpPr>
        <p:grpSpPr>
          <a:xfrm>
            <a:off x="4550213" y="1214929"/>
            <a:ext cx="5690758" cy="4484528"/>
            <a:chOff x="4753895" y="1855038"/>
            <a:chExt cx="5330806" cy="4484528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C9584A4-A911-19D2-00DE-A93E2964ACF2}"/>
                </a:ext>
              </a:extLst>
            </p:cNvPr>
            <p:cNvCxnSpPr>
              <a:cxnSpLocks/>
            </p:cNvCxnSpPr>
            <p:nvPr/>
          </p:nvCxnSpPr>
          <p:spPr>
            <a:xfrm>
              <a:off x="4760226" y="2210040"/>
              <a:ext cx="5276850" cy="0"/>
            </a:xfrm>
            <a:prstGeom prst="line">
              <a:avLst/>
            </a:prstGeom>
            <a:ln>
              <a:solidFill>
                <a:srgbClr val="84B9E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18B1D6AC-5BF6-2AAB-FC3E-A874B5CFC803}"/>
                </a:ext>
              </a:extLst>
            </p:cNvPr>
            <p:cNvCxnSpPr>
              <a:cxnSpLocks/>
            </p:cNvCxnSpPr>
            <p:nvPr/>
          </p:nvCxnSpPr>
          <p:spPr>
            <a:xfrm>
              <a:off x="4760226" y="2581800"/>
              <a:ext cx="5276850" cy="0"/>
            </a:xfrm>
            <a:prstGeom prst="line">
              <a:avLst/>
            </a:prstGeom>
            <a:ln>
              <a:solidFill>
                <a:srgbClr val="84B9E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901E5D6E-82C8-F905-34CC-4A4E82E8D7B2}"/>
                </a:ext>
              </a:extLst>
            </p:cNvPr>
            <p:cNvCxnSpPr>
              <a:cxnSpLocks/>
            </p:cNvCxnSpPr>
            <p:nvPr/>
          </p:nvCxnSpPr>
          <p:spPr>
            <a:xfrm>
              <a:off x="4769751" y="5359629"/>
              <a:ext cx="5276850" cy="0"/>
            </a:xfrm>
            <a:prstGeom prst="line">
              <a:avLst/>
            </a:prstGeom>
            <a:ln>
              <a:solidFill>
                <a:srgbClr val="84B9E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17C2DBF-6458-15BF-75DC-BC7A4B1562A0}"/>
                </a:ext>
              </a:extLst>
            </p:cNvPr>
            <p:cNvCxnSpPr>
              <a:cxnSpLocks/>
            </p:cNvCxnSpPr>
            <p:nvPr/>
          </p:nvCxnSpPr>
          <p:spPr>
            <a:xfrm>
              <a:off x="4798326" y="4472726"/>
              <a:ext cx="5276850" cy="0"/>
            </a:xfrm>
            <a:prstGeom prst="line">
              <a:avLst/>
            </a:prstGeom>
            <a:ln>
              <a:solidFill>
                <a:srgbClr val="84B9E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18E38F0-2C85-E1D0-48EE-95E53F0D0A13}"/>
                </a:ext>
              </a:extLst>
            </p:cNvPr>
            <p:cNvCxnSpPr>
              <a:cxnSpLocks/>
            </p:cNvCxnSpPr>
            <p:nvPr/>
          </p:nvCxnSpPr>
          <p:spPr>
            <a:xfrm>
              <a:off x="4807851" y="5000664"/>
              <a:ext cx="5276850" cy="0"/>
            </a:xfrm>
            <a:prstGeom prst="line">
              <a:avLst/>
            </a:prstGeom>
            <a:ln>
              <a:solidFill>
                <a:srgbClr val="84B9E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B7F176D-DE56-9BFD-CD24-5D1D08145E40}"/>
                </a:ext>
              </a:extLst>
            </p:cNvPr>
            <p:cNvCxnSpPr>
              <a:cxnSpLocks/>
            </p:cNvCxnSpPr>
            <p:nvPr/>
          </p:nvCxnSpPr>
          <p:spPr>
            <a:xfrm>
              <a:off x="4769751" y="5957429"/>
              <a:ext cx="5276850" cy="0"/>
            </a:xfrm>
            <a:prstGeom prst="line">
              <a:avLst/>
            </a:prstGeom>
            <a:ln>
              <a:solidFill>
                <a:srgbClr val="84B9E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8890E48-5B14-96E6-8B27-C3D537152214}"/>
                </a:ext>
              </a:extLst>
            </p:cNvPr>
            <p:cNvCxnSpPr>
              <a:cxnSpLocks/>
            </p:cNvCxnSpPr>
            <p:nvPr/>
          </p:nvCxnSpPr>
          <p:spPr>
            <a:xfrm>
              <a:off x="4760226" y="2957682"/>
              <a:ext cx="5276850" cy="0"/>
            </a:xfrm>
            <a:prstGeom prst="line">
              <a:avLst/>
            </a:prstGeom>
            <a:ln>
              <a:solidFill>
                <a:srgbClr val="84B9E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733F15EB-2388-EF77-EC7A-932175987C97}"/>
                </a:ext>
              </a:extLst>
            </p:cNvPr>
            <p:cNvCxnSpPr>
              <a:cxnSpLocks/>
            </p:cNvCxnSpPr>
            <p:nvPr/>
          </p:nvCxnSpPr>
          <p:spPr>
            <a:xfrm>
              <a:off x="4753895" y="3319347"/>
              <a:ext cx="5276850" cy="0"/>
            </a:xfrm>
            <a:prstGeom prst="line">
              <a:avLst/>
            </a:prstGeom>
            <a:ln>
              <a:solidFill>
                <a:srgbClr val="84B9E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E26C80C-57D8-781E-9EA8-80CDC28D155A}"/>
                </a:ext>
              </a:extLst>
            </p:cNvPr>
            <p:cNvCxnSpPr>
              <a:cxnSpLocks/>
            </p:cNvCxnSpPr>
            <p:nvPr/>
          </p:nvCxnSpPr>
          <p:spPr>
            <a:xfrm>
              <a:off x="4788745" y="6339566"/>
              <a:ext cx="5276850" cy="0"/>
            </a:xfrm>
            <a:prstGeom prst="line">
              <a:avLst/>
            </a:prstGeom>
            <a:ln>
              <a:solidFill>
                <a:srgbClr val="84B9E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EC6B2C1F-E22B-CF8D-E6FC-3F3FAC59DCFB}"/>
                </a:ext>
              </a:extLst>
            </p:cNvPr>
            <p:cNvCxnSpPr>
              <a:cxnSpLocks/>
            </p:cNvCxnSpPr>
            <p:nvPr/>
          </p:nvCxnSpPr>
          <p:spPr>
            <a:xfrm>
              <a:off x="4760226" y="1855038"/>
              <a:ext cx="5276850" cy="0"/>
            </a:xfrm>
            <a:prstGeom prst="line">
              <a:avLst/>
            </a:prstGeom>
            <a:ln>
              <a:solidFill>
                <a:srgbClr val="84B9E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A73C0626-6F79-5B3A-2C63-F9835E2EA022}"/>
                </a:ext>
              </a:extLst>
            </p:cNvPr>
            <p:cNvCxnSpPr>
              <a:cxnSpLocks/>
            </p:cNvCxnSpPr>
            <p:nvPr/>
          </p:nvCxnSpPr>
          <p:spPr>
            <a:xfrm>
              <a:off x="4753895" y="3738896"/>
              <a:ext cx="5276850" cy="0"/>
            </a:xfrm>
            <a:prstGeom prst="line">
              <a:avLst/>
            </a:prstGeom>
            <a:ln>
              <a:solidFill>
                <a:srgbClr val="84B9E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407718" y="1178082"/>
            <a:ext cx="58128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Cancer </a:t>
            </a:r>
            <a:r>
              <a:rPr lang="ru-RU" sz="2400" dirty="0" smtClean="0"/>
              <a:t>щитовидной железы 3 </a:t>
            </a:r>
            <a:r>
              <a:rPr lang="ru-RU" sz="2400" dirty="0" err="1" smtClean="0"/>
              <a:t>ст</a:t>
            </a:r>
            <a:r>
              <a:rPr lang="ru-RU" sz="2400" dirty="0" smtClean="0"/>
              <a:t>  </a:t>
            </a:r>
            <a:r>
              <a:rPr lang="en-US" sz="2400" dirty="0" smtClean="0"/>
              <a:t>T</a:t>
            </a:r>
            <a:r>
              <a:rPr lang="ru-RU" sz="2400" dirty="0" smtClean="0"/>
              <a:t>3</a:t>
            </a:r>
            <a:r>
              <a:rPr lang="en-US" sz="2400" dirty="0" smtClean="0"/>
              <a:t>N</a:t>
            </a:r>
            <a:r>
              <a:rPr lang="ru-RU" sz="2400" dirty="0" smtClean="0"/>
              <a:t>0</a:t>
            </a:r>
            <a:r>
              <a:rPr lang="en-US" sz="2400" dirty="0" smtClean="0"/>
              <a:t>M</a:t>
            </a:r>
            <a:r>
              <a:rPr lang="ru-RU" sz="2400" dirty="0" smtClean="0"/>
              <a:t>0</a:t>
            </a:r>
          </a:p>
          <a:p>
            <a:r>
              <a:rPr lang="ru-RU" sz="2400" dirty="0" smtClean="0"/>
              <a:t>Состояние после </a:t>
            </a:r>
            <a:r>
              <a:rPr lang="ru-RU" sz="2400" dirty="0" err="1" smtClean="0"/>
              <a:t>тиреоидэктомии</a:t>
            </a:r>
            <a:r>
              <a:rPr lang="ru-RU" sz="2400" dirty="0" smtClean="0"/>
              <a:t> от 12.07.23 г </a:t>
            </a:r>
          </a:p>
          <a:p>
            <a:r>
              <a:rPr lang="ru-RU" sz="2400" dirty="0" smtClean="0"/>
              <a:t>Медиастинальная </a:t>
            </a:r>
            <a:r>
              <a:rPr lang="ru-RU" sz="2400" dirty="0" err="1" smtClean="0"/>
              <a:t>лимфаденопатия</a:t>
            </a:r>
            <a:r>
              <a:rPr lang="ru-RU" sz="2400" dirty="0" smtClean="0"/>
              <a:t> до 13 мм.</a:t>
            </a:r>
          </a:p>
          <a:p>
            <a:endParaRPr lang="ru-RU" dirty="0"/>
          </a:p>
        </p:txBody>
      </p:sp>
      <p:sp>
        <p:nvSpPr>
          <p:cNvPr id="19" name="Прямоугольник: скругленные углы 71">
            <a:extLst>
              <a:ext uri="{FF2B5EF4-FFF2-40B4-BE49-F238E27FC236}">
                <a16:creationId xmlns:a16="http://schemas.microsoft.com/office/drawing/2014/main" id="{113A5EB1-4458-E623-D8A9-215700300099}"/>
              </a:ext>
            </a:extLst>
          </p:cNvPr>
          <p:cNvSpPr/>
          <p:nvPr/>
        </p:nvSpPr>
        <p:spPr>
          <a:xfrm>
            <a:off x="4407719" y="3329823"/>
            <a:ext cx="5684238" cy="4876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>
                <a:solidFill>
                  <a:srgbClr val="0061AA"/>
                </a:solidFill>
              </a:rPr>
              <a:t>Сопутствующие заболевания</a:t>
            </a:r>
            <a:endParaRPr lang="ru-RU" b="1" dirty="0">
              <a:solidFill>
                <a:srgbClr val="0061A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7718" y="4044656"/>
            <a:ext cx="66862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Гипербилирубинемия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Ферментопатия(АСТ 54,АЛТ-62 от 12.10.23)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диспепсия верхних отделов ЖКТ.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Полипы желчного пузыря 6 и 4 мм, впервые выявленные.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Билиарная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дисфункция. НАЖБП: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0334" y="2469619"/>
            <a:ext cx="568653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ВОПРОС ДЛЯ ОБСУЖДЕНИЯ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258349" y="3036815"/>
            <a:ext cx="7910818" cy="8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69601" y="560145"/>
            <a:ext cx="4746126" cy="24348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8348" y="3132269"/>
            <a:ext cx="9982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Вы определили бы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тактику ведения пациента?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40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5680" y="188768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5680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УЗИ ЩЖ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назначено-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уровня </a:t>
            </a:r>
            <a:r>
              <a:rPr lang="ru-RU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кальцитонина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F56802"/>
              </a:buClr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56802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лимфатических узлов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шеи , оценку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подвижности голосовых складок.</a:t>
            </a:r>
          </a:p>
        </p:txBody>
      </p:sp>
      <p:sp>
        <p:nvSpPr>
          <p:cNvPr id="5" name="Прямоугольник: скругленные углы 143">
            <a:extLst>
              <a:ext uri="{FF2B5EF4-FFF2-40B4-BE49-F238E27FC236}">
                <a16:creationId xmlns:a16="http://schemas.microsoft.com/office/drawing/2014/main" id="{24962F9C-FFD4-3D39-0814-E9C2D5354C22}"/>
              </a:ext>
            </a:extLst>
          </p:cNvPr>
          <p:cNvSpPr/>
          <p:nvPr/>
        </p:nvSpPr>
        <p:spPr>
          <a:xfrm>
            <a:off x="2362471" y="920009"/>
            <a:ext cx="5893971" cy="5509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gradFill>
              <a:gsLst>
                <a:gs pos="28000">
                  <a:srgbClr val="F56802"/>
                </a:gs>
                <a:gs pos="0">
                  <a:srgbClr val="FEB10A"/>
                </a:gs>
                <a:gs pos="100000">
                  <a:srgbClr val="EB2F01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56802"/>
                </a:solidFill>
              </a:rPr>
              <a:t>        Какие исследования не выполнены? </a:t>
            </a:r>
            <a:endParaRPr lang="ru-RU" b="1" dirty="0">
              <a:solidFill>
                <a:srgbClr val="F56802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4B53657-94FD-01A8-DA18-377165D90008}"/>
              </a:ext>
            </a:extLst>
          </p:cNvPr>
          <p:cNvSpPr/>
          <p:nvPr/>
        </p:nvSpPr>
        <p:spPr>
          <a:xfrm>
            <a:off x="1945680" y="778684"/>
            <a:ext cx="833582" cy="833582"/>
          </a:xfrm>
          <a:prstGeom prst="ellipse">
            <a:avLst/>
          </a:prstGeom>
          <a:solidFill>
            <a:srgbClr val="F568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b="1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138">
            <a:extLst>
              <a:ext uri="{FF2B5EF4-FFF2-40B4-BE49-F238E27FC236}">
                <a16:creationId xmlns:a16="http://schemas.microsoft.com/office/drawing/2014/main" id="{8343A3FE-6D5E-2EFF-95C0-14987157AFD9}"/>
              </a:ext>
            </a:extLst>
          </p:cNvPr>
          <p:cNvSpPr/>
          <p:nvPr/>
        </p:nvSpPr>
        <p:spPr>
          <a:xfrm>
            <a:off x="2339990" y="4058752"/>
            <a:ext cx="5893972" cy="5509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gradFill>
              <a:gsLst>
                <a:gs pos="28000">
                  <a:srgbClr val="84B9EF"/>
                </a:gs>
                <a:gs pos="0">
                  <a:srgbClr val="8AA9D7"/>
                </a:gs>
                <a:gs pos="99000">
                  <a:srgbClr val="0061AA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CA201-4DEE-714E-69C1-B669183E0AB5}"/>
              </a:ext>
            </a:extLst>
          </p:cNvPr>
          <p:cNvSpPr txBox="1"/>
          <p:nvPr/>
        </p:nvSpPr>
        <p:spPr>
          <a:xfrm>
            <a:off x="3027668" y="4110554"/>
            <a:ext cx="5674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61AA"/>
                </a:solidFill>
              </a:rPr>
              <a:t>Какие </a:t>
            </a:r>
            <a:r>
              <a:rPr lang="ru-RU" sz="2000" b="1" dirty="0" smtClean="0">
                <a:solidFill>
                  <a:srgbClr val="0061AA"/>
                </a:solidFill>
              </a:rPr>
              <a:t>исследования выполнены?</a:t>
            </a:r>
            <a:endParaRPr lang="ru-RU" sz="2000" b="1" dirty="0">
              <a:solidFill>
                <a:srgbClr val="0061AA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C5B12F6-B7D7-F50A-2B66-608CBECB1B5E}"/>
              </a:ext>
            </a:extLst>
          </p:cNvPr>
          <p:cNvSpPr/>
          <p:nvPr/>
        </p:nvSpPr>
        <p:spPr>
          <a:xfrm>
            <a:off x="1991067" y="3826660"/>
            <a:ext cx="833582" cy="833582"/>
          </a:xfrm>
          <a:prstGeom prst="ellipse">
            <a:avLst/>
          </a:prstGeom>
          <a:solidFill>
            <a:srgbClr val="0061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1AA"/>
              </a:solidFill>
            </a:endParaRPr>
          </a:p>
        </p:txBody>
      </p:sp>
      <p:grpSp>
        <p:nvGrpSpPr>
          <p:cNvPr id="10" name="Рисунок 62">
            <a:extLst>
              <a:ext uri="{FF2B5EF4-FFF2-40B4-BE49-F238E27FC236}">
                <a16:creationId xmlns:a16="http://schemas.microsoft.com/office/drawing/2014/main" id="{15C46379-FA48-8A02-BFE2-5F77A1B2E2A8}"/>
              </a:ext>
            </a:extLst>
          </p:cNvPr>
          <p:cNvGrpSpPr/>
          <p:nvPr/>
        </p:nvGrpSpPr>
        <p:grpSpPr>
          <a:xfrm>
            <a:off x="2120769" y="3923470"/>
            <a:ext cx="574178" cy="542697"/>
            <a:chOff x="876387" y="1585998"/>
            <a:chExt cx="579367" cy="518791"/>
          </a:xfrm>
          <a:noFill/>
        </p:grpSpPr>
        <p:sp>
          <p:nvSpPr>
            <p:cNvPr id="11" name="Полилиния: фигура 147">
              <a:extLst>
                <a:ext uri="{FF2B5EF4-FFF2-40B4-BE49-F238E27FC236}">
                  <a16:creationId xmlns:a16="http://schemas.microsoft.com/office/drawing/2014/main" id="{4F70A45D-E265-5FFE-D618-3AE67E81F85F}"/>
                </a:ext>
              </a:extLst>
            </p:cNvPr>
            <p:cNvSpPr/>
            <p:nvPr/>
          </p:nvSpPr>
          <p:spPr>
            <a:xfrm>
              <a:off x="876387" y="1593904"/>
              <a:ext cx="510886" cy="510886"/>
            </a:xfrm>
            <a:custGeom>
              <a:avLst/>
              <a:gdLst>
                <a:gd name="connsiteX0" fmla="*/ 441776 w 510886"/>
                <a:gd name="connsiteY0" fmla="*/ 80896 h 510886"/>
                <a:gd name="connsiteX1" fmla="*/ 255443 w 510886"/>
                <a:gd name="connsiteY1" fmla="*/ 0 h 510886"/>
                <a:gd name="connsiteX2" fmla="*/ 0 w 510886"/>
                <a:gd name="connsiteY2" fmla="*/ 255443 h 510886"/>
                <a:gd name="connsiteX3" fmla="*/ 255443 w 510886"/>
                <a:gd name="connsiteY3" fmla="*/ 510886 h 510886"/>
                <a:gd name="connsiteX4" fmla="*/ 510887 w 510886"/>
                <a:gd name="connsiteY4" fmla="*/ 255443 h 510886"/>
                <a:gd name="connsiteX5" fmla="*/ 485425 w 510886"/>
                <a:gd name="connsiteY5" fmla="*/ 144284 h 51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86" h="510886">
                  <a:moveTo>
                    <a:pt x="441776" y="80896"/>
                  </a:moveTo>
                  <a:cubicBezTo>
                    <a:pt x="395120" y="31136"/>
                    <a:pt x="328822" y="0"/>
                    <a:pt x="255443" y="0"/>
                  </a:cubicBezTo>
                  <a:cubicBezTo>
                    <a:pt x="114603" y="0"/>
                    <a:pt x="0" y="114603"/>
                    <a:pt x="0" y="255443"/>
                  </a:cubicBezTo>
                  <a:cubicBezTo>
                    <a:pt x="0" y="396284"/>
                    <a:pt x="114603" y="510886"/>
                    <a:pt x="255443" y="510886"/>
                  </a:cubicBezTo>
                  <a:cubicBezTo>
                    <a:pt x="396284" y="510886"/>
                    <a:pt x="510887" y="396284"/>
                    <a:pt x="510887" y="255443"/>
                  </a:cubicBezTo>
                  <a:cubicBezTo>
                    <a:pt x="510887" y="215626"/>
                    <a:pt x="501721" y="177942"/>
                    <a:pt x="485425" y="144284"/>
                  </a:cubicBez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48">
              <a:extLst>
                <a:ext uri="{FF2B5EF4-FFF2-40B4-BE49-F238E27FC236}">
                  <a16:creationId xmlns:a16="http://schemas.microsoft.com/office/drawing/2014/main" id="{24AB35E2-D1CB-E58C-7B3C-0C6BFF1FF165}"/>
                </a:ext>
              </a:extLst>
            </p:cNvPr>
            <p:cNvSpPr/>
            <p:nvPr/>
          </p:nvSpPr>
          <p:spPr>
            <a:xfrm>
              <a:off x="946902" y="1585998"/>
              <a:ext cx="508852" cy="452493"/>
            </a:xfrm>
            <a:custGeom>
              <a:avLst/>
              <a:gdLst>
                <a:gd name="connsiteX0" fmla="*/ 202388 w 508852"/>
                <a:gd name="connsiteY0" fmla="*/ 452494 h 452493"/>
                <a:gd name="connsiteX1" fmla="*/ 188808 w 508852"/>
                <a:gd name="connsiteY1" fmla="*/ 449729 h 452493"/>
                <a:gd name="connsiteX2" fmla="*/ 178381 w 508852"/>
                <a:gd name="connsiteY2" fmla="*/ 442891 h 452493"/>
                <a:gd name="connsiteX3" fmla="*/ 176490 w 508852"/>
                <a:gd name="connsiteY3" fmla="*/ 441097 h 452493"/>
                <a:gd name="connsiteX4" fmla="*/ 151610 w 508852"/>
                <a:gd name="connsiteY4" fmla="*/ 416556 h 452493"/>
                <a:gd name="connsiteX5" fmla="*/ 127603 w 508852"/>
                <a:gd name="connsiteY5" fmla="*/ 390949 h 452493"/>
                <a:gd name="connsiteX6" fmla="*/ 104566 w 508852"/>
                <a:gd name="connsiteY6" fmla="*/ 364323 h 452493"/>
                <a:gd name="connsiteX7" fmla="*/ 82547 w 508852"/>
                <a:gd name="connsiteY7" fmla="*/ 336679 h 452493"/>
                <a:gd name="connsiteX8" fmla="*/ 61596 w 508852"/>
                <a:gd name="connsiteY8" fmla="*/ 308016 h 452493"/>
                <a:gd name="connsiteX9" fmla="*/ 41808 w 508852"/>
                <a:gd name="connsiteY9" fmla="*/ 278432 h 452493"/>
                <a:gd name="connsiteX10" fmla="*/ 23282 w 508852"/>
                <a:gd name="connsiteY10" fmla="*/ 247877 h 452493"/>
                <a:gd name="connsiteX11" fmla="*/ 14309 w 508852"/>
                <a:gd name="connsiteY11" fmla="*/ 231873 h 452493"/>
                <a:gd name="connsiteX12" fmla="*/ 6259 w 508852"/>
                <a:gd name="connsiteY12" fmla="*/ 216935 h 452493"/>
                <a:gd name="connsiteX13" fmla="*/ 27695 w 508852"/>
                <a:gd name="connsiteY13" fmla="*/ 145642 h 452493"/>
                <a:gd name="connsiteX14" fmla="*/ 52575 w 508852"/>
                <a:gd name="connsiteY14" fmla="*/ 139337 h 452493"/>
                <a:gd name="connsiteX15" fmla="*/ 98988 w 508852"/>
                <a:gd name="connsiteY15" fmla="*/ 167078 h 452493"/>
                <a:gd name="connsiteX16" fmla="*/ 101656 w 508852"/>
                <a:gd name="connsiteY16" fmla="*/ 172850 h 452493"/>
                <a:gd name="connsiteX17" fmla="*/ 107767 w 508852"/>
                <a:gd name="connsiteY17" fmla="*/ 188806 h 452493"/>
                <a:gd name="connsiteX18" fmla="*/ 113441 w 508852"/>
                <a:gd name="connsiteY18" fmla="*/ 202919 h 452493"/>
                <a:gd name="connsiteX19" fmla="*/ 126196 w 508852"/>
                <a:gd name="connsiteY19" fmla="*/ 231582 h 452493"/>
                <a:gd name="connsiteX20" fmla="*/ 140261 w 508852"/>
                <a:gd name="connsiteY20" fmla="*/ 259857 h 452493"/>
                <a:gd name="connsiteX21" fmla="*/ 155587 w 508852"/>
                <a:gd name="connsiteY21" fmla="*/ 287598 h 452493"/>
                <a:gd name="connsiteX22" fmla="*/ 172125 w 508852"/>
                <a:gd name="connsiteY22" fmla="*/ 314806 h 452493"/>
                <a:gd name="connsiteX23" fmla="*/ 189827 w 508852"/>
                <a:gd name="connsiteY23" fmla="*/ 341432 h 452493"/>
                <a:gd name="connsiteX24" fmla="*/ 198411 w 508852"/>
                <a:gd name="connsiteY24" fmla="*/ 345894 h 452493"/>
                <a:gd name="connsiteX25" fmla="*/ 198411 w 508852"/>
                <a:gd name="connsiteY25" fmla="*/ 345894 h 452493"/>
                <a:gd name="connsiteX26" fmla="*/ 203988 w 508852"/>
                <a:gd name="connsiteY26" fmla="*/ 343129 h 452493"/>
                <a:gd name="connsiteX27" fmla="*/ 209857 w 508852"/>
                <a:gd name="connsiteY27" fmla="*/ 334011 h 452493"/>
                <a:gd name="connsiteX28" fmla="*/ 222224 w 508852"/>
                <a:gd name="connsiteY28" fmla="*/ 315291 h 452493"/>
                <a:gd name="connsiteX29" fmla="*/ 228044 w 508852"/>
                <a:gd name="connsiteY29" fmla="*/ 306803 h 452493"/>
                <a:gd name="connsiteX30" fmla="*/ 241090 w 508852"/>
                <a:gd name="connsiteY30" fmla="*/ 288131 h 452493"/>
                <a:gd name="connsiteX31" fmla="*/ 247443 w 508852"/>
                <a:gd name="connsiteY31" fmla="*/ 279353 h 452493"/>
                <a:gd name="connsiteX32" fmla="*/ 260538 w 508852"/>
                <a:gd name="connsiteY32" fmla="*/ 261554 h 452493"/>
                <a:gd name="connsiteX33" fmla="*/ 267376 w 508852"/>
                <a:gd name="connsiteY33" fmla="*/ 252485 h 452493"/>
                <a:gd name="connsiteX34" fmla="*/ 280423 w 508852"/>
                <a:gd name="connsiteY34" fmla="*/ 235462 h 452493"/>
                <a:gd name="connsiteX35" fmla="*/ 287455 w 508852"/>
                <a:gd name="connsiteY35" fmla="*/ 226538 h 452493"/>
                <a:gd name="connsiteX36" fmla="*/ 300744 w 508852"/>
                <a:gd name="connsiteY36" fmla="*/ 209806 h 452493"/>
                <a:gd name="connsiteX37" fmla="*/ 321453 w 508852"/>
                <a:gd name="connsiteY37" fmla="*/ 184635 h 452493"/>
                <a:gd name="connsiteX38" fmla="*/ 364180 w 508852"/>
                <a:gd name="connsiteY38" fmla="*/ 135263 h 452493"/>
                <a:gd name="connsiteX39" fmla="*/ 504924 w 508852"/>
                <a:gd name="connsiteY39" fmla="*/ 0 h 452493"/>
                <a:gd name="connsiteX40" fmla="*/ 508852 w 508852"/>
                <a:gd name="connsiteY40" fmla="*/ 3880 h 452493"/>
                <a:gd name="connsiteX41" fmla="*/ 463021 w 508852"/>
                <a:gd name="connsiteY41" fmla="*/ 64697 h 452493"/>
                <a:gd name="connsiteX42" fmla="*/ 430187 w 508852"/>
                <a:gd name="connsiteY42" fmla="*/ 106115 h 452493"/>
                <a:gd name="connsiteX43" fmla="*/ 410836 w 508852"/>
                <a:gd name="connsiteY43" fmla="*/ 131771 h 452493"/>
                <a:gd name="connsiteX44" fmla="*/ 391970 w 508852"/>
                <a:gd name="connsiteY44" fmla="*/ 157670 h 452493"/>
                <a:gd name="connsiteX45" fmla="*/ 373540 w 508852"/>
                <a:gd name="connsiteY45" fmla="*/ 183859 h 452493"/>
                <a:gd name="connsiteX46" fmla="*/ 355596 w 508852"/>
                <a:gd name="connsiteY46" fmla="*/ 210339 h 452493"/>
                <a:gd name="connsiteX47" fmla="*/ 338136 w 508852"/>
                <a:gd name="connsiteY47" fmla="*/ 237062 h 452493"/>
                <a:gd name="connsiteX48" fmla="*/ 327175 w 508852"/>
                <a:gd name="connsiteY48" fmla="*/ 254425 h 452493"/>
                <a:gd name="connsiteX49" fmla="*/ 321162 w 508852"/>
                <a:gd name="connsiteY49" fmla="*/ 264028 h 452493"/>
                <a:gd name="connsiteX50" fmla="*/ 310589 w 508852"/>
                <a:gd name="connsiteY50" fmla="*/ 281487 h 452493"/>
                <a:gd name="connsiteX51" fmla="*/ 304769 w 508852"/>
                <a:gd name="connsiteY51" fmla="*/ 291235 h 452493"/>
                <a:gd name="connsiteX52" fmla="*/ 294342 w 508852"/>
                <a:gd name="connsiteY52" fmla="*/ 309228 h 452493"/>
                <a:gd name="connsiteX53" fmla="*/ 288958 w 508852"/>
                <a:gd name="connsiteY53" fmla="*/ 318734 h 452493"/>
                <a:gd name="connsiteX54" fmla="*/ 278725 w 508852"/>
                <a:gd name="connsiteY54" fmla="*/ 337455 h 452493"/>
                <a:gd name="connsiteX55" fmla="*/ 273875 w 508852"/>
                <a:gd name="connsiteY55" fmla="*/ 346524 h 452493"/>
                <a:gd name="connsiteX56" fmla="*/ 264418 w 508852"/>
                <a:gd name="connsiteY56" fmla="*/ 365002 h 452493"/>
                <a:gd name="connsiteX57" fmla="*/ 259665 w 508852"/>
                <a:gd name="connsiteY57" fmla="*/ 374556 h 452493"/>
                <a:gd name="connsiteX58" fmla="*/ 251178 w 508852"/>
                <a:gd name="connsiteY58" fmla="*/ 392501 h 452493"/>
                <a:gd name="connsiteX59" fmla="*/ 246473 w 508852"/>
                <a:gd name="connsiteY59" fmla="*/ 402783 h 452493"/>
                <a:gd name="connsiteX60" fmla="*/ 238908 w 508852"/>
                <a:gd name="connsiteY60" fmla="*/ 420679 h 452493"/>
                <a:gd name="connsiteX61" fmla="*/ 234543 w 508852"/>
                <a:gd name="connsiteY61" fmla="*/ 431154 h 452493"/>
                <a:gd name="connsiteX62" fmla="*/ 202388 w 508852"/>
                <a:gd name="connsiteY62" fmla="*/ 452494 h 45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852" h="452493">
                  <a:moveTo>
                    <a:pt x="202388" y="452494"/>
                  </a:moveTo>
                  <a:cubicBezTo>
                    <a:pt x="197732" y="452494"/>
                    <a:pt x="193125" y="451572"/>
                    <a:pt x="188808" y="449729"/>
                  </a:cubicBezTo>
                  <a:cubicBezTo>
                    <a:pt x="184928" y="448080"/>
                    <a:pt x="181388" y="445801"/>
                    <a:pt x="178381" y="442891"/>
                  </a:cubicBezTo>
                  <a:lnTo>
                    <a:pt x="176490" y="441097"/>
                  </a:lnTo>
                  <a:cubicBezTo>
                    <a:pt x="167614" y="432658"/>
                    <a:pt x="159515" y="424607"/>
                    <a:pt x="151610" y="416556"/>
                  </a:cubicBezTo>
                  <a:cubicBezTo>
                    <a:pt x="143219" y="407923"/>
                    <a:pt x="135169" y="399291"/>
                    <a:pt x="127603" y="390949"/>
                  </a:cubicBezTo>
                  <a:cubicBezTo>
                    <a:pt x="119649" y="382122"/>
                    <a:pt x="111938" y="373150"/>
                    <a:pt x="104566" y="364323"/>
                  </a:cubicBezTo>
                  <a:cubicBezTo>
                    <a:pt x="97000" y="355157"/>
                    <a:pt x="89580" y="345894"/>
                    <a:pt x="82547" y="336679"/>
                  </a:cubicBezTo>
                  <a:cubicBezTo>
                    <a:pt x="75369" y="327270"/>
                    <a:pt x="68337" y="317667"/>
                    <a:pt x="61596" y="308016"/>
                  </a:cubicBezTo>
                  <a:cubicBezTo>
                    <a:pt x="54903" y="298413"/>
                    <a:pt x="48259" y="288471"/>
                    <a:pt x="41808" y="278432"/>
                  </a:cubicBezTo>
                  <a:cubicBezTo>
                    <a:pt x="35600" y="268635"/>
                    <a:pt x="29344" y="258353"/>
                    <a:pt x="23282" y="247877"/>
                  </a:cubicBezTo>
                  <a:lnTo>
                    <a:pt x="14309" y="231873"/>
                  </a:lnTo>
                  <a:lnTo>
                    <a:pt x="6259" y="216935"/>
                  </a:lnTo>
                  <a:cubicBezTo>
                    <a:pt x="-7467" y="191376"/>
                    <a:pt x="2136" y="159367"/>
                    <a:pt x="27695" y="145642"/>
                  </a:cubicBezTo>
                  <a:cubicBezTo>
                    <a:pt x="35358" y="141520"/>
                    <a:pt x="43942" y="139337"/>
                    <a:pt x="52575" y="139337"/>
                  </a:cubicBezTo>
                  <a:cubicBezTo>
                    <a:pt x="72023" y="139337"/>
                    <a:pt x="89774" y="149958"/>
                    <a:pt x="98988" y="167078"/>
                  </a:cubicBezTo>
                  <a:cubicBezTo>
                    <a:pt x="100007" y="168921"/>
                    <a:pt x="100880" y="170861"/>
                    <a:pt x="101656" y="172850"/>
                  </a:cubicBezTo>
                  <a:lnTo>
                    <a:pt x="107767" y="188806"/>
                  </a:lnTo>
                  <a:lnTo>
                    <a:pt x="113441" y="202919"/>
                  </a:lnTo>
                  <a:cubicBezTo>
                    <a:pt x="117612" y="212764"/>
                    <a:pt x="121880" y="222416"/>
                    <a:pt x="126196" y="231582"/>
                  </a:cubicBezTo>
                  <a:cubicBezTo>
                    <a:pt x="130707" y="241088"/>
                    <a:pt x="135460" y="250593"/>
                    <a:pt x="140261" y="259857"/>
                  </a:cubicBezTo>
                  <a:cubicBezTo>
                    <a:pt x="145159" y="269168"/>
                    <a:pt x="150349" y="278529"/>
                    <a:pt x="155587" y="287598"/>
                  </a:cubicBezTo>
                  <a:cubicBezTo>
                    <a:pt x="160873" y="296667"/>
                    <a:pt x="166402" y="305833"/>
                    <a:pt x="172125" y="314806"/>
                  </a:cubicBezTo>
                  <a:cubicBezTo>
                    <a:pt x="177654" y="323487"/>
                    <a:pt x="183619" y="332459"/>
                    <a:pt x="189827" y="341432"/>
                  </a:cubicBezTo>
                  <a:cubicBezTo>
                    <a:pt x="191718" y="344099"/>
                    <a:pt x="195065" y="345894"/>
                    <a:pt x="198411" y="345894"/>
                  </a:cubicBezTo>
                  <a:lnTo>
                    <a:pt x="198411" y="345894"/>
                  </a:lnTo>
                  <a:cubicBezTo>
                    <a:pt x="200108" y="345894"/>
                    <a:pt x="202485" y="345409"/>
                    <a:pt x="203988" y="343129"/>
                  </a:cubicBezTo>
                  <a:cubicBezTo>
                    <a:pt x="205928" y="340122"/>
                    <a:pt x="207868" y="337067"/>
                    <a:pt x="209857" y="334011"/>
                  </a:cubicBezTo>
                  <a:cubicBezTo>
                    <a:pt x="213785" y="327803"/>
                    <a:pt x="217908" y="321402"/>
                    <a:pt x="222224" y="315291"/>
                  </a:cubicBezTo>
                  <a:cubicBezTo>
                    <a:pt x="224164" y="312478"/>
                    <a:pt x="226104" y="309665"/>
                    <a:pt x="228044" y="306803"/>
                  </a:cubicBezTo>
                  <a:cubicBezTo>
                    <a:pt x="232215" y="300644"/>
                    <a:pt x="236580" y="294291"/>
                    <a:pt x="241090" y="288131"/>
                  </a:cubicBezTo>
                  <a:cubicBezTo>
                    <a:pt x="243224" y="285222"/>
                    <a:pt x="245309" y="282312"/>
                    <a:pt x="247443" y="279353"/>
                  </a:cubicBezTo>
                  <a:cubicBezTo>
                    <a:pt x="251663" y="273485"/>
                    <a:pt x="255979" y="267422"/>
                    <a:pt x="260538" y="261554"/>
                  </a:cubicBezTo>
                  <a:cubicBezTo>
                    <a:pt x="262818" y="258547"/>
                    <a:pt x="265097" y="255540"/>
                    <a:pt x="267376" y="252485"/>
                  </a:cubicBezTo>
                  <a:cubicBezTo>
                    <a:pt x="271596" y="246859"/>
                    <a:pt x="275961" y="241039"/>
                    <a:pt x="280423" y="235462"/>
                  </a:cubicBezTo>
                  <a:cubicBezTo>
                    <a:pt x="282751" y="232503"/>
                    <a:pt x="285127" y="229545"/>
                    <a:pt x="287455" y="226538"/>
                  </a:cubicBezTo>
                  <a:cubicBezTo>
                    <a:pt x="291868" y="220912"/>
                    <a:pt x="296233" y="215335"/>
                    <a:pt x="300744" y="209806"/>
                  </a:cubicBezTo>
                  <a:lnTo>
                    <a:pt x="321453" y="184635"/>
                  </a:lnTo>
                  <a:cubicBezTo>
                    <a:pt x="321453" y="184635"/>
                    <a:pt x="344878" y="153838"/>
                    <a:pt x="364180" y="135263"/>
                  </a:cubicBezTo>
                  <a:cubicBezTo>
                    <a:pt x="383483" y="116688"/>
                    <a:pt x="504924" y="0"/>
                    <a:pt x="504924" y="0"/>
                  </a:cubicBezTo>
                  <a:lnTo>
                    <a:pt x="508852" y="3880"/>
                  </a:lnTo>
                  <a:cubicBezTo>
                    <a:pt x="508852" y="3880"/>
                    <a:pt x="465446" y="61739"/>
                    <a:pt x="463021" y="64697"/>
                  </a:cubicBezTo>
                  <a:cubicBezTo>
                    <a:pt x="458656" y="70032"/>
                    <a:pt x="434406" y="100635"/>
                    <a:pt x="430187" y="106115"/>
                  </a:cubicBezTo>
                  <a:lnTo>
                    <a:pt x="410836" y="131771"/>
                  </a:lnTo>
                  <a:lnTo>
                    <a:pt x="391970" y="157670"/>
                  </a:lnTo>
                  <a:lnTo>
                    <a:pt x="373540" y="183859"/>
                  </a:lnTo>
                  <a:lnTo>
                    <a:pt x="355596" y="210339"/>
                  </a:lnTo>
                  <a:lnTo>
                    <a:pt x="338136" y="237062"/>
                  </a:lnTo>
                  <a:cubicBezTo>
                    <a:pt x="334402" y="242785"/>
                    <a:pt x="330764" y="248605"/>
                    <a:pt x="327175" y="254425"/>
                  </a:cubicBezTo>
                  <a:cubicBezTo>
                    <a:pt x="325187" y="257626"/>
                    <a:pt x="323199" y="260827"/>
                    <a:pt x="321162" y="264028"/>
                  </a:cubicBezTo>
                  <a:cubicBezTo>
                    <a:pt x="317524" y="269799"/>
                    <a:pt x="314032" y="275667"/>
                    <a:pt x="310589" y="281487"/>
                  </a:cubicBezTo>
                  <a:cubicBezTo>
                    <a:pt x="308649" y="284737"/>
                    <a:pt x="306709" y="288034"/>
                    <a:pt x="304769" y="291235"/>
                  </a:cubicBezTo>
                  <a:cubicBezTo>
                    <a:pt x="301180" y="297152"/>
                    <a:pt x="297688" y="303312"/>
                    <a:pt x="294342" y="309228"/>
                  </a:cubicBezTo>
                  <a:cubicBezTo>
                    <a:pt x="292547" y="312381"/>
                    <a:pt x="290801" y="315582"/>
                    <a:pt x="288958" y="318734"/>
                  </a:cubicBezTo>
                  <a:cubicBezTo>
                    <a:pt x="285369" y="324845"/>
                    <a:pt x="282023" y="331247"/>
                    <a:pt x="278725" y="337455"/>
                  </a:cubicBezTo>
                  <a:cubicBezTo>
                    <a:pt x="277125" y="340462"/>
                    <a:pt x="275524" y="343517"/>
                    <a:pt x="273875" y="346524"/>
                  </a:cubicBezTo>
                  <a:cubicBezTo>
                    <a:pt x="270529" y="352586"/>
                    <a:pt x="267425" y="358891"/>
                    <a:pt x="264418" y="365002"/>
                  </a:cubicBezTo>
                  <a:cubicBezTo>
                    <a:pt x="262866" y="368203"/>
                    <a:pt x="261266" y="371404"/>
                    <a:pt x="259665" y="374556"/>
                  </a:cubicBezTo>
                  <a:cubicBezTo>
                    <a:pt x="256658" y="380425"/>
                    <a:pt x="253894" y="386584"/>
                    <a:pt x="251178" y="392501"/>
                  </a:cubicBezTo>
                  <a:cubicBezTo>
                    <a:pt x="249626" y="395944"/>
                    <a:pt x="248074" y="399388"/>
                    <a:pt x="246473" y="402783"/>
                  </a:cubicBezTo>
                  <a:cubicBezTo>
                    <a:pt x="243854" y="408602"/>
                    <a:pt x="241333" y="414713"/>
                    <a:pt x="238908" y="420679"/>
                  </a:cubicBezTo>
                  <a:cubicBezTo>
                    <a:pt x="237453" y="424171"/>
                    <a:pt x="236046" y="427711"/>
                    <a:pt x="234543" y="431154"/>
                  </a:cubicBezTo>
                  <a:cubicBezTo>
                    <a:pt x="229062" y="444104"/>
                    <a:pt x="216453" y="452494"/>
                    <a:pt x="202388" y="452494"/>
                  </a:cubicBezTo>
                  <a:close/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971529" y="4706425"/>
            <a:ext cx="83724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тиреотропного гормона (ТТГ) в крови с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оценки гормонального статуса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УЗИ ЩЖ,EU-TIRADS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образование низкого риска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злокачественности. Риск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злокачественности – 2–4 %. Образования изо-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гиперхогенные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округлой и овальной формы,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четкими контурами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отсутствии любых подозрительных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признаков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ТАБ показана при узлах размером ≥ 2,0 см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6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17" y="679508"/>
            <a:ext cx="10782204" cy="5528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1314" y="1244159"/>
            <a:ext cx="5178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Спасибо  за внимание!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517" y="318783"/>
            <a:ext cx="10521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28.03.23 г Обратилась в поликлинику по месту жительства , осмотрена фельдшером, направлена на госпитализацию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КГБУЗ «КМКБСМП» для исключения пневмонии.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17" y="3146088"/>
            <a:ext cx="9071216" cy="261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6792" y="3229977"/>
            <a:ext cx="83917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Даны рекомендации </a:t>
            </a:r>
          </a:p>
          <a:p>
            <a:r>
              <a:rPr lang="ru-RU" dirty="0" smtClean="0"/>
              <a:t>1.кап. </a:t>
            </a:r>
            <a:r>
              <a:rPr lang="ru-RU" dirty="0" err="1" smtClean="0"/>
              <a:t>Умифеновир</a:t>
            </a:r>
            <a:r>
              <a:rPr lang="ru-RU" dirty="0" smtClean="0"/>
              <a:t> 200 мг 4 раза на 7 дней</a:t>
            </a:r>
          </a:p>
          <a:p>
            <a:r>
              <a:rPr lang="ru-RU" dirty="0" smtClean="0"/>
              <a:t>2.таб. </a:t>
            </a:r>
            <a:r>
              <a:rPr lang="ru-RU" dirty="0" err="1" smtClean="0"/>
              <a:t>Амоксиклав+клавулановая</a:t>
            </a:r>
            <a:r>
              <a:rPr lang="ru-RU" dirty="0" smtClean="0"/>
              <a:t> к-та 875+125 мг по 1 таб. 2 раза в день на 7 дней</a:t>
            </a:r>
          </a:p>
          <a:p>
            <a:r>
              <a:rPr lang="ru-RU" dirty="0" smtClean="0"/>
              <a:t>3.Парацетамол 0,5 мг по 1 таб. при температуре выше 38С (не чаще 3 раз/день)</a:t>
            </a:r>
          </a:p>
          <a:p>
            <a:r>
              <a:rPr lang="ru-RU" dirty="0" smtClean="0"/>
              <a:t>4.таб.Бромгексин 0,008 по 2 таб. 3р/день </a:t>
            </a:r>
          </a:p>
          <a:p>
            <a:r>
              <a:rPr lang="ru-RU" dirty="0" smtClean="0"/>
              <a:t>5.Орошение ротовой полости р-ром фурацилина, </a:t>
            </a:r>
            <a:r>
              <a:rPr lang="ru-RU" dirty="0" err="1" smtClean="0"/>
              <a:t>мирамистина</a:t>
            </a:r>
            <a:r>
              <a:rPr lang="ru-RU" dirty="0" smtClean="0"/>
              <a:t> до 6 раз в день </a:t>
            </a:r>
          </a:p>
          <a:p>
            <a:r>
              <a:rPr lang="ru-RU" dirty="0" smtClean="0"/>
              <a:t>6.Промывание носа р-р Аква-Марис 3-4 р/день.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87" y="3858509"/>
            <a:ext cx="1082730" cy="9399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05" y="4099886"/>
            <a:ext cx="506012" cy="457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517" y="1510723"/>
            <a:ext cx="9321592" cy="1518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0528" y="1539326"/>
            <a:ext cx="8103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Осмотрена врачом приемного отделения с </a:t>
            </a:r>
            <a:r>
              <a:rPr lang="ru-RU" sz="2400" dirty="0" err="1" smtClean="0"/>
              <a:t>Дз</a:t>
            </a:r>
            <a:r>
              <a:rPr lang="ru-RU" sz="2400" dirty="0" smtClean="0"/>
              <a:t>: Острая инфекция верхних дыхательных путей неуточненная. 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12" y="1519112"/>
            <a:ext cx="1525276" cy="1458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092" y="2059984"/>
            <a:ext cx="499915" cy="4572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1787" y="6475659"/>
            <a:ext cx="11445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3986" y="283021"/>
            <a:ext cx="536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в 2023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43" y="705689"/>
            <a:ext cx="4548010" cy="560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19" y="508927"/>
            <a:ext cx="841321" cy="8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58" y="699861"/>
            <a:ext cx="451143" cy="445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3615" y="790229"/>
            <a:ext cx="2854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1AA"/>
                </a:solidFill>
              </a:rPr>
              <a:t>Лабораторные показатели</a:t>
            </a:r>
            <a:endParaRPr lang="ru-RU" dirty="0">
              <a:solidFill>
                <a:srgbClr val="0061A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148" y="1657959"/>
            <a:ext cx="682811" cy="36091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4390" y="1657959"/>
            <a:ext cx="682811" cy="3609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830" y="1712707"/>
            <a:ext cx="682811" cy="36091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146" y="1720188"/>
            <a:ext cx="682811" cy="36091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013" y="1720188"/>
            <a:ext cx="682811" cy="3609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826" y="1705630"/>
            <a:ext cx="682811" cy="36091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43" y="1779382"/>
            <a:ext cx="682811" cy="360914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565244" y="1326228"/>
            <a:ext cx="2515455" cy="32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dirty="0" smtClean="0">
                <a:solidFill>
                  <a:srgbClr val="0061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Развернутый анализ крови</a:t>
            </a:r>
            <a:endParaRPr lang="ru-RU" sz="1400" b="1" dirty="0">
              <a:solidFill>
                <a:srgbClr val="0061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1679" y="3397561"/>
            <a:ext cx="133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085" y="5314775"/>
            <a:ext cx="991055" cy="9910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3297" y="5608879"/>
            <a:ext cx="74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7,2*10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425951" y="3366444"/>
            <a:ext cx="145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456" y="5264953"/>
            <a:ext cx="993734" cy="987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9729" y="5273694"/>
            <a:ext cx="993734" cy="9876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551" y="5270306"/>
            <a:ext cx="993734" cy="9876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01555" y="5526325"/>
            <a:ext cx="38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2488086" y="3450062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П.нейтрофилы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84457" y="560234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824586" y="342481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С.нейтрофилы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57924" y="5602349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53%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5378130" y="3441416"/>
            <a:ext cx="133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Гемоглобин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5605" y="5243706"/>
            <a:ext cx="993734" cy="98763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7754" y="5208003"/>
            <a:ext cx="993734" cy="9876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750" y="5219437"/>
            <a:ext cx="993734" cy="9876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05044" y="557201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132г/л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7079364" y="3399289"/>
            <a:ext cx="14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Тромбоциты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86185" y="5574756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172*10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9387019" y="331633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СОЭ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78750" y="5566173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5,00 мм/час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3225" y="6459866"/>
            <a:ext cx="11731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655" y="1444174"/>
            <a:ext cx="682811" cy="36091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13" y="1427750"/>
            <a:ext cx="682811" cy="3609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14" y="488829"/>
            <a:ext cx="5188146" cy="560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37" y="332922"/>
            <a:ext cx="841321" cy="83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88" y="1070338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Общий(клинический) анализ мочи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425" y="528010"/>
            <a:ext cx="451143" cy="445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759021" y="3078540"/>
            <a:ext cx="66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ОАМ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678" y="4948242"/>
            <a:ext cx="2222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патологических изменений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7338" y="682261"/>
            <a:ext cx="30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анализ крови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56" y="1427750"/>
            <a:ext cx="682811" cy="36091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533" y="1427749"/>
            <a:ext cx="682811" cy="36091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458" y="1477596"/>
            <a:ext cx="682811" cy="3609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987" y="1444174"/>
            <a:ext cx="682811" cy="36091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2717" y="5066438"/>
            <a:ext cx="993734" cy="9876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6371" y="5019826"/>
            <a:ext cx="993734" cy="9876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9555" y="5019826"/>
            <a:ext cx="993734" cy="9876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790" y="5036895"/>
            <a:ext cx="993734" cy="9876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7257" y="5045188"/>
            <a:ext cx="993734" cy="9876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5454480" y="292812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СРБ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3372" y="5390980"/>
            <a:ext cx="56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344471" y="3165692"/>
            <a:ext cx="10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Глюкоза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2301" y="5391802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5,62ммоль/л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7225749" y="3203196"/>
            <a:ext cx="16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О. холестерин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659832" y="5362663"/>
            <a:ext cx="1034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6,37ммоль/л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8957403" y="3123649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АЛТ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00721" y="5390980"/>
            <a:ext cx="7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50Ед/л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0222856" y="3123648"/>
            <a:ext cx="547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АСТ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71469" y="5353330"/>
            <a:ext cx="834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43 </a:t>
            </a:r>
            <a:r>
              <a:rPr lang="ru-RU" sz="1600" dirty="0" err="1" smtClean="0">
                <a:solidFill>
                  <a:srgbClr val="FF0000"/>
                </a:solidFill>
              </a:rPr>
              <a:t>Ед</a:t>
            </a:r>
            <a:r>
              <a:rPr lang="ru-RU" sz="1600" dirty="0" smtClean="0">
                <a:solidFill>
                  <a:srgbClr val="FF0000"/>
                </a:solidFill>
              </a:rPr>
              <a:t>/л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0573" y="1477596"/>
            <a:ext cx="682811" cy="361524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0619" y="5066438"/>
            <a:ext cx="993734" cy="9876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16200000">
            <a:off x="10983735" y="3311011"/>
            <a:ext cx="124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реатинин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41073" y="5400507"/>
            <a:ext cx="95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91 </a:t>
            </a:r>
            <a:r>
              <a:rPr lang="ru-RU" sz="1200" dirty="0" err="1" smtClean="0">
                <a:solidFill>
                  <a:schemeClr val="bg1"/>
                </a:solidFill>
              </a:rPr>
              <a:t>ммоль</a:t>
            </a:r>
            <a:r>
              <a:rPr lang="ru-RU" sz="1200" dirty="0" smtClean="0">
                <a:solidFill>
                  <a:schemeClr val="bg1"/>
                </a:solidFill>
              </a:rPr>
              <a:t>/л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7931" y="1427750"/>
            <a:ext cx="682811" cy="361524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 rot="16200000">
            <a:off x="4108253" y="3078540"/>
            <a:ext cx="102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О. белок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6124" y="5066438"/>
            <a:ext cx="993734" cy="9876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195181" y="5390980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75,5 г/л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16029" y="57071"/>
            <a:ext cx="5540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в 2023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869" y="6480277"/>
            <a:ext cx="12079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6b789705b0706729e8bcdb7edfad86976fe5f337-875180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3" y="2781585"/>
            <a:ext cx="3526979" cy="25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97" y="1196881"/>
            <a:ext cx="4548010" cy="560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8323" y="1275600"/>
            <a:ext cx="405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Рентгенологическое исследование ОГП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71" y="1072561"/>
            <a:ext cx="841321" cy="835224"/>
          </a:xfrm>
          <a:prstGeom prst="rect">
            <a:avLst/>
          </a:prstGeom>
        </p:spPr>
      </p:pic>
      <p:sp>
        <p:nvSpPr>
          <p:cNvPr id="7" name="Прямоугольник: скругленные углы 113">
            <a:extLst>
              <a:ext uri="{FF2B5EF4-FFF2-40B4-BE49-F238E27FC236}">
                <a16:creationId xmlns:a16="http://schemas.microsoft.com/office/drawing/2014/main" id="{F60741F7-83D1-600C-D364-CB64C9A532F4}"/>
              </a:ext>
            </a:extLst>
          </p:cNvPr>
          <p:cNvSpPr/>
          <p:nvPr/>
        </p:nvSpPr>
        <p:spPr>
          <a:xfrm>
            <a:off x="3279833" y="2493541"/>
            <a:ext cx="8181975" cy="3162300"/>
          </a:xfrm>
          <a:prstGeom prst="roundRect">
            <a:avLst>
              <a:gd name="adj" fmla="val 42079"/>
            </a:avLst>
          </a:prstGeom>
          <a:noFill/>
          <a:ln w="31750">
            <a:gradFill>
              <a:gsLst>
                <a:gs pos="0">
                  <a:srgbClr val="0061AA"/>
                </a:gs>
                <a:gs pos="51000">
                  <a:srgbClr val="84B9EF"/>
                </a:gs>
                <a:gs pos="100000">
                  <a:srgbClr val="0061AA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02216" y="3671749"/>
            <a:ext cx="7052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Очаговых, инфильтративных теней не определяется. Средостение не </a:t>
            </a:r>
          </a:p>
          <a:p>
            <a:r>
              <a:rPr lang="ru-RU" dirty="0" smtClean="0"/>
              <a:t>смещено. Легочный рисунок усилен за счет сосудистого компонента. </a:t>
            </a:r>
          </a:p>
          <a:p>
            <a:r>
              <a:rPr lang="ru-RU" dirty="0" err="1" smtClean="0"/>
              <a:t>Куполы</a:t>
            </a:r>
            <a:r>
              <a:rPr lang="ru-RU" dirty="0"/>
              <a:t> д</a:t>
            </a:r>
            <a:r>
              <a:rPr lang="ru-RU" dirty="0" smtClean="0"/>
              <a:t>иафрагмы ровные, синусы свободные.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20873" y="2785101"/>
            <a:ext cx="541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Рентгенологическое исследование ОГП: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938" y="1305507"/>
            <a:ext cx="566118" cy="3538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3684" y="108004"/>
            <a:ext cx="7097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в 2023 году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04" y="1807514"/>
            <a:ext cx="3494677" cy="2184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491" y="1510019"/>
            <a:ext cx="8151061" cy="2676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9387" y="1683364"/>
            <a:ext cx="7218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11.04.2023 г. пациентка отмечает ухудшение самочувствия в виде  повышения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тела до 38,9С (на фоне приема антибактериальной терапии), нарастания одышки и общей слабости , кожный зуд , выпадения волос, потливость , снижения толерантности к физической нагрузке.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повторно в КГБУЗ «КМКБСМП» для госпитализации в инфекционное отделение с ДЗ: Лихорадка неуточненная.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53" y="2653183"/>
            <a:ext cx="3426104" cy="22840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8990" y="232686"/>
            <a:ext cx="536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в 2023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113" y="879725"/>
            <a:ext cx="4548010" cy="560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533" y="743494"/>
            <a:ext cx="841321" cy="83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9015" y="975499"/>
            <a:ext cx="122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МСКТ ОГК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057" y="2515071"/>
            <a:ext cx="7463971" cy="29035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1607" y="3322040"/>
            <a:ext cx="675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Данных за инфильтративные изменения, объемные образования </a:t>
            </a:r>
          </a:p>
          <a:p>
            <a:r>
              <a:rPr lang="ru-RU" dirty="0" smtClean="0"/>
              <a:t>не выявлено,КТ-0.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990" y="973885"/>
            <a:ext cx="519390" cy="4197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769" y="241076"/>
            <a:ext cx="5954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Результаты обследований в 2023 году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93" y="1269425"/>
            <a:ext cx="6513242" cy="5608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56" y="1132253"/>
            <a:ext cx="841321" cy="8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798" y="1402596"/>
            <a:ext cx="481626" cy="3840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0040" y="1346161"/>
            <a:ext cx="506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ЭКГ-ритм синусовый,ЧСС-60 уд. в мин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193" y="2023912"/>
            <a:ext cx="7808654" cy="40480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4131" y="6458653"/>
            <a:ext cx="1187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клинический случай является гипотетическими и может частично быть основан на реальном клиническим случае. Материал предназначен для информационных целей. Не у всех пациентов будет отмечаться сходная клиническая картина или ответ на терапию. Клинический случай из практики ординатора 2 года,212 группы, специальности «Общая врачебная практика» Никитина Т.А. 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3527</TotalTime>
  <Words>2413</Words>
  <Application>Microsoft Office PowerPoint</Application>
  <PresentationFormat>Широкоэкранный</PresentationFormat>
  <Paragraphs>305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Клинический разбор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Клинический разбор</dc:title>
  <dc:creator>Станислав Никитин</dc:creator>
  <cp:lastModifiedBy>Станислав Никитин</cp:lastModifiedBy>
  <cp:revision>109</cp:revision>
  <dcterms:created xsi:type="dcterms:W3CDTF">2023-12-24T10:35:56Z</dcterms:created>
  <dcterms:modified xsi:type="dcterms:W3CDTF">2024-05-26T07:48:59Z</dcterms:modified>
</cp:coreProperties>
</file>