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99441"/>
            <a:ext cx="10358120" cy="1732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1850" y="1819275"/>
            <a:ext cx="10534650" cy="4462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cardio.org/guidlin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cardio.org/guidline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cardio.org/guidline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cardio.org/guidline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cardio.org/guidlin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cardio.org/guidline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cardio.org/guidline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cardio.org/guidline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846455" marR="5080" indent="292100">
              <a:lnSpc>
                <a:spcPts val="5830"/>
              </a:lnSpc>
              <a:spcBef>
                <a:spcPts val="835"/>
              </a:spcBef>
            </a:pPr>
            <a:r>
              <a:rPr spc="-50" dirty="0"/>
              <a:t>«Современные возможности  функциональной</a:t>
            </a:r>
            <a:r>
              <a:rPr spc="-160" dirty="0"/>
              <a:t> </a:t>
            </a:r>
            <a:r>
              <a:rPr spc="-45" dirty="0"/>
              <a:t>диагностики»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73806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Офисная</a:t>
            </a:r>
            <a:r>
              <a:rPr sz="4400" spc="-65" dirty="0"/>
              <a:t> </a:t>
            </a:r>
            <a:r>
              <a:rPr sz="4400" spc="-5" dirty="0"/>
              <a:t>электрокардиография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346960" y="1438402"/>
            <a:ext cx="7474077" cy="5149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8599170" cy="13011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z="4400" dirty="0"/>
              <a:t>ЭКГ </a:t>
            </a:r>
            <a:r>
              <a:rPr sz="4400" spc="-5" dirty="0"/>
              <a:t>покоя </a:t>
            </a:r>
            <a:r>
              <a:rPr sz="4400" dirty="0"/>
              <a:t>в </a:t>
            </a:r>
            <a:r>
              <a:rPr sz="4400" spc="-5" dirty="0"/>
              <a:t>первичной клинической  оценке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75"/>
          <a:ext cx="10514965" cy="3261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20330"/>
                <a:gridCol w="1106170"/>
                <a:gridCol w="1688465"/>
              </a:tblGrid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Рекомендации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Уровень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944879">
                <a:tc>
                  <a:txBody>
                    <a:bodyPr/>
                    <a:lstStyle/>
                    <a:p>
                      <a:pPr marL="91440" marR="12179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ЭКГ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покоя рекомендуется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выполнять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всем  пациентам на</a:t>
                      </a:r>
                      <a:r>
                        <a:rPr sz="2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визите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I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6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C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62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1798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ЭКГ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покоя рекомендуется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выполнять</a:t>
                      </a:r>
                      <a:r>
                        <a:rPr sz="2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всем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91440" marR="688340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пациентам во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время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или сразу после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эпизода  болей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грудной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клетке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выявления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клинической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нестабильности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течения</a:t>
                      </a:r>
                      <a:r>
                        <a:rPr sz="2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ИБС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0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I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5"/>
                        </a:spcBef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C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16939" y="6356096"/>
            <a:ext cx="2618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  <a:hlinkClick r:id="rId2"/>
              </a:rPr>
              <a:t>www.escardio.org/guidlines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53454" y="6343903"/>
            <a:ext cx="5728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Eur Heart </a:t>
            </a:r>
            <a:r>
              <a:rPr sz="1800" dirty="0">
                <a:latin typeface="Calibri"/>
                <a:cs typeface="Calibri"/>
              </a:rPr>
              <a:t>J </a:t>
            </a:r>
            <a:r>
              <a:rPr sz="1800" spc="-5" dirty="0">
                <a:latin typeface="Calibri"/>
                <a:cs typeface="Calibri"/>
              </a:rPr>
              <a:t>2013;34:2949-3003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doi:10.1093/eurheatj/eht296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76219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Суточное мониторирование</a:t>
            </a:r>
            <a:r>
              <a:rPr sz="4400" spc="-25" dirty="0"/>
              <a:t> </a:t>
            </a:r>
            <a:r>
              <a:rPr sz="4400" dirty="0"/>
              <a:t>ЭКГ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38200" y="1690636"/>
            <a:ext cx="9546336" cy="4969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76219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Суточное мониторирование</a:t>
            </a:r>
            <a:r>
              <a:rPr sz="4400" spc="-25" dirty="0"/>
              <a:t> </a:t>
            </a:r>
            <a:r>
              <a:rPr sz="4400" dirty="0"/>
              <a:t>ЭКГ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15431" y="1854200"/>
            <a:ext cx="11108992" cy="3285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76219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Суточное мониторирование</a:t>
            </a:r>
            <a:r>
              <a:rPr sz="4400" spc="-25" dirty="0"/>
              <a:t> </a:t>
            </a:r>
            <a:r>
              <a:rPr sz="4400" dirty="0"/>
              <a:t>ЭКГ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38200" y="1690725"/>
            <a:ext cx="10323830" cy="4475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76219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Суточное мониторирование</a:t>
            </a:r>
            <a:r>
              <a:rPr sz="4400" spc="-25" dirty="0"/>
              <a:t> </a:t>
            </a:r>
            <a:r>
              <a:rPr sz="4400" dirty="0"/>
              <a:t>ЭКГ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83171" y="1690623"/>
            <a:ext cx="10996422" cy="3460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9817"/>
            <a:ext cx="11116945" cy="661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296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НАЦИОНАЛЬНЫЕ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РОССИЙСКИЕ РЕКОМЕНДАЦИИ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ПО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ПРИМЕНЕНИЮ</a:t>
            </a:r>
            <a:endParaRPr sz="1800">
              <a:latin typeface="Calibri"/>
              <a:cs typeface="Calibri"/>
            </a:endParaRPr>
          </a:p>
          <a:p>
            <a:pPr marL="3402965">
              <a:lnSpc>
                <a:spcPct val="100000"/>
              </a:lnSpc>
            </a:pP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МЕТОДИКИ ХОЛТЕРОВСКОГО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МОНИТОРИРОВАНИЯ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В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КЛИНИЧЕСКОЙ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ПРАКТИКЕ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4400" b="0" spc="-5" dirty="0">
                <a:latin typeface="Calibri Light"/>
                <a:cs typeface="Calibri Light"/>
              </a:rPr>
              <a:t>Суточное мониторирование</a:t>
            </a:r>
            <a:r>
              <a:rPr sz="4400" b="0" spc="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ЭКГ</a:t>
            </a:r>
            <a:endParaRPr sz="4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3660"/>
              </a:spcBef>
            </a:pPr>
            <a:r>
              <a:rPr sz="2400" spc="-5" dirty="0">
                <a:latin typeface="Calibri"/>
                <a:cs typeface="Calibri"/>
              </a:rPr>
              <a:t>Показания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5" dirty="0">
                <a:latin typeface="Calibri"/>
                <a:cs typeface="Calibri"/>
              </a:rPr>
              <a:t>ХМ для </a:t>
            </a:r>
            <a:r>
              <a:rPr sz="2400" spc="-10" dirty="0">
                <a:latin typeface="Calibri"/>
                <a:cs typeface="Calibri"/>
              </a:rPr>
              <a:t>оценки </a:t>
            </a:r>
            <a:r>
              <a:rPr sz="2400" spc="-5" dirty="0">
                <a:latin typeface="Calibri"/>
                <a:cs typeface="Calibri"/>
              </a:rPr>
              <a:t>эффективности </a:t>
            </a:r>
            <a:r>
              <a:rPr sz="2400" spc="-10" dirty="0">
                <a:latin typeface="Calibri"/>
                <a:cs typeface="Calibri"/>
              </a:rPr>
              <a:t>антиаритмической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терапии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775"/>
              </a:lnSpc>
              <a:spcBef>
                <a:spcPts val="1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Класс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  <a:p>
            <a:pPr marL="469900" marR="971550" lvl="1">
              <a:lnSpc>
                <a:spcPct val="70000"/>
              </a:lnSpc>
              <a:spcBef>
                <a:spcPts val="615"/>
              </a:spcBef>
              <a:buAutoNum type="arabicPeriod"/>
              <a:tabLst>
                <a:tab pos="718820" algn="l"/>
              </a:tabLst>
            </a:pPr>
            <a:r>
              <a:rPr sz="2000" spc="-10" dirty="0">
                <a:latin typeface="Calibri"/>
                <a:cs typeface="Calibri"/>
              </a:rPr>
              <a:t>Оценка </a:t>
            </a:r>
            <a:r>
              <a:rPr sz="2000" spc="-5" dirty="0">
                <a:latin typeface="Calibri"/>
                <a:cs typeface="Calibri"/>
              </a:rPr>
              <a:t>ответа на антиаритмический </a:t>
            </a:r>
            <a:r>
              <a:rPr sz="2000" dirty="0">
                <a:latin typeface="Calibri"/>
                <a:cs typeface="Calibri"/>
              </a:rPr>
              <a:t>препарат у </a:t>
            </a:r>
            <a:r>
              <a:rPr sz="2000" spc="15" dirty="0">
                <a:latin typeface="Calibri"/>
                <a:cs typeface="Calibri"/>
              </a:rPr>
              <a:t>лиц,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15" dirty="0">
                <a:latin typeface="Calibri"/>
                <a:cs typeface="Calibri"/>
              </a:rPr>
              <a:t>которых исходная </a:t>
            </a:r>
            <a:r>
              <a:rPr sz="2000" spc="-5" dirty="0">
                <a:latin typeface="Calibri"/>
                <a:cs typeface="Calibri"/>
              </a:rPr>
              <a:t>частота  аритмии характеризовалась </a:t>
            </a:r>
            <a:r>
              <a:rPr sz="2000" spc="-10" dirty="0">
                <a:latin typeface="Calibri"/>
                <a:cs typeface="Calibri"/>
              </a:rPr>
              <a:t>как хорошо </a:t>
            </a:r>
            <a:r>
              <a:rPr sz="2000" spc="-5" dirty="0">
                <a:latin typeface="Calibri"/>
                <a:cs typeface="Calibri"/>
              </a:rPr>
              <a:t>воспроизводимая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возникающая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достаточной  частотой, </a:t>
            </a:r>
            <a:r>
              <a:rPr sz="2000" spc="-5" dirty="0">
                <a:latin typeface="Calibri"/>
                <a:cs typeface="Calibri"/>
              </a:rPr>
              <a:t>чтобы позволить осуществить </a:t>
            </a:r>
            <a:r>
              <a:rPr sz="2000" dirty="0">
                <a:latin typeface="Calibri"/>
                <a:cs typeface="Calibri"/>
              </a:rPr>
              <a:t>ее анализ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(В).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775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Класс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IIА</a:t>
            </a:r>
            <a:endParaRPr sz="2400">
              <a:latin typeface="Calibri"/>
              <a:cs typeface="Calibri"/>
            </a:endParaRPr>
          </a:p>
          <a:p>
            <a:pPr marL="718185" lvl="1" indent="-248920">
              <a:lnSpc>
                <a:spcPts val="1935"/>
              </a:lnSpc>
              <a:buAutoNum type="arabicPeriod"/>
              <a:tabLst>
                <a:tab pos="718820" algn="l"/>
              </a:tabLst>
            </a:pPr>
            <a:r>
              <a:rPr sz="2000" spc="-10" dirty="0">
                <a:latin typeface="Calibri"/>
                <a:cs typeface="Calibri"/>
              </a:rPr>
              <a:t>Определение </a:t>
            </a:r>
            <a:r>
              <a:rPr sz="2000" spc="-5" dirty="0">
                <a:latin typeface="Calibri"/>
                <a:cs typeface="Calibri"/>
              </a:rPr>
              <a:t>возможных проаритмических эффектов антиаритмической </a:t>
            </a:r>
            <a:r>
              <a:rPr sz="2000" dirty="0">
                <a:latin typeface="Calibri"/>
                <a:cs typeface="Calibri"/>
              </a:rPr>
              <a:t>терапии у</a:t>
            </a:r>
            <a:r>
              <a:rPr sz="2000" spc="-1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лиц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ts val="1935"/>
              </a:lnSpc>
            </a:pPr>
            <a:r>
              <a:rPr sz="2000" dirty="0">
                <a:latin typeface="Calibri"/>
                <a:cs typeface="Calibri"/>
              </a:rPr>
              <a:t>из группы </a:t>
            </a:r>
            <a:r>
              <a:rPr sz="2000" spc="-10" dirty="0">
                <a:latin typeface="Calibri"/>
                <a:cs typeface="Calibri"/>
              </a:rPr>
              <a:t>высокого риска </a:t>
            </a: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5" dirty="0">
                <a:latin typeface="Calibri"/>
                <a:cs typeface="Calibri"/>
              </a:rPr>
              <a:t>ВС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(В);</a:t>
            </a:r>
            <a:endParaRPr sz="2000">
              <a:latin typeface="Calibri"/>
              <a:cs typeface="Calibri"/>
            </a:endParaRPr>
          </a:p>
          <a:p>
            <a:pPr marL="718185" lvl="1" indent="-248920">
              <a:lnSpc>
                <a:spcPts val="2290"/>
              </a:lnSpc>
              <a:buAutoNum type="arabicPeriod" startAt="2"/>
              <a:tabLst>
                <a:tab pos="718820" algn="l"/>
              </a:tabLst>
            </a:pPr>
            <a:r>
              <a:rPr sz="2000" spc="-10" dirty="0">
                <a:latin typeface="Calibri"/>
                <a:cs typeface="Calibri"/>
              </a:rPr>
              <a:t>Оценка </a:t>
            </a:r>
            <a:r>
              <a:rPr sz="2000" spc="-5" dirty="0">
                <a:latin typeface="Calibri"/>
                <a:cs typeface="Calibri"/>
              </a:rPr>
              <a:t>ЧСС </a:t>
            </a: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5" dirty="0">
                <a:latin typeface="Calibri"/>
                <a:cs typeface="Calibri"/>
              </a:rPr>
              <a:t>лечении фибрилляции </a:t>
            </a:r>
            <a:r>
              <a:rPr sz="2000" spc="-10" dirty="0">
                <a:latin typeface="Calibri"/>
                <a:cs typeface="Calibri"/>
              </a:rPr>
              <a:t>предсердий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(С).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775"/>
              </a:lnSpc>
              <a:spcBef>
                <a:spcPts val="1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Класс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IIВ</a:t>
            </a:r>
            <a:endParaRPr sz="2400">
              <a:latin typeface="Calibri"/>
              <a:cs typeface="Calibri"/>
            </a:endParaRPr>
          </a:p>
          <a:p>
            <a:pPr marL="718185" lvl="1" indent="-248920">
              <a:lnSpc>
                <a:spcPts val="1935"/>
              </a:lnSpc>
              <a:buAutoNum type="arabicPeriod"/>
              <a:tabLst>
                <a:tab pos="718820" algn="l"/>
              </a:tabLst>
            </a:pPr>
            <a:r>
              <a:rPr sz="2000" spc="-5" dirty="0">
                <a:latin typeface="Calibri"/>
                <a:cs typeface="Calibri"/>
              </a:rPr>
              <a:t>Документирование рецидивирующих симптомных или бессимптомных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неустойчивых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ts val="2039"/>
              </a:lnSpc>
            </a:pPr>
            <a:r>
              <a:rPr sz="2000" spc="-5" dirty="0">
                <a:latin typeface="Calibri"/>
                <a:cs typeface="Calibri"/>
              </a:rPr>
              <a:t>аритмий </a:t>
            </a:r>
            <a:r>
              <a:rPr sz="2000" dirty="0">
                <a:latin typeface="Calibri"/>
                <a:cs typeface="Calibri"/>
              </a:rPr>
              <a:t>во </a:t>
            </a:r>
            <a:r>
              <a:rPr sz="2000" spc="-5" dirty="0">
                <a:latin typeface="Calibri"/>
                <a:cs typeface="Calibri"/>
              </a:rPr>
              <a:t>время терапии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амбулаторных </a:t>
            </a:r>
            <a:r>
              <a:rPr sz="2000" spc="-5" dirty="0">
                <a:latin typeface="Calibri"/>
                <a:cs typeface="Calibri"/>
              </a:rPr>
              <a:t>условиях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(С).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775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Класс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III</a:t>
            </a:r>
            <a:endParaRPr sz="2400">
              <a:latin typeface="Calibri"/>
              <a:cs typeface="Calibri"/>
            </a:endParaRPr>
          </a:p>
          <a:p>
            <a:pPr marL="718185" lvl="1" indent="-248920">
              <a:lnSpc>
                <a:spcPts val="2295"/>
              </a:lnSpc>
              <a:buAutoNum type="arabicPeriod"/>
              <a:tabLst>
                <a:tab pos="718820" algn="l"/>
              </a:tabLst>
            </a:pPr>
            <a:r>
              <a:rPr sz="2000" spc="-15" dirty="0">
                <a:latin typeface="Calibri"/>
                <a:cs typeface="Calibri"/>
              </a:rPr>
              <a:t>Отсутствует.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5264785">
              <a:lnSpc>
                <a:spcPct val="100000"/>
              </a:lnSpc>
              <a:spcBef>
                <a:spcPts val="1420"/>
              </a:spcBef>
            </a:pPr>
            <a:r>
              <a:rPr sz="1800" spc="-10" dirty="0">
                <a:latin typeface="Calibri"/>
                <a:cs typeface="Calibri"/>
              </a:rPr>
              <a:t>Российский кардиологический </a:t>
            </a:r>
            <a:r>
              <a:rPr sz="1800" dirty="0">
                <a:latin typeface="Calibri"/>
                <a:cs typeface="Calibri"/>
              </a:rPr>
              <a:t>журнал 2014, 2 </a:t>
            </a:r>
            <a:r>
              <a:rPr sz="1800" spc="-5" dirty="0">
                <a:latin typeface="Calibri"/>
                <a:cs typeface="Calibri"/>
              </a:rPr>
              <a:t>(106):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6-71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7687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z="4400" spc="-5" dirty="0"/>
              <a:t>Суточное мониторирование </a:t>
            </a:r>
            <a:r>
              <a:rPr sz="4400" dirty="0"/>
              <a:t>ЭКГ в  </a:t>
            </a:r>
            <a:r>
              <a:rPr sz="4400" spc="-5" dirty="0"/>
              <a:t>первичной </a:t>
            </a:r>
            <a:r>
              <a:rPr sz="4400" dirty="0"/>
              <a:t>диагностике</a:t>
            </a:r>
            <a:r>
              <a:rPr sz="4400" spc="-15" dirty="0"/>
              <a:t> </a:t>
            </a:r>
            <a:r>
              <a:rPr sz="4400" spc="-5" dirty="0"/>
              <a:t>ИБС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75"/>
          <a:ext cx="10515600" cy="1650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8255"/>
                <a:gridCol w="1346200"/>
                <a:gridCol w="1541145"/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Рекомендации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Уровень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 marR="8921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Суточное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мониторирование ЭКГ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рекомендовано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пациентам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ИБС и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подозрением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 аритмию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Суточное мониторирование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ЭКГ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должно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быть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рассмотрено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пациента</a:t>
                      </a:r>
                      <a:r>
                        <a:rPr sz="180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подозрением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 вазоспастическую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стенокардию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16939" y="6356096"/>
            <a:ext cx="2618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  <a:hlinkClick r:id="rId2"/>
              </a:rPr>
              <a:t>www.escardio.org/guidlines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53454" y="6343903"/>
            <a:ext cx="5728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Eur Heart </a:t>
            </a:r>
            <a:r>
              <a:rPr sz="1800" dirty="0">
                <a:latin typeface="Calibri"/>
                <a:cs typeface="Calibri"/>
              </a:rPr>
              <a:t>J </a:t>
            </a:r>
            <a:r>
              <a:rPr sz="1800" spc="-5" dirty="0">
                <a:latin typeface="Calibri"/>
                <a:cs typeface="Calibri"/>
              </a:rPr>
              <a:t>2013;34:2949-3003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doi:10.1093/eurheatj/eht296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846833"/>
            <a:ext cx="6019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Класс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1594" y="1846833"/>
            <a:ext cx="570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1.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Нет.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217166"/>
            <a:ext cx="772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Класс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IIA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1594" y="2088159"/>
            <a:ext cx="6373495" cy="373634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10185" indent="-198120">
              <a:lnSpc>
                <a:spcPct val="100000"/>
              </a:lnSpc>
              <a:spcBef>
                <a:spcPts val="1110"/>
              </a:spcBef>
              <a:buAutoNum type="arabicPeriod"/>
              <a:tabLst>
                <a:tab pos="210820" algn="l"/>
              </a:tabLst>
            </a:pPr>
            <a:r>
              <a:rPr sz="1600" spc="-10" dirty="0">
                <a:latin typeface="Calibri"/>
                <a:cs typeface="Calibri"/>
              </a:rPr>
              <a:t>Хроническая недостаточность </a:t>
            </a:r>
            <a:r>
              <a:rPr sz="1600" spc="-5" dirty="0">
                <a:latin typeface="Calibri"/>
                <a:cs typeface="Calibri"/>
              </a:rPr>
              <a:t>кровообращения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(А);</a:t>
            </a:r>
            <a:endParaRPr sz="1600">
              <a:latin typeface="Calibri"/>
              <a:cs typeface="Calibri"/>
            </a:endParaRPr>
          </a:p>
          <a:p>
            <a:pPr marL="210185" indent="-19812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210820" algn="l"/>
              </a:tabLst>
            </a:pPr>
            <a:r>
              <a:rPr sz="1600" spc="-10" dirty="0">
                <a:latin typeface="Calibri"/>
                <a:cs typeface="Calibri"/>
              </a:rPr>
              <a:t>Больные, перенесшие </a:t>
            </a:r>
            <a:r>
              <a:rPr sz="1600" spc="-5" dirty="0">
                <a:latin typeface="Calibri"/>
                <a:cs typeface="Calibri"/>
              </a:rPr>
              <a:t>инфаркт </a:t>
            </a:r>
            <a:r>
              <a:rPr sz="1600" spc="-15" dirty="0">
                <a:latin typeface="Calibri"/>
                <a:cs typeface="Calibri"/>
              </a:rPr>
              <a:t>миокарда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(А);</a:t>
            </a:r>
            <a:endParaRPr sz="1600">
              <a:latin typeface="Calibri"/>
              <a:cs typeface="Calibri"/>
            </a:endParaRPr>
          </a:p>
          <a:p>
            <a:pPr marL="210185" indent="-19812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10820" algn="l"/>
              </a:tabLst>
            </a:pPr>
            <a:r>
              <a:rPr sz="1600" spc="-10" dirty="0">
                <a:latin typeface="Calibri"/>
                <a:cs typeface="Calibri"/>
              </a:rPr>
              <a:t>Ишемическая болезнь </a:t>
            </a:r>
            <a:r>
              <a:rPr sz="1600" spc="-15" dirty="0">
                <a:latin typeface="Calibri"/>
                <a:cs typeface="Calibri"/>
              </a:rPr>
              <a:t>сердца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(А);</a:t>
            </a:r>
            <a:endParaRPr sz="1600">
              <a:latin typeface="Calibri"/>
              <a:cs typeface="Calibri"/>
            </a:endParaRPr>
          </a:p>
          <a:p>
            <a:pPr marL="210820" indent="-19812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10820" algn="l"/>
              </a:tabLst>
            </a:pPr>
            <a:r>
              <a:rPr sz="1600" spc="-5" dirty="0">
                <a:latin typeface="Calibri"/>
                <a:cs typeface="Calibri"/>
              </a:rPr>
              <a:t>Дилатационная </a:t>
            </a:r>
            <a:r>
              <a:rPr sz="1600" spc="-10" dirty="0">
                <a:latin typeface="Calibri"/>
                <a:cs typeface="Calibri"/>
              </a:rPr>
              <a:t>кардиомиопатия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(А).</a:t>
            </a:r>
            <a:endParaRPr sz="1600">
              <a:latin typeface="Calibri"/>
              <a:cs typeface="Calibri"/>
            </a:endParaRPr>
          </a:p>
          <a:p>
            <a:pPr marL="210185" indent="-19812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210820" algn="l"/>
              </a:tabLst>
            </a:pPr>
            <a:r>
              <a:rPr sz="1600" spc="-15" dirty="0">
                <a:latin typeface="Calibri"/>
                <a:cs typeface="Calibri"/>
              </a:rPr>
              <a:t>Гипертрофическая </a:t>
            </a:r>
            <a:r>
              <a:rPr sz="1600" spc="-10" dirty="0">
                <a:latin typeface="Calibri"/>
                <a:cs typeface="Calibri"/>
              </a:rPr>
              <a:t>кардиопатия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(В);</a:t>
            </a:r>
            <a:endParaRPr sz="1600">
              <a:latin typeface="Calibri"/>
              <a:cs typeface="Calibri"/>
            </a:endParaRPr>
          </a:p>
          <a:p>
            <a:pPr marL="210185" indent="-19812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10820" algn="l"/>
              </a:tabLst>
            </a:pPr>
            <a:r>
              <a:rPr sz="1600" spc="-10" dirty="0">
                <a:latin typeface="Calibri"/>
                <a:cs typeface="Calibri"/>
              </a:rPr>
              <a:t>Диабетическая </a:t>
            </a:r>
            <a:r>
              <a:rPr sz="1600" spc="-5" dirty="0">
                <a:latin typeface="Calibri"/>
                <a:cs typeface="Calibri"/>
              </a:rPr>
              <a:t>нейропатия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(В);</a:t>
            </a:r>
            <a:endParaRPr sz="1600">
              <a:latin typeface="Calibri"/>
              <a:cs typeface="Calibri"/>
            </a:endParaRPr>
          </a:p>
          <a:p>
            <a:pPr marL="210185" indent="-19812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10820" algn="l"/>
              </a:tabLst>
            </a:pPr>
            <a:r>
              <a:rPr sz="1600" spc="-10" dirty="0">
                <a:latin typeface="Calibri"/>
                <a:cs typeface="Calibri"/>
              </a:rPr>
              <a:t>Мерцательная аритмия </a:t>
            </a:r>
            <a:r>
              <a:rPr sz="1600" spc="-5" dirty="0">
                <a:latin typeface="Calibri"/>
                <a:cs typeface="Calibri"/>
              </a:rPr>
              <a:t>и синдром слабости </a:t>
            </a:r>
            <a:r>
              <a:rPr sz="1600" spc="-10" dirty="0">
                <a:latin typeface="Calibri"/>
                <a:cs typeface="Calibri"/>
              </a:rPr>
              <a:t>синусового </a:t>
            </a:r>
            <a:r>
              <a:rPr sz="1600" spc="-15" dirty="0">
                <a:latin typeface="Calibri"/>
                <a:cs typeface="Calibri"/>
              </a:rPr>
              <a:t>узла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(С);</a:t>
            </a:r>
            <a:endParaRPr sz="1600">
              <a:latin typeface="Calibri"/>
              <a:cs typeface="Calibri"/>
            </a:endParaRPr>
          </a:p>
          <a:p>
            <a:pPr marL="210185" indent="-19812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210820" algn="l"/>
              </a:tabLst>
            </a:pPr>
            <a:r>
              <a:rPr sz="1600" spc="-10" dirty="0">
                <a:latin typeface="Calibri"/>
                <a:cs typeface="Calibri"/>
              </a:rPr>
              <a:t>Оценка </a:t>
            </a:r>
            <a:r>
              <a:rPr sz="1600" spc="-5" dirty="0">
                <a:latin typeface="Calibri"/>
                <a:cs typeface="Calibri"/>
              </a:rPr>
              <a:t>уровня спортивной </a:t>
            </a:r>
            <a:r>
              <a:rPr sz="1600" spc="-10" dirty="0">
                <a:latin typeface="Calibri"/>
                <a:cs typeface="Calibri"/>
              </a:rPr>
              <a:t>перетренированности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(С).</a:t>
            </a:r>
            <a:endParaRPr sz="1600">
              <a:latin typeface="Calibri"/>
              <a:cs typeface="Calibri"/>
            </a:endParaRPr>
          </a:p>
          <a:p>
            <a:pPr marL="210185" indent="-19812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10820" algn="l"/>
              </a:tabLst>
            </a:pPr>
            <a:r>
              <a:rPr sz="1600" spc="-10" dirty="0">
                <a:latin typeface="Calibri"/>
                <a:cs typeface="Calibri"/>
              </a:rPr>
              <a:t>Синкопе </a:t>
            </a:r>
            <a:r>
              <a:rPr sz="1600" spc="-5" dirty="0">
                <a:latin typeface="Calibri"/>
                <a:cs typeface="Calibri"/>
              </a:rPr>
              <a:t>неясной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этиологии;</a:t>
            </a:r>
            <a:endParaRPr sz="1600">
              <a:latin typeface="Calibri"/>
              <a:cs typeface="Calibri"/>
            </a:endParaRPr>
          </a:p>
          <a:p>
            <a:pPr marL="210185" indent="-19812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10820" algn="l"/>
              </a:tabLst>
            </a:pPr>
            <a:r>
              <a:rPr sz="1600" spc="-10" dirty="0">
                <a:latin typeface="Calibri"/>
                <a:cs typeface="Calibri"/>
              </a:rPr>
              <a:t>Синдром </a:t>
            </a:r>
            <a:r>
              <a:rPr sz="1600" spc="-15" dirty="0">
                <a:latin typeface="Calibri"/>
                <a:cs typeface="Calibri"/>
              </a:rPr>
              <a:t>вегето-сосудистой </a:t>
            </a:r>
            <a:r>
              <a:rPr sz="1600" spc="-10" dirty="0">
                <a:latin typeface="Calibri"/>
                <a:cs typeface="Calibri"/>
              </a:rPr>
              <a:t>дистонии </a:t>
            </a:r>
            <a:r>
              <a:rPr sz="1600" spc="-5" dirty="0">
                <a:latin typeface="Calibri"/>
                <a:cs typeface="Calibri"/>
              </a:rPr>
              <a:t>с вегетативными</a:t>
            </a:r>
            <a:r>
              <a:rPr sz="1600" spc="114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пароксизмами;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3702177"/>
            <a:ext cx="765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Класс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IIB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5185409"/>
            <a:ext cx="7023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III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Класс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1594" y="5795662"/>
            <a:ext cx="9941560" cy="823594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600" spc="-5" dirty="0">
                <a:latin typeface="Calibri"/>
                <a:cs typeface="Calibri"/>
              </a:rPr>
              <a:t>3. </a:t>
            </a:r>
            <a:r>
              <a:rPr sz="1600" spc="-10" dirty="0">
                <a:latin typeface="Calibri"/>
                <a:cs typeface="Calibri"/>
              </a:rPr>
              <a:t>Оценка </a:t>
            </a:r>
            <a:r>
              <a:rPr sz="1600" spc="-5" dirty="0">
                <a:latin typeface="Calibri"/>
                <a:cs typeface="Calibri"/>
              </a:rPr>
              <a:t>симптоматических </a:t>
            </a:r>
            <a:r>
              <a:rPr sz="1600" spc="-10" dirty="0">
                <a:latin typeface="Calibri"/>
                <a:cs typeface="Calibri"/>
              </a:rPr>
              <a:t>больных </a:t>
            </a:r>
            <a:r>
              <a:rPr sz="1600" spc="-5" dirty="0">
                <a:latin typeface="Calibri"/>
                <a:cs typeface="Calibri"/>
              </a:rPr>
              <a:t>с </a:t>
            </a:r>
            <a:r>
              <a:rPr sz="1600" spc="-10" dirty="0">
                <a:latin typeface="Calibri"/>
                <a:cs typeface="Calibri"/>
              </a:rPr>
              <a:t>жалобами </a:t>
            </a:r>
            <a:r>
              <a:rPr sz="1600" spc="-5" dirty="0">
                <a:latin typeface="Calibri"/>
                <a:cs typeface="Calibri"/>
              </a:rPr>
              <a:t>на </a:t>
            </a:r>
            <a:r>
              <a:rPr sz="1600" spc="-10" dirty="0">
                <a:latin typeface="Calibri"/>
                <a:cs typeface="Calibri"/>
              </a:rPr>
              <a:t>сердцебиение,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кардиалгии.</a:t>
            </a:r>
            <a:endParaRPr sz="1600">
              <a:latin typeface="Calibri"/>
              <a:cs typeface="Calibri"/>
            </a:endParaRPr>
          </a:p>
          <a:p>
            <a:pPr marL="4349750">
              <a:lnSpc>
                <a:spcPct val="100000"/>
              </a:lnSpc>
              <a:spcBef>
                <a:spcPts val="1170"/>
              </a:spcBef>
            </a:pPr>
            <a:r>
              <a:rPr sz="1800" spc="-10" dirty="0">
                <a:latin typeface="Calibri"/>
                <a:cs typeface="Calibri"/>
              </a:rPr>
              <a:t>Российский кардиологический </a:t>
            </a:r>
            <a:r>
              <a:rPr sz="1800" dirty="0">
                <a:latin typeface="Calibri"/>
                <a:cs typeface="Calibri"/>
              </a:rPr>
              <a:t>журнал 2014, 2 </a:t>
            </a:r>
            <a:r>
              <a:rPr sz="1800" spc="-5" dirty="0">
                <a:latin typeface="Calibri"/>
                <a:cs typeface="Calibri"/>
              </a:rPr>
              <a:t>(106):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6-71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07204" y="4953"/>
            <a:ext cx="6633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solidFill>
                  <a:srgbClr val="FF0000"/>
                </a:solidFill>
                <a:latin typeface="Calibri"/>
                <a:cs typeface="Calibri"/>
              </a:rPr>
              <a:t>НАЦИОНАЛЬНЫЕ </a:t>
            </a:r>
            <a:r>
              <a:rPr sz="1800" b="0" spc="-10" dirty="0">
                <a:solidFill>
                  <a:srgbClr val="FF0000"/>
                </a:solidFill>
                <a:latin typeface="Calibri"/>
                <a:cs typeface="Calibri"/>
              </a:rPr>
              <a:t>РОССИЙСКИЕ РЕКОМЕНДАЦИИ </a:t>
            </a:r>
            <a:r>
              <a:rPr sz="1800" b="0" dirty="0">
                <a:solidFill>
                  <a:srgbClr val="FF0000"/>
                </a:solidFill>
                <a:latin typeface="Calibri"/>
                <a:cs typeface="Calibri"/>
              </a:rPr>
              <a:t>ПО</a:t>
            </a:r>
            <a:r>
              <a:rPr sz="1800" b="0" spc="-5" dirty="0">
                <a:solidFill>
                  <a:srgbClr val="FF0000"/>
                </a:solidFill>
                <a:latin typeface="Calibri"/>
                <a:cs typeface="Calibri"/>
              </a:rPr>
              <a:t> ПРИМЕНЕНИЮ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6939" y="256225"/>
            <a:ext cx="11116945" cy="105092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402965">
              <a:lnSpc>
                <a:spcPct val="100000"/>
              </a:lnSpc>
              <a:spcBef>
                <a:spcPts val="280"/>
              </a:spcBef>
            </a:pP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МЕТОДИКИ ХОЛТЕРОВСКОГО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МОНИТОРИРОВАНИЯ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В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КЛИНИЧЕСКОЙ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ПРАКТИКЕ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4400" b="0" spc="-5" dirty="0">
                <a:latin typeface="Calibri Light"/>
                <a:cs typeface="Calibri Light"/>
              </a:rPr>
              <a:t>Вариабельность </a:t>
            </a:r>
            <a:r>
              <a:rPr sz="4400" b="0" dirty="0">
                <a:latin typeface="Calibri Light"/>
                <a:cs typeface="Calibri Light"/>
              </a:rPr>
              <a:t>ритма</a:t>
            </a:r>
            <a:r>
              <a:rPr sz="4400" b="0" spc="-1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сердца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07591" y="2468879"/>
            <a:ext cx="5294630" cy="887094"/>
          </a:xfrm>
          <a:custGeom>
            <a:avLst/>
            <a:gdLst/>
            <a:ahLst/>
            <a:cxnLst/>
            <a:rect l="l" t="t" r="r" b="b"/>
            <a:pathLst>
              <a:path w="5294630" h="887095">
                <a:moveTo>
                  <a:pt x="0" y="443484"/>
                </a:moveTo>
                <a:lnTo>
                  <a:pt x="9716" y="405210"/>
                </a:lnTo>
                <a:lnTo>
                  <a:pt x="38336" y="367843"/>
                </a:lnTo>
                <a:lnTo>
                  <a:pt x="85065" y="331514"/>
                </a:lnTo>
                <a:lnTo>
                  <a:pt x="125886" y="307937"/>
                </a:lnTo>
                <a:lnTo>
                  <a:pt x="174167" y="284920"/>
                </a:lnTo>
                <a:lnTo>
                  <a:pt x="229672" y="262503"/>
                </a:lnTo>
                <a:lnTo>
                  <a:pt x="292166" y="240725"/>
                </a:lnTo>
                <a:lnTo>
                  <a:pt x="361413" y="219625"/>
                </a:lnTo>
                <a:lnTo>
                  <a:pt x="398496" y="209341"/>
                </a:lnTo>
                <a:lnTo>
                  <a:pt x="437179" y="199242"/>
                </a:lnTo>
                <a:lnTo>
                  <a:pt x="477433" y="189333"/>
                </a:lnTo>
                <a:lnTo>
                  <a:pt x="519228" y="179617"/>
                </a:lnTo>
                <a:lnTo>
                  <a:pt x="562534" y="170101"/>
                </a:lnTo>
                <a:lnTo>
                  <a:pt x="607323" y="160788"/>
                </a:lnTo>
                <a:lnTo>
                  <a:pt x="653566" y="151685"/>
                </a:lnTo>
                <a:lnTo>
                  <a:pt x="701231" y="142795"/>
                </a:lnTo>
                <a:lnTo>
                  <a:pt x="750291" y="134125"/>
                </a:lnTo>
                <a:lnTo>
                  <a:pt x="800715" y="125678"/>
                </a:lnTo>
                <a:lnTo>
                  <a:pt x="852475" y="117459"/>
                </a:lnTo>
                <a:lnTo>
                  <a:pt x="905541" y="109475"/>
                </a:lnTo>
                <a:lnTo>
                  <a:pt x="959883" y="101728"/>
                </a:lnTo>
                <a:lnTo>
                  <a:pt x="1015472" y="94226"/>
                </a:lnTo>
                <a:lnTo>
                  <a:pt x="1072278" y="86971"/>
                </a:lnTo>
                <a:lnTo>
                  <a:pt x="1130273" y="79970"/>
                </a:lnTo>
                <a:lnTo>
                  <a:pt x="1189426" y="73227"/>
                </a:lnTo>
                <a:lnTo>
                  <a:pt x="1249709" y="66748"/>
                </a:lnTo>
                <a:lnTo>
                  <a:pt x="1311091" y="60536"/>
                </a:lnTo>
                <a:lnTo>
                  <a:pt x="1373544" y="54598"/>
                </a:lnTo>
                <a:lnTo>
                  <a:pt x="1437038" y="48937"/>
                </a:lnTo>
                <a:lnTo>
                  <a:pt x="1501543" y="43559"/>
                </a:lnTo>
                <a:lnTo>
                  <a:pt x="1567031" y="38469"/>
                </a:lnTo>
                <a:lnTo>
                  <a:pt x="1633471" y="33672"/>
                </a:lnTo>
                <a:lnTo>
                  <a:pt x="1700834" y="29172"/>
                </a:lnTo>
                <a:lnTo>
                  <a:pt x="1769092" y="24975"/>
                </a:lnTo>
                <a:lnTo>
                  <a:pt x="1838213" y="21085"/>
                </a:lnTo>
                <a:lnTo>
                  <a:pt x="1908170" y="17507"/>
                </a:lnTo>
                <a:lnTo>
                  <a:pt x="1978932" y="14247"/>
                </a:lnTo>
                <a:lnTo>
                  <a:pt x="2050471" y="11310"/>
                </a:lnTo>
                <a:lnTo>
                  <a:pt x="2122756" y="8699"/>
                </a:lnTo>
                <a:lnTo>
                  <a:pt x="2195758" y="6421"/>
                </a:lnTo>
                <a:lnTo>
                  <a:pt x="2269448" y="4479"/>
                </a:lnTo>
                <a:lnTo>
                  <a:pt x="2343797" y="2880"/>
                </a:lnTo>
                <a:lnTo>
                  <a:pt x="2418775" y="1627"/>
                </a:lnTo>
                <a:lnTo>
                  <a:pt x="2494352" y="726"/>
                </a:lnTo>
                <a:lnTo>
                  <a:pt x="2570499" y="182"/>
                </a:lnTo>
                <a:lnTo>
                  <a:pt x="2647188" y="0"/>
                </a:lnTo>
                <a:lnTo>
                  <a:pt x="2723876" y="182"/>
                </a:lnTo>
                <a:lnTo>
                  <a:pt x="2800023" y="726"/>
                </a:lnTo>
                <a:lnTo>
                  <a:pt x="2875600" y="1627"/>
                </a:lnTo>
                <a:lnTo>
                  <a:pt x="2950578" y="2880"/>
                </a:lnTo>
                <a:lnTo>
                  <a:pt x="3024927" y="4479"/>
                </a:lnTo>
                <a:lnTo>
                  <a:pt x="3098617" y="6421"/>
                </a:lnTo>
                <a:lnTo>
                  <a:pt x="3171619" y="8699"/>
                </a:lnTo>
                <a:lnTo>
                  <a:pt x="3243904" y="11310"/>
                </a:lnTo>
                <a:lnTo>
                  <a:pt x="3315443" y="14247"/>
                </a:lnTo>
                <a:lnTo>
                  <a:pt x="3386205" y="17507"/>
                </a:lnTo>
                <a:lnTo>
                  <a:pt x="3456162" y="21085"/>
                </a:lnTo>
                <a:lnTo>
                  <a:pt x="3525283" y="24975"/>
                </a:lnTo>
                <a:lnTo>
                  <a:pt x="3593541" y="29172"/>
                </a:lnTo>
                <a:lnTo>
                  <a:pt x="3660904" y="33672"/>
                </a:lnTo>
                <a:lnTo>
                  <a:pt x="3727344" y="38469"/>
                </a:lnTo>
                <a:lnTo>
                  <a:pt x="3792832" y="43559"/>
                </a:lnTo>
                <a:lnTo>
                  <a:pt x="3857337" y="48937"/>
                </a:lnTo>
                <a:lnTo>
                  <a:pt x="3920831" y="54598"/>
                </a:lnTo>
                <a:lnTo>
                  <a:pt x="3983284" y="60536"/>
                </a:lnTo>
                <a:lnTo>
                  <a:pt x="4044666" y="66748"/>
                </a:lnTo>
                <a:lnTo>
                  <a:pt x="4104949" y="73227"/>
                </a:lnTo>
                <a:lnTo>
                  <a:pt x="4164102" y="79970"/>
                </a:lnTo>
                <a:lnTo>
                  <a:pt x="4222097" y="86971"/>
                </a:lnTo>
                <a:lnTo>
                  <a:pt x="4278903" y="94226"/>
                </a:lnTo>
                <a:lnTo>
                  <a:pt x="4334492" y="101728"/>
                </a:lnTo>
                <a:lnTo>
                  <a:pt x="4388834" y="109475"/>
                </a:lnTo>
                <a:lnTo>
                  <a:pt x="4441900" y="117459"/>
                </a:lnTo>
                <a:lnTo>
                  <a:pt x="4493660" y="125678"/>
                </a:lnTo>
                <a:lnTo>
                  <a:pt x="4544084" y="134125"/>
                </a:lnTo>
                <a:lnTo>
                  <a:pt x="4593144" y="142795"/>
                </a:lnTo>
                <a:lnTo>
                  <a:pt x="4640809" y="151685"/>
                </a:lnTo>
                <a:lnTo>
                  <a:pt x="4687052" y="160788"/>
                </a:lnTo>
                <a:lnTo>
                  <a:pt x="4731841" y="170101"/>
                </a:lnTo>
                <a:lnTo>
                  <a:pt x="4775147" y="179617"/>
                </a:lnTo>
                <a:lnTo>
                  <a:pt x="4816942" y="189333"/>
                </a:lnTo>
                <a:lnTo>
                  <a:pt x="4857196" y="199242"/>
                </a:lnTo>
                <a:lnTo>
                  <a:pt x="4895879" y="209341"/>
                </a:lnTo>
                <a:lnTo>
                  <a:pt x="4932962" y="219625"/>
                </a:lnTo>
                <a:lnTo>
                  <a:pt x="5002209" y="240725"/>
                </a:lnTo>
                <a:lnTo>
                  <a:pt x="5064703" y="262503"/>
                </a:lnTo>
                <a:lnTo>
                  <a:pt x="5120208" y="284920"/>
                </a:lnTo>
                <a:lnTo>
                  <a:pt x="5168489" y="307937"/>
                </a:lnTo>
                <a:lnTo>
                  <a:pt x="5209310" y="331514"/>
                </a:lnTo>
                <a:lnTo>
                  <a:pt x="5242435" y="355611"/>
                </a:lnTo>
                <a:lnTo>
                  <a:pt x="5277180" y="392647"/>
                </a:lnTo>
                <a:lnTo>
                  <a:pt x="5293286" y="430633"/>
                </a:lnTo>
                <a:lnTo>
                  <a:pt x="5294376" y="443484"/>
                </a:lnTo>
                <a:lnTo>
                  <a:pt x="5293286" y="456334"/>
                </a:lnTo>
                <a:lnTo>
                  <a:pt x="5290037" y="469093"/>
                </a:lnTo>
                <a:lnTo>
                  <a:pt x="5267630" y="506777"/>
                </a:lnTo>
                <a:lnTo>
                  <a:pt x="5226849" y="543467"/>
                </a:lnTo>
                <a:lnTo>
                  <a:pt x="5189847" y="567309"/>
                </a:lnTo>
                <a:lnTo>
                  <a:pt x="5145267" y="590611"/>
                </a:lnTo>
                <a:lnTo>
                  <a:pt x="5093344" y="613333"/>
                </a:lnTo>
                <a:lnTo>
                  <a:pt x="5034315" y="635435"/>
                </a:lnTo>
                <a:lnTo>
                  <a:pt x="4968415" y="656879"/>
                </a:lnTo>
                <a:lnTo>
                  <a:pt x="4895879" y="677626"/>
                </a:lnTo>
                <a:lnTo>
                  <a:pt x="4857196" y="687725"/>
                </a:lnTo>
                <a:lnTo>
                  <a:pt x="4816942" y="697634"/>
                </a:lnTo>
                <a:lnTo>
                  <a:pt x="4775147" y="707350"/>
                </a:lnTo>
                <a:lnTo>
                  <a:pt x="4731841" y="716866"/>
                </a:lnTo>
                <a:lnTo>
                  <a:pt x="4687052" y="726179"/>
                </a:lnTo>
                <a:lnTo>
                  <a:pt x="4640809" y="735282"/>
                </a:lnTo>
                <a:lnTo>
                  <a:pt x="4593144" y="744172"/>
                </a:lnTo>
                <a:lnTo>
                  <a:pt x="4544084" y="752842"/>
                </a:lnTo>
                <a:lnTo>
                  <a:pt x="4493660" y="761289"/>
                </a:lnTo>
                <a:lnTo>
                  <a:pt x="4441900" y="769508"/>
                </a:lnTo>
                <a:lnTo>
                  <a:pt x="4388834" y="777492"/>
                </a:lnTo>
                <a:lnTo>
                  <a:pt x="4334492" y="785239"/>
                </a:lnTo>
                <a:lnTo>
                  <a:pt x="4278903" y="792741"/>
                </a:lnTo>
                <a:lnTo>
                  <a:pt x="4222097" y="799996"/>
                </a:lnTo>
                <a:lnTo>
                  <a:pt x="4164102" y="806997"/>
                </a:lnTo>
                <a:lnTo>
                  <a:pt x="4104949" y="813740"/>
                </a:lnTo>
                <a:lnTo>
                  <a:pt x="4044666" y="820219"/>
                </a:lnTo>
                <a:lnTo>
                  <a:pt x="3983284" y="826431"/>
                </a:lnTo>
                <a:lnTo>
                  <a:pt x="3920831" y="832369"/>
                </a:lnTo>
                <a:lnTo>
                  <a:pt x="3857337" y="838030"/>
                </a:lnTo>
                <a:lnTo>
                  <a:pt x="3792832" y="843408"/>
                </a:lnTo>
                <a:lnTo>
                  <a:pt x="3727344" y="848498"/>
                </a:lnTo>
                <a:lnTo>
                  <a:pt x="3660904" y="853295"/>
                </a:lnTo>
                <a:lnTo>
                  <a:pt x="3593541" y="857795"/>
                </a:lnTo>
                <a:lnTo>
                  <a:pt x="3525283" y="861992"/>
                </a:lnTo>
                <a:lnTo>
                  <a:pt x="3456162" y="865882"/>
                </a:lnTo>
                <a:lnTo>
                  <a:pt x="3386205" y="869460"/>
                </a:lnTo>
                <a:lnTo>
                  <a:pt x="3315443" y="872720"/>
                </a:lnTo>
                <a:lnTo>
                  <a:pt x="3243904" y="875657"/>
                </a:lnTo>
                <a:lnTo>
                  <a:pt x="3171619" y="878268"/>
                </a:lnTo>
                <a:lnTo>
                  <a:pt x="3098617" y="880546"/>
                </a:lnTo>
                <a:lnTo>
                  <a:pt x="3024927" y="882488"/>
                </a:lnTo>
                <a:lnTo>
                  <a:pt x="2950578" y="884087"/>
                </a:lnTo>
                <a:lnTo>
                  <a:pt x="2875600" y="885340"/>
                </a:lnTo>
                <a:lnTo>
                  <a:pt x="2800023" y="886241"/>
                </a:lnTo>
                <a:lnTo>
                  <a:pt x="2723876" y="886785"/>
                </a:lnTo>
                <a:lnTo>
                  <a:pt x="2647188" y="886968"/>
                </a:lnTo>
                <a:lnTo>
                  <a:pt x="2570499" y="886785"/>
                </a:lnTo>
                <a:lnTo>
                  <a:pt x="2494352" y="886241"/>
                </a:lnTo>
                <a:lnTo>
                  <a:pt x="2418775" y="885340"/>
                </a:lnTo>
                <a:lnTo>
                  <a:pt x="2343797" y="884087"/>
                </a:lnTo>
                <a:lnTo>
                  <a:pt x="2269448" y="882488"/>
                </a:lnTo>
                <a:lnTo>
                  <a:pt x="2195758" y="880546"/>
                </a:lnTo>
                <a:lnTo>
                  <a:pt x="2122756" y="878268"/>
                </a:lnTo>
                <a:lnTo>
                  <a:pt x="2050471" y="875657"/>
                </a:lnTo>
                <a:lnTo>
                  <a:pt x="1978932" y="872720"/>
                </a:lnTo>
                <a:lnTo>
                  <a:pt x="1908170" y="869460"/>
                </a:lnTo>
                <a:lnTo>
                  <a:pt x="1838213" y="865882"/>
                </a:lnTo>
                <a:lnTo>
                  <a:pt x="1769092" y="861992"/>
                </a:lnTo>
                <a:lnTo>
                  <a:pt x="1700834" y="857795"/>
                </a:lnTo>
                <a:lnTo>
                  <a:pt x="1633471" y="853295"/>
                </a:lnTo>
                <a:lnTo>
                  <a:pt x="1567031" y="848498"/>
                </a:lnTo>
                <a:lnTo>
                  <a:pt x="1501543" y="843408"/>
                </a:lnTo>
                <a:lnTo>
                  <a:pt x="1437038" y="838030"/>
                </a:lnTo>
                <a:lnTo>
                  <a:pt x="1373544" y="832369"/>
                </a:lnTo>
                <a:lnTo>
                  <a:pt x="1311091" y="826431"/>
                </a:lnTo>
                <a:lnTo>
                  <a:pt x="1249709" y="820219"/>
                </a:lnTo>
                <a:lnTo>
                  <a:pt x="1189426" y="813740"/>
                </a:lnTo>
                <a:lnTo>
                  <a:pt x="1130273" y="806997"/>
                </a:lnTo>
                <a:lnTo>
                  <a:pt x="1072278" y="799996"/>
                </a:lnTo>
                <a:lnTo>
                  <a:pt x="1015472" y="792741"/>
                </a:lnTo>
                <a:lnTo>
                  <a:pt x="959883" y="785239"/>
                </a:lnTo>
                <a:lnTo>
                  <a:pt x="905541" y="777492"/>
                </a:lnTo>
                <a:lnTo>
                  <a:pt x="852475" y="769508"/>
                </a:lnTo>
                <a:lnTo>
                  <a:pt x="800715" y="761289"/>
                </a:lnTo>
                <a:lnTo>
                  <a:pt x="750291" y="752842"/>
                </a:lnTo>
                <a:lnTo>
                  <a:pt x="701231" y="744172"/>
                </a:lnTo>
                <a:lnTo>
                  <a:pt x="653566" y="735282"/>
                </a:lnTo>
                <a:lnTo>
                  <a:pt x="607323" y="726179"/>
                </a:lnTo>
                <a:lnTo>
                  <a:pt x="562534" y="716866"/>
                </a:lnTo>
                <a:lnTo>
                  <a:pt x="519228" y="707350"/>
                </a:lnTo>
                <a:lnTo>
                  <a:pt x="477433" y="697634"/>
                </a:lnTo>
                <a:lnTo>
                  <a:pt x="437179" y="687725"/>
                </a:lnTo>
                <a:lnTo>
                  <a:pt x="398496" y="677626"/>
                </a:lnTo>
                <a:lnTo>
                  <a:pt x="361413" y="667342"/>
                </a:lnTo>
                <a:lnTo>
                  <a:pt x="292166" y="646242"/>
                </a:lnTo>
                <a:lnTo>
                  <a:pt x="229672" y="624464"/>
                </a:lnTo>
                <a:lnTo>
                  <a:pt x="174167" y="602047"/>
                </a:lnTo>
                <a:lnTo>
                  <a:pt x="125886" y="579030"/>
                </a:lnTo>
                <a:lnTo>
                  <a:pt x="85065" y="555453"/>
                </a:lnTo>
                <a:lnTo>
                  <a:pt x="51940" y="531356"/>
                </a:lnTo>
                <a:lnTo>
                  <a:pt x="17195" y="494320"/>
                </a:lnTo>
                <a:lnTo>
                  <a:pt x="1089" y="456334"/>
                </a:lnTo>
                <a:lnTo>
                  <a:pt x="0" y="443484"/>
                </a:lnTo>
                <a:close/>
              </a:path>
            </a:pathLst>
          </a:custGeom>
          <a:ln w="349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56540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ВРС </a:t>
            </a:r>
            <a:r>
              <a:rPr sz="4400" dirty="0"/>
              <a:t>– </a:t>
            </a:r>
            <a:r>
              <a:rPr sz="4400" spc="-5" dirty="0"/>
              <a:t>точки</a:t>
            </a:r>
            <a:r>
              <a:rPr sz="4400" spc="-75" dirty="0"/>
              <a:t> </a:t>
            </a:r>
            <a:r>
              <a:rPr sz="4400" dirty="0"/>
              <a:t>разделения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08633" y="1766442"/>
          <a:ext cx="10250805" cy="39624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8215"/>
                <a:gridCol w="6752590"/>
              </a:tblGrid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Параметр</a:t>
                      </a:r>
                      <a:r>
                        <a:rPr sz="3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ВРС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Значение </a:t>
                      </a:r>
                      <a:r>
                        <a:rPr sz="3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точки</a:t>
                      </a:r>
                      <a:r>
                        <a:rPr sz="3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разделения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SDNN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i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&lt;30</a:t>
                      </a:r>
                      <a:r>
                        <a:rPr sz="32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ms</a:t>
                      </a:r>
                      <a:endParaRPr sz="3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&lt;20</a:t>
                      </a:r>
                      <a:r>
                        <a:rPr sz="32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ms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rMSSD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&lt; 15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ms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pNN50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&lt;0,17%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SDNN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&lt; 50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ms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791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SDANN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&lt;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 ms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912611" y="6317691"/>
            <a:ext cx="51962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Л.М. </a:t>
            </a:r>
            <a:r>
              <a:rPr sz="2000" spc="-5" dirty="0">
                <a:latin typeface="Calibri"/>
                <a:cs typeface="Calibri"/>
              </a:rPr>
              <a:t>Макаров. </a:t>
            </a:r>
            <a:r>
              <a:rPr sz="2000" spc="-10" dirty="0">
                <a:latin typeface="Calibri"/>
                <a:cs typeface="Calibri"/>
              </a:rPr>
              <a:t>Холтеровское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мониторирование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7406640" cy="13011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z="4400" spc="-5" dirty="0"/>
              <a:t>Среднее между </a:t>
            </a:r>
            <a:r>
              <a:rPr sz="4400" dirty="0"/>
              <a:t>хиромантией</a:t>
            </a:r>
            <a:r>
              <a:rPr sz="4400" spc="-100" dirty="0"/>
              <a:t> </a:t>
            </a:r>
            <a:r>
              <a:rPr sz="4400" dirty="0"/>
              <a:t>и  астрологией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355460" y="1844789"/>
            <a:ext cx="3989069" cy="3989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57596" y="1922378"/>
            <a:ext cx="4157004" cy="3850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66268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ЭКГ с физической</a:t>
            </a:r>
            <a:r>
              <a:rPr sz="4400" spc="-60" dirty="0"/>
              <a:t> </a:t>
            </a:r>
            <a:r>
              <a:rPr sz="4400" dirty="0"/>
              <a:t>нагрузкой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488310" y="1483550"/>
            <a:ext cx="7126912" cy="5005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66268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ЭКГ с физической</a:t>
            </a:r>
            <a:r>
              <a:rPr sz="4400" spc="-60" dirty="0"/>
              <a:t> </a:t>
            </a:r>
            <a:r>
              <a:rPr sz="4400" dirty="0"/>
              <a:t>нагрузкой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665223" y="1432153"/>
            <a:ext cx="8968232" cy="5130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7687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z="4400" dirty="0"/>
              <a:t>Диагностическая </a:t>
            </a:r>
            <a:r>
              <a:rPr sz="4400" spc="-5" dirty="0"/>
              <a:t>ценность</a:t>
            </a:r>
            <a:r>
              <a:rPr sz="4400" spc="-70" dirty="0"/>
              <a:t> </a:t>
            </a:r>
            <a:r>
              <a:rPr sz="4400" dirty="0"/>
              <a:t>рутинно  </a:t>
            </a:r>
            <a:r>
              <a:rPr sz="4400" spc="-5" dirty="0"/>
              <a:t>применяемых</a:t>
            </a:r>
            <a:r>
              <a:rPr sz="4400" spc="-35" dirty="0"/>
              <a:t> </a:t>
            </a:r>
            <a:r>
              <a:rPr sz="4400" spc="-5" dirty="0"/>
              <a:t>тестов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75"/>
          <a:ext cx="10534650" cy="4462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6145"/>
                <a:gridCol w="2387600"/>
                <a:gridCol w="2141854"/>
              </a:tblGrid>
              <a:tr h="3708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Диагностика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ИБС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Чувствительность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Специфичность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ЭКГ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физической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нагрузкой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45-50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85-90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Стресс-ЭхоКГ </a:t>
                      </a:r>
                      <a:r>
                        <a:rPr sz="180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физической</a:t>
                      </a:r>
                      <a:r>
                        <a:rPr sz="1800" spc="4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нагрузкой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80-85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80-88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Стресс </a:t>
                      </a:r>
                      <a:r>
                        <a:rPr sz="1800" spc="-1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SPECT </a:t>
                      </a: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тест </a:t>
                      </a:r>
                      <a:r>
                        <a:rPr sz="180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физической</a:t>
                      </a:r>
                      <a:r>
                        <a:rPr sz="1800" spc="7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нагрузкой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73-92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63-87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Стресс-ЭхоКГ </a:t>
                      </a:r>
                      <a:r>
                        <a:rPr sz="180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2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добутамином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79-83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82-86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Стресс-МРТ </a:t>
                      </a:r>
                      <a:r>
                        <a:rPr sz="180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2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добутамином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79-88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81-91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Стресс-ЭхоКГ </a:t>
                      </a:r>
                      <a:r>
                        <a:rPr sz="180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2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вазодилятатором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72-79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92-95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Стресс </a:t>
                      </a:r>
                      <a:r>
                        <a:rPr sz="1800" spc="-1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SPECT </a:t>
                      </a: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тест </a:t>
                      </a:r>
                      <a:r>
                        <a:rPr sz="180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5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вазодилятатором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90-91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75-84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Стресс-МРТ </a:t>
                      </a:r>
                      <a:r>
                        <a:rPr sz="180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2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вазодилятатором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67-94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61-85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МСКТ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95-99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64-83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ПЭТ </a:t>
                      </a: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стресс-тест </a:t>
                      </a:r>
                      <a:r>
                        <a:rPr sz="180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4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вазодилятатором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81-97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74-91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16939" y="6356096"/>
            <a:ext cx="2618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  <a:hlinkClick r:id="rId2"/>
              </a:rPr>
              <a:t>www.escardio.org/guidlines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53454" y="6343903"/>
            <a:ext cx="5728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Eur Heart </a:t>
            </a:r>
            <a:r>
              <a:rPr sz="1800" dirty="0">
                <a:latin typeface="Calibri"/>
                <a:cs typeface="Calibri"/>
              </a:rPr>
              <a:t>J </a:t>
            </a:r>
            <a:r>
              <a:rPr sz="1800" spc="-5" dirty="0">
                <a:latin typeface="Calibri"/>
                <a:cs typeface="Calibri"/>
              </a:rPr>
              <a:t>2013;34:2949-3003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doi:10.1093/eurheatj/eht296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99441"/>
            <a:ext cx="9657080" cy="17322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pc="-5" dirty="0"/>
              <a:t>Проведение ЭКГ с физической нагрузкой </a:t>
            </a:r>
            <a:r>
              <a:rPr spc="-10" dirty="0"/>
              <a:t>для  </a:t>
            </a:r>
            <a:r>
              <a:rPr spc="-5" dirty="0"/>
              <a:t>первичной диагностической</a:t>
            </a:r>
            <a:r>
              <a:rPr spc="-15" dirty="0"/>
              <a:t> </a:t>
            </a:r>
            <a:r>
              <a:rPr spc="-10" dirty="0"/>
              <a:t>оценки</a:t>
            </a:r>
          </a:p>
          <a:p>
            <a:pPr marL="12700">
              <a:lnSpc>
                <a:spcPts val="4260"/>
              </a:lnSpc>
            </a:pPr>
            <a:r>
              <a:rPr spc="-5" dirty="0"/>
              <a:t>стенокардии или </a:t>
            </a:r>
            <a:r>
              <a:rPr spc="-10" dirty="0"/>
              <a:t>динамики</a:t>
            </a:r>
            <a:r>
              <a:rPr dirty="0"/>
              <a:t> </a:t>
            </a:r>
            <a:r>
              <a:rPr spc="-5" dirty="0"/>
              <a:t>симптомов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2013966"/>
          <a:ext cx="10534650" cy="4316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9055"/>
                <a:gridCol w="1422400"/>
                <a:gridCol w="1414145"/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Рекомендация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Уровень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91440" marR="480059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Проведение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пробы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ЭКГ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физической нагрузкой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как стартового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метода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диагностики рекомендован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пациентов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симптомами стенокардии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или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8763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промежуточным риском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вероятности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положительного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результата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пробы без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приема антиангинальной терапии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отсутствие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исходных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изменений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ЭКГ, 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затрудняющих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диагностику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а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также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невозможности выполнения</a:t>
                      </a:r>
                      <a:r>
                        <a:rPr sz="18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ФН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качестве первоначального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варианта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тестирования</a:t>
                      </a:r>
                      <a:r>
                        <a:rPr sz="18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рекомендуется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 marR="48260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использовать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визуализацию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стресса,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если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имеется местная экспертиза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доступность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 marR="1225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40" dirty="0">
                          <a:latin typeface="Calibri"/>
                          <a:cs typeface="Calibri"/>
                        </a:rPr>
                        <a:t>Тест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ЭКГ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физической нагрузкой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рассматривается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пациентов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контроля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эффективности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терапии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589915" algn="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914450">
                <a:tc>
                  <a:txBody>
                    <a:bodyPr/>
                    <a:lstStyle/>
                    <a:p>
                      <a:pPr marL="91440" marR="11493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рекомендуется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выполнение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пробы с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нагрузкой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пациентов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имеющейся депрессией сегмента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≥0.1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mV или на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фоне приема  дигиталиса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R="61595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III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16939" y="6356096"/>
            <a:ext cx="2618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  <a:hlinkClick r:id="rId2"/>
              </a:rPr>
              <a:t>www.escardio.org/guidlines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53454" y="6343903"/>
            <a:ext cx="5728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Eur Heart </a:t>
            </a:r>
            <a:r>
              <a:rPr sz="1800" dirty="0">
                <a:latin typeface="Calibri"/>
                <a:cs typeface="Calibri"/>
              </a:rPr>
              <a:t>J </a:t>
            </a:r>
            <a:r>
              <a:rPr sz="1800" spc="-5" dirty="0">
                <a:latin typeface="Calibri"/>
                <a:cs typeface="Calibri"/>
              </a:rPr>
              <a:t>2013;34:2949-3003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doi:10.1093/eurheatj/eht296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41948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Эхокардиография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75"/>
          <a:ext cx="10534650" cy="4462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8255"/>
                <a:gridCol w="1346200"/>
                <a:gridCol w="1541145"/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Рекомендации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Уровень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91440" marR="67246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Проведение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трансторакальной эхокардиографии рекомендуется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всем  пациентам для: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Исключения иных причин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стенокардии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 marR="13335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Выявления зон нарушения локальной сократимости,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подозрительных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на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проявление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коронарной болезни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сердца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 marR="31305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Измерение сократительной функции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миокарда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ЛЖ для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стратификации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риска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Оценка диастолической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функции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91440" marR="5308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Ультразвуковое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исследование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сонных артерий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должно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быть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проведено  опытным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оператором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адекватной оценки ИМТ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и/или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атеросклеротических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бляшек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пациентов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подозрением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на ИБС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без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выявленной ранее атеросклеротической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болезни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16939" y="6356096"/>
            <a:ext cx="2618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  <a:hlinkClick r:id="rId2"/>
              </a:rPr>
              <a:t>www.escardio.org/guidlines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53454" y="6343903"/>
            <a:ext cx="5728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Eur Heart </a:t>
            </a:r>
            <a:r>
              <a:rPr sz="1800" dirty="0">
                <a:latin typeface="Calibri"/>
                <a:cs typeface="Calibri"/>
              </a:rPr>
              <a:t>J </a:t>
            </a:r>
            <a:r>
              <a:rPr sz="1800" spc="-5" dirty="0">
                <a:latin typeface="Calibri"/>
                <a:cs typeface="Calibri"/>
              </a:rPr>
              <a:t>2013;34:2949-3003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doi:10.1093/eurheatj/eht296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58096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Трансторакальная</a:t>
            </a:r>
            <a:r>
              <a:rPr sz="4400" spc="-30" dirty="0"/>
              <a:t> </a:t>
            </a:r>
            <a:r>
              <a:rPr sz="4400" dirty="0"/>
              <a:t>ЭхоКГ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78126" y="1448942"/>
            <a:ext cx="7254748" cy="5153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58096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Трансторакальная</a:t>
            </a:r>
            <a:r>
              <a:rPr sz="4400" spc="-30" dirty="0"/>
              <a:t> </a:t>
            </a:r>
            <a:r>
              <a:rPr sz="4400" dirty="0"/>
              <a:t>ЭхоКГ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342259" y="1540179"/>
            <a:ext cx="5150104" cy="485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58096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Трансторакальная</a:t>
            </a:r>
            <a:r>
              <a:rPr sz="4400" spc="-30" dirty="0"/>
              <a:t> </a:t>
            </a:r>
            <a:r>
              <a:rPr sz="4400" dirty="0"/>
              <a:t>ЭхоКГ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468626" y="1678266"/>
            <a:ext cx="6486144" cy="4864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1479" y="1943887"/>
            <a:ext cx="60579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55797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Чреспищеводная</a:t>
            </a:r>
            <a:r>
              <a:rPr sz="4400" spc="-70" dirty="0"/>
              <a:t> </a:t>
            </a:r>
            <a:r>
              <a:rPr sz="4400" dirty="0"/>
              <a:t>ЭхоКГ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38200" y="1490472"/>
            <a:ext cx="3791585" cy="5175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69660" y="1490472"/>
            <a:ext cx="4882515" cy="3394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171068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Зачем?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7537"/>
            <a:ext cx="4658995" cy="41173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Коронарная болезнь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сердца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Артериальная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гипертензия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Нарушения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ритма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Нарушения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проводимости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Пороки развития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сердца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Синдром ночного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апноэ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Диагностика </a:t>
            </a:r>
            <a:r>
              <a:rPr sz="2800" spc="-5" dirty="0">
                <a:latin typeface="Calibri"/>
                <a:cs typeface="Calibri"/>
              </a:rPr>
              <a:t>причин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одышки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Кардиореабилитация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46075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ЭхоКГ с</a:t>
            </a:r>
            <a:r>
              <a:rPr sz="4400" spc="-105" dirty="0"/>
              <a:t> </a:t>
            </a:r>
            <a:r>
              <a:rPr sz="4400" dirty="0"/>
              <a:t>контрастом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38200" y="1690687"/>
            <a:ext cx="4953000" cy="408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45123" y="1690649"/>
            <a:ext cx="5878068" cy="3997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31267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Стресс-ЭхоКГ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328540" y="735330"/>
            <a:ext cx="7339203" cy="5382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7687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z="4400" dirty="0"/>
              <a:t>Диагностическая </a:t>
            </a:r>
            <a:r>
              <a:rPr sz="4400" spc="-5" dirty="0"/>
              <a:t>ценность</a:t>
            </a:r>
            <a:r>
              <a:rPr sz="4400" spc="-70" dirty="0"/>
              <a:t> </a:t>
            </a:r>
            <a:r>
              <a:rPr sz="4400" dirty="0"/>
              <a:t>рутинно  </a:t>
            </a:r>
            <a:r>
              <a:rPr sz="4400" spc="-5" dirty="0"/>
              <a:t>применяемых</a:t>
            </a:r>
            <a:r>
              <a:rPr sz="4400" spc="-35" dirty="0"/>
              <a:t> </a:t>
            </a:r>
            <a:r>
              <a:rPr sz="4400" spc="-5" dirty="0"/>
              <a:t>тестов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75"/>
          <a:ext cx="10534650" cy="4462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6145"/>
                <a:gridCol w="2387600"/>
                <a:gridCol w="2141854"/>
              </a:tblGrid>
              <a:tr h="3708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Диагностика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ИБС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Чувствительность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Специфичность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ЭКГ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физической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нагрузкой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45-50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85-90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Стресс-ЭхоКГ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физической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нагрузкой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80-85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80-88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Стресс </a:t>
                      </a:r>
                      <a:r>
                        <a:rPr sz="1800" spc="-1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SPECT </a:t>
                      </a: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тест </a:t>
                      </a:r>
                      <a:r>
                        <a:rPr sz="180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физической</a:t>
                      </a:r>
                      <a:r>
                        <a:rPr sz="1800" spc="7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нагрузкой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73-92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63-87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Стресс-ЭхоКГ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добутамином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79-83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82-86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Стресс-МРТ </a:t>
                      </a:r>
                      <a:r>
                        <a:rPr sz="180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2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добутамином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79-88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81-91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Стресс-ЭхоКГ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вазодилятатором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72-79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92-95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Стресс </a:t>
                      </a:r>
                      <a:r>
                        <a:rPr sz="1800" spc="-1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SPECT </a:t>
                      </a: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тест </a:t>
                      </a:r>
                      <a:r>
                        <a:rPr sz="180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5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вазодилятатором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90-91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75-84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Стресс-МРТ </a:t>
                      </a:r>
                      <a:r>
                        <a:rPr sz="180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2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вазодилятатором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67-94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61-85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МСКТ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95-99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64-83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ПЭТ </a:t>
                      </a: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стресс-тест </a:t>
                      </a:r>
                      <a:r>
                        <a:rPr sz="180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4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вазодилятатором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81-97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74-91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16939" y="6356096"/>
            <a:ext cx="2618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  <a:hlinkClick r:id="rId2"/>
              </a:rPr>
              <a:t>www.escardio.org/guidlines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53454" y="6343903"/>
            <a:ext cx="5728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Eur Heart </a:t>
            </a:r>
            <a:r>
              <a:rPr sz="1800" dirty="0">
                <a:latin typeface="Calibri"/>
                <a:cs typeface="Calibri"/>
              </a:rPr>
              <a:t>J </a:t>
            </a:r>
            <a:r>
              <a:rPr sz="1800" spc="-5" dirty="0">
                <a:latin typeface="Calibri"/>
                <a:cs typeface="Calibri"/>
              </a:rPr>
              <a:t>2013;34:2949-3003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doi:10.1093/eurheatj/eht296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7687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z="4400" dirty="0"/>
              <a:t>Диагностическая </a:t>
            </a:r>
            <a:r>
              <a:rPr sz="4400" spc="-5" dirty="0"/>
              <a:t>ценность</a:t>
            </a:r>
            <a:r>
              <a:rPr sz="4400" spc="-70" dirty="0"/>
              <a:t> </a:t>
            </a:r>
            <a:r>
              <a:rPr sz="4400" dirty="0"/>
              <a:t>рутинно  </a:t>
            </a:r>
            <a:r>
              <a:rPr sz="4400" spc="-5" dirty="0"/>
              <a:t>применяемых</a:t>
            </a:r>
            <a:r>
              <a:rPr sz="4400" spc="-35" dirty="0"/>
              <a:t> </a:t>
            </a:r>
            <a:r>
              <a:rPr sz="4400" spc="-5" dirty="0"/>
              <a:t>тестов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75"/>
          <a:ext cx="10534650" cy="4462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6145"/>
                <a:gridCol w="2387600"/>
                <a:gridCol w="2141854"/>
              </a:tblGrid>
              <a:tr h="3708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Диагностика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ИБС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Чувствительность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Специфичность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ЭКГ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физической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нагрузкой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45-50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85-90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Стресс-ЭхоКГ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физической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нагрузкой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80-85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80-88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Стресс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SPECT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тест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физической</a:t>
                      </a:r>
                      <a:r>
                        <a:rPr sz="18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нагрузкой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73-92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63-87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Стресс-ЭхоКГ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добутамином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79-83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82-86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Стресс-МРТ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добутамином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79-88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81-91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Стресс-ЭхоКГ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вазодилятатором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72-79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92-95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Стресс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SPECT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тест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вазодилятатором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90-91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75-84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Стресс-МРТ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вазодилятатором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67-94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61-85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МСКТ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95-99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64-83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ПЭТ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стресс-тест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вазодилятатором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81-97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74-91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16939" y="6356096"/>
            <a:ext cx="2618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  <a:hlinkClick r:id="rId2"/>
              </a:rPr>
              <a:t>www.escardio.org/guidlines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53454" y="6343903"/>
            <a:ext cx="5728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Eur Heart </a:t>
            </a:r>
            <a:r>
              <a:rPr sz="1800" dirty="0">
                <a:latin typeface="Calibri"/>
                <a:cs typeface="Calibri"/>
              </a:rPr>
              <a:t>J </a:t>
            </a:r>
            <a:r>
              <a:rPr sz="1800" spc="-5" dirty="0">
                <a:latin typeface="Calibri"/>
                <a:cs typeface="Calibri"/>
              </a:rPr>
              <a:t>2013;34:2949-3003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doi:10.1093/eurheatj/eht296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96869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Показания для проведения</a:t>
            </a:r>
            <a:r>
              <a:rPr sz="4400" spc="-35" dirty="0"/>
              <a:t> </a:t>
            </a:r>
            <a:r>
              <a:rPr sz="4400" dirty="0"/>
              <a:t>Стресс-ЭхоКГ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18168"/>
            <a:ext cx="9717405" cy="43287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2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10" dirty="0">
                <a:latin typeface="Calibri"/>
                <a:cs typeface="Calibri"/>
              </a:rPr>
              <a:t>Диагностика ишемической </a:t>
            </a:r>
            <a:r>
              <a:rPr sz="2800" spc="-15" dirty="0">
                <a:latin typeface="Calibri"/>
                <a:cs typeface="Calibri"/>
              </a:rPr>
              <a:t>болезни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сердца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ts val="3025"/>
              </a:lnSpc>
              <a:spcBef>
                <a:spcPts val="32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800" spc="-15" dirty="0">
                <a:latin typeface="Calibri"/>
                <a:cs typeface="Calibri"/>
              </a:rPr>
              <a:t>Оценка </a:t>
            </a:r>
            <a:r>
              <a:rPr sz="2800" spc="-5" dirty="0">
                <a:latin typeface="Calibri"/>
                <a:cs typeface="Calibri"/>
              </a:rPr>
              <a:t>прогноза и </a:t>
            </a:r>
            <a:r>
              <a:rPr sz="2800" spc="-10" dirty="0">
                <a:latin typeface="Calibri"/>
                <a:cs typeface="Calibri"/>
              </a:rPr>
              <a:t>стратификация </a:t>
            </a:r>
            <a:r>
              <a:rPr sz="2800" spc="-15" dirty="0">
                <a:latin typeface="Calibri"/>
                <a:cs typeface="Calibri"/>
              </a:rPr>
              <a:t>риска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5" dirty="0">
                <a:latin typeface="Calibri"/>
                <a:cs typeface="Calibri"/>
              </a:rPr>
              <a:t>больных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endParaRPr sz="2800">
              <a:latin typeface="Calibri"/>
              <a:cs typeface="Calibri"/>
            </a:endParaRPr>
          </a:p>
          <a:p>
            <a:pPr marL="469900" marR="5080">
              <a:lnSpc>
                <a:spcPts val="2690"/>
              </a:lnSpc>
              <a:spcBef>
                <a:spcPts val="315"/>
              </a:spcBef>
            </a:pPr>
            <a:r>
              <a:rPr sz="2800" spc="-10" dirty="0">
                <a:latin typeface="Calibri"/>
                <a:cs typeface="Calibri"/>
              </a:rPr>
              <a:t>установленным </a:t>
            </a:r>
            <a:r>
              <a:rPr sz="2800" spc="-5" dirty="0">
                <a:latin typeface="Calibri"/>
                <a:cs typeface="Calibri"/>
              </a:rPr>
              <a:t>диагнозом (например, после перенесенного  ИМ);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55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800" spc="-10" dirty="0">
                <a:latin typeface="Calibri"/>
                <a:cs typeface="Calibri"/>
              </a:rPr>
              <a:t>Предоперационная </a:t>
            </a:r>
            <a:r>
              <a:rPr sz="2800" spc="-15" dirty="0">
                <a:latin typeface="Calibri"/>
                <a:cs typeface="Calibri"/>
              </a:rPr>
              <a:t>оценка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риска</a:t>
            </a:r>
            <a:endParaRPr sz="2800">
              <a:latin typeface="Calibri"/>
              <a:cs typeface="Calibri"/>
            </a:endParaRPr>
          </a:p>
          <a:p>
            <a:pPr marL="469900" marR="495300" indent="-457200">
              <a:lnSpc>
                <a:spcPct val="80000"/>
              </a:lnSpc>
              <a:spcBef>
                <a:spcPts val="994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800" spc="-10" dirty="0">
                <a:latin typeface="Calibri"/>
                <a:cs typeface="Calibri"/>
              </a:rPr>
              <a:t>Выявление </a:t>
            </a:r>
            <a:r>
              <a:rPr sz="2800" spc="-5" dirty="0">
                <a:latin typeface="Calibri"/>
                <a:cs typeface="Calibri"/>
              </a:rPr>
              <a:t>возможных </a:t>
            </a:r>
            <a:r>
              <a:rPr sz="2800" spc="-20" dirty="0">
                <a:latin typeface="Calibri"/>
                <a:cs typeface="Calibri"/>
              </a:rPr>
              <a:t>кардиальных </a:t>
            </a:r>
            <a:r>
              <a:rPr sz="2800" spc="-5" dirty="0">
                <a:latin typeface="Calibri"/>
                <a:cs typeface="Calibri"/>
              </a:rPr>
              <a:t>причин </a:t>
            </a:r>
            <a:r>
              <a:rPr sz="2800" spc="-20" dirty="0">
                <a:latin typeface="Calibri"/>
                <a:cs typeface="Calibri"/>
              </a:rPr>
              <a:t>одышки </a:t>
            </a:r>
            <a:r>
              <a:rPr sz="2800" spc="-5" dirty="0">
                <a:latin typeface="Calibri"/>
                <a:cs typeface="Calibri"/>
              </a:rPr>
              <a:t>при  </a:t>
            </a:r>
            <a:r>
              <a:rPr sz="2800" spc="-10" dirty="0">
                <a:latin typeface="Calibri"/>
                <a:cs typeface="Calibri"/>
              </a:rPr>
              <a:t>физической нагрузке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25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800" spc="-15" dirty="0">
                <a:latin typeface="Calibri"/>
                <a:cs typeface="Calibri"/>
              </a:rPr>
              <a:t>Оценка </a:t>
            </a:r>
            <a:r>
              <a:rPr sz="2800" spc="-10" dirty="0">
                <a:latin typeface="Calibri"/>
                <a:cs typeface="Calibri"/>
              </a:rPr>
              <a:t>пациентов </a:t>
            </a:r>
            <a:r>
              <a:rPr sz="2800" spc="-5" dirty="0">
                <a:latin typeface="Calibri"/>
                <a:cs typeface="Calibri"/>
              </a:rPr>
              <a:t>после </a:t>
            </a:r>
            <a:r>
              <a:rPr sz="2800" spc="-15" dirty="0">
                <a:latin typeface="Calibri"/>
                <a:cs typeface="Calibri"/>
              </a:rPr>
              <a:t>реваскуляризации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миокарда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40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Определение </a:t>
            </a:r>
            <a:r>
              <a:rPr sz="2800" spc="-10" dirty="0">
                <a:latin typeface="Calibri"/>
                <a:cs typeface="Calibri"/>
              </a:rPr>
              <a:t>локализации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ишемии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25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800" spc="-15" dirty="0">
                <a:latin typeface="Calibri"/>
                <a:cs typeface="Calibri"/>
              </a:rPr>
              <a:t>Оценка </a:t>
            </a:r>
            <a:r>
              <a:rPr sz="2800" spc="-5" dirty="0">
                <a:latin typeface="Calibri"/>
                <a:cs typeface="Calibri"/>
              </a:rPr>
              <a:t>степени </a:t>
            </a:r>
            <a:r>
              <a:rPr sz="2800" spc="-10" dirty="0">
                <a:latin typeface="Calibri"/>
                <a:cs typeface="Calibri"/>
              </a:rPr>
              <a:t>выраженности </a:t>
            </a:r>
            <a:r>
              <a:rPr sz="2800" spc="-5" dirty="0">
                <a:latin typeface="Calibri"/>
                <a:cs typeface="Calibri"/>
              </a:rPr>
              <a:t>клапанных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стенозов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2070" y="6480454"/>
            <a:ext cx="5420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Calibri"/>
                <a:cs typeface="Calibri"/>
              </a:rPr>
              <a:t>Stress </a:t>
            </a:r>
            <a:r>
              <a:rPr sz="1800" i="1" spc="-10" dirty="0">
                <a:latin typeface="Calibri"/>
                <a:cs typeface="Calibri"/>
              </a:rPr>
              <a:t>echocardiography expert consensus </a:t>
            </a:r>
            <a:r>
              <a:rPr sz="1800" i="1" spc="-15" dirty="0">
                <a:latin typeface="Calibri"/>
                <a:cs typeface="Calibri"/>
              </a:rPr>
              <a:t>statement</a:t>
            </a:r>
            <a:r>
              <a:rPr sz="1800" i="1" spc="6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2008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92297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Показания </a:t>
            </a:r>
            <a:r>
              <a:rPr sz="4400" dirty="0"/>
              <a:t>к </a:t>
            </a:r>
            <a:r>
              <a:rPr sz="4400" spc="-5" dirty="0"/>
              <a:t>проведению</a:t>
            </a:r>
            <a:r>
              <a:rPr sz="4400" spc="-60" dirty="0"/>
              <a:t> </a:t>
            </a:r>
            <a:r>
              <a:rPr sz="4400" dirty="0"/>
              <a:t>Стресс-ЭхоКГ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8066"/>
            <a:ext cx="10652125" cy="483997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527685" marR="325120" indent="-515620">
              <a:lnSpc>
                <a:spcPts val="2810"/>
              </a:lnSpc>
              <a:spcBef>
                <a:spcPts val="45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-10" dirty="0">
                <a:latin typeface="Calibri"/>
                <a:cs typeface="Calibri"/>
              </a:rPr>
              <a:t>Больные, </a:t>
            </a:r>
            <a:r>
              <a:rPr sz="2600" spc="-15" dirty="0">
                <a:latin typeface="Calibri"/>
                <a:cs typeface="Calibri"/>
              </a:rPr>
              <a:t>которым </a:t>
            </a:r>
            <a:r>
              <a:rPr sz="2600" spc="-10" dirty="0">
                <a:latin typeface="Calibri"/>
                <a:cs typeface="Calibri"/>
              </a:rPr>
              <a:t>тест </a:t>
            </a:r>
            <a:r>
              <a:rPr sz="2600" dirty="0">
                <a:latin typeface="Calibri"/>
                <a:cs typeface="Calibri"/>
              </a:rPr>
              <a:t>с ФН </a:t>
            </a:r>
            <a:r>
              <a:rPr sz="2600" spc="-5" dirty="0">
                <a:latin typeface="Calibri"/>
                <a:cs typeface="Calibri"/>
              </a:rPr>
              <a:t>противопоказан (например </a:t>
            </a:r>
            <a:r>
              <a:rPr sz="2600" dirty="0">
                <a:latin typeface="Calibri"/>
                <a:cs typeface="Calibri"/>
              </a:rPr>
              <a:t>при </a:t>
            </a:r>
            <a:r>
              <a:rPr sz="2600" spc="-15" dirty="0">
                <a:latin typeface="Calibri"/>
                <a:cs typeface="Calibri"/>
              </a:rPr>
              <a:t>тяжелой  </a:t>
            </a:r>
            <a:r>
              <a:rPr sz="2600" dirty="0">
                <a:latin typeface="Calibri"/>
                <a:cs typeface="Calibri"/>
              </a:rPr>
              <a:t>АГ)</a:t>
            </a:r>
            <a:endParaRPr sz="2600">
              <a:latin typeface="Calibri"/>
              <a:cs typeface="Calibri"/>
            </a:endParaRPr>
          </a:p>
          <a:p>
            <a:pPr marL="527685" marR="1019175" indent="-515620">
              <a:lnSpc>
                <a:spcPts val="2810"/>
              </a:lnSpc>
              <a:spcBef>
                <a:spcPts val="99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-10" dirty="0">
                <a:latin typeface="Calibri"/>
                <a:cs typeface="Calibri"/>
              </a:rPr>
              <a:t>Больные, </a:t>
            </a:r>
            <a:r>
              <a:rPr sz="2600" spc="-15" dirty="0">
                <a:latin typeface="Calibri"/>
                <a:cs typeface="Calibri"/>
              </a:rPr>
              <a:t>которым </a:t>
            </a:r>
            <a:r>
              <a:rPr sz="2600" spc="-10" dirty="0">
                <a:latin typeface="Calibri"/>
                <a:cs typeface="Calibri"/>
              </a:rPr>
              <a:t>тест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физической </a:t>
            </a:r>
            <a:r>
              <a:rPr sz="2600" spc="-10" dirty="0">
                <a:latin typeface="Calibri"/>
                <a:cs typeface="Calibri"/>
              </a:rPr>
              <a:t>нагрузкой </a:t>
            </a:r>
            <a:r>
              <a:rPr sz="2600" dirty="0">
                <a:latin typeface="Calibri"/>
                <a:cs typeface="Calibri"/>
              </a:rPr>
              <a:t>не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dirty="0">
                <a:latin typeface="Calibri"/>
                <a:cs typeface="Calibri"/>
              </a:rPr>
              <a:t>быть  </a:t>
            </a:r>
            <a:r>
              <a:rPr sz="2600" spc="-5" dirty="0">
                <a:latin typeface="Calibri"/>
                <a:cs typeface="Calibri"/>
              </a:rPr>
              <a:t>адекватно </a:t>
            </a:r>
            <a:r>
              <a:rPr sz="2600" spc="-10" dirty="0">
                <a:latin typeface="Calibri"/>
                <a:cs typeface="Calibri"/>
              </a:rPr>
              <a:t>выполнен </a:t>
            </a:r>
            <a:r>
              <a:rPr sz="2600" spc="-5" dirty="0">
                <a:latin typeface="Calibri"/>
                <a:cs typeface="Calibri"/>
              </a:rPr>
              <a:t>(например </a:t>
            </a:r>
            <a:r>
              <a:rPr sz="2600" dirty="0">
                <a:latin typeface="Calibri"/>
                <a:cs typeface="Calibri"/>
              </a:rPr>
              <a:t>при </a:t>
            </a:r>
            <a:r>
              <a:rPr sz="2600" spc="-10" dirty="0">
                <a:latin typeface="Calibri"/>
                <a:cs typeface="Calibri"/>
              </a:rPr>
              <a:t>перемежающейся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хромоте)</a:t>
            </a:r>
            <a:endParaRPr sz="2600">
              <a:latin typeface="Calibri"/>
              <a:cs typeface="Calibri"/>
            </a:endParaRPr>
          </a:p>
          <a:p>
            <a:pPr marL="527685" marR="380365" indent="-515620">
              <a:lnSpc>
                <a:spcPts val="2810"/>
              </a:lnSpc>
              <a:spcBef>
                <a:spcPts val="10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-10" dirty="0">
                <a:latin typeface="Calibri"/>
                <a:cs typeface="Calibri"/>
              </a:rPr>
              <a:t>Больные, </a:t>
            </a:r>
            <a:r>
              <a:rPr sz="2600" dirty="0">
                <a:latin typeface="Calibri"/>
                <a:cs typeface="Calibri"/>
              </a:rPr>
              <a:t>у </a:t>
            </a:r>
            <a:r>
              <a:rPr sz="2600" spc="-15" dirty="0">
                <a:latin typeface="Calibri"/>
                <a:cs typeface="Calibri"/>
              </a:rPr>
              <a:t>которых </a:t>
            </a:r>
            <a:r>
              <a:rPr sz="2600" spc="-5" dirty="0">
                <a:latin typeface="Calibri"/>
                <a:cs typeface="Calibri"/>
              </a:rPr>
              <a:t>тест </a:t>
            </a:r>
            <a:r>
              <a:rPr sz="2600" dirty="0">
                <a:latin typeface="Calibri"/>
                <a:cs typeface="Calibri"/>
              </a:rPr>
              <a:t>с </a:t>
            </a:r>
            <a:r>
              <a:rPr sz="2600" spc="-5" dirty="0">
                <a:latin typeface="Calibri"/>
                <a:cs typeface="Calibri"/>
              </a:rPr>
              <a:t>физической </a:t>
            </a:r>
            <a:r>
              <a:rPr sz="2600" spc="-10" dirty="0">
                <a:latin typeface="Calibri"/>
                <a:cs typeface="Calibri"/>
              </a:rPr>
              <a:t>нагрузкой </a:t>
            </a:r>
            <a:r>
              <a:rPr sz="2600" dirty="0">
                <a:latin typeface="Calibri"/>
                <a:cs typeface="Calibri"/>
              </a:rPr>
              <a:t>был </a:t>
            </a:r>
            <a:r>
              <a:rPr sz="2600" spc="-10" dirty="0">
                <a:latin typeface="Calibri"/>
                <a:cs typeface="Calibri"/>
              </a:rPr>
              <a:t>недостаточным  </a:t>
            </a:r>
            <a:r>
              <a:rPr sz="2600" spc="-5" dirty="0">
                <a:latin typeface="Calibri"/>
                <a:cs typeface="Calibri"/>
              </a:rPr>
              <a:t>для диагностики </a:t>
            </a:r>
            <a:r>
              <a:rPr sz="2600" dirty="0">
                <a:latin typeface="Calibri"/>
                <a:cs typeface="Calibri"/>
              </a:rPr>
              <a:t>или </a:t>
            </a:r>
            <a:r>
              <a:rPr sz="2600" spc="-10" dirty="0">
                <a:latin typeface="Calibri"/>
                <a:cs typeface="Calibri"/>
              </a:rPr>
              <a:t>его </a:t>
            </a:r>
            <a:r>
              <a:rPr sz="2600" spc="-25" dirty="0">
                <a:latin typeface="Calibri"/>
                <a:cs typeface="Calibri"/>
              </a:rPr>
              <a:t>результаты </a:t>
            </a:r>
            <a:r>
              <a:rPr sz="2600" dirty="0">
                <a:latin typeface="Calibri"/>
                <a:cs typeface="Calibri"/>
              </a:rPr>
              <a:t>были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сомнительными</a:t>
            </a:r>
            <a:endParaRPr sz="2600">
              <a:latin typeface="Calibri"/>
              <a:cs typeface="Calibri"/>
            </a:endParaRPr>
          </a:p>
          <a:p>
            <a:pPr marL="527685" marR="894080" indent="-515620">
              <a:lnSpc>
                <a:spcPct val="90000"/>
              </a:lnSpc>
              <a:spcBef>
                <a:spcPts val="95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-10" dirty="0">
                <a:latin typeface="Calibri"/>
                <a:cs typeface="Calibri"/>
              </a:rPr>
              <a:t>Полная </a:t>
            </a:r>
            <a:r>
              <a:rPr sz="2600" spc="-15" dirty="0">
                <a:latin typeface="Calibri"/>
                <a:cs typeface="Calibri"/>
              </a:rPr>
              <a:t>блокада </a:t>
            </a:r>
            <a:r>
              <a:rPr sz="2600" dirty="0">
                <a:latin typeface="Calibri"/>
                <a:cs typeface="Calibri"/>
              </a:rPr>
              <a:t>ЛНПГ или </a:t>
            </a:r>
            <a:r>
              <a:rPr sz="2600" spc="-5" dirty="0">
                <a:latin typeface="Calibri"/>
                <a:cs typeface="Calibri"/>
              </a:rPr>
              <a:t>другие </a:t>
            </a:r>
            <a:r>
              <a:rPr sz="2600" spc="-10" dirty="0">
                <a:latin typeface="Calibri"/>
                <a:cs typeface="Calibri"/>
              </a:rPr>
              <a:t>значительные </a:t>
            </a:r>
            <a:r>
              <a:rPr sz="2600" dirty="0">
                <a:latin typeface="Calibri"/>
                <a:cs typeface="Calibri"/>
              </a:rPr>
              <a:t>изменения ЭКГ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  </a:t>
            </a:r>
            <a:r>
              <a:rPr sz="2600" spc="-10" dirty="0">
                <a:latin typeface="Calibri"/>
                <a:cs typeface="Calibri"/>
              </a:rPr>
              <a:t>покое, </a:t>
            </a:r>
            <a:r>
              <a:rPr sz="2600" spc="-15" dirty="0">
                <a:latin typeface="Calibri"/>
                <a:cs typeface="Calibri"/>
              </a:rPr>
              <a:t>затрудняющие </a:t>
            </a:r>
            <a:r>
              <a:rPr sz="2600" spc="-5" dirty="0">
                <a:latin typeface="Calibri"/>
                <a:cs typeface="Calibri"/>
              </a:rPr>
              <a:t>интерпретацию </a:t>
            </a:r>
            <a:r>
              <a:rPr sz="2600" dirty="0">
                <a:latin typeface="Calibri"/>
                <a:cs typeface="Calibri"/>
              </a:rPr>
              <a:t>ЭКГ во </a:t>
            </a:r>
            <a:r>
              <a:rPr sz="2600" spc="-5" dirty="0">
                <a:latin typeface="Calibri"/>
                <a:cs typeface="Calibri"/>
              </a:rPr>
              <a:t>время </a:t>
            </a:r>
            <a:r>
              <a:rPr sz="2600" spc="-10" dirty="0">
                <a:latin typeface="Calibri"/>
                <a:cs typeface="Calibri"/>
              </a:rPr>
              <a:t>проведения  </a:t>
            </a:r>
            <a:r>
              <a:rPr sz="2600" spc="-5" dirty="0">
                <a:latin typeface="Calibri"/>
                <a:cs typeface="Calibri"/>
              </a:rPr>
              <a:t>нагрузки</a:t>
            </a:r>
            <a:endParaRPr sz="26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8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600" spc="-5" dirty="0">
                <a:latin typeface="Calibri"/>
                <a:cs typeface="Calibri"/>
              </a:rPr>
              <a:t>Субмаксимальный </a:t>
            </a:r>
            <a:r>
              <a:rPr sz="2600" dirty="0">
                <a:latin typeface="Calibri"/>
                <a:cs typeface="Calibri"/>
              </a:rPr>
              <a:t>ЭКГ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тест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РКЖ, </a:t>
            </a:r>
            <a:r>
              <a:rPr sz="1800" dirty="0">
                <a:latin typeface="Calibri"/>
                <a:cs typeface="Calibri"/>
              </a:rPr>
              <a:t>2013;4 </a:t>
            </a:r>
            <a:r>
              <a:rPr sz="1800" spc="-5" dirty="0">
                <a:latin typeface="Calibri"/>
                <a:cs typeface="Calibri"/>
              </a:rPr>
              <a:t>(102) приложение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7687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z="4400" spc="-5" dirty="0"/>
              <a:t>Клиническая </a:t>
            </a:r>
            <a:r>
              <a:rPr sz="4400" dirty="0"/>
              <a:t>вероятность </a:t>
            </a:r>
            <a:r>
              <a:rPr sz="4400" spc="-5" dirty="0"/>
              <a:t>положительного  </a:t>
            </a:r>
            <a:r>
              <a:rPr sz="4400" dirty="0"/>
              <a:t>результата</a:t>
            </a:r>
            <a:r>
              <a:rPr sz="4400" spc="-15" dirty="0"/>
              <a:t> </a:t>
            </a:r>
            <a:r>
              <a:rPr sz="4400" spc="-5" dirty="0"/>
              <a:t>теста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75"/>
          <a:ext cx="10534650" cy="4462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2410"/>
                <a:gridCol w="1502410"/>
                <a:gridCol w="1502409"/>
                <a:gridCol w="1502410"/>
                <a:gridCol w="1502410"/>
                <a:gridCol w="1502409"/>
                <a:gridCol w="1502409"/>
              </a:tblGrid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733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Типичная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стенокардия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Атипичная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стенокардия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606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Нестенокардитическая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Возраст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604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Ж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604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Ж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Ж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30-39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6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62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40-49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356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62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50-59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356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62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60-69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356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62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70-79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6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362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54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&gt;80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93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6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362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47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65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32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16939" y="6356096"/>
            <a:ext cx="2618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  <a:hlinkClick r:id="rId2"/>
              </a:rPr>
              <a:t>www.escardio.org/guidlines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53454" y="6343903"/>
            <a:ext cx="5728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Eur Heart </a:t>
            </a:r>
            <a:r>
              <a:rPr sz="1800" dirty="0">
                <a:latin typeface="Calibri"/>
                <a:cs typeface="Calibri"/>
              </a:rPr>
              <a:t>J </a:t>
            </a:r>
            <a:r>
              <a:rPr sz="1800" spc="-5" dirty="0">
                <a:latin typeface="Calibri"/>
                <a:cs typeface="Calibri"/>
              </a:rPr>
              <a:t>2013;34:2949-3003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doi:10.1093/eurheatj/eht296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63093"/>
            <a:ext cx="5064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Стратификация</a:t>
            </a:r>
            <a:r>
              <a:rPr sz="4400" spc="-90" dirty="0"/>
              <a:t> </a:t>
            </a:r>
            <a:r>
              <a:rPr sz="4400" dirty="0"/>
              <a:t>риска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82906" y="1449870"/>
            <a:ext cx="9861003" cy="5157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74415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Суточное мониторирование</a:t>
            </a:r>
            <a:r>
              <a:rPr sz="4400" spc="-30" dirty="0"/>
              <a:t> </a:t>
            </a:r>
            <a:r>
              <a:rPr sz="4400" dirty="0"/>
              <a:t>АД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164445" cy="31375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60579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дает </a:t>
            </a:r>
            <a:r>
              <a:rPr sz="2800" spc="-5" dirty="0">
                <a:latin typeface="Calibri"/>
                <a:cs typeface="Calibri"/>
              </a:rPr>
              <a:t>информацию об АД в </a:t>
            </a:r>
            <a:r>
              <a:rPr sz="2800" spc="-10" dirty="0">
                <a:latin typeface="Calibri"/>
                <a:cs typeface="Calibri"/>
              </a:rPr>
              <a:t>течение «повседневной» </a:t>
            </a:r>
            <a:r>
              <a:rPr sz="2800" spc="-5" dirty="0">
                <a:latin typeface="Calibri"/>
                <a:cs typeface="Calibri"/>
              </a:rPr>
              <a:t>дневной  активности и ночные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часы;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позволяет </a:t>
            </a:r>
            <a:r>
              <a:rPr sz="2800" spc="-15" dirty="0">
                <a:latin typeface="Calibri"/>
                <a:cs typeface="Calibri"/>
              </a:rPr>
              <a:t>уточнить </a:t>
            </a:r>
            <a:r>
              <a:rPr sz="2800" spc="-5" dirty="0">
                <a:latin typeface="Calibri"/>
                <a:cs typeface="Calibri"/>
              </a:rPr>
              <a:t>прогноз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ССО;</a:t>
            </a:r>
            <a:endParaRPr sz="2800">
              <a:latin typeface="Calibri"/>
              <a:cs typeface="Calibri"/>
            </a:endParaRPr>
          </a:p>
          <a:p>
            <a:pPr marL="241300" marR="81915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более </a:t>
            </a:r>
            <a:r>
              <a:rPr sz="2800" spc="-10" dirty="0">
                <a:latin typeface="Calibri"/>
                <a:cs typeface="Calibri"/>
              </a:rPr>
              <a:t>тесно связано </a:t>
            </a:r>
            <a:r>
              <a:rPr sz="2800" spc="-5" dirty="0">
                <a:latin typeface="Calibri"/>
                <a:cs typeface="Calibri"/>
              </a:rPr>
              <a:t>с изменениями в органах-мишенях </a:t>
            </a:r>
            <a:r>
              <a:rPr sz="2800" spc="-25" dirty="0">
                <a:latin typeface="Calibri"/>
                <a:cs typeface="Calibri"/>
              </a:rPr>
              <a:t>исходно 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20" dirty="0">
                <a:latin typeface="Calibri"/>
                <a:cs typeface="Calibri"/>
              </a:rPr>
              <a:t>наблюдаемой </a:t>
            </a:r>
            <a:r>
              <a:rPr sz="2800" spc="-5" dirty="0">
                <a:latin typeface="Calibri"/>
                <a:cs typeface="Calibri"/>
              </a:rPr>
              <a:t>их </a:t>
            </a:r>
            <a:r>
              <a:rPr sz="2800" spc="-10" dirty="0">
                <a:latin typeface="Calibri"/>
                <a:cs typeface="Calibri"/>
              </a:rPr>
              <a:t>динамикой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процессе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лечения;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более точно </a:t>
            </a:r>
            <a:r>
              <a:rPr sz="2800" spc="-10" dirty="0">
                <a:latin typeface="Calibri"/>
                <a:cs typeface="Calibri"/>
              </a:rPr>
              <a:t>оценивает антигипертензивный </a:t>
            </a:r>
            <a:r>
              <a:rPr sz="2800" spc="-5" dirty="0">
                <a:latin typeface="Calibri"/>
                <a:cs typeface="Calibri"/>
              </a:rPr>
              <a:t>эффект </a:t>
            </a:r>
            <a:r>
              <a:rPr sz="2800" spc="-10" dirty="0">
                <a:latin typeface="Calibri"/>
                <a:cs typeface="Calibri"/>
              </a:rPr>
              <a:t>терапии, так  </a:t>
            </a:r>
            <a:r>
              <a:rPr sz="2800" spc="-20" dirty="0">
                <a:latin typeface="Calibri"/>
                <a:cs typeface="Calibri"/>
              </a:rPr>
              <a:t>как </a:t>
            </a:r>
            <a:r>
              <a:rPr sz="2800" spc="-15" dirty="0">
                <a:latin typeface="Calibri"/>
                <a:cs typeface="Calibri"/>
              </a:rPr>
              <a:t>позволяет </a:t>
            </a:r>
            <a:r>
              <a:rPr sz="2800" spc="-10" dirty="0">
                <a:latin typeface="Calibri"/>
                <a:cs typeface="Calibri"/>
              </a:rPr>
              <a:t>уменьшить </a:t>
            </a:r>
            <a:r>
              <a:rPr sz="2800" spc="-5" dirty="0">
                <a:latin typeface="Calibri"/>
                <a:cs typeface="Calibri"/>
              </a:rPr>
              <a:t>эффект </a:t>
            </a:r>
            <a:r>
              <a:rPr sz="2800" spc="-20" dirty="0">
                <a:latin typeface="Calibri"/>
                <a:cs typeface="Calibri"/>
              </a:rPr>
              <a:t>«белого </a:t>
            </a:r>
            <a:r>
              <a:rPr sz="2800" spc="-5" dirty="0">
                <a:latin typeface="Calibri"/>
                <a:cs typeface="Calibri"/>
              </a:rPr>
              <a:t>халата» и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плацебо.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400" y="6328664"/>
            <a:ext cx="10033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Диагностика </a:t>
            </a:r>
            <a:r>
              <a:rPr sz="1800" dirty="0">
                <a:latin typeface="Calibri"/>
                <a:cs typeface="Calibri"/>
              </a:rPr>
              <a:t>и лечение </a:t>
            </a:r>
            <a:r>
              <a:rPr sz="1800" spc="-5" dirty="0">
                <a:latin typeface="Calibri"/>
                <a:cs typeface="Calibri"/>
              </a:rPr>
              <a:t>артериальной гипертензии </a:t>
            </a:r>
            <a:r>
              <a:rPr sz="1800" dirty="0">
                <a:latin typeface="Calibri"/>
                <a:cs typeface="Calibri"/>
              </a:rPr>
              <a:t>| </a:t>
            </a:r>
            <a:r>
              <a:rPr sz="1800" spc="-10" dirty="0">
                <a:latin typeface="Calibri"/>
                <a:cs typeface="Calibri"/>
              </a:rPr>
              <a:t>Журнал «Системные </a:t>
            </a:r>
            <a:r>
              <a:rPr sz="1800" spc="-5" dirty="0">
                <a:latin typeface="Calibri"/>
                <a:cs typeface="Calibri"/>
              </a:rPr>
              <a:t>гипертензии» </a:t>
            </a:r>
            <a:r>
              <a:rPr sz="1800" dirty="0">
                <a:latin typeface="Calibri"/>
                <a:cs typeface="Calibri"/>
              </a:rPr>
              <a:t>2010; 3: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5–26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74415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Суточное мониторирование</a:t>
            </a:r>
            <a:r>
              <a:rPr sz="4400" spc="-30" dirty="0"/>
              <a:t> </a:t>
            </a:r>
            <a:r>
              <a:rPr sz="4400" dirty="0"/>
              <a:t>АД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0666095" cy="489140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478790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повышенная лабильность АД при </a:t>
            </a:r>
            <a:r>
              <a:rPr sz="2600" spc="-5" dirty="0">
                <a:latin typeface="Calibri"/>
                <a:cs typeface="Calibri"/>
              </a:rPr>
              <a:t>повторных </a:t>
            </a:r>
            <a:r>
              <a:rPr sz="2600" dirty="0">
                <a:latin typeface="Calibri"/>
                <a:cs typeface="Calibri"/>
              </a:rPr>
              <a:t>измерениях, </a:t>
            </a:r>
            <a:r>
              <a:rPr sz="2600" spc="-5" dirty="0">
                <a:latin typeface="Calibri"/>
                <a:cs typeface="Calibri"/>
              </a:rPr>
              <a:t>визитах </a:t>
            </a:r>
            <a:r>
              <a:rPr sz="2600" dirty="0">
                <a:latin typeface="Calibri"/>
                <a:cs typeface="Calibri"/>
              </a:rPr>
              <a:t>или  по </a:t>
            </a:r>
            <a:r>
              <a:rPr sz="2600" spc="-5" dirty="0">
                <a:latin typeface="Calibri"/>
                <a:cs typeface="Calibri"/>
              </a:rPr>
              <a:t>данным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самоконтроля;</a:t>
            </a:r>
            <a:endParaRPr sz="2600">
              <a:latin typeface="Calibri"/>
              <a:cs typeface="Calibri"/>
            </a:endParaRPr>
          </a:p>
          <a:p>
            <a:pPr marL="241300" marR="46799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высокие значения </a:t>
            </a:r>
            <a:r>
              <a:rPr sz="2600" spc="-5" dirty="0">
                <a:latin typeface="Calibri"/>
                <a:cs typeface="Calibri"/>
              </a:rPr>
              <a:t>клинического </a:t>
            </a:r>
            <a:r>
              <a:rPr sz="2600" dirty="0">
                <a:latin typeface="Calibri"/>
                <a:cs typeface="Calibri"/>
              </a:rPr>
              <a:t>АД у </a:t>
            </a:r>
            <a:r>
              <a:rPr sz="2600" spc="-5" dirty="0">
                <a:latin typeface="Calibri"/>
                <a:cs typeface="Calibri"/>
              </a:rPr>
              <a:t>пациентов </a:t>
            </a:r>
            <a:r>
              <a:rPr sz="2600" dirty="0">
                <a:latin typeface="Calibri"/>
                <a:cs typeface="Calibri"/>
              </a:rPr>
              <a:t>с малым числом ФР</a:t>
            </a:r>
            <a:r>
              <a:rPr sz="2600" spc="-1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  </a:t>
            </a:r>
            <a:r>
              <a:rPr sz="2600" spc="-10" dirty="0">
                <a:latin typeface="Calibri"/>
                <a:cs typeface="Calibri"/>
              </a:rPr>
              <a:t>отсутствием </a:t>
            </a:r>
            <a:r>
              <a:rPr sz="2600" spc="-5" dirty="0">
                <a:latin typeface="Calibri"/>
                <a:cs typeface="Calibri"/>
              </a:rPr>
              <a:t>характерных для </a:t>
            </a:r>
            <a:r>
              <a:rPr sz="2600" dirty="0">
                <a:latin typeface="Calibri"/>
                <a:cs typeface="Calibri"/>
              </a:rPr>
              <a:t>АГ изменений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органов-мишеней;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нормальные значения </a:t>
            </a:r>
            <a:r>
              <a:rPr sz="2600" spc="-5" dirty="0">
                <a:latin typeface="Calibri"/>
                <a:cs typeface="Calibri"/>
              </a:rPr>
              <a:t>клинического </a:t>
            </a:r>
            <a:r>
              <a:rPr sz="2600" dirty="0">
                <a:latin typeface="Calibri"/>
                <a:cs typeface="Calibri"/>
              </a:rPr>
              <a:t>АД у </a:t>
            </a:r>
            <a:r>
              <a:rPr sz="2600" spc="-5" dirty="0">
                <a:latin typeface="Calibri"/>
                <a:cs typeface="Calibri"/>
              </a:rPr>
              <a:t>пациентов </a:t>
            </a:r>
            <a:r>
              <a:rPr sz="2600" dirty="0">
                <a:latin typeface="Calibri"/>
                <a:cs typeface="Calibri"/>
              </a:rPr>
              <a:t>с</a:t>
            </a:r>
            <a:r>
              <a:rPr sz="2600" spc="-1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большим</a:t>
            </a:r>
            <a:endParaRPr sz="2600">
              <a:latin typeface="Calibri"/>
              <a:cs typeface="Calibri"/>
            </a:endParaRPr>
          </a:p>
          <a:p>
            <a:pPr marL="241300" marR="717550">
              <a:lnSpc>
                <a:spcPct val="70100"/>
              </a:lnSpc>
              <a:spcBef>
                <a:spcPts val="459"/>
              </a:spcBef>
            </a:pPr>
            <a:r>
              <a:rPr sz="2600" dirty="0">
                <a:latin typeface="Calibri"/>
                <a:cs typeface="Calibri"/>
              </a:rPr>
              <a:t>числом ФР и/или наличием </a:t>
            </a:r>
            <a:r>
              <a:rPr sz="2600" spc="-5" dirty="0">
                <a:latin typeface="Calibri"/>
                <a:cs typeface="Calibri"/>
              </a:rPr>
              <a:t>характерных </a:t>
            </a:r>
            <a:r>
              <a:rPr sz="2600" dirty="0">
                <a:latin typeface="Calibri"/>
                <a:cs typeface="Calibri"/>
              </a:rPr>
              <a:t>для АГ изменений</a:t>
            </a:r>
            <a:r>
              <a:rPr sz="2600" spc="-2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органов-  мишеней;</a:t>
            </a:r>
            <a:endParaRPr sz="2600">
              <a:latin typeface="Calibri"/>
              <a:cs typeface="Calibri"/>
            </a:endParaRPr>
          </a:p>
          <a:p>
            <a:pPr marL="241300" marR="240538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большие </a:t>
            </a:r>
            <a:r>
              <a:rPr sz="2600" spc="-20" dirty="0">
                <a:latin typeface="Calibri"/>
                <a:cs typeface="Calibri"/>
              </a:rPr>
              <a:t>отличия </a:t>
            </a:r>
            <a:r>
              <a:rPr sz="2600" dirty="0">
                <a:latin typeface="Calibri"/>
                <a:cs typeface="Calibri"/>
              </a:rPr>
              <a:t>в </a:t>
            </a:r>
            <a:r>
              <a:rPr sz="2600" spc="-10" dirty="0">
                <a:latin typeface="Calibri"/>
                <a:cs typeface="Calibri"/>
              </a:rPr>
              <a:t>величине </a:t>
            </a:r>
            <a:r>
              <a:rPr sz="2600" dirty="0">
                <a:latin typeface="Calibri"/>
                <a:cs typeface="Calibri"/>
              </a:rPr>
              <a:t>АД на </a:t>
            </a:r>
            <a:r>
              <a:rPr sz="2600" spc="-5" dirty="0">
                <a:latin typeface="Calibri"/>
                <a:cs typeface="Calibri"/>
              </a:rPr>
              <a:t>приеме </a:t>
            </a:r>
            <a:r>
              <a:rPr sz="2600" dirty="0">
                <a:latin typeface="Calibri"/>
                <a:cs typeface="Calibri"/>
              </a:rPr>
              <a:t>и по </a:t>
            </a:r>
            <a:r>
              <a:rPr sz="2600" spc="-5" dirty="0">
                <a:latin typeface="Calibri"/>
                <a:cs typeface="Calibri"/>
              </a:rPr>
              <a:t>данным  </a:t>
            </a:r>
            <a:r>
              <a:rPr sz="2600" spc="-10" dirty="0">
                <a:latin typeface="Calibri"/>
                <a:cs typeface="Calibri"/>
              </a:rPr>
              <a:t>самоконтроля;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резистентность </a:t>
            </a:r>
            <a:r>
              <a:rPr sz="2600" dirty="0">
                <a:latin typeface="Calibri"/>
                <a:cs typeface="Calibri"/>
              </a:rPr>
              <a:t>к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АГТ;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эпизоды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гипотензии, особенно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у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пожилых пациентов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и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больных</a:t>
            </a:r>
            <a:r>
              <a:rPr sz="26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25" dirty="0">
                <a:solidFill>
                  <a:srgbClr val="FF0000"/>
                </a:solidFill>
                <a:latin typeface="Calibri"/>
                <a:cs typeface="Calibri"/>
              </a:rPr>
              <a:t>СД;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АГ у </a:t>
            </a:r>
            <a:r>
              <a:rPr sz="2600" spc="-5" dirty="0">
                <a:latin typeface="Calibri"/>
                <a:cs typeface="Calibri"/>
              </a:rPr>
              <a:t>беременных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5" dirty="0">
                <a:latin typeface="Calibri"/>
                <a:cs typeface="Calibri"/>
              </a:rPr>
              <a:t>подозрение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преэклампсию.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Calibri"/>
              <a:cs typeface="Calibri"/>
            </a:endParaRPr>
          </a:p>
          <a:p>
            <a:pPr marL="64516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Диагностика </a:t>
            </a:r>
            <a:r>
              <a:rPr sz="1800" dirty="0">
                <a:latin typeface="Calibri"/>
                <a:cs typeface="Calibri"/>
              </a:rPr>
              <a:t>и лечение </a:t>
            </a:r>
            <a:r>
              <a:rPr sz="1800" spc="-5" dirty="0">
                <a:latin typeface="Calibri"/>
                <a:cs typeface="Calibri"/>
              </a:rPr>
              <a:t>артериальной гипертензии </a:t>
            </a:r>
            <a:r>
              <a:rPr sz="1800" dirty="0">
                <a:latin typeface="Calibri"/>
                <a:cs typeface="Calibri"/>
              </a:rPr>
              <a:t>| </a:t>
            </a:r>
            <a:r>
              <a:rPr sz="1800" spc="-10" dirty="0">
                <a:latin typeface="Calibri"/>
                <a:cs typeface="Calibri"/>
              </a:rPr>
              <a:t>Журнал «Системные </a:t>
            </a:r>
            <a:r>
              <a:rPr sz="1800" spc="-5" dirty="0">
                <a:latin typeface="Calibri"/>
                <a:cs typeface="Calibri"/>
              </a:rPr>
              <a:t>гипертензии» </a:t>
            </a:r>
            <a:r>
              <a:rPr sz="1800" dirty="0">
                <a:latin typeface="Calibri"/>
                <a:cs typeface="Calibri"/>
              </a:rPr>
              <a:t>2010; 3: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5–26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16738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Задачи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7537"/>
            <a:ext cx="7154545" cy="32492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Диагностика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Выбор тактики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лечения</a:t>
            </a:r>
            <a:endParaRPr sz="28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0" dirty="0">
                <a:latin typeface="Calibri"/>
                <a:cs typeface="Calibri"/>
              </a:rPr>
              <a:t>Консервативное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Малоинвазивное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libri"/>
                <a:cs typeface="Calibri"/>
              </a:rPr>
              <a:t>Инвазивное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Контроль </a:t>
            </a:r>
            <a:r>
              <a:rPr sz="2800" spc="-5" dirty="0">
                <a:latin typeface="Calibri"/>
                <a:cs typeface="Calibri"/>
              </a:rPr>
              <a:t>эффективности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терапии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Определение </a:t>
            </a:r>
            <a:r>
              <a:rPr sz="2800" spc="-5" dirty="0">
                <a:latin typeface="Calibri"/>
                <a:cs typeface="Calibri"/>
              </a:rPr>
              <a:t>прогноза, </a:t>
            </a:r>
            <a:r>
              <a:rPr sz="2800" spc="-10" dirty="0">
                <a:latin typeface="Calibri"/>
                <a:cs typeface="Calibri"/>
              </a:rPr>
              <a:t>стратификация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риска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74415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Суточное мониторирование</a:t>
            </a:r>
            <a:r>
              <a:rPr sz="4400" spc="-30" dirty="0"/>
              <a:t> </a:t>
            </a:r>
            <a:r>
              <a:rPr sz="4400" dirty="0"/>
              <a:t>АД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372741" y="1680146"/>
            <a:ext cx="6235319" cy="4682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74415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Суточное мониторирование</a:t>
            </a:r>
            <a:r>
              <a:rPr sz="4400" spc="-30" dirty="0"/>
              <a:t> </a:t>
            </a:r>
            <a:r>
              <a:rPr sz="4400" dirty="0"/>
              <a:t>АД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20848" y="1270825"/>
            <a:ext cx="7070344" cy="5302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74415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Суточное мониторирование</a:t>
            </a:r>
            <a:r>
              <a:rPr sz="4400" spc="-30" dirty="0"/>
              <a:t> </a:t>
            </a:r>
            <a:r>
              <a:rPr sz="4400" dirty="0"/>
              <a:t>АД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504669" y="1403922"/>
            <a:ext cx="6954671" cy="5209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74415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Суточное мониторирование</a:t>
            </a:r>
            <a:r>
              <a:rPr sz="4400" spc="-30" dirty="0"/>
              <a:t> </a:t>
            </a:r>
            <a:r>
              <a:rPr sz="4400" dirty="0"/>
              <a:t>АД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704057" y="1472115"/>
            <a:ext cx="6761233" cy="5070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84213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Кардиореспираторный</a:t>
            </a:r>
            <a:r>
              <a:rPr sz="4400" spc="-25" dirty="0"/>
              <a:t> </a:t>
            </a:r>
            <a:r>
              <a:rPr sz="4400" spc="-5" dirty="0"/>
              <a:t>мониторинг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838200" y="1690623"/>
            <a:ext cx="9527540" cy="4351655"/>
            <a:chOff x="838200" y="1690623"/>
            <a:chExt cx="9527540" cy="4351655"/>
          </a:xfrm>
        </p:grpSpPr>
        <p:sp>
          <p:nvSpPr>
            <p:cNvPr id="4" name="object 4"/>
            <p:cNvSpPr/>
            <p:nvPr/>
          </p:nvSpPr>
          <p:spPr>
            <a:xfrm>
              <a:off x="838200" y="1690750"/>
              <a:ext cx="6543421" cy="43512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31592" y="1690623"/>
              <a:ext cx="7534148" cy="43514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84213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Кардиореспираторный</a:t>
            </a:r>
            <a:r>
              <a:rPr sz="4400" spc="-25" dirty="0"/>
              <a:t> </a:t>
            </a:r>
            <a:r>
              <a:rPr sz="4400" spc="-5" dirty="0"/>
              <a:t>мониторинг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38200" y="1690623"/>
            <a:ext cx="8746363" cy="4351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560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pc="-5" dirty="0"/>
              <a:t>Элементы кардиореспираторного мониторинга  при Холтеровском</a:t>
            </a:r>
            <a:r>
              <a:rPr spc="-35" dirty="0"/>
              <a:t> </a:t>
            </a:r>
            <a:r>
              <a:rPr spc="-10" dirty="0"/>
              <a:t>мониторировании</a:t>
            </a:r>
          </a:p>
        </p:txBody>
      </p:sp>
      <p:sp>
        <p:nvSpPr>
          <p:cNvPr id="3" name="object 3"/>
          <p:cNvSpPr/>
          <p:nvPr/>
        </p:nvSpPr>
        <p:spPr>
          <a:xfrm>
            <a:off x="2203704" y="1640306"/>
            <a:ext cx="7379208" cy="4996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255" y="182626"/>
            <a:ext cx="10416667" cy="6565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4601" y="179158"/>
            <a:ext cx="11503025" cy="6470650"/>
            <a:chOff x="344601" y="179158"/>
            <a:chExt cx="11503025" cy="6470650"/>
          </a:xfrm>
        </p:grpSpPr>
        <p:sp>
          <p:nvSpPr>
            <p:cNvPr id="3" name="object 3"/>
            <p:cNvSpPr/>
            <p:nvPr/>
          </p:nvSpPr>
          <p:spPr>
            <a:xfrm>
              <a:off x="344601" y="179158"/>
              <a:ext cx="11502771" cy="64702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17904" y="429768"/>
              <a:ext cx="2935605" cy="256540"/>
            </a:xfrm>
            <a:custGeom>
              <a:avLst/>
              <a:gdLst/>
              <a:ahLst/>
              <a:cxnLst/>
              <a:rect l="l" t="t" r="r" b="b"/>
              <a:pathLst>
                <a:path w="2935604" h="256540">
                  <a:moveTo>
                    <a:pt x="2935224" y="0"/>
                  </a:moveTo>
                  <a:lnTo>
                    <a:pt x="0" y="0"/>
                  </a:lnTo>
                  <a:lnTo>
                    <a:pt x="0" y="256032"/>
                  </a:lnTo>
                  <a:lnTo>
                    <a:pt x="2935224" y="256032"/>
                  </a:lnTo>
                  <a:lnTo>
                    <a:pt x="293522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17904" y="429768"/>
              <a:ext cx="2935605" cy="256540"/>
            </a:xfrm>
            <a:custGeom>
              <a:avLst/>
              <a:gdLst/>
              <a:ahLst/>
              <a:cxnLst/>
              <a:rect l="l" t="t" r="r" b="b"/>
              <a:pathLst>
                <a:path w="2935604" h="256540">
                  <a:moveTo>
                    <a:pt x="0" y="256032"/>
                  </a:moveTo>
                  <a:lnTo>
                    <a:pt x="2935224" y="256032"/>
                  </a:lnTo>
                  <a:lnTo>
                    <a:pt x="2935224" y="0"/>
                  </a:lnTo>
                  <a:lnTo>
                    <a:pt x="0" y="0"/>
                  </a:lnTo>
                  <a:lnTo>
                    <a:pt x="0" y="25603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16352" y="230187"/>
              <a:ext cx="3447415" cy="135255"/>
            </a:xfrm>
            <a:custGeom>
              <a:avLst/>
              <a:gdLst/>
              <a:ahLst/>
              <a:cxnLst/>
              <a:rect l="l" t="t" r="r" b="b"/>
              <a:pathLst>
                <a:path w="3447415" h="135254">
                  <a:moveTo>
                    <a:pt x="3447288" y="0"/>
                  </a:moveTo>
                  <a:lnTo>
                    <a:pt x="0" y="0"/>
                  </a:lnTo>
                  <a:lnTo>
                    <a:pt x="0" y="134937"/>
                  </a:lnTo>
                  <a:lnTo>
                    <a:pt x="3447288" y="134937"/>
                  </a:lnTo>
                  <a:lnTo>
                    <a:pt x="344728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16352" y="230187"/>
              <a:ext cx="3447415" cy="135255"/>
            </a:xfrm>
            <a:custGeom>
              <a:avLst/>
              <a:gdLst/>
              <a:ahLst/>
              <a:cxnLst/>
              <a:rect l="l" t="t" r="r" b="b"/>
              <a:pathLst>
                <a:path w="3447415" h="135254">
                  <a:moveTo>
                    <a:pt x="0" y="134937"/>
                  </a:moveTo>
                  <a:lnTo>
                    <a:pt x="3447288" y="134937"/>
                  </a:lnTo>
                  <a:lnTo>
                    <a:pt x="3447288" y="0"/>
                  </a:lnTo>
                  <a:lnTo>
                    <a:pt x="0" y="0"/>
                  </a:lnTo>
                  <a:lnTo>
                    <a:pt x="0" y="13493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470" rIns="0" bIns="0" rtlCol="0">
            <a:spAutoFit/>
          </a:bodyPr>
          <a:lstStyle/>
          <a:p>
            <a:pPr marL="3887470" marR="5080" indent="-239204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Кардиопульмональное</a:t>
            </a:r>
            <a:r>
              <a:rPr spc="-75" dirty="0"/>
              <a:t> </a:t>
            </a:r>
            <a:r>
              <a:rPr spc="-5" dirty="0"/>
              <a:t>нагрузочное  тестирование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1732" y="1529333"/>
            <a:ext cx="10173335" cy="3427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Arial"/>
                <a:cs typeface="Arial"/>
              </a:rPr>
              <a:t>Одномоментная </a:t>
            </a:r>
            <a:r>
              <a:rPr sz="3200" dirty="0">
                <a:latin typeface="Arial"/>
                <a:cs typeface="Arial"/>
              </a:rPr>
              <a:t>оценка </a:t>
            </a:r>
            <a:r>
              <a:rPr sz="3200" spc="-10" dirty="0">
                <a:latin typeface="Arial"/>
                <a:cs typeface="Arial"/>
              </a:rPr>
              <a:t>функционального </a:t>
            </a:r>
            <a:r>
              <a:rPr sz="3200" spc="-5" dirty="0">
                <a:latin typeface="Arial"/>
                <a:cs typeface="Arial"/>
              </a:rPr>
              <a:t>состояния  </a:t>
            </a:r>
            <a:r>
              <a:rPr sz="3200" spc="-20" dirty="0">
                <a:latin typeface="Arial"/>
                <a:cs typeface="Arial"/>
              </a:rPr>
              <a:t>сердечно-сосудистой </a:t>
            </a:r>
            <a:r>
              <a:rPr sz="3200" spc="-5" dirty="0">
                <a:latin typeface="Arial"/>
                <a:cs typeface="Arial"/>
              </a:rPr>
              <a:t>системы, </a:t>
            </a:r>
            <a:r>
              <a:rPr sz="3200" spc="-25" dirty="0">
                <a:latin typeface="Arial"/>
                <a:cs typeface="Arial"/>
              </a:rPr>
              <a:t>дыхательной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системы  </a:t>
            </a:r>
            <a:r>
              <a:rPr sz="3200" dirty="0">
                <a:latin typeface="Arial"/>
                <a:cs typeface="Arial"/>
              </a:rPr>
              <a:t>и </a:t>
            </a:r>
            <a:r>
              <a:rPr sz="3200" spc="-30" dirty="0">
                <a:latin typeface="Arial"/>
                <a:cs typeface="Arial"/>
              </a:rPr>
              <a:t>клеточного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метаболизма:</a:t>
            </a:r>
            <a:endParaRPr sz="3200">
              <a:latin typeface="Arial"/>
              <a:cs typeface="Arial"/>
            </a:endParaRPr>
          </a:p>
          <a:p>
            <a:pPr marL="583565" indent="-457200">
              <a:lnSpc>
                <a:spcPct val="100000"/>
              </a:lnSpc>
              <a:spcBef>
                <a:spcPts val="615"/>
              </a:spcBef>
              <a:buSzPct val="44642"/>
              <a:buChar char="•"/>
              <a:tabLst>
                <a:tab pos="583565" algn="l"/>
                <a:tab pos="584200" algn="l"/>
              </a:tabLst>
            </a:pPr>
            <a:r>
              <a:rPr sz="2800" spc="-15" dirty="0">
                <a:latin typeface="Arial"/>
                <a:cs typeface="Arial"/>
              </a:rPr>
              <a:t>Степень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нарушений</a:t>
            </a:r>
            <a:endParaRPr sz="2800">
              <a:latin typeface="Arial"/>
              <a:cs typeface="Arial"/>
            </a:endParaRPr>
          </a:p>
          <a:p>
            <a:pPr marL="583565" marR="193675" indent="-457200">
              <a:lnSpc>
                <a:spcPct val="100000"/>
              </a:lnSpc>
              <a:spcBef>
                <a:spcPts val="605"/>
              </a:spcBef>
              <a:buSzPct val="44642"/>
              <a:buChar char="•"/>
              <a:tabLst>
                <a:tab pos="583565" algn="l"/>
                <a:tab pos="584200" algn="l"/>
              </a:tabLst>
            </a:pPr>
            <a:r>
              <a:rPr sz="2800" spc="-5" dirty="0">
                <a:latin typeface="Arial"/>
                <a:cs typeface="Arial"/>
              </a:rPr>
              <a:t>Место </a:t>
            </a:r>
            <a:r>
              <a:rPr sz="2800" spc="-10" dirty="0">
                <a:latin typeface="Arial"/>
                <a:cs typeface="Arial"/>
              </a:rPr>
              <a:t>нарушений </a:t>
            </a:r>
            <a:r>
              <a:rPr sz="2800" spc="-15" dirty="0">
                <a:latin typeface="Arial"/>
                <a:cs typeface="Arial"/>
              </a:rPr>
              <a:t>(сердечно-сосудистая </a:t>
            </a:r>
            <a:r>
              <a:rPr sz="2800" spc="-10" dirty="0">
                <a:latin typeface="Arial"/>
                <a:cs typeface="Arial"/>
              </a:rPr>
              <a:t>система, </a:t>
            </a:r>
            <a:r>
              <a:rPr sz="2800" dirty="0">
                <a:latin typeface="Arial"/>
                <a:cs typeface="Arial"/>
              </a:rPr>
              <a:t>кровь,  </a:t>
            </a:r>
            <a:r>
              <a:rPr sz="2800" spc="-10" dirty="0">
                <a:latin typeface="Arial"/>
                <a:cs typeface="Arial"/>
              </a:rPr>
              <a:t>легкие,</a:t>
            </a:r>
            <a:r>
              <a:rPr sz="2800" spc="-5" dirty="0">
                <a:latin typeface="Arial"/>
                <a:cs typeface="Arial"/>
              </a:rPr>
              <a:t> мышцы)</a:t>
            </a:r>
            <a:endParaRPr sz="2800">
              <a:latin typeface="Arial"/>
              <a:cs typeface="Arial"/>
            </a:endParaRPr>
          </a:p>
          <a:p>
            <a:pPr marL="583565" indent="-457200">
              <a:lnSpc>
                <a:spcPct val="100000"/>
              </a:lnSpc>
              <a:spcBef>
                <a:spcPts val="600"/>
              </a:spcBef>
              <a:buSzPct val="44642"/>
              <a:buChar char="•"/>
              <a:tabLst>
                <a:tab pos="583565" algn="l"/>
                <a:tab pos="584200" algn="l"/>
              </a:tabLst>
            </a:pPr>
            <a:r>
              <a:rPr sz="2800" spc="-10" dirty="0">
                <a:latin typeface="Arial"/>
                <a:cs typeface="Arial"/>
              </a:rPr>
              <a:t>Прогноз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4254" y="6430162"/>
            <a:ext cx="3553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marR="5080" indent="-109855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Wasserman </a:t>
            </a:r>
            <a:r>
              <a:rPr sz="1200" i="1" dirty="0">
                <a:latin typeface="Arial"/>
                <a:cs typeface="Arial"/>
              </a:rPr>
              <a:t>K </a:t>
            </a:r>
            <a:r>
              <a:rPr sz="1200" i="1" spc="-5" dirty="0">
                <a:latin typeface="Arial"/>
                <a:cs typeface="Arial"/>
              </a:rPr>
              <a:t>(ed) Principles of exercise </a:t>
            </a:r>
            <a:r>
              <a:rPr sz="1200" i="1" dirty="0">
                <a:latin typeface="Arial"/>
                <a:cs typeface="Arial"/>
              </a:rPr>
              <a:t>testing </a:t>
            </a:r>
            <a:r>
              <a:rPr sz="1200" i="1" spc="-5" dirty="0">
                <a:latin typeface="Arial"/>
                <a:cs typeface="Arial"/>
              </a:rPr>
              <a:t>and  interpretation. </a:t>
            </a:r>
            <a:r>
              <a:rPr sz="1200" i="1" dirty="0">
                <a:latin typeface="Arial"/>
                <a:cs typeface="Arial"/>
              </a:rPr>
              <a:t>Lippincott </a:t>
            </a:r>
            <a:r>
              <a:rPr sz="1200" i="1" spc="-5" dirty="0">
                <a:latin typeface="Arial"/>
                <a:cs typeface="Arial"/>
              </a:rPr>
              <a:t>Williams </a:t>
            </a:r>
            <a:r>
              <a:rPr sz="1200" i="1" dirty="0">
                <a:latin typeface="Arial"/>
                <a:cs typeface="Arial"/>
              </a:rPr>
              <a:t>&amp; </a:t>
            </a:r>
            <a:r>
              <a:rPr sz="1200" i="1" spc="-5" dirty="0">
                <a:latin typeface="Arial"/>
                <a:cs typeface="Arial"/>
              </a:rPr>
              <a:t>Wilkins;</a:t>
            </a:r>
            <a:r>
              <a:rPr sz="1200" i="1" spc="-75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2011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19469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Методы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7376159" cy="4128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97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Электрокардиография</a:t>
            </a:r>
            <a:endParaRPr sz="2600">
              <a:latin typeface="Calibri"/>
              <a:cs typeface="Calibri"/>
            </a:endParaRPr>
          </a:p>
          <a:p>
            <a:pPr marL="698500" lvl="1" indent="-229235">
              <a:lnSpc>
                <a:spcPts val="235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spc="-10" dirty="0">
                <a:latin typeface="Calibri"/>
                <a:cs typeface="Calibri"/>
              </a:rPr>
              <a:t>Офисная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ЭКГ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35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spc="-10" dirty="0">
                <a:latin typeface="Calibri"/>
                <a:cs typeface="Calibri"/>
              </a:rPr>
              <a:t>Суточное </a:t>
            </a:r>
            <a:r>
              <a:rPr sz="2200" spc="-5" dirty="0">
                <a:latin typeface="Calibri"/>
                <a:cs typeface="Calibri"/>
              </a:rPr>
              <a:t>мониторирование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ЭКГ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34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spc="-10" dirty="0">
                <a:latin typeface="Calibri"/>
                <a:cs typeface="Calibri"/>
              </a:rPr>
              <a:t>ЭКГ </a:t>
            </a:r>
            <a:r>
              <a:rPr sz="2200" spc="-5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физической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нагрузкой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49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spc="-15" dirty="0">
                <a:latin typeface="Calibri"/>
                <a:cs typeface="Calibri"/>
              </a:rPr>
              <a:t>Электрофизиологическое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исследование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975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Эхокардиография</a:t>
            </a:r>
            <a:endParaRPr sz="2600">
              <a:latin typeface="Calibri"/>
              <a:cs typeface="Calibri"/>
            </a:endParaRPr>
          </a:p>
          <a:p>
            <a:pPr marL="698500" lvl="1" indent="-229235">
              <a:lnSpc>
                <a:spcPts val="235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spc="-20" dirty="0">
                <a:latin typeface="Calibri"/>
                <a:cs typeface="Calibri"/>
              </a:rPr>
              <a:t>Трансторакальная</a:t>
            </a:r>
            <a:r>
              <a:rPr sz="2200" spc="-15" dirty="0">
                <a:latin typeface="Calibri"/>
                <a:cs typeface="Calibri"/>
              </a:rPr>
              <a:t> ЭхоКГ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35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spc="-10" dirty="0">
                <a:latin typeface="Calibri"/>
                <a:cs typeface="Calibri"/>
              </a:rPr>
              <a:t>Чреспищеводная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ЭхоКГ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49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spc="-15" dirty="0">
                <a:latin typeface="Calibri"/>
                <a:cs typeface="Calibri"/>
              </a:rPr>
              <a:t>СтрессЭхоКГ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Суточное </a:t>
            </a:r>
            <a:r>
              <a:rPr sz="2600" spc="-10" dirty="0">
                <a:latin typeface="Calibri"/>
                <a:cs typeface="Calibri"/>
              </a:rPr>
              <a:t>мониторирование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АД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Кардиореспираторный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мониторинг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Кардио-пульнональное </a:t>
            </a:r>
            <a:r>
              <a:rPr sz="2600" spc="-5" dirty="0">
                <a:latin typeface="Calibri"/>
                <a:cs typeface="Calibri"/>
              </a:rPr>
              <a:t>нагрузочное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тестирование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2101" y="70231"/>
            <a:ext cx="7854950" cy="91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3525" marR="5080" indent="-2790825">
              <a:lnSpc>
                <a:spcPct val="100000"/>
              </a:lnSpc>
              <a:spcBef>
                <a:spcPts val="100"/>
              </a:spcBef>
            </a:pPr>
            <a:r>
              <a:rPr sz="2900" spc="-5" dirty="0"/>
              <a:t>ОБЕСПЕЧЕНИЕ МЕТАБОЛИЧЕСКИХ</a:t>
            </a:r>
            <a:r>
              <a:rPr sz="2900" spc="-140" dirty="0"/>
              <a:t> </a:t>
            </a:r>
            <a:r>
              <a:rPr sz="2900" dirty="0"/>
              <a:t>ПОТРЕБНОСТЕЙ  </a:t>
            </a:r>
            <a:r>
              <a:rPr sz="2900" spc="-5" dirty="0"/>
              <a:t>ПРИ</a:t>
            </a:r>
            <a:r>
              <a:rPr sz="2900" spc="-30" dirty="0"/>
              <a:t> </a:t>
            </a:r>
            <a:r>
              <a:rPr sz="2900" spc="-5" dirty="0"/>
              <a:t>НАГРУЗКЕ</a:t>
            </a:r>
            <a:endParaRPr sz="2900"/>
          </a:p>
        </p:txBody>
      </p:sp>
      <p:grpSp>
        <p:nvGrpSpPr>
          <p:cNvPr id="3" name="object 3"/>
          <p:cNvGrpSpPr/>
          <p:nvPr/>
        </p:nvGrpSpPr>
        <p:grpSpPr>
          <a:xfrm>
            <a:off x="4079875" y="1349375"/>
            <a:ext cx="3008630" cy="5507355"/>
            <a:chOff x="4079875" y="1349375"/>
            <a:chExt cx="3008630" cy="5507355"/>
          </a:xfrm>
        </p:grpSpPr>
        <p:sp>
          <p:nvSpPr>
            <p:cNvPr id="4" name="object 4"/>
            <p:cNvSpPr/>
            <p:nvPr/>
          </p:nvSpPr>
          <p:spPr>
            <a:xfrm>
              <a:off x="4083050" y="1349375"/>
              <a:ext cx="2997263" cy="2605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79875" y="3949700"/>
              <a:ext cx="3006725" cy="13652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79875" y="5308536"/>
              <a:ext cx="3008312" cy="15478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6600" y="1439862"/>
              <a:ext cx="625475" cy="395605"/>
            </a:xfrm>
            <a:custGeom>
              <a:avLst/>
              <a:gdLst/>
              <a:ahLst/>
              <a:cxnLst/>
              <a:rect l="l" t="t" r="r" b="b"/>
              <a:pathLst>
                <a:path w="625475" h="395605">
                  <a:moveTo>
                    <a:pt x="625475" y="0"/>
                  </a:moveTo>
                  <a:lnTo>
                    <a:pt x="0" y="0"/>
                  </a:lnTo>
                  <a:lnTo>
                    <a:pt x="0" y="395287"/>
                  </a:lnTo>
                  <a:lnTo>
                    <a:pt x="625475" y="395287"/>
                  </a:lnTo>
                  <a:lnTo>
                    <a:pt x="625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46600" y="1439862"/>
            <a:ext cx="625475" cy="39560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290"/>
              </a:spcBef>
            </a:pPr>
            <a:r>
              <a:rPr sz="2000" b="1" dirty="0">
                <a:latin typeface="Times New Roman"/>
                <a:cs typeface="Times New Roman"/>
              </a:rPr>
              <a:t>O2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26126" y="1465262"/>
            <a:ext cx="976630" cy="395605"/>
          </a:xfrm>
          <a:custGeom>
            <a:avLst/>
            <a:gdLst/>
            <a:ahLst/>
            <a:cxnLst/>
            <a:rect l="l" t="t" r="r" b="b"/>
            <a:pathLst>
              <a:path w="976629" h="395605">
                <a:moveTo>
                  <a:pt x="976312" y="0"/>
                </a:moveTo>
                <a:lnTo>
                  <a:pt x="0" y="0"/>
                </a:lnTo>
                <a:lnTo>
                  <a:pt x="0" y="395287"/>
                </a:lnTo>
                <a:lnTo>
                  <a:pt x="976312" y="395287"/>
                </a:lnTo>
                <a:lnTo>
                  <a:pt x="976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45963" y="1488694"/>
            <a:ext cx="534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СO2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38020" y="1233409"/>
            <a:ext cx="1821814" cy="1610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51800"/>
              </a:lnSpc>
              <a:spcBef>
                <a:spcPts val="95"/>
              </a:spcBef>
            </a:pPr>
            <a:r>
              <a:rPr sz="2400" b="1" spc="-15" dirty="0">
                <a:latin typeface="Arial"/>
                <a:cs typeface="Arial"/>
              </a:rPr>
              <a:t>Легочная  </a:t>
            </a:r>
            <a:r>
              <a:rPr sz="2400" b="1" spc="-40" dirty="0">
                <a:latin typeface="Arial"/>
                <a:cs typeface="Arial"/>
              </a:rPr>
              <a:t>в</a:t>
            </a:r>
            <a:r>
              <a:rPr sz="2400" b="1" spc="-5" dirty="0">
                <a:latin typeface="Arial"/>
                <a:cs typeface="Arial"/>
              </a:rPr>
              <a:t>ен</a:t>
            </a:r>
            <a:r>
              <a:rPr sz="2400" b="1" spc="-30" dirty="0">
                <a:latin typeface="Arial"/>
                <a:cs typeface="Arial"/>
              </a:rPr>
              <a:t>т</a:t>
            </a:r>
            <a:r>
              <a:rPr sz="2400" b="1" dirty="0">
                <a:latin typeface="Arial"/>
                <a:cs typeface="Arial"/>
              </a:rPr>
              <a:t>иляция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2400" b="1" dirty="0">
                <a:latin typeface="Arial"/>
                <a:cs typeface="Arial"/>
              </a:rPr>
              <a:t>(VE)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70354" y="3732657"/>
            <a:ext cx="1735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Symbol"/>
                <a:cs typeface="Symbol"/>
              </a:rPr>
              <a:t>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в 8 – </a:t>
            </a:r>
            <a:r>
              <a:rPr sz="2000" b="1" spc="-5" dirty="0">
                <a:latin typeface="Arial"/>
                <a:cs typeface="Arial"/>
              </a:rPr>
              <a:t>10</a:t>
            </a:r>
            <a:r>
              <a:rPr sz="2000" b="1" spc="-27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раз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53478" y="1173926"/>
            <a:ext cx="3015615" cy="96583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400" b="1" spc="-20" dirty="0">
                <a:latin typeface="Arial"/>
                <a:cs typeface="Arial"/>
              </a:rPr>
              <a:t>Сердечный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выброс</a:t>
            </a:r>
            <a:endParaRPr sz="2400">
              <a:latin typeface="Arial"/>
              <a:cs typeface="Arial"/>
            </a:endParaRPr>
          </a:p>
          <a:p>
            <a:pPr marL="735965">
              <a:lnSpc>
                <a:spcPct val="100000"/>
              </a:lnSpc>
              <a:spcBef>
                <a:spcPts val="965"/>
              </a:spcBef>
            </a:pPr>
            <a:r>
              <a:rPr sz="2000" b="1" dirty="0">
                <a:latin typeface="Arial"/>
                <a:cs typeface="Arial"/>
              </a:rPr>
              <a:t>4 – 6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л/мин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81009" y="2997200"/>
            <a:ext cx="14941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до </a:t>
            </a:r>
            <a:r>
              <a:rPr sz="2000" b="1" spc="-5" dirty="0">
                <a:latin typeface="Arial"/>
                <a:cs typeface="Arial"/>
              </a:rPr>
              <a:t>20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л/мин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55976" y="3068573"/>
            <a:ext cx="136525" cy="614680"/>
          </a:xfrm>
          <a:custGeom>
            <a:avLst/>
            <a:gdLst/>
            <a:ahLst/>
            <a:cxnLst/>
            <a:rect l="l" t="t" r="r" b="b"/>
            <a:pathLst>
              <a:path w="136525" h="614679">
                <a:moveTo>
                  <a:pt x="0" y="614426"/>
                </a:moveTo>
                <a:lnTo>
                  <a:pt x="68199" y="614426"/>
                </a:lnTo>
                <a:lnTo>
                  <a:pt x="68199" y="0"/>
                </a:lnTo>
                <a:lnTo>
                  <a:pt x="68199" y="614426"/>
                </a:lnTo>
                <a:lnTo>
                  <a:pt x="136525" y="614426"/>
                </a:lnTo>
                <a:lnTo>
                  <a:pt x="68199" y="614426"/>
                </a:lnTo>
                <a:lnTo>
                  <a:pt x="0" y="6144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86800" y="2286000"/>
            <a:ext cx="98425" cy="614680"/>
          </a:xfrm>
          <a:custGeom>
            <a:avLst/>
            <a:gdLst/>
            <a:ahLst/>
            <a:cxnLst/>
            <a:rect l="l" t="t" r="r" b="b"/>
            <a:pathLst>
              <a:path w="98425" h="614680">
                <a:moveTo>
                  <a:pt x="0" y="614426"/>
                </a:moveTo>
                <a:lnTo>
                  <a:pt x="49275" y="614426"/>
                </a:lnTo>
                <a:lnTo>
                  <a:pt x="49275" y="0"/>
                </a:lnTo>
                <a:lnTo>
                  <a:pt x="49275" y="614426"/>
                </a:lnTo>
                <a:lnTo>
                  <a:pt x="98425" y="614426"/>
                </a:lnTo>
                <a:lnTo>
                  <a:pt x="49275" y="614426"/>
                </a:lnTo>
                <a:lnTo>
                  <a:pt x="0" y="6144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12125" y="6091237"/>
            <a:ext cx="803275" cy="132080"/>
          </a:xfrm>
          <a:custGeom>
            <a:avLst/>
            <a:gdLst/>
            <a:ahLst/>
            <a:cxnLst/>
            <a:rect l="l" t="t" r="r" b="b"/>
            <a:pathLst>
              <a:path w="803275" h="132079">
                <a:moveTo>
                  <a:pt x="0" y="65874"/>
                </a:moveTo>
                <a:lnTo>
                  <a:pt x="803275" y="65874"/>
                </a:lnTo>
                <a:lnTo>
                  <a:pt x="803275" y="131762"/>
                </a:lnTo>
                <a:lnTo>
                  <a:pt x="803275" y="65874"/>
                </a:lnTo>
                <a:lnTo>
                  <a:pt x="803275" y="0"/>
                </a:lnTo>
                <a:lnTo>
                  <a:pt x="803275" y="65874"/>
                </a:lnTo>
                <a:lnTo>
                  <a:pt x="0" y="658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08073" y="4391405"/>
            <a:ext cx="8370570" cy="2430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59045">
              <a:lnSpc>
                <a:spcPct val="100000"/>
              </a:lnSpc>
              <a:spcBef>
                <a:spcPts val="100"/>
              </a:spcBef>
              <a:tabLst>
                <a:tab pos="6781165" algn="l"/>
              </a:tabLst>
            </a:pPr>
            <a:r>
              <a:rPr sz="2400" b="1" spc="-20" dirty="0">
                <a:latin typeface="Arial"/>
                <a:cs typeface="Arial"/>
              </a:rPr>
              <a:t>Транспорт	</a:t>
            </a:r>
            <a:r>
              <a:rPr sz="2000" b="1" dirty="0">
                <a:latin typeface="Arial"/>
                <a:cs typeface="Arial"/>
              </a:rPr>
              <a:t>O2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(Hb)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5281930">
              <a:lnSpc>
                <a:spcPct val="100000"/>
              </a:lnSpc>
              <a:spcBef>
                <a:spcPts val="1939"/>
              </a:spcBef>
            </a:pPr>
            <a:r>
              <a:rPr sz="2400" b="1" spc="-10" dirty="0">
                <a:latin typeface="Arial"/>
                <a:cs typeface="Arial"/>
              </a:rPr>
              <a:t>Экстракция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O2</a:t>
            </a:r>
            <a:endParaRPr sz="2000">
              <a:latin typeface="Arial"/>
              <a:cs typeface="Arial"/>
            </a:endParaRPr>
          </a:p>
          <a:p>
            <a:pPr marL="5336540">
              <a:lnSpc>
                <a:spcPct val="100000"/>
              </a:lnSpc>
              <a:spcBef>
                <a:spcPts val="1195"/>
              </a:spcBef>
              <a:tabLst>
                <a:tab pos="7106284" algn="l"/>
              </a:tabLst>
            </a:pPr>
            <a:r>
              <a:rPr sz="2000" b="1" dirty="0">
                <a:latin typeface="Calibri"/>
                <a:cs typeface="Calibri"/>
              </a:rPr>
              <a:t>25%	</a:t>
            </a:r>
            <a:r>
              <a:rPr sz="2000" b="1" dirty="0">
                <a:latin typeface="Arial"/>
                <a:cs typeface="Arial"/>
              </a:rPr>
              <a:t>&gt;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70%</a:t>
            </a:r>
            <a:endParaRPr sz="2000">
              <a:latin typeface="Arial"/>
              <a:cs typeface="Arial"/>
            </a:endParaRPr>
          </a:p>
          <a:p>
            <a:pPr marL="3527425" marR="5080" indent="-3514725">
              <a:lnSpc>
                <a:spcPct val="100000"/>
              </a:lnSpc>
              <a:spcBef>
                <a:spcPts val="1650"/>
              </a:spcBef>
            </a:pPr>
            <a:r>
              <a:rPr sz="1200" i="1" spc="-5" dirty="0">
                <a:latin typeface="Arial"/>
                <a:cs typeface="Arial"/>
              </a:rPr>
              <a:t>Weber </a:t>
            </a:r>
            <a:r>
              <a:rPr sz="1200" i="1" spc="-40" dirty="0">
                <a:latin typeface="Arial"/>
                <a:cs typeface="Arial"/>
              </a:rPr>
              <a:t>KT, </a:t>
            </a:r>
            <a:r>
              <a:rPr sz="1200" i="1" spc="-5" dirty="0">
                <a:latin typeface="Arial"/>
                <a:cs typeface="Arial"/>
              </a:rPr>
              <a:t>Janicki </a:t>
            </a:r>
            <a:r>
              <a:rPr sz="1200" i="1" dirty="0">
                <a:latin typeface="Arial"/>
                <a:cs typeface="Arial"/>
              </a:rPr>
              <a:t>JS, </a:t>
            </a:r>
            <a:r>
              <a:rPr sz="1200" i="1" spc="-5" dirty="0">
                <a:latin typeface="Arial"/>
                <a:cs typeface="Arial"/>
              </a:rPr>
              <a:t>eds.: Cardiopulmonary Exercise </a:t>
            </a:r>
            <a:r>
              <a:rPr sz="1200" i="1" spc="-10" dirty="0">
                <a:latin typeface="Arial"/>
                <a:cs typeface="Arial"/>
              </a:rPr>
              <a:t>Testing:Physiologic </a:t>
            </a:r>
            <a:r>
              <a:rPr sz="1200" i="1" spc="-5" dirty="0">
                <a:latin typeface="Arial"/>
                <a:cs typeface="Arial"/>
              </a:rPr>
              <a:t>Principles and Clinical Applications. Philadelphia:  </a:t>
            </a:r>
            <a:r>
              <a:rPr sz="1200" i="1" spc="5" dirty="0">
                <a:latin typeface="Arial"/>
                <a:cs typeface="Arial"/>
              </a:rPr>
              <a:t>WB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Saunders,1986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081651" y="1622425"/>
            <a:ext cx="300355" cy="660400"/>
            <a:chOff x="5081651" y="1622425"/>
            <a:chExt cx="300355" cy="660400"/>
          </a:xfrm>
        </p:grpSpPr>
        <p:sp>
          <p:nvSpPr>
            <p:cNvPr id="20" name="object 20"/>
            <p:cNvSpPr/>
            <p:nvPr/>
          </p:nvSpPr>
          <p:spPr>
            <a:xfrm>
              <a:off x="5195697" y="1700148"/>
              <a:ext cx="76200" cy="505459"/>
            </a:xfrm>
            <a:custGeom>
              <a:avLst/>
              <a:gdLst/>
              <a:ahLst/>
              <a:cxnLst/>
              <a:rect l="l" t="t" r="r" b="b"/>
              <a:pathLst>
                <a:path w="76200" h="505460">
                  <a:moveTo>
                    <a:pt x="31709" y="428699"/>
                  </a:moveTo>
                  <a:lnTo>
                    <a:pt x="0" y="428751"/>
                  </a:lnTo>
                  <a:lnTo>
                    <a:pt x="38226" y="504951"/>
                  </a:lnTo>
                  <a:lnTo>
                    <a:pt x="69818" y="441451"/>
                  </a:lnTo>
                  <a:lnTo>
                    <a:pt x="31750" y="441451"/>
                  </a:lnTo>
                  <a:lnTo>
                    <a:pt x="31709" y="428699"/>
                  </a:lnTo>
                  <a:close/>
                </a:path>
                <a:path w="76200" h="505460">
                  <a:moveTo>
                    <a:pt x="44409" y="428677"/>
                  </a:moveTo>
                  <a:lnTo>
                    <a:pt x="31709" y="428699"/>
                  </a:lnTo>
                  <a:lnTo>
                    <a:pt x="31750" y="441451"/>
                  </a:lnTo>
                  <a:lnTo>
                    <a:pt x="44450" y="441325"/>
                  </a:lnTo>
                  <a:lnTo>
                    <a:pt x="44409" y="428677"/>
                  </a:lnTo>
                  <a:close/>
                </a:path>
                <a:path w="76200" h="505460">
                  <a:moveTo>
                    <a:pt x="76200" y="428625"/>
                  </a:moveTo>
                  <a:lnTo>
                    <a:pt x="44409" y="428677"/>
                  </a:lnTo>
                  <a:lnTo>
                    <a:pt x="44450" y="441325"/>
                  </a:lnTo>
                  <a:lnTo>
                    <a:pt x="31750" y="441451"/>
                  </a:lnTo>
                  <a:lnTo>
                    <a:pt x="69818" y="441451"/>
                  </a:lnTo>
                  <a:lnTo>
                    <a:pt x="76200" y="428625"/>
                  </a:lnTo>
                  <a:close/>
                </a:path>
                <a:path w="76200" h="505460">
                  <a:moveTo>
                    <a:pt x="43052" y="0"/>
                  </a:moveTo>
                  <a:lnTo>
                    <a:pt x="30352" y="126"/>
                  </a:lnTo>
                  <a:lnTo>
                    <a:pt x="31709" y="428699"/>
                  </a:lnTo>
                  <a:lnTo>
                    <a:pt x="44409" y="428677"/>
                  </a:lnTo>
                  <a:lnTo>
                    <a:pt x="430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88001" y="1628775"/>
              <a:ext cx="144780" cy="647700"/>
            </a:xfrm>
            <a:custGeom>
              <a:avLst/>
              <a:gdLst/>
              <a:ahLst/>
              <a:cxnLst/>
              <a:rect l="l" t="t" r="r" b="b"/>
              <a:pathLst>
                <a:path w="144779" h="647700">
                  <a:moveTo>
                    <a:pt x="0" y="647700"/>
                  </a:moveTo>
                  <a:lnTo>
                    <a:pt x="72136" y="647700"/>
                  </a:lnTo>
                  <a:lnTo>
                    <a:pt x="72136" y="0"/>
                  </a:lnTo>
                  <a:lnTo>
                    <a:pt x="72136" y="647700"/>
                  </a:lnTo>
                  <a:lnTo>
                    <a:pt x="144399" y="647700"/>
                  </a:lnTo>
                  <a:lnTo>
                    <a:pt x="72136" y="647700"/>
                  </a:lnTo>
                  <a:lnTo>
                    <a:pt x="0" y="6477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32400" y="1628775"/>
              <a:ext cx="142875" cy="576580"/>
            </a:xfrm>
            <a:custGeom>
              <a:avLst/>
              <a:gdLst/>
              <a:ahLst/>
              <a:cxnLst/>
              <a:rect l="l" t="t" r="r" b="b"/>
              <a:pathLst>
                <a:path w="142875" h="576580">
                  <a:moveTo>
                    <a:pt x="71500" y="0"/>
                  </a:moveTo>
                  <a:lnTo>
                    <a:pt x="0" y="576326"/>
                  </a:lnTo>
                  <a:lnTo>
                    <a:pt x="142875" y="576326"/>
                  </a:lnTo>
                  <a:lnTo>
                    <a:pt x="71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32400" y="1628775"/>
              <a:ext cx="142875" cy="576580"/>
            </a:xfrm>
            <a:custGeom>
              <a:avLst/>
              <a:gdLst/>
              <a:ahLst/>
              <a:cxnLst/>
              <a:rect l="l" t="t" r="r" b="b"/>
              <a:pathLst>
                <a:path w="142875" h="576580">
                  <a:moveTo>
                    <a:pt x="0" y="576326"/>
                  </a:moveTo>
                  <a:lnTo>
                    <a:pt x="71500" y="0"/>
                  </a:lnTo>
                  <a:lnTo>
                    <a:pt x="142875" y="576326"/>
                  </a:lnTo>
                  <a:lnTo>
                    <a:pt x="71500" y="576326"/>
                  </a:lnTo>
                  <a:lnTo>
                    <a:pt x="0" y="57632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2289" y="455422"/>
            <a:ext cx="75761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ПОКАЗАНИЯ К</a:t>
            </a:r>
            <a:r>
              <a:rPr spc="-60" dirty="0"/>
              <a:t> </a:t>
            </a:r>
            <a:r>
              <a:rPr spc="-5" dirty="0"/>
              <a:t>ЭРГОСПИРОМЕТРИИ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0875" y="1478025"/>
            <a:ext cx="2879725" cy="2214880"/>
          </a:xfrm>
          <a:prstGeom prst="rect">
            <a:avLst/>
          </a:prstGeom>
          <a:ln w="38159">
            <a:solidFill>
              <a:srgbClr val="00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469900" marR="463550" indent="-1270" algn="ctr">
              <a:lnSpc>
                <a:spcPct val="100000"/>
              </a:lnSpc>
              <a:spcBef>
                <a:spcPts val="309"/>
              </a:spcBef>
            </a:pPr>
            <a:r>
              <a:rPr sz="1800" b="1" spc="-5" dirty="0">
                <a:latin typeface="Arial"/>
                <a:cs typeface="Arial"/>
              </a:rPr>
              <a:t>Хроническая  </a:t>
            </a:r>
            <a:r>
              <a:rPr sz="1800" b="1" spc="-15" dirty="0">
                <a:latin typeface="Arial"/>
                <a:cs typeface="Arial"/>
              </a:rPr>
              <a:t>сердечная  </a:t>
            </a:r>
            <a:r>
              <a:rPr sz="1800" b="1" dirty="0">
                <a:latin typeface="Arial"/>
                <a:cs typeface="Arial"/>
              </a:rPr>
              <a:t>нед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с</a:t>
            </a:r>
            <a:r>
              <a:rPr sz="1800" b="1" spc="-35" dirty="0">
                <a:latin typeface="Arial"/>
                <a:cs typeface="Arial"/>
              </a:rPr>
              <a:t>т</a:t>
            </a:r>
            <a:r>
              <a:rPr sz="1800" b="1" spc="5" dirty="0">
                <a:latin typeface="Arial"/>
                <a:cs typeface="Arial"/>
              </a:rPr>
              <a:t>а</a:t>
            </a:r>
            <a:r>
              <a:rPr sz="1800" b="1" spc="-55" dirty="0">
                <a:latin typeface="Arial"/>
                <a:cs typeface="Arial"/>
              </a:rPr>
              <a:t>т</a:t>
            </a:r>
            <a:r>
              <a:rPr sz="1800" b="1" spc="-4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чн</a:t>
            </a:r>
            <a:r>
              <a:rPr sz="1800" b="1" spc="-20" dirty="0">
                <a:latin typeface="Arial"/>
                <a:cs typeface="Arial"/>
              </a:rPr>
              <a:t>о</a:t>
            </a:r>
            <a:r>
              <a:rPr sz="1800" b="1" spc="5" dirty="0">
                <a:latin typeface="Arial"/>
                <a:cs typeface="Arial"/>
              </a:rPr>
              <a:t>с</a:t>
            </a:r>
            <a:r>
              <a:rPr sz="1800" b="1" dirty="0">
                <a:latin typeface="Arial"/>
                <a:cs typeface="Arial"/>
              </a:rPr>
              <a:t>ть</a:t>
            </a:r>
            <a:endParaRPr sz="1800">
              <a:latin typeface="Arial"/>
              <a:cs typeface="Arial"/>
            </a:endParaRPr>
          </a:p>
          <a:p>
            <a:pPr marL="1101090" marR="1094105" indent="635" algn="ctr">
              <a:lnSpc>
                <a:spcPct val="100000"/>
              </a:lnSpc>
              <a:spcBef>
                <a:spcPts val="1685"/>
              </a:spcBef>
            </a:pP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spc="-5" dirty="0">
                <a:latin typeface="Arial"/>
                <a:cs typeface="Arial"/>
              </a:rPr>
              <a:t>аг</a:t>
            </a:r>
            <a:r>
              <a:rPr sz="1400" spc="5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з  </a:t>
            </a:r>
            <a:r>
              <a:rPr sz="1400" spc="-9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я</a:t>
            </a:r>
            <a:r>
              <a:rPr sz="1400" dirty="0">
                <a:latin typeface="Arial"/>
                <a:cs typeface="Arial"/>
              </a:rPr>
              <a:t>жес</a:t>
            </a:r>
            <a:r>
              <a:rPr sz="1400" spc="5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ь</a:t>
            </a:r>
            <a:endParaRPr sz="1400">
              <a:latin typeface="Arial"/>
              <a:cs typeface="Arial"/>
            </a:endParaRPr>
          </a:p>
          <a:p>
            <a:pPr marL="561340" marR="553720" indent="-1270"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Прогноз, </a:t>
            </a:r>
            <a:r>
              <a:rPr sz="1400" spc="-10" dirty="0">
                <a:latin typeface="Arial"/>
                <a:cs typeface="Arial"/>
              </a:rPr>
              <a:t>отбор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5" dirty="0">
                <a:latin typeface="Arial"/>
                <a:cs typeface="Arial"/>
              </a:rPr>
              <a:t>трансплантацию </a:t>
            </a:r>
            <a:r>
              <a:rPr sz="1400" dirty="0">
                <a:latin typeface="Arial"/>
                <a:cs typeface="Arial"/>
              </a:rPr>
              <a:t>(I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А)  Эффект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лечения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4626" y="2492375"/>
            <a:ext cx="4105275" cy="1322070"/>
          </a:xfrm>
          <a:prstGeom prst="rect">
            <a:avLst/>
          </a:prstGeom>
          <a:ln w="38159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123950" marR="1116330" indent="397510">
              <a:lnSpc>
                <a:spcPct val="100000"/>
              </a:lnSpc>
              <a:spcBef>
                <a:spcPts val="310"/>
              </a:spcBef>
            </a:pPr>
            <a:r>
              <a:rPr sz="1800" b="1" spc="-10" dirty="0">
                <a:latin typeface="Arial"/>
                <a:cs typeface="Arial"/>
              </a:rPr>
              <a:t>Хирургия  </a:t>
            </a:r>
            <a:r>
              <a:rPr sz="1800" b="1" spc="25" dirty="0">
                <a:latin typeface="Arial"/>
                <a:cs typeface="Arial"/>
              </a:rPr>
              <a:t>К</a:t>
            </a:r>
            <a:r>
              <a:rPr sz="1800" b="1" spc="-5" dirty="0">
                <a:latin typeface="Arial"/>
                <a:cs typeface="Arial"/>
              </a:rPr>
              <a:t>а</a:t>
            </a:r>
            <a:r>
              <a:rPr sz="1800" b="1" spc="-50" dirty="0">
                <a:latin typeface="Arial"/>
                <a:cs typeface="Arial"/>
              </a:rPr>
              <a:t>р</a:t>
            </a:r>
            <a:r>
              <a:rPr sz="1800" b="1" dirty="0">
                <a:latin typeface="Arial"/>
                <a:cs typeface="Arial"/>
              </a:rPr>
              <a:t>д</a:t>
            </a:r>
            <a:r>
              <a:rPr sz="1800" b="1" spc="-5" dirty="0">
                <a:latin typeface="Arial"/>
                <a:cs typeface="Arial"/>
              </a:rPr>
              <a:t>и</a:t>
            </a:r>
            <a:r>
              <a:rPr sz="1800" b="1" spc="-45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х</a:t>
            </a:r>
            <a:r>
              <a:rPr sz="1800" b="1" spc="-10" dirty="0">
                <a:latin typeface="Arial"/>
                <a:cs typeface="Arial"/>
              </a:rPr>
              <a:t>и</a:t>
            </a:r>
            <a:r>
              <a:rPr sz="1800" b="1" spc="-20" dirty="0">
                <a:latin typeface="Arial"/>
                <a:cs typeface="Arial"/>
              </a:rPr>
              <a:t>р</a:t>
            </a:r>
            <a:r>
              <a:rPr sz="1800" b="1" spc="-45" dirty="0">
                <a:latin typeface="Arial"/>
                <a:cs typeface="Arial"/>
              </a:rPr>
              <a:t>у</a:t>
            </a:r>
            <a:r>
              <a:rPr sz="1800" b="1" dirty="0">
                <a:latin typeface="Arial"/>
                <a:cs typeface="Arial"/>
              </a:rPr>
              <a:t>рг</a:t>
            </a:r>
            <a:r>
              <a:rPr sz="1800" b="1" spc="-10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я</a:t>
            </a:r>
            <a:endParaRPr sz="1800">
              <a:latin typeface="Arial"/>
              <a:cs typeface="Arial"/>
            </a:endParaRPr>
          </a:p>
          <a:p>
            <a:pPr marL="1019175" marR="1010919" indent="109220">
              <a:lnSpc>
                <a:spcPct val="100000"/>
              </a:lnSpc>
              <a:spcBef>
                <a:spcPts val="5"/>
              </a:spcBef>
              <a:tabLst>
                <a:tab pos="1778635" algn="l"/>
              </a:tabLst>
            </a:pPr>
            <a:r>
              <a:rPr sz="1400" dirty="0">
                <a:latin typeface="Arial"/>
                <a:cs typeface="Arial"/>
              </a:rPr>
              <a:t>Показания к </a:t>
            </a:r>
            <a:r>
              <a:rPr sz="1400" spc="-5" dirty="0">
                <a:latin typeface="Arial"/>
                <a:cs typeface="Arial"/>
              </a:rPr>
              <a:t>операции  </a:t>
            </a:r>
            <a:r>
              <a:rPr sz="1400" dirty="0">
                <a:latin typeface="Arial"/>
                <a:cs typeface="Arial"/>
              </a:rPr>
              <a:t>Оценка	</a:t>
            </a:r>
            <a:r>
              <a:rPr sz="1400" spc="-5" dirty="0">
                <a:latin typeface="Arial"/>
                <a:cs typeface="Arial"/>
              </a:rPr>
              <a:t>эффективности</a:t>
            </a:r>
            <a:endParaRPr sz="1400">
              <a:latin typeface="Arial"/>
              <a:cs typeface="Arial"/>
            </a:endParaRPr>
          </a:p>
          <a:p>
            <a:pPr marL="1328420">
              <a:lnSpc>
                <a:spcPct val="100000"/>
              </a:lnSpc>
              <a:spcBef>
                <a:spcPts val="204"/>
              </a:spcBef>
            </a:pPr>
            <a:r>
              <a:rPr sz="1400" spc="-5" dirty="0">
                <a:latin typeface="Arial"/>
                <a:cs typeface="Arial"/>
              </a:rPr>
              <a:t>Стратификация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риска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9351" y="3860850"/>
            <a:ext cx="2951480" cy="681990"/>
          </a:xfrm>
          <a:prstGeom prst="rect">
            <a:avLst/>
          </a:prstGeom>
          <a:ln w="38159">
            <a:solidFill>
              <a:srgbClr val="000000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666115">
              <a:lnSpc>
                <a:spcPct val="100000"/>
              </a:lnSpc>
              <a:spcBef>
                <a:spcPts val="505"/>
              </a:spcBef>
            </a:pPr>
            <a:r>
              <a:rPr sz="1800" b="1" spc="-10" dirty="0">
                <a:latin typeface="Arial"/>
                <a:cs typeface="Arial"/>
              </a:rPr>
              <a:t>Реабилитация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9351" y="4724463"/>
            <a:ext cx="2951480" cy="700405"/>
          </a:xfrm>
          <a:prstGeom prst="rect">
            <a:avLst/>
          </a:prstGeom>
          <a:ln w="38159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000" b="1" spc="-10" dirty="0">
                <a:latin typeface="Arial"/>
                <a:cs typeface="Arial"/>
              </a:rPr>
              <a:t>Экспертиза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15" dirty="0">
                <a:latin typeface="Arial"/>
                <a:cs typeface="Arial"/>
              </a:rPr>
              <a:t>трудоспособности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24626" y="4005262"/>
            <a:ext cx="4040504" cy="838835"/>
          </a:xfrm>
          <a:prstGeom prst="rect">
            <a:avLst/>
          </a:prstGeom>
          <a:ln w="3815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44244">
              <a:lnSpc>
                <a:spcPts val="1689"/>
              </a:lnSpc>
            </a:pPr>
            <a:r>
              <a:rPr sz="1600" b="1" spc="-15" dirty="0">
                <a:latin typeface="Arial"/>
                <a:cs typeface="Arial"/>
              </a:rPr>
              <a:t>Изучение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патогенеза,</a:t>
            </a:r>
            <a:endParaRPr sz="1600">
              <a:latin typeface="Arial"/>
              <a:cs typeface="Arial"/>
            </a:endParaRPr>
          </a:p>
          <a:p>
            <a:pPr marL="1374140" marR="873760" indent="-492759">
              <a:lnSpc>
                <a:spcPct val="116900"/>
              </a:lnSpc>
            </a:pPr>
            <a:r>
              <a:rPr sz="1600" b="1" spc="-15" dirty="0">
                <a:latin typeface="Arial"/>
                <a:cs typeface="Arial"/>
              </a:rPr>
              <a:t>механизмов </a:t>
            </a:r>
            <a:r>
              <a:rPr sz="1600" b="1" spc="-20" dirty="0">
                <a:latin typeface="Arial"/>
                <a:cs typeface="Arial"/>
              </a:rPr>
              <a:t>лечебных  </a:t>
            </a:r>
            <a:r>
              <a:rPr sz="1600" b="1" spc="-15" dirty="0">
                <a:latin typeface="Arial"/>
                <a:cs typeface="Arial"/>
              </a:rPr>
              <a:t>воздействий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4626" y="1557375"/>
            <a:ext cx="4113529" cy="756285"/>
          </a:xfrm>
          <a:prstGeom prst="rect">
            <a:avLst/>
          </a:prstGeom>
          <a:ln w="38159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821055" marR="273685" indent="-541655">
              <a:lnSpc>
                <a:spcPct val="120100"/>
              </a:lnSpc>
              <a:spcBef>
                <a:spcPts val="65"/>
              </a:spcBef>
            </a:pPr>
            <a:r>
              <a:rPr sz="1800" spc="-5" dirty="0">
                <a:latin typeface="Arial"/>
                <a:cs typeface="Arial"/>
              </a:rPr>
              <a:t>Дифференциальный диагноз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при  одышке/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утомляемости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20281" y="6430162"/>
            <a:ext cx="3553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marR="5080" indent="-109855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Wasserman </a:t>
            </a:r>
            <a:r>
              <a:rPr sz="1200" i="1" dirty="0">
                <a:latin typeface="Arial"/>
                <a:cs typeface="Arial"/>
              </a:rPr>
              <a:t>K </a:t>
            </a:r>
            <a:r>
              <a:rPr sz="1200" i="1" spc="-5" dirty="0">
                <a:latin typeface="Arial"/>
                <a:cs typeface="Arial"/>
              </a:rPr>
              <a:t>(ed) Principles of exercise </a:t>
            </a:r>
            <a:r>
              <a:rPr sz="1200" i="1" dirty="0">
                <a:latin typeface="Arial"/>
                <a:cs typeface="Arial"/>
              </a:rPr>
              <a:t>testing </a:t>
            </a:r>
            <a:r>
              <a:rPr sz="1200" i="1" spc="-5" dirty="0">
                <a:latin typeface="Arial"/>
                <a:cs typeface="Arial"/>
              </a:rPr>
              <a:t>and  interpretation. </a:t>
            </a:r>
            <a:r>
              <a:rPr sz="1200" i="1" dirty="0">
                <a:latin typeface="Arial"/>
                <a:cs typeface="Arial"/>
              </a:rPr>
              <a:t>Lippincott </a:t>
            </a:r>
            <a:r>
              <a:rPr sz="1200" i="1" spc="-5" dirty="0">
                <a:latin typeface="Arial"/>
                <a:cs typeface="Arial"/>
              </a:rPr>
              <a:t>Williams </a:t>
            </a:r>
            <a:r>
              <a:rPr sz="1200" i="1" dirty="0">
                <a:latin typeface="Arial"/>
                <a:cs typeface="Arial"/>
              </a:rPr>
              <a:t>&amp; </a:t>
            </a:r>
            <a:r>
              <a:rPr sz="1200" i="1" spc="-5" dirty="0">
                <a:latin typeface="Arial"/>
                <a:cs typeface="Arial"/>
              </a:rPr>
              <a:t>Wilkins;</a:t>
            </a:r>
            <a:r>
              <a:rPr sz="1200" i="1" spc="-75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2011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88126" y="5013350"/>
            <a:ext cx="4040504" cy="435609"/>
          </a:xfrm>
          <a:prstGeom prst="rect">
            <a:avLst/>
          </a:prstGeom>
          <a:ln w="3815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1405"/>
              </a:lnSpc>
            </a:pPr>
            <a:r>
              <a:rPr sz="1600" b="1" spc="-10" dirty="0">
                <a:latin typeface="Arial"/>
                <a:cs typeface="Arial"/>
              </a:rPr>
              <a:t>Профессиональный </a:t>
            </a:r>
            <a:r>
              <a:rPr sz="1600" b="1" spc="-5" dirty="0">
                <a:latin typeface="Arial"/>
                <a:cs typeface="Arial"/>
              </a:rPr>
              <a:t>и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любительский</a:t>
            </a:r>
            <a:endParaRPr sz="1600">
              <a:latin typeface="Arial"/>
              <a:cs typeface="Arial"/>
            </a:endParaRPr>
          </a:p>
          <a:p>
            <a:pPr marL="1270" algn="ctr">
              <a:lnSpc>
                <a:spcPts val="1630"/>
              </a:lnSpc>
            </a:pPr>
            <a:r>
              <a:rPr sz="1600" b="1" spc="-35" dirty="0">
                <a:latin typeface="Arial"/>
                <a:cs typeface="Arial"/>
              </a:rPr>
              <a:t>спорт, </a:t>
            </a:r>
            <a:r>
              <a:rPr sz="1600" b="1" spc="-10" dirty="0">
                <a:latin typeface="Arial"/>
                <a:cs typeface="Arial"/>
              </a:rPr>
              <a:t>спортивная</a:t>
            </a:r>
            <a:r>
              <a:rPr sz="1600" b="1" spc="8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медицина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2310" y="1220470"/>
            <a:ext cx="4088626" cy="4538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7548" y="291845"/>
            <a:ext cx="72161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40" dirty="0">
                <a:latin typeface="Arial"/>
                <a:cs typeface="Arial"/>
              </a:rPr>
              <a:t>ОБОРУДОВАНИЕ </a:t>
            </a:r>
            <a:r>
              <a:rPr sz="4400" b="0" spc="-5" dirty="0">
                <a:latin typeface="Arial"/>
                <a:cs typeface="Arial"/>
              </a:rPr>
              <a:t>ДЛЯ</a:t>
            </a:r>
            <a:r>
              <a:rPr sz="4400" b="0" spc="-75" dirty="0">
                <a:latin typeface="Arial"/>
                <a:cs typeface="Arial"/>
              </a:rPr>
              <a:t> </a:t>
            </a:r>
            <a:r>
              <a:rPr sz="4400" b="0" spc="-55" dirty="0">
                <a:latin typeface="Arial"/>
                <a:cs typeface="Arial"/>
              </a:rPr>
              <a:t>СЛТ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4286" y="466801"/>
            <a:ext cx="65836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Основные </a:t>
            </a:r>
            <a:r>
              <a:rPr sz="4400" dirty="0"/>
              <a:t>показатели</a:t>
            </a:r>
            <a:r>
              <a:rPr sz="4400" spc="-60" dirty="0"/>
              <a:t> </a:t>
            </a:r>
            <a:r>
              <a:rPr sz="4400" spc="-5" dirty="0"/>
              <a:t>КПНТ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774825" y="1844675"/>
            <a:ext cx="5545455" cy="3708400"/>
            <a:chOff x="1774825" y="1844675"/>
            <a:chExt cx="5545455" cy="3708400"/>
          </a:xfrm>
        </p:grpSpPr>
        <p:sp>
          <p:nvSpPr>
            <p:cNvPr id="4" name="object 4"/>
            <p:cNvSpPr/>
            <p:nvPr/>
          </p:nvSpPr>
          <p:spPr>
            <a:xfrm>
              <a:off x="1774825" y="1844675"/>
              <a:ext cx="5545201" cy="3708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27575" y="2421001"/>
              <a:ext cx="611505" cy="647700"/>
            </a:xfrm>
            <a:custGeom>
              <a:avLst/>
              <a:gdLst/>
              <a:ahLst/>
              <a:cxnLst/>
              <a:rect l="l" t="t" r="r" b="b"/>
              <a:pathLst>
                <a:path w="611504" h="647700">
                  <a:moveTo>
                    <a:pt x="0" y="323850"/>
                  </a:moveTo>
                  <a:lnTo>
                    <a:pt x="3312" y="275974"/>
                  </a:lnTo>
                  <a:lnTo>
                    <a:pt x="12935" y="230286"/>
                  </a:lnTo>
                  <a:lnTo>
                    <a:pt x="28395" y="187285"/>
                  </a:lnTo>
                  <a:lnTo>
                    <a:pt x="49221" y="147472"/>
                  </a:lnTo>
                  <a:lnTo>
                    <a:pt x="74940" y="111345"/>
                  </a:lnTo>
                  <a:lnTo>
                    <a:pt x="105080" y="79406"/>
                  </a:lnTo>
                  <a:lnTo>
                    <a:pt x="139168" y="52152"/>
                  </a:lnTo>
                  <a:lnTo>
                    <a:pt x="176733" y="30085"/>
                  </a:lnTo>
                  <a:lnTo>
                    <a:pt x="217302" y="13704"/>
                  </a:lnTo>
                  <a:lnTo>
                    <a:pt x="260402" y="3509"/>
                  </a:lnTo>
                  <a:lnTo>
                    <a:pt x="305562" y="0"/>
                  </a:lnTo>
                  <a:lnTo>
                    <a:pt x="350724" y="3509"/>
                  </a:lnTo>
                  <a:lnTo>
                    <a:pt x="393832" y="13704"/>
                  </a:lnTo>
                  <a:lnTo>
                    <a:pt x="434413" y="30085"/>
                  </a:lnTo>
                  <a:lnTo>
                    <a:pt x="471993" y="52152"/>
                  </a:lnTo>
                  <a:lnTo>
                    <a:pt x="506098" y="79406"/>
                  </a:lnTo>
                  <a:lnTo>
                    <a:pt x="536255" y="111345"/>
                  </a:lnTo>
                  <a:lnTo>
                    <a:pt x="561991" y="147472"/>
                  </a:lnTo>
                  <a:lnTo>
                    <a:pt x="582832" y="187285"/>
                  </a:lnTo>
                  <a:lnTo>
                    <a:pt x="598304" y="230286"/>
                  </a:lnTo>
                  <a:lnTo>
                    <a:pt x="607935" y="275974"/>
                  </a:lnTo>
                  <a:lnTo>
                    <a:pt x="611251" y="323850"/>
                  </a:lnTo>
                  <a:lnTo>
                    <a:pt x="607935" y="371696"/>
                  </a:lnTo>
                  <a:lnTo>
                    <a:pt x="598304" y="417367"/>
                  </a:lnTo>
                  <a:lnTo>
                    <a:pt x="582832" y="460359"/>
                  </a:lnTo>
                  <a:lnTo>
                    <a:pt x="561991" y="500171"/>
                  </a:lnTo>
                  <a:lnTo>
                    <a:pt x="536255" y="536302"/>
                  </a:lnTo>
                  <a:lnTo>
                    <a:pt x="506098" y="568251"/>
                  </a:lnTo>
                  <a:lnTo>
                    <a:pt x="471993" y="595515"/>
                  </a:lnTo>
                  <a:lnTo>
                    <a:pt x="434413" y="617593"/>
                  </a:lnTo>
                  <a:lnTo>
                    <a:pt x="393832" y="633985"/>
                  </a:lnTo>
                  <a:lnTo>
                    <a:pt x="350724" y="644187"/>
                  </a:lnTo>
                  <a:lnTo>
                    <a:pt x="305562" y="647700"/>
                  </a:lnTo>
                  <a:lnTo>
                    <a:pt x="260402" y="644187"/>
                  </a:lnTo>
                  <a:lnTo>
                    <a:pt x="217302" y="633985"/>
                  </a:lnTo>
                  <a:lnTo>
                    <a:pt x="176733" y="617593"/>
                  </a:lnTo>
                  <a:lnTo>
                    <a:pt x="139168" y="595515"/>
                  </a:lnTo>
                  <a:lnTo>
                    <a:pt x="105080" y="568251"/>
                  </a:lnTo>
                  <a:lnTo>
                    <a:pt x="74940" y="536302"/>
                  </a:lnTo>
                  <a:lnTo>
                    <a:pt x="49221" y="500171"/>
                  </a:lnTo>
                  <a:lnTo>
                    <a:pt x="28395" y="460359"/>
                  </a:lnTo>
                  <a:lnTo>
                    <a:pt x="12935" y="417367"/>
                  </a:lnTo>
                  <a:lnTo>
                    <a:pt x="3312" y="371696"/>
                  </a:lnTo>
                  <a:lnTo>
                    <a:pt x="0" y="323850"/>
                  </a:lnTo>
                  <a:close/>
                </a:path>
              </a:pathLst>
            </a:custGeom>
            <a:ln w="255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462519" y="1777745"/>
            <a:ext cx="2562225" cy="3181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8745" indent="1905" algn="ctr">
              <a:lnSpc>
                <a:spcPct val="1004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VO</a:t>
            </a:r>
            <a:r>
              <a:rPr sz="1600" b="1" spc="-5" dirty="0">
                <a:latin typeface="Arial"/>
                <a:cs typeface="Arial"/>
              </a:rPr>
              <a:t>2peak – </a:t>
            </a:r>
            <a:r>
              <a:rPr sz="1600" b="1" spc="-10" dirty="0">
                <a:latin typeface="Arial"/>
                <a:cs typeface="Arial"/>
              </a:rPr>
              <a:t>пиковое  </a:t>
            </a:r>
            <a:r>
              <a:rPr sz="1600" b="1" spc="-20" dirty="0">
                <a:latin typeface="Arial"/>
                <a:cs typeface="Arial"/>
              </a:rPr>
              <a:t>потребление </a:t>
            </a:r>
            <a:r>
              <a:rPr sz="1600" b="1" spc="-15" dirty="0">
                <a:latin typeface="Arial"/>
                <a:cs typeface="Arial"/>
              </a:rPr>
              <a:t>кислорода  </a:t>
            </a:r>
            <a:r>
              <a:rPr sz="1600" b="1" spc="-5" dirty="0">
                <a:latin typeface="Arial"/>
                <a:cs typeface="Arial"/>
              </a:rPr>
              <a:t>(л/мин; </a:t>
            </a:r>
            <a:r>
              <a:rPr sz="1600" b="1" spc="-10" dirty="0">
                <a:latin typeface="Arial"/>
                <a:cs typeface="Arial"/>
              </a:rPr>
              <a:t>мл/мин </a:t>
            </a:r>
            <a:r>
              <a:rPr sz="1600" b="1" spc="-5" dirty="0">
                <a:latin typeface="Arial"/>
                <a:cs typeface="Arial"/>
              </a:rPr>
              <a:t>х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кг)</a:t>
            </a:r>
            <a:endParaRPr sz="1600">
              <a:latin typeface="Arial"/>
              <a:cs typeface="Arial"/>
            </a:endParaRPr>
          </a:p>
          <a:p>
            <a:pPr marL="68580" marR="20955" indent="-635" algn="ctr">
              <a:lnSpc>
                <a:spcPct val="100299"/>
              </a:lnSpc>
              <a:spcBef>
                <a:spcPts val="1295"/>
              </a:spcBef>
            </a:pPr>
            <a:r>
              <a:rPr sz="2000" b="1" dirty="0">
                <a:latin typeface="Arial"/>
                <a:cs typeface="Arial"/>
              </a:rPr>
              <a:t>VСO</a:t>
            </a:r>
            <a:r>
              <a:rPr sz="1600" b="1" dirty="0">
                <a:latin typeface="Arial"/>
                <a:cs typeface="Arial"/>
              </a:rPr>
              <a:t>2 </a:t>
            </a:r>
            <a:r>
              <a:rPr sz="1600" b="1" spc="-5" dirty="0">
                <a:latin typeface="Arial"/>
                <a:cs typeface="Arial"/>
              </a:rPr>
              <a:t>– </a:t>
            </a:r>
            <a:r>
              <a:rPr sz="1600" b="1" spc="-10" dirty="0">
                <a:latin typeface="Arial"/>
                <a:cs typeface="Arial"/>
              </a:rPr>
              <a:t>выделение  </a:t>
            </a:r>
            <a:r>
              <a:rPr sz="1600" b="1" spc="-20" dirty="0">
                <a:latin typeface="Arial"/>
                <a:cs typeface="Arial"/>
              </a:rPr>
              <a:t>углекислого </a:t>
            </a:r>
            <a:r>
              <a:rPr sz="1600" b="1" spc="-10" dirty="0">
                <a:latin typeface="Arial"/>
                <a:cs typeface="Arial"/>
              </a:rPr>
              <a:t>газа </a:t>
            </a:r>
            <a:r>
              <a:rPr sz="1600" b="1" spc="-5" dirty="0">
                <a:latin typeface="Arial"/>
                <a:cs typeface="Arial"/>
              </a:rPr>
              <a:t>(л/мин;  мл/мин х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кг)</a:t>
            </a:r>
            <a:endParaRPr sz="1600">
              <a:latin typeface="Arial"/>
              <a:cs typeface="Arial"/>
            </a:endParaRPr>
          </a:p>
          <a:p>
            <a:pPr marL="52069" marR="5080" algn="ctr">
              <a:lnSpc>
                <a:spcPct val="100699"/>
              </a:lnSpc>
              <a:spcBef>
                <a:spcPts val="930"/>
              </a:spcBef>
            </a:pPr>
            <a:r>
              <a:rPr sz="2000" b="1" dirty="0">
                <a:latin typeface="Arial"/>
                <a:cs typeface="Arial"/>
              </a:rPr>
              <a:t>VE </a:t>
            </a:r>
            <a:r>
              <a:rPr sz="1600" b="1" spc="-5" dirty="0">
                <a:latin typeface="Arial"/>
                <a:cs typeface="Arial"/>
              </a:rPr>
              <a:t>– минутная</a:t>
            </a:r>
            <a:r>
              <a:rPr sz="1600" b="1" spc="-13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легочная  </a:t>
            </a:r>
            <a:r>
              <a:rPr sz="1600" b="1" spc="-10" dirty="0">
                <a:latin typeface="Arial"/>
                <a:cs typeface="Arial"/>
              </a:rPr>
              <a:t>вентиляция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(л/мин)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L="40640" algn="ctr">
              <a:lnSpc>
                <a:spcPct val="100000"/>
              </a:lnSpc>
              <a:spcBef>
                <a:spcPts val="1270"/>
              </a:spcBef>
            </a:pPr>
            <a:r>
              <a:rPr sz="2000" b="1" spc="-45" dirty="0">
                <a:latin typeface="Arial"/>
                <a:cs typeface="Arial"/>
              </a:rPr>
              <a:t>АТ </a:t>
            </a:r>
            <a:r>
              <a:rPr sz="1600" b="1" spc="-5" dirty="0">
                <a:latin typeface="Arial"/>
                <a:cs typeface="Arial"/>
              </a:rPr>
              <a:t>– </a:t>
            </a:r>
            <a:r>
              <a:rPr sz="1600" b="1" spc="-10" dirty="0">
                <a:latin typeface="Arial"/>
                <a:cs typeface="Arial"/>
              </a:rPr>
              <a:t>анаэробный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порог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840" y="294894"/>
            <a:ext cx="6967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80" dirty="0">
                <a:latin typeface="Arial"/>
                <a:cs typeface="Arial"/>
              </a:rPr>
              <a:t>КПНТ. Результаты</a:t>
            </a:r>
            <a:r>
              <a:rPr sz="3600" b="0" spc="20" dirty="0">
                <a:latin typeface="Arial"/>
                <a:cs typeface="Arial"/>
              </a:rPr>
              <a:t> </a:t>
            </a:r>
            <a:r>
              <a:rPr sz="3600" b="0" spc="-10" dirty="0">
                <a:latin typeface="Arial"/>
                <a:cs typeface="Arial"/>
              </a:rPr>
              <a:t>исследования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1920" y="2176526"/>
            <a:ext cx="3420884" cy="2983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2838" y="1244471"/>
            <a:ext cx="4761871" cy="2123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1886" y="3992943"/>
            <a:ext cx="3971423" cy="2599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840" y="294894"/>
            <a:ext cx="6967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80" dirty="0">
                <a:latin typeface="Arial"/>
                <a:cs typeface="Arial"/>
              </a:rPr>
              <a:t>КПНТ. Результаты</a:t>
            </a:r>
            <a:r>
              <a:rPr sz="3600" b="0" spc="20" dirty="0">
                <a:latin typeface="Arial"/>
                <a:cs typeface="Arial"/>
              </a:rPr>
              <a:t> </a:t>
            </a:r>
            <a:r>
              <a:rPr sz="3600" b="0" spc="-10" dirty="0">
                <a:latin typeface="Arial"/>
                <a:cs typeface="Arial"/>
              </a:rPr>
              <a:t>исследования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29784" y="1376299"/>
            <a:ext cx="7308850" cy="5481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6432" y="1417574"/>
            <a:ext cx="3420884" cy="2983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1116" y="306400"/>
            <a:ext cx="844613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0" dirty="0"/>
              <a:t>Интерпретация </a:t>
            </a:r>
            <a:r>
              <a:rPr sz="3200" spc="-25" dirty="0"/>
              <a:t>результатов</a:t>
            </a:r>
            <a:r>
              <a:rPr sz="3200" spc="-150" dirty="0"/>
              <a:t> </a:t>
            </a:r>
            <a:r>
              <a:rPr sz="3200" spc="-25" dirty="0"/>
              <a:t>исследования.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spc="-5" dirty="0"/>
              <a:t>Связь </a:t>
            </a:r>
            <a:r>
              <a:rPr sz="3200" spc="-10" dirty="0"/>
              <a:t>VO2peak </a:t>
            </a:r>
            <a:r>
              <a:rPr sz="3200" dirty="0"/>
              <a:t>и функциональных</a:t>
            </a:r>
            <a:r>
              <a:rPr sz="3200" spc="-15" dirty="0"/>
              <a:t> </a:t>
            </a:r>
            <a:r>
              <a:rPr sz="3200" dirty="0"/>
              <a:t>возможностей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50391" y="2978870"/>
          <a:ext cx="10222865" cy="3232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8910"/>
                <a:gridCol w="3201035"/>
                <a:gridCol w="1807845"/>
                <a:gridCol w="1597025"/>
                <a:gridCol w="2178050"/>
              </a:tblGrid>
              <a:tr h="813730">
                <a:tc>
                  <a:txBody>
                    <a:bodyPr/>
                    <a:lstStyle/>
                    <a:p>
                      <a:pPr marL="99060" algn="ctr">
                        <a:lnSpc>
                          <a:spcPts val="1780"/>
                        </a:lnSpc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Класс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780"/>
                        </a:lnSpc>
                      </a:pPr>
                      <a:r>
                        <a:rPr sz="1600" b="1" spc="-20" dirty="0">
                          <a:latin typeface="Arial"/>
                          <a:cs typeface="Arial"/>
                        </a:rPr>
                        <a:t>Тяжесть</a:t>
                      </a:r>
                      <a:r>
                        <a:rPr sz="16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ХСН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0">
                        <a:lnSpc>
                          <a:spcPts val="195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VO2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peak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08305">
                        <a:lnSpc>
                          <a:spcPts val="186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мл/мин/кг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4845" marR="466725" algn="ctr">
                        <a:lnSpc>
                          <a:spcPts val="2020"/>
                        </a:lnSpc>
                        <a:spcBef>
                          <a:spcPts val="4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VO2  </a:t>
                      </a:r>
                      <a:r>
                        <a:rPr sz="1800" b="1" spc="-145" dirty="0">
                          <a:latin typeface="Arial"/>
                          <a:cs typeface="Arial"/>
                        </a:rPr>
                        <a:t>АТ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90500" algn="ctr">
                        <a:lnSpc>
                          <a:spcPts val="1739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мл/мин/кг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 algn="ctr">
                        <a:lnSpc>
                          <a:spcPts val="126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Макс.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сердечный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индекс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19380" algn="ctr">
                        <a:lnSpc>
                          <a:spcPts val="185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(л/мин/м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²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Отсутствует-легкая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&gt;20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2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&gt;14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820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1009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Легкая-умеренная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16-20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859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11-14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566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5424">
                <a:tc>
                  <a:txBody>
                    <a:bodyPr/>
                    <a:lstStyle/>
                    <a:p>
                      <a:pPr marL="1009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Умеренная-выраженная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10-16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50" dirty="0">
                          <a:latin typeface="Arial"/>
                          <a:cs typeface="Arial"/>
                        </a:rPr>
                        <a:t>8-11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566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4075">
                <a:tc>
                  <a:txBody>
                    <a:bodyPr/>
                    <a:lstStyle/>
                    <a:p>
                      <a:pPr marL="100965" algn="ctr">
                        <a:lnSpc>
                          <a:spcPts val="1839"/>
                        </a:lnSpc>
                        <a:spcBef>
                          <a:spcPts val="29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839"/>
                        </a:lnSpc>
                        <a:spcBef>
                          <a:spcPts val="295"/>
                        </a:spcBef>
                      </a:pPr>
                      <a:r>
                        <a:rPr sz="1600" b="1" spc="-20" dirty="0">
                          <a:latin typeface="Arial"/>
                          <a:cs typeface="Arial"/>
                        </a:rPr>
                        <a:t>Тяжелая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ts val="1839"/>
                        </a:lnSpc>
                        <a:spcBef>
                          <a:spcPts val="29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6-10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9865" algn="ctr">
                        <a:lnSpc>
                          <a:spcPts val="1839"/>
                        </a:lnSpc>
                        <a:spcBef>
                          <a:spcPts val="29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5-8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78205" algn="r">
                        <a:lnSpc>
                          <a:spcPts val="1839"/>
                        </a:lnSpc>
                        <a:spcBef>
                          <a:spcPts val="29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6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014084" y="6430162"/>
            <a:ext cx="5448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7348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Weber </a:t>
            </a:r>
            <a:r>
              <a:rPr sz="1200" i="1" spc="-40" dirty="0">
                <a:latin typeface="Arial"/>
                <a:cs typeface="Arial"/>
              </a:rPr>
              <a:t>KT, </a:t>
            </a:r>
            <a:r>
              <a:rPr sz="1200" i="1" spc="-5" dirty="0">
                <a:latin typeface="Arial"/>
                <a:cs typeface="Arial"/>
              </a:rPr>
              <a:t>Janicki </a:t>
            </a:r>
            <a:r>
              <a:rPr sz="1200" i="1" dirty="0">
                <a:latin typeface="Arial"/>
                <a:cs typeface="Arial"/>
              </a:rPr>
              <a:t>JS, </a:t>
            </a:r>
            <a:r>
              <a:rPr sz="1200" i="1" spc="-5" dirty="0">
                <a:latin typeface="Arial"/>
                <a:cs typeface="Arial"/>
              </a:rPr>
              <a:t>eds.: Cardiopulmonary Exercise </a:t>
            </a:r>
            <a:r>
              <a:rPr sz="1200" i="1" spc="-15" dirty="0">
                <a:latin typeface="Arial"/>
                <a:cs typeface="Arial"/>
              </a:rPr>
              <a:t>Testing:  </a:t>
            </a:r>
            <a:r>
              <a:rPr sz="1200" i="1" spc="-5" dirty="0">
                <a:latin typeface="Arial"/>
                <a:cs typeface="Arial"/>
              </a:rPr>
              <a:t>Physiologic Principles and Clinical Applications. Philadelphia:WB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Saunders,1986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7122" y="1588388"/>
            <a:ext cx="2903855" cy="944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Verdana"/>
                <a:cs typeface="Verdana"/>
              </a:rPr>
              <a:t>Выдающийся</a:t>
            </a:r>
            <a:r>
              <a:rPr sz="1600" b="1" spc="-3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спортсмен</a:t>
            </a:r>
            <a:endParaRPr sz="1600">
              <a:latin typeface="Verdana"/>
              <a:cs typeface="Verdana"/>
            </a:endParaRPr>
          </a:p>
          <a:p>
            <a:pPr marL="1127125">
              <a:lnSpc>
                <a:spcPct val="100000"/>
              </a:lnSpc>
              <a:spcBef>
                <a:spcPts val="1480"/>
              </a:spcBef>
            </a:pPr>
            <a:r>
              <a:rPr sz="1600" b="1" spc="-10" dirty="0">
                <a:latin typeface="Verdana"/>
                <a:cs typeface="Verdana"/>
              </a:rPr>
              <a:t>Здоровый</a:t>
            </a:r>
            <a:endParaRPr sz="1600">
              <a:latin typeface="Verdana"/>
              <a:cs typeface="Verdana"/>
            </a:endParaRPr>
          </a:p>
          <a:p>
            <a:pPr marL="678815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Verdana"/>
                <a:cs typeface="Verdana"/>
              </a:rPr>
              <a:t>нетренированный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58332" y="2091943"/>
            <a:ext cx="7023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Verdana"/>
                <a:cs typeface="Verdana"/>
              </a:rPr>
              <a:t>21</a:t>
            </a:r>
            <a:r>
              <a:rPr sz="1600" b="1" spc="-5" dirty="0">
                <a:latin typeface="Verdana"/>
                <a:cs typeface="Verdana"/>
              </a:rPr>
              <a:t>-</a:t>
            </a:r>
            <a:r>
              <a:rPr sz="1600" b="1" dirty="0">
                <a:latin typeface="Verdana"/>
                <a:cs typeface="Verdana"/>
              </a:rPr>
              <a:t>29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58332" y="1588388"/>
            <a:ext cx="7023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Verdana"/>
                <a:cs typeface="Verdana"/>
              </a:rPr>
              <a:t>60</a:t>
            </a:r>
            <a:r>
              <a:rPr sz="1600" b="1" spc="-5" dirty="0">
                <a:latin typeface="Verdana"/>
                <a:cs typeface="Verdana"/>
              </a:rPr>
              <a:t>-</a:t>
            </a:r>
            <a:r>
              <a:rPr sz="1600" b="1" dirty="0">
                <a:latin typeface="Verdana"/>
                <a:cs typeface="Verdana"/>
              </a:rPr>
              <a:t>80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50391" y="1741974"/>
          <a:ext cx="10479405" cy="3591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4700"/>
                <a:gridCol w="5894705"/>
              </a:tblGrid>
              <a:tr h="926676">
                <a:tc>
                  <a:txBody>
                    <a:bodyPr/>
                    <a:lstStyle/>
                    <a:p>
                      <a:pPr marL="1189990">
                        <a:lnSpc>
                          <a:spcPts val="1989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VO2peak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1290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мл/мин/кг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5610">
                        <a:lnSpc>
                          <a:spcPts val="1989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Прогноз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на 1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год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57350">
                <a:tc>
                  <a:txBody>
                    <a:bodyPr/>
                    <a:lstStyle/>
                    <a:p>
                      <a:pPr marR="12198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b="1" dirty="0">
                          <a:latin typeface="Symbol"/>
                          <a:cs typeface="Symbol"/>
                        </a:rPr>
                        <a:t></a:t>
                      </a:r>
                      <a:r>
                        <a:rPr sz="2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10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R="121856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</a:t>
                      </a:r>
                      <a:r>
                        <a:rPr sz="18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14*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R="122301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сочетании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низким</a:t>
                      </a:r>
                      <a:r>
                        <a:rPr sz="18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САД)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934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Плохой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23634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(максимальная</a:t>
                      </a:r>
                      <a:r>
                        <a:rPr sz="18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смертность)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366520" marR="252095" algn="ctr">
                        <a:lnSpc>
                          <a:spcPct val="102800"/>
                        </a:lnSpc>
                        <a:spcBef>
                          <a:spcPts val="40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Высокий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риск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«больших»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хирургических  операций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0974">
                <a:tc>
                  <a:txBody>
                    <a:bodyPr/>
                    <a:lstStyle/>
                    <a:p>
                      <a:pPr marR="121856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10 -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18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660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b="1" spc="-15" dirty="0">
                          <a:latin typeface="Arial"/>
                          <a:cs typeface="Arial"/>
                        </a:rPr>
                        <a:t>Промежуточный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6348">
                <a:tc>
                  <a:txBody>
                    <a:bodyPr/>
                    <a:lstStyle/>
                    <a:p>
                      <a:pPr marR="1219835" algn="ctr">
                        <a:lnSpc>
                          <a:spcPts val="2325"/>
                        </a:lnSpc>
                        <a:spcBef>
                          <a:spcPts val="14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&gt;18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832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Хороший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926717" y="6247587"/>
            <a:ext cx="3195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Gitt </a:t>
            </a:r>
            <a:r>
              <a:rPr sz="1200" i="1" dirty="0">
                <a:latin typeface="Arial"/>
                <a:cs typeface="Arial"/>
              </a:rPr>
              <a:t>K </a:t>
            </a:r>
            <a:r>
              <a:rPr sz="1200" i="1" spc="-5" dirty="0">
                <a:latin typeface="Arial"/>
                <a:cs typeface="Arial"/>
              </a:rPr>
              <a:t>et al in:Cardiopulmonary exercise </a:t>
            </a:r>
            <a:r>
              <a:rPr sz="1200" i="1" dirty="0">
                <a:latin typeface="Arial"/>
                <a:cs typeface="Arial"/>
              </a:rPr>
              <a:t>testing  </a:t>
            </a:r>
            <a:r>
              <a:rPr sz="1200" i="1" spc="-5" dirty="0">
                <a:latin typeface="Arial"/>
                <a:cs typeface="Arial"/>
              </a:rPr>
              <a:t>and cardiovascular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health.</a:t>
            </a:r>
            <a:endParaRPr sz="1200">
              <a:latin typeface="Arial"/>
              <a:cs typeface="Arial"/>
            </a:endParaRPr>
          </a:p>
          <a:p>
            <a:pPr marL="38735" algn="ctr">
              <a:lnSpc>
                <a:spcPct val="100000"/>
              </a:lnSpc>
            </a:pPr>
            <a:r>
              <a:rPr sz="1200" i="1" spc="-5" dirty="0">
                <a:latin typeface="Arial"/>
                <a:cs typeface="Arial"/>
              </a:rPr>
              <a:t>Editor Wasserman </a:t>
            </a:r>
            <a:r>
              <a:rPr sz="1200" i="1" dirty="0">
                <a:latin typeface="Arial"/>
                <a:cs typeface="Arial"/>
              </a:rPr>
              <a:t>K 2002;Futura</a:t>
            </a:r>
            <a:r>
              <a:rPr sz="1200" i="1" spc="-7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publ:63-77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8345" y="5477052"/>
            <a:ext cx="22796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889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*включая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пациентов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с клапанными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пороками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64553" y="6410959"/>
            <a:ext cx="32880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</a:rPr>
              <a:t>Myers </a:t>
            </a:r>
            <a:r>
              <a:rPr sz="1200" i="1" dirty="0">
                <a:latin typeface="Arial"/>
                <a:cs typeface="Arial"/>
              </a:rPr>
              <a:t>J </a:t>
            </a:r>
            <a:r>
              <a:rPr sz="1200" i="1" spc="-5" dirty="0">
                <a:latin typeface="Arial"/>
                <a:cs typeface="Arial"/>
              </a:rPr>
              <a:t>et al. Ann </a:t>
            </a:r>
            <a:r>
              <a:rPr sz="1200" i="1" dirty="0">
                <a:latin typeface="Arial"/>
                <a:cs typeface="Arial"/>
              </a:rPr>
              <a:t>Intern </a:t>
            </a:r>
            <a:r>
              <a:rPr sz="1200" i="1" spc="-5" dirty="0">
                <a:latin typeface="Arial"/>
                <a:cs typeface="Arial"/>
              </a:rPr>
              <a:t>Med</a:t>
            </a:r>
            <a:r>
              <a:rPr sz="1200" i="1" spc="-6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1998;129:286-293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7691" y="272033"/>
            <a:ext cx="727392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30" dirty="0"/>
              <a:t>Интерпретация </a:t>
            </a:r>
            <a:r>
              <a:rPr sz="3200" spc="-25" dirty="0"/>
              <a:t>результатов </a:t>
            </a:r>
            <a:r>
              <a:rPr sz="3200" spc="-30" dirty="0"/>
              <a:t>исследования.  </a:t>
            </a:r>
            <a:r>
              <a:rPr sz="3200" spc="-5" dirty="0"/>
              <a:t>Прогностическое </a:t>
            </a:r>
            <a:r>
              <a:rPr sz="3200" dirty="0"/>
              <a:t>значение</a:t>
            </a:r>
            <a:r>
              <a:rPr sz="3200" spc="-10" dirty="0"/>
              <a:t> </a:t>
            </a:r>
            <a:r>
              <a:rPr sz="3200" spc="-15" dirty="0"/>
              <a:t>VO2</a:t>
            </a:r>
            <a:endParaRPr sz="32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3870" y="1704594"/>
            <a:ext cx="3528060" cy="30378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699135">
              <a:lnSpc>
                <a:spcPts val="2300"/>
              </a:lnSpc>
              <a:spcBef>
                <a:spcPts val="660"/>
              </a:spcBef>
              <a:tabLst>
                <a:tab pos="2261870" algn="l"/>
              </a:tabLst>
            </a:pPr>
            <a:r>
              <a:rPr sz="2400" spc="-5" dirty="0">
                <a:latin typeface="Arial"/>
                <a:cs typeface="Arial"/>
              </a:rPr>
              <a:t>12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spc="-5" dirty="0">
                <a:latin typeface="Arial"/>
                <a:cs typeface="Arial"/>
              </a:rPr>
              <a:t>6</a:t>
            </a:r>
            <a:r>
              <a:rPr sz="2400" dirty="0">
                <a:latin typeface="Arial"/>
                <a:cs typeface="Arial"/>
              </a:rPr>
              <a:t>9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м</a:t>
            </a:r>
            <a:r>
              <a:rPr sz="2400" spc="20" dirty="0">
                <a:latin typeface="Arial"/>
                <a:cs typeface="Arial"/>
              </a:rPr>
              <a:t>у</a:t>
            </a:r>
            <a:r>
              <a:rPr sz="2400" spc="-25" dirty="0">
                <a:latin typeface="Arial"/>
                <a:cs typeface="Arial"/>
              </a:rPr>
              <a:t>ж</a:t>
            </a:r>
            <a:r>
              <a:rPr sz="2400" dirty="0">
                <a:latin typeface="Arial"/>
                <a:cs typeface="Arial"/>
              </a:rPr>
              <a:t>чин:	</a:t>
            </a:r>
            <a:r>
              <a:rPr sz="2400" spc="5" dirty="0">
                <a:latin typeface="Arial"/>
                <a:cs typeface="Arial"/>
              </a:rPr>
              <a:t>И</a:t>
            </a:r>
            <a:r>
              <a:rPr sz="2400" dirty="0">
                <a:latin typeface="Arial"/>
                <a:cs typeface="Arial"/>
              </a:rPr>
              <a:t>М,  АКШ,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ИБС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50"/>
              </a:spcBef>
            </a:pPr>
            <a:r>
              <a:rPr sz="2400" spc="-5" dirty="0">
                <a:latin typeface="Arial"/>
                <a:cs typeface="Arial"/>
              </a:rPr>
              <a:t>4-29 </a:t>
            </a:r>
            <a:r>
              <a:rPr sz="2400" dirty="0">
                <a:latin typeface="Arial"/>
                <a:cs typeface="Arial"/>
              </a:rPr>
              <a:t>(7.9)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лет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sz="2400" spc="-20" dirty="0">
                <a:latin typeface="Arial"/>
                <a:cs typeface="Arial"/>
              </a:rPr>
              <a:t>наблюдения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5" dirty="0">
                <a:latin typeface="Arial"/>
                <a:cs typeface="Arial"/>
              </a:rPr>
              <a:t>1336 </a:t>
            </a:r>
            <a:r>
              <a:rPr sz="2400" spc="-15" dirty="0">
                <a:latin typeface="Arial"/>
                <a:cs typeface="Arial"/>
              </a:rPr>
              <a:t>смертей </a:t>
            </a:r>
            <a:r>
              <a:rPr sz="2400" spc="-30" dirty="0">
                <a:latin typeface="Arial"/>
                <a:cs typeface="Arial"/>
              </a:rPr>
              <a:t>от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ИБС</a:t>
            </a:r>
            <a:endParaRPr sz="2400">
              <a:latin typeface="Arial"/>
              <a:cs typeface="Arial"/>
            </a:endParaRPr>
          </a:p>
          <a:p>
            <a:pPr marL="12700" marR="172085">
              <a:lnSpc>
                <a:spcPts val="231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2352 </a:t>
            </a:r>
            <a:r>
              <a:rPr sz="2400" spc="-15" dirty="0">
                <a:latin typeface="Arial"/>
                <a:cs typeface="Arial"/>
              </a:rPr>
              <a:t>смертей </a:t>
            </a:r>
            <a:r>
              <a:rPr sz="2400" spc="-30" dirty="0">
                <a:latin typeface="Arial"/>
                <a:cs typeface="Arial"/>
              </a:rPr>
              <a:t>от </a:t>
            </a:r>
            <a:r>
              <a:rPr sz="2400" spc="-10" dirty="0">
                <a:latin typeface="Arial"/>
                <a:cs typeface="Arial"/>
              </a:rPr>
              <a:t>других  </a:t>
            </a:r>
            <a:r>
              <a:rPr sz="2400" spc="-5" dirty="0">
                <a:latin typeface="Arial"/>
                <a:cs typeface="Arial"/>
              </a:rPr>
              <a:t>причин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300"/>
              </a:lnSpc>
              <a:spcBef>
                <a:spcPts val="595"/>
              </a:spcBef>
            </a:pPr>
            <a:r>
              <a:rPr sz="2400" spc="-5" dirty="0">
                <a:latin typeface="Arial"/>
                <a:cs typeface="Arial"/>
              </a:rPr>
              <a:t>VO2peak –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независимый  предиктор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46202" y="1888217"/>
            <a:ext cx="4901602" cy="406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19197" y="6169558"/>
            <a:ext cx="784288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Prediction of </a:t>
            </a:r>
            <a:r>
              <a:rPr sz="1600" spc="-25" dirty="0">
                <a:latin typeface="Arial"/>
                <a:cs typeface="Arial"/>
              </a:rPr>
              <a:t>Long-Term </a:t>
            </a:r>
            <a:r>
              <a:rPr sz="1600" spc="-5" dirty="0">
                <a:latin typeface="Arial"/>
                <a:cs typeface="Arial"/>
              </a:rPr>
              <a:t>Prognosis in 12169 Men Referred for Cardiac Rehabilitation.</a:t>
            </a:r>
            <a:r>
              <a:rPr sz="1600" spc="1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Kavanagh et al. Circulation 2002; 106: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666-671.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0617" y="282651"/>
            <a:ext cx="881507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0" dirty="0"/>
              <a:t>Интерпретация </a:t>
            </a:r>
            <a:r>
              <a:rPr sz="3200" spc="-25" dirty="0"/>
              <a:t>результатов</a:t>
            </a:r>
            <a:r>
              <a:rPr sz="3200" spc="-150" dirty="0"/>
              <a:t> </a:t>
            </a:r>
            <a:r>
              <a:rPr sz="3200" spc="-25" dirty="0"/>
              <a:t>исследования.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spc="-5" dirty="0"/>
              <a:t>Оценка прогноза больных до</a:t>
            </a:r>
            <a:r>
              <a:rPr sz="3200" spc="60" dirty="0"/>
              <a:t> </a:t>
            </a:r>
            <a:r>
              <a:rPr sz="3200" spc="-5" dirty="0"/>
              <a:t>кардиореабилитации</a:t>
            </a:r>
            <a:endParaRPr sz="32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5753735" cy="13011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z="4400" spc="-5" dirty="0"/>
              <a:t>Кардиореабилитация.  Интенсивность</a:t>
            </a:r>
            <a:r>
              <a:rPr sz="4400" spc="-55" dirty="0"/>
              <a:t> </a:t>
            </a:r>
            <a:r>
              <a:rPr sz="4400" dirty="0"/>
              <a:t>нагрузки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75"/>
          <a:ext cx="10516234" cy="4053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7870"/>
                <a:gridCol w="5968364"/>
              </a:tblGrid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Проценты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Интенсивность</a:t>
                      </a:r>
                      <a:r>
                        <a:rPr sz="3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нагрузок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&lt;20%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Очень</a:t>
                      </a:r>
                      <a:r>
                        <a:rPr sz="3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низкая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20-39%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Низкая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40-59%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20" dirty="0">
                          <a:latin typeface="Calibri"/>
                          <a:cs typeface="Calibri"/>
                        </a:rPr>
                        <a:t>Умеренная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60-84%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Высокая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≥85%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Очень</a:t>
                      </a:r>
                      <a:r>
                        <a:rPr sz="3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высокая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100%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Максимальная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73806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Офисная</a:t>
            </a:r>
            <a:r>
              <a:rPr sz="4400" spc="-65" dirty="0"/>
              <a:t> </a:t>
            </a:r>
            <a:r>
              <a:rPr sz="4400" spc="-5" dirty="0"/>
              <a:t>электрокардиография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983867" y="1585582"/>
            <a:ext cx="7155942" cy="4724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71652"/>
            <a:ext cx="83712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КПНТ. </a:t>
            </a:r>
            <a:r>
              <a:rPr sz="4400" dirty="0"/>
              <a:t>Диагностика </a:t>
            </a:r>
            <a:r>
              <a:rPr sz="4400" spc="-5" dirty="0"/>
              <a:t>причин</a:t>
            </a:r>
            <a:r>
              <a:rPr sz="4400" spc="-70" dirty="0"/>
              <a:t> </a:t>
            </a:r>
            <a:r>
              <a:rPr sz="4400" spc="-5" dirty="0"/>
              <a:t>одышки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279778"/>
          <a:ext cx="10516234" cy="48615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7975"/>
                <a:gridCol w="2185670"/>
                <a:gridCol w="2194560"/>
                <a:gridCol w="2018029"/>
              </a:tblGrid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Показатели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19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Се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рд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чная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патология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Легочная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патология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565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х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ная 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одышка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VO2peak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Снижен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Снижен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858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Норма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Анаэробный порог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Может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быть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снижен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Может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быть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снижен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858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Норма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Резерв дыхания (VЕmax/MVV*100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Норма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53720" marR="501650" indent="-4445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Снижен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или 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отсутствует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858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Норма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Сердечный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резерв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(ЧССmax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ЧССпик)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49275" marR="497205" indent="-444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Снижен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или 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отсутствует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Норма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858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Норма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Сатурация О2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(SpO2)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&gt; 90 % во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время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ФН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27329" marR="141605" indent="-781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Может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снижаться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&lt;  90 % во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время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ФН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858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Норма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Функция внешнего дыхания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покое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Норма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Норма,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51765" marR="14160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обструктивный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или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рестриктивный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паттерн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858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Норма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ОФВ1 после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ФН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изменяется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Снижение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≥ 15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858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Норма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804161" y="6365240"/>
            <a:ext cx="955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А.В. </a:t>
            </a:r>
            <a:r>
              <a:rPr sz="1400" spc="-5" dirty="0">
                <a:latin typeface="Calibri"/>
                <a:cs typeface="Calibri"/>
              </a:rPr>
              <a:t>Березина, </a:t>
            </a:r>
            <a:r>
              <a:rPr sz="1400" dirty="0">
                <a:latin typeface="Calibri"/>
                <a:cs typeface="Calibri"/>
              </a:rPr>
              <a:t>А.В. </a:t>
            </a:r>
            <a:r>
              <a:rPr sz="1400" spc="-10" dirty="0">
                <a:latin typeface="Calibri"/>
                <a:cs typeface="Calibri"/>
              </a:rPr>
              <a:t>Козленок </a:t>
            </a:r>
            <a:r>
              <a:rPr sz="1400" spc="-5" dirty="0">
                <a:latin typeface="Calibri"/>
                <a:cs typeface="Calibri"/>
              </a:rPr>
              <a:t>Кардиопульмональное тестирование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10" dirty="0">
                <a:latin typeface="Calibri"/>
                <a:cs typeface="Calibri"/>
              </a:rPr>
              <a:t>кардиологии, «Трансляционная </a:t>
            </a:r>
            <a:r>
              <a:rPr sz="1400" spc="-5" dirty="0">
                <a:latin typeface="Calibri"/>
                <a:cs typeface="Calibri"/>
              </a:rPr>
              <a:t>медицина», </a:t>
            </a:r>
            <a:r>
              <a:rPr sz="1400" spc="-10" dirty="0">
                <a:latin typeface="Calibri"/>
                <a:cs typeface="Calibri"/>
              </a:rPr>
              <a:t>апрель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2014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73806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Офисная</a:t>
            </a:r>
            <a:r>
              <a:rPr sz="4400" spc="-65" dirty="0"/>
              <a:t> </a:t>
            </a:r>
            <a:r>
              <a:rPr sz="4400" spc="-5" dirty="0"/>
              <a:t>электрокардиография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437132" y="1671129"/>
            <a:ext cx="8458200" cy="4743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73806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Офисная</a:t>
            </a:r>
            <a:r>
              <a:rPr sz="4400" spc="-65" dirty="0"/>
              <a:t> </a:t>
            </a:r>
            <a:r>
              <a:rPr sz="4400" spc="-5" dirty="0"/>
              <a:t>электрокардиография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094357" y="1670113"/>
            <a:ext cx="7143750" cy="466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73806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Офисная</a:t>
            </a:r>
            <a:r>
              <a:rPr sz="4400" spc="-65" dirty="0"/>
              <a:t> </a:t>
            </a:r>
            <a:r>
              <a:rPr sz="4400" spc="-5" dirty="0"/>
              <a:t>электрокардиография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488313" y="1396847"/>
            <a:ext cx="9115425" cy="5048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1808</Words>
  <Application>Microsoft Office PowerPoint</Application>
  <PresentationFormat>Произвольный</PresentationFormat>
  <Paragraphs>552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Office Theme</vt:lpstr>
      <vt:lpstr>Презентация PowerPoint</vt:lpstr>
      <vt:lpstr>Среднее между хиромантией и  астрологией</vt:lpstr>
      <vt:lpstr>Зачем?</vt:lpstr>
      <vt:lpstr>Задачи</vt:lpstr>
      <vt:lpstr>Методы</vt:lpstr>
      <vt:lpstr>Офисная электрокардиография</vt:lpstr>
      <vt:lpstr>Офисная электрокардиография</vt:lpstr>
      <vt:lpstr>Офисная электрокардиография</vt:lpstr>
      <vt:lpstr>Офисная электрокардиография</vt:lpstr>
      <vt:lpstr>Офисная электрокардиография</vt:lpstr>
      <vt:lpstr>ЭКГ покоя в первичной клинической  оценке</vt:lpstr>
      <vt:lpstr>Суточное мониторирование ЭКГ</vt:lpstr>
      <vt:lpstr>Суточное мониторирование ЭКГ</vt:lpstr>
      <vt:lpstr>Суточное мониторирование ЭКГ</vt:lpstr>
      <vt:lpstr>Суточное мониторирование ЭКГ</vt:lpstr>
      <vt:lpstr>Презентация PowerPoint</vt:lpstr>
      <vt:lpstr>Суточное мониторирование ЭКГ в  первичной диагностике ИБС</vt:lpstr>
      <vt:lpstr>НАЦИОНАЛЬНЫЕ РОССИЙСКИЕ РЕКОМЕНДАЦИИ ПО ПРИМЕНЕНИЮ</vt:lpstr>
      <vt:lpstr>ВРС – точки разделения</vt:lpstr>
      <vt:lpstr>ЭКГ с физической нагрузкой</vt:lpstr>
      <vt:lpstr>ЭКГ с физической нагрузкой</vt:lpstr>
      <vt:lpstr>Диагностическая ценность рутинно  применяемых тестов</vt:lpstr>
      <vt:lpstr>Проведение ЭКГ с физической нагрузкой для  первичной диагностической оценки стенокардии или динамики симптомов</vt:lpstr>
      <vt:lpstr>Эхокардиография</vt:lpstr>
      <vt:lpstr>Трансторакальная ЭхоКГ</vt:lpstr>
      <vt:lpstr>Трансторакальная ЭхоКГ</vt:lpstr>
      <vt:lpstr>Трансторакальная ЭхоКГ</vt:lpstr>
      <vt:lpstr>Презентация PowerPoint</vt:lpstr>
      <vt:lpstr>Чреспищеводная ЭхоКГ</vt:lpstr>
      <vt:lpstr>ЭхоКГ с контрастом</vt:lpstr>
      <vt:lpstr>Стресс-ЭхоКГ</vt:lpstr>
      <vt:lpstr>Диагностическая ценность рутинно  применяемых тестов</vt:lpstr>
      <vt:lpstr>Диагностическая ценность рутинно  применяемых тестов</vt:lpstr>
      <vt:lpstr>Показания для проведения Стресс-ЭхоКГ</vt:lpstr>
      <vt:lpstr>Показания к проведению Стресс-ЭхоКГ</vt:lpstr>
      <vt:lpstr>Клиническая вероятность положительного  результата теста</vt:lpstr>
      <vt:lpstr>Стратификация риска</vt:lpstr>
      <vt:lpstr>Суточное мониторирование АД</vt:lpstr>
      <vt:lpstr>Суточное мониторирование АД</vt:lpstr>
      <vt:lpstr>Суточное мониторирование АД</vt:lpstr>
      <vt:lpstr>Суточное мониторирование АД</vt:lpstr>
      <vt:lpstr>Суточное мониторирование АД</vt:lpstr>
      <vt:lpstr>Суточное мониторирование АД</vt:lpstr>
      <vt:lpstr>Кардиореспираторный мониторинг</vt:lpstr>
      <vt:lpstr>Кардиореспираторный мониторинг</vt:lpstr>
      <vt:lpstr>Элементы кардиореспираторного мониторинга  при Холтеровском мониторировании</vt:lpstr>
      <vt:lpstr>Презентация PowerPoint</vt:lpstr>
      <vt:lpstr>Презентация PowerPoint</vt:lpstr>
      <vt:lpstr>Кардиопульмональное нагрузочное  тестирование</vt:lpstr>
      <vt:lpstr>ОБЕСПЕЧЕНИЕ МЕТАБОЛИЧЕСКИХ ПОТРЕБНОСТЕЙ  ПРИ НАГРУЗКЕ</vt:lpstr>
      <vt:lpstr>ПОКАЗАНИЯ К ЭРГОСПИРОМЕТРИИ</vt:lpstr>
      <vt:lpstr>ОБОРУДОВАНИЕ ДЛЯ СЛТ</vt:lpstr>
      <vt:lpstr>Основные показатели КПНТ</vt:lpstr>
      <vt:lpstr>КПНТ. Результаты исследования</vt:lpstr>
      <vt:lpstr>КПНТ. Результаты исследования</vt:lpstr>
      <vt:lpstr>Интерпретация результатов исследования. Связь VO2peak и функциональных возможностей</vt:lpstr>
      <vt:lpstr>Интерпретация результатов исследования.  Прогностическое значение VO2</vt:lpstr>
      <vt:lpstr>Интерпретация результатов исследования. Оценка прогноза больных до кардиореабилитации</vt:lpstr>
      <vt:lpstr>Кардиореабилитация.  Интенсивность нагрузки</vt:lpstr>
      <vt:lpstr>КПНТ. Диагностика причин одышки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«Возможности функциональной диагностики в реальной клинической практике»</dc:title>
  <dc:creator>Александр Розанов</dc:creator>
  <cp:lastModifiedBy>Екатерина Быкова</cp:lastModifiedBy>
  <cp:revision>1</cp:revision>
  <dcterms:created xsi:type="dcterms:W3CDTF">2020-11-14T12:53:53Z</dcterms:created>
  <dcterms:modified xsi:type="dcterms:W3CDTF">2020-11-16T11:31:44Z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2020-11-14T00:00:00Z</vt:filetime>
  </property>
</Properties>
</file>