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1700808"/>
            <a:ext cx="7772400" cy="46805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Организация и производство судебно-медицинской экспертизы при скоропостижной смерти. Особенности порядка взятия и направления трупного и иного биологического материала на лабораторные и инструментальные исследования.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04664"/>
            <a:ext cx="7772400" cy="936104"/>
          </a:xfrm>
        </p:spPr>
        <p:txBody>
          <a:bodyPr>
            <a:normAutofit/>
          </a:bodyPr>
          <a:lstStyle/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474895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512168"/>
          </a:xfrm>
        </p:spPr>
        <p:txBody>
          <a:bodyPr>
            <a:normAutofit fontScale="90000"/>
          </a:bodyPr>
          <a:lstStyle/>
          <a:p>
            <a:r>
              <a:rPr lang="ru-RU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Отдельную группу в структуре скоропостижной смерти составляют </a:t>
            </a:r>
            <a:r>
              <a:rPr lang="ru-RU" dirty="0"/>
              <a:t>пневмонии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2920" y="1988840"/>
            <a:ext cx="8183880" cy="388843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воспаление лёгочной ткани инфекционной природы с преимущественным поражением альвеол, </a:t>
            </a:r>
            <a:r>
              <a:rPr lang="ru-RU" dirty="0" err="1"/>
              <a:t>интерстиция</a:t>
            </a:r>
            <a:r>
              <a:rPr lang="ru-RU" dirty="0"/>
              <a:t> и микроциркуляторного русла. </a:t>
            </a:r>
            <a:r>
              <a:rPr lang="ru-RU" dirty="0" smtClean="0"/>
              <a:t>Пневмония </a:t>
            </a:r>
            <a:r>
              <a:rPr lang="ru-RU" dirty="0"/>
              <a:t>может выступать в качестве самостоятельной патологии (крупозная пневмония), быть проявлением другого заболевания (гриппозная пневмония), но чаще она является осложнением других болезней (злокачественные новообразования, ХПН, сахарный диабет и другие). Острые пневмонии – одно из самых распространённых заболеваний с относительно высокой смертностью, особенно среди новорождённых и лиц пожилого возраста. </a:t>
            </a:r>
          </a:p>
        </p:txBody>
      </p:sp>
    </p:spTree>
    <p:extLst>
      <p:ext uri="{BB962C8B-B14F-4D97-AF65-F5344CB8AC3E}">
        <p14:creationId xmlns:p14="http://schemas.microsoft.com/office/powerpoint/2010/main" xmlns="" val="4245975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792088"/>
          </a:xfrm>
        </p:spPr>
        <p:txBody>
          <a:bodyPr/>
          <a:lstStyle/>
          <a:p>
            <a:r>
              <a:rPr lang="ru-RU" dirty="0" smtClean="0"/>
              <a:t>Взятие трупного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2920" y="1268760"/>
            <a:ext cx="8183880" cy="468052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Осматривают легочную плевру, отмечают наличие наложений, кровоизлияний, их величину, множественность, локализацию, обращают внимание на консистенцию ткани легких, цвет с поверхности и на разрезах. Вскрывают дыхательные пути до мелких разветвлений бронхов, указывают на наличие (отсутствие) в них содержимого, отмечают цвет и кровенаполнение слизистой оболочки, степень воздушности  и кровенаполнения легочной ткани, характер жидкости, стекающей с ее поверхности при надавливании, наличие и характер очаговых изменений, описывают </a:t>
            </a:r>
            <a:r>
              <a:rPr lang="ru-RU" dirty="0" err="1"/>
              <a:t>паратрахеальные</a:t>
            </a:r>
            <a:r>
              <a:rPr lang="ru-RU" dirty="0"/>
              <a:t> и </a:t>
            </a:r>
            <a:r>
              <a:rPr lang="ru-RU" dirty="0" err="1"/>
              <a:t>и</a:t>
            </a:r>
            <a:r>
              <a:rPr lang="ru-RU" dirty="0"/>
              <a:t> бронхиальные лимфоузлы. При взятии кусочков разрезы органов следует производить </a:t>
            </a:r>
            <a:r>
              <a:rPr lang="ru-RU" dirty="0" err="1"/>
              <a:t>производить</a:t>
            </a:r>
            <a:r>
              <a:rPr lang="ru-RU" dirty="0"/>
              <a:t> так, чтобы лучшим образом было видно их анатомическое строение. В очаге пневмонии должны быть представлены центральный и периферический участки. В случае лобарной (плевропневмонии) кусочек легкого берется с плеврой. </a:t>
            </a:r>
          </a:p>
        </p:txBody>
      </p:sp>
    </p:spTree>
    <p:extLst>
      <p:ext uri="{BB962C8B-B14F-4D97-AF65-F5344CB8AC3E}">
        <p14:creationId xmlns:p14="http://schemas.microsoft.com/office/powerpoint/2010/main" xmlns="" val="487136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008112"/>
          </a:xfrm>
        </p:spPr>
        <p:txBody>
          <a:bodyPr>
            <a:normAutofit/>
          </a:bodyPr>
          <a:lstStyle/>
          <a:p>
            <a:r>
              <a:rPr lang="ru-RU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 скоропостижной смерти от </a:t>
            </a:r>
            <a:r>
              <a:rPr lang="ru-RU" sz="2400" dirty="0"/>
              <a:t>опухолей </a:t>
            </a:r>
            <a:r>
              <a:rPr lang="ru-RU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можно выделить несколько танатогенетических вариантов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33198210"/>
              </p:ext>
            </p:extLst>
          </p:nvPr>
        </p:nvGraphicFramePr>
        <p:xfrm>
          <a:off x="467544" y="1484785"/>
          <a:ext cx="8208911" cy="5155007"/>
        </p:xfrm>
        <a:graphic>
          <a:graphicData uri="http://schemas.openxmlformats.org/drawingml/2006/table">
            <a:tbl>
              <a:tblPr firstRow="1" firstCol="1" bandRow="1"/>
              <a:tblGrid>
                <a:gridCol w="8208911"/>
              </a:tblGrid>
              <a:tr h="210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5" marR="51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3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Раковая эмболия лёгочной артерии и коронарных сосудов.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5" marR="51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78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Опухоли головного мозга ( первичные и метастатические):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-нарушение оттока ликвора, дислокация ствола мозга;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-черепно-мозговая травма при эпилептическом припадке, вызванном опухолью.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5" marR="51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3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Сдавление опухолью спинного мозга или блуждающего нерва.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5" marR="51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22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Опухоль как причина асфиксии: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-новообразование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обтурирует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просвет дыхательных путей;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-ларингоспазм и отек гортани;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-аспирация крови, продуктов распада опухоли или желудочного содержимого.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5" marR="51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12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Массивное кровотечение как причина смерти: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-разрушение стенки сосуда раковым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эмболом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-прорастание сосуда опухолью;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-кровотечение из сосудистых новообразований;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-кровотечение при разрыве органа, пораженного опухолевым процессом;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-кровотечение при распаде опухоли.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5" marR="51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68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Острая надпочечниковая недостаточность: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-первичная опухоль надпочечника;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-метастазы в надпочечники;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-кровоизлияние в надпочечники.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5" marR="51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3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Другие танатогенетические варианты.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5" marR="51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978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008112"/>
          </a:xfrm>
        </p:spPr>
        <p:txBody>
          <a:bodyPr>
            <a:normAutofit fontScale="90000"/>
          </a:bodyPr>
          <a:lstStyle/>
          <a:p>
            <a:r>
              <a:rPr lang="ru-RU" dirty="0"/>
              <a:t>Судебно-медицинское значение опухолей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620825503"/>
              </p:ext>
            </p:extLst>
          </p:nvPr>
        </p:nvGraphicFramePr>
        <p:xfrm>
          <a:off x="539552" y="1628800"/>
          <a:ext cx="8064896" cy="4752527"/>
        </p:xfrm>
        <a:graphic>
          <a:graphicData uri="http://schemas.openxmlformats.org/drawingml/2006/table">
            <a:tbl>
              <a:tblPr firstRow="1" firstCol="1" bandRow="1"/>
              <a:tblGrid>
                <a:gridCol w="8064896"/>
              </a:tblGrid>
              <a:tr h="27956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Опухоль как причина скоропостижной смерти.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12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Опухоли как причина острой асфиксии, дифференциальная диагностика с насильственной смертью.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560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Опухоль и травмы в судебно-медицинской практике: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-разрывы внутренних органов, пораженных опухолью, при незначительной травме, дифференциальная диагностика с тупой травмой живота;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-черепно-мозговые травмы при эпилептических припадках у больных с опухолями головного мозга, дифференциальная диагностика с ЧМТ иной этиологии;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субдуральное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или субарахноидальное кровоизлияние при опухолях, дифференциальная диагностика с ЧМТ;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-посмертные травматические повреждения у раковых больных.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Суициды при онкологических заболеваниях.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12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Судебно-медицинская диагностика ятрогений в онкологической практике.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Другие.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10353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936104"/>
          </a:xfrm>
        </p:spPr>
        <p:txBody>
          <a:bodyPr/>
          <a:lstStyle/>
          <a:p>
            <a:r>
              <a:rPr lang="ru-RU" dirty="0" smtClean="0"/>
              <a:t>Взятие трупного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2920" y="1412776"/>
            <a:ext cx="8183880" cy="43924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кусочки </a:t>
            </a:r>
            <a:r>
              <a:rPr lang="ru-RU" dirty="0"/>
              <a:t>органов и тканей трупа (его частей) вырезают острым ножом, пользоваться ножницами во избежание </a:t>
            </a:r>
            <a:r>
              <a:rPr lang="ru-RU" dirty="0" err="1"/>
              <a:t>размятия</a:t>
            </a:r>
            <a:r>
              <a:rPr lang="ru-RU" dirty="0"/>
              <a:t> тканей не рекомендуется. Нельзя скоблить поверхность кусочков, особенно слизистую и серозную оболочки. Рыхлые, легко распадающиеся ткани и массы (например, содержимое полости матки) берут на нож, не пользуясь пинцетом, и погружают в фиксирующую жидкость в марлевом </a:t>
            </a:r>
            <a:r>
              <a:rPr lang="ru-RU" dirty="0" smtClean="0"/>
              <a:t>мешочке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взятии кусочков разрезы органов следует производить так, чтобы лучшим образом было видно их анатомическое </a:t>
            </a:r>
            <a:r>
              <a:rPr lang="ru-RU" dirty="0" smtClean="0"/>
              <a:t>строение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механических и иных повреждениях необходимо изымать место повреждения с прилежащими здоровыми </a:t>
            </a:r>
            <a:r>
              <a:rPr lang="ru-RU" dirty="0" smtClean="0"/>
              <a:t>тканями.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4180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Процессуальные основы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2920" y="530352"/>
            <a:ext cx="8183880" cy="469884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Правовой основой государственной судебно-экспертной деятельности являются Конституция Российской Федерации, Федеральный закон от 31 мая 2001 г. N 73-ФЗ "О государственной судебно-экспертной деятельности в Российской Федерации", Гражданский процессуальный кодекс Российской Федерации, Кодекс административного судопроизводства Российской Федерации, Арбитражный процессуальный кодекс Российской Федерации, Уголовно-процессуальный кодекс Российской Федерации, Кодекс Российской Федерации об административных правонарушениях, законодательство Российской Федерации о таможенном деле, Налоговый кодекс Российской Федерации, законодательство в сфере охраны здоровья, другие федеральные законы, а также нормативные правовые акты федеральных органов исполнительной власти, регулирующие организацию и производство судебной экспертизы.</a:t>
            </a:r>
          </a:p>
        </p:txBody>
      </p:sp>
    </p:spTree>
    <p:extLst>
      <p:ext uri="{BB962C8B-B14F-4D97-AF65-F5344CB8AC3E}">
        <p14:creationId xmlns:p14="http://schemas.microsoft.com/office/powerpoint/2010/main" xmlns="" val="2962676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656184"/>
          </a:xfrm>
        </p:spPr>
        <p:txBody>
          <a:bodyPr>
            <a:noAutofit/>
          </a:bodyPr>
          <a:lstStyle/>
          <a:p>
            <a:r>
              <a:rPr lang="ru-RU" sz="1800" dirty="0"/>
              <a:t>Согласно Приказа </a:t>
            </a:r>
            <a:r>
              <a:rPr lang="ru-RU" sz="1800" dirty="0" err="1"/>
              <a:t>Минздравсоцразвития</a:t>
            </a:r>
            <a:r>
              <a:rPr lang="ru-RU" sz="1800" dirty="0"/>
              <a:t> РФ от 12.05.2010 N 346н «Об утверждении порядка организации и производства судебно-медицинских экспертиз в государственных судебно-экспертных учреждениях Российской Федерации», п. 33.20. при ненасильственной смерти взрослых отмечают: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2920" y="2204864"/>
            <a:ext cx="8183880" cy="3744416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положение и позу трупа, наличие в ладони или рядом с трупом упаковок с лекарственными средствами;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состояние одежды, наличие в карманах рецептов, упаковок лекарств; на цвет кожных покровов (желтушность и др.);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диаметр зрачков (анизокория), наличие рвотных масс в полости рта, на одежде, варикозного расширения вен, трофических язв нижних конечностей, отечности лица, голеней, стоп;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при обнаружении повреждений головы, кистей оценивается возможность их образования при падении и одновременном ударе о предметы окружающей обстановки;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 случае смерти на дому выясняют имевшиеся заболевания при жизни (со слов родственников или соседей умершего);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933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п. 33.21. при ненасильственной смерти грудных детей: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позу трупа в постели, наличие слизистых выделений из носа, рвотных масс, кала, мочи на постельном белье, пеленках;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состояние носовых ходов, полости рта, зева, кожи шеи, области пупка, региональных лимфатических узлов, наличие опрелостей;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 слов родственников выясняют клинические симптомы, предшествовавшие наступлению смерти (повышение температуры, выделения из носа, одышка, отказ от пищи, рвота, понос и др.).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6847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15212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Последовательность этапов проведения экспертизы при скоропостижной смерти (ориентировочная основа действий):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2920" y="1700808"/>
            <a:ext cx="8183880" cy="4176464"/>
          </a:xfrm>
        </p:spPr>
        <p:txBody>
          <a:bodyPr>
            <a:normAutofit fontScale="850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Изучение официальных документов (в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т.ч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медицинских).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Составление плана проведения экспертизы.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Секционное исследование трупа.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Проведение лабораторных и специальных исследований.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Изучение специальной литературы.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Исследование дополнительных медицинских документов.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Формулирование диагноза и выводов, оформление заключения.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2136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План проведения экспертизы в случаях скоропостижной смерти должен, в частности предусматривать</a:t>
            </a:r>
            <a:r>
              <a:rPr lang="ru-RU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исключение </a:t>
            </a:r>
            <a:r>
              <a:rPr lang="ru-RU" dirty="0"/>
              <a:t>в качестве причины смерти внешнего воздействия </a:t>
            </a:r>
            <a:r>
              <a:rPr lang="ru-RU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установление нозологической формы и этнологии заболевания, явившегося причиной смерти, и генез </a:t>
            </a:r>
            <a:r>
              <a:rPr lang="ru-RU" dirty="0" smtClean="0"/>
              <a:t>смерти;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выявление факторов, способствовавших наступлению смерти</a:t>
            </a:r>
            <a:r>
              <a:rPr lang="ru-RU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выявление дефектов в оказании медицинской помощи.</a:t>
            </a:r>
          </a:p>
        </p:txBody>
      </p:sp>
    </p:spTree>
    <p:extLst>
      <p:ext uri="{BB962C8B-B14F-4D97-AF65-F5344CB8AC3E}">
        <p14:creationId xmlns:p14="http://schemas.microsoft.com/office/powerpoint/2010/main" xmlns="" val="235922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/>
              <a:t>Определение скоропостижной </a:t>
            </a:r>
            <a:r>
              <a:rPr lang="ru-RU" dirty="0" smtClean="0"/>
              <a:t>смерти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Скоропостижной </a:t>
            </a:r>
            <a:r>
              <a:rPr lang="ru-RU" dirty="0"/>
              <a:t>называется быстро наступившая смерть среди кажущегося здоровья от скрыто протекающего заболевания. Случаи скоропостижной смерти всегда подозрительны на насильственную смерть, поэтому подлежат судебно-медицинскому исследованию.</a:t>
            </a:r>
          </a:p>
        </p:txBody>
      </p:sp>
    </p:spTree>
    <p:extLst>
      <p:ext uri="{BB962C8B-B14F-4D97-AF65-F5344CB8AC3E}">
        <p14:creationId xmlns:p14="http://schemas.microsoft.com/office/powerpoint/2010/main" xmlns="" val="405135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1296144"/>
          </a:xfrm>
        </p:spPr>
        <p:txBody>
          <a:bodyPr>
            <a:noAutofit/>
          </a:bodyPr>
          <a:lstStyle/>
          <a:p>
            <a:r>
              <a:rPr lang="ru-RU" sz="2000" dirty="0"/>
              <a:t>При исследовании сердца, согласно методическим рекомендациям МЗ СССР (1978) "Патологоанатомическая диагностика ишемической болезни сердца", целесообразно соблюдать следующий порядок: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2920" y="1916832"/>
            <a:ext cx="8183880" cy="453650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 </a:t>
            </a:r>
            <a:r>
              <a:rPr lang="ru-RU" dirty="0" smtClean="0"/>
              <a:t>вскрытие </a:t>
            </a:r>
            <a:r>
              <a:rPr lang="ru-RU" dirty="0"/>
              <a:t>сердечной сорочки, осмотр сердца на месте, определение его периметров;</a:t>
            </a:r>
          </a:p>
          <a:p>
            <a:r>
              <a:rPr lang="ru-RU" dirty="0"/>
              <a:t> </a:t>
            </a:r>
            <a:r>
              <a:rPr lang="ru-RU" dirty="0" smtClean="0"/>
              <a:t>отсечение </a:t>
            </a:r>
            <a:r>
              <a:rPr lang="ru-RU" dirty="0"/>
              <a:t>сердца от крупных сосудов, морфометрия невскрытого сердца;</a:t>
            </a:r>
          </a:p>
          <a:p>
            <a:r>
              <a:rPr lang="ru-RU" dirty="0"/>
              <a:t> </a:t>
            </a:r>
            <a:r>
              <a:rPr lang="ru-RU" dirty="0" smtClean="0"/>
              <a:t>вскрытие </a:t>
            </a:r>
            <a:r>
              <a:rPr lang="ru-RU" dirty="0"/>
              <a:t>венечных артерий и аорты, определение степени атеросклеротического поражения и выраженности стенозы в процентах, а так же стадии атеросклероза;</a:t>
            </a:r>
          </a:p>
          <a:p>
            <a:r>
              <a:rPr lang="ru-RU" dirty="0"/>
              <a:t> </a:t>
            </a:r>
            <a:r>
              <a:rPr lang="ru-RU" dirty="0" smtClean="0"/>
              <a:t>вскрытие </a:t>
            </a:r>
            <a:r>
              <a:rPr lang="ru-RU" dirty="0"/>
              <a:t>сердца, его взвешивание, морфометрия желудочков и предсердий;</a:t>
            </a:r>
          </a:p>
          <a:p>
            <a:r>
              <a:rPr lang="ru-RU" dirty="0"/>
              <a:t> </a:t>
            </a:r>
            <a:r>
              <a:rPr lang="ru-RU" dirty="0" smtClean="0"/>
              <a:t>рассечение </a:t>
            </a:r>
            <a:r>
              <a:rPr lang="ru-RU" dirty="0"/>
              <a:t>сердца на отделы и раздельное их взвешивание;</a:t>
            </a:r>
          </a:p>
          <a:p>
            <a:r>
              <a:rPr lang="ru-RU" dirty="0"/>
              <a:t> </a:t>
            </a:r>
            <a:r>
              <a:rPr lang="ru-RU" dirty="0" smtClean="0"/>
              <a:t>серийные </a:t>
            </a:r>
            <a:r>
              <a:rPr lang="ru-RU" dirty="0"/>
              <a:t>разрезы желудочков и межжелудочковой перегородки, исследование состояния миокарда на разрезах, взятие материала для гистологического исследования.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807162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64704"/>
            <a:ext cx="8183880" cy="3024336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 экспертизе скоропостижной смерти от любой причины, наряду с гистологическим, обязательно должно проводиться судебно-химическое исследование, объем которого определяется особенностями конкретного случая. Другие специальные и лабораторные методы исследования (бактериологическое, биохимическое, цитологическое и т.д.) применяются реже, исходя из особенностей конкретной экспертизы.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2920" y="2132856"/>
            <a:ext cx="8183880" cy="20162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2482" y="3501008"/>
            <a:ext cx="3535665" cy="238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6031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Заключение: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2920" y="1340768"/>
            <a:ext cx="8183880" cy="208823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Судебно-медицинская экспертиза при скоропостижной смерти требует от судебно-медицинского эксперта знания морфологии заболеваний, наиболее часто являющихся причиной смерти, применения оптимального для каждого случая комплекса лабораторных и специальных методов исследования, умения ориентироваться в специальной литературе. В сложных для диагностики случаях целесообразно обращаться к помощи опытных патологоанатомов.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1" y="3356992"/>
            <a:ext cx="4320480" cy="2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586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152128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причины и генез скоропостижной смерти: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2920" y="1772816"/>
            <a:ext cx="8183880" cy="4680520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составляет около половины всех судебно-медицинских исследований </a:t>
            </a:r>
            <a:r>
              <a:rPr lang="ru-RU" sz="2400" dirty="0" smtClean="0"/>
              <a:t>трупов;</a:t>
            </a:r>
          </a:p>
          <a:p>
            <a:r>
              <a:rPr lang="ru-RU" sz="2400" dirty="0"/>
              <a:t>не представляет редкости у детей грудного возраста, у более старших детей встречается </a:t>
            </a:r>
            <a:r>
              <a:rPr lang="ru-RU" sz="2400" dirty="0" smtClean="0"/>
              <a:t>реже;</a:t>
            </a:r>
          </a:p>
          <a:p>
            <a:r>
              <a:rPr lang="ru-RU" sz="2400" dirty="0"/>
              <a:t>редко встречаются случаи скоропостижной смерти в 20-35-летнем возрасте, а после 40-45 лет - наиболее </a:t>
            </a:r>
            <a:r>
              <a:rPr lang="ru-RU" sz="2400" dirty="0" smtClean="0"/>
              <a:t>часто;</a:t>
            </a:r>
          </a:p>
          <a:p>
            <a:r>
              <a:rPr lang="ru-RU" sz="2400" dirty="0"/>
              <a:t>может наступить при различных </a:t>
            </a:r>
            <a:r>
              <a:rPr lang="ru-RU" sz="2400" dirty="0" smtClean="0"/>
              <a:t>заболеваниях;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90% случаев внезапная сердечная смерть связана с нарушением коронарного кровотока вследствие атеросклероза и гипертонической болезни. В таких случаях она называется внезапная коронарная смерть и рассматривается как форма ИБС.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319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368152"/>
          </a:xfrm>
        </p:spPr>
        <p:txBody>
          <a:bodyPr/>
          <a:lstStyle/>
          <a:p>
            <a:r>
              <a:rPr lang="ru-RU" dirty="0"/>
              <a:t>Внезапная коронарная смерть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2920" y="1988839"/>
            <a:ext cx="4357112" cy="4032449"/>
          </a:xfrm>
        </p:spPr>
        <p:txBody>
          <a:bodyPr>
            <a:normAutofit/>
          </a:bodyPr>
          <a:lstStyle/>
          <a:p>
            <a:r>
              <a:rPr lang="ru-RU" dirty="0" smtClean="0"/>
              <a:t>смерть </a:t>
            </a:r>
            <a:r>
              <a:rPr lang="ru-RU" dirty="0"/>
              <a:t>от остановки сердца в пределах 6 часов от начала сердечного приступа у лиц, находившихся до этого в удовлетворительном состоянии и не предъявлявших жалоб на работу сердца.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9"/>
            <a:ext cx="3995936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0268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2920" y="530352"/>
            <a:ext cx="8183880" cy="5850976"/>
          </a:xfrm>
        </p:spPr>
        <p:txBody>
          <a:bodyPr>
            <a:normAutofit/>
          </a:bodyPr>
          <a:lstStyle/>
          <a:p>
            <a:r>
              <a:rPr lang="ru-RU" dirty="0"/>
              <a:t>Чаще к внезапной коронарной смерти приводит спазм коронарных артерий, реже – их тромбоз. Нарушения коронарного кровотока вызывают острую ишемию миокарда, которая завершается фибрилляцией желудочков. Основным звеном патогенеза фибрилляции является </a:t>
            </a:r>
            <a:r>
              <a:rPr lang="ru-RU" dirty="0" err="1"/>
              <a:t>реперфузия</a:t>
            </a:r>
            <a:r>
              <a:rPr lang="ru-RU" dirty="0"/>
              <a:t> – возобновление кровотока в </a:t>
            </a:r>
            <a:r>
              <a:rPr lang="ru-RU" dirty="0" err="1"/>
              <a:t>ишемизированном</a:t>
            </a:r>
            <a:r>
              <a:rPr lang="ru-RU" dirty="0"/>
              <a:t> миокарде, и вымывание из него с кровью </a:t>
            </a:r>
            <a:r>
              <a:rPr lang="ru-RU" dirty="0" err="1"/>
              <a:t>аритмогенных</a:t>
            </a:r>
            <a:r>
              <a:rPr lang="ru-RU" dirty="0"/>
              <a:t> веществ, которые образовались в результате гипоксии. </a:t>
            </a:r>
            <a:r>
              <a:rPr lang="ru-RU" dirty="0" err="1"/>
              <a:t>Аритмогенные</a:t>
            </a:r>
            <a:r>
              <a:rPr lang="ru-RU" dirty="0"/>
              <a:t> вещества повреждают мембраны </a:t>
            </a:r>
            <a:r>
              <a:rPr lang="ru-RU" dirty="0" err="1"/>
              <a:t>кардиомиоцитов</a:t>
            </a:r>
            <a:r>
              <a:rPr lang="ru-RU" dirty="0"/>
              <a:t>, вызывают его электрическую нестабильность и фибрилляцию желудочков.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82878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792088"/>
          </a:xfrm>
        </p:spPr>
        <p:txBody>
          <a:bodyPr/>
          <a:lstStyle/>
          <a:p>
            <a:r>
              <a:rPr lang="ru-RU" dirty="0" smtClean="0"/>
              <a:t>Взятие трупного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2920" y="1268760"/>
            <a:ext cx="8183880" cy="46805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При наличии инфаркта миокарда, видимого простым глазом, для гистологического исследования нужно брать, кроме участков измененных артерий, кусочки по краям </a:t>
            </a:r>
            <a:r>
              <a:rPr lang="ru-RU" dirty="0" err="1"/>
              <a:t>ишемизированного</a:t>
            </a:r>
            <a:r>
              <a:rPr lang="ru-RU" dirty="0"/>
              <a:t> участка, захватывая всю толщину стенки сердца. При отсутствии видимого инфаркта обязательно следует брать кусочки из бассейна наиболее пораженной артерии, а также из других отделов левого желудочка и межжелудочковой перегородки, учитывая при этом наиболее частую локализацию инфаркта миокарда.</a:t>
            </a:r>
          </a:p>
        </p:txBody>
      </p:sp>
    </p:spTree>
    <p:extLst>
      <p:ext uri="{BB962C8B-B14F-4D97-AF65-F5344CB8AC3E}">
        <p14:creationId xmlns:p14="http://schemas.microsoft.com/office/powerpoint/2010/main" xmlns="" val="2191620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792088"/>
          </a:xfrm>
        </p:spPr>
        <p:txBody>
          <a:bodyPr/>
          <a:lstStyle/>
          <a:p>
            <a:r>
              <a:rPr lang="ru-RU" dirty="0" smtClean="0"/>
              <a:t>Взятие трупного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2920" y="1340768"/>
            <a:ext cx="8183880" cy="4464496"/>
          </a:xfrm>
        </p:spPr>
        <p:txBody>
          <a:bodyPr/>
          <a:lstStyle/>
          <a:p>
            <a:r>
              <a:rPr lang="ru-RU" dirty="0"/>
              <a:t>При подозрении на смерть от острой коронарной недостаточности необходимо взять на исследование венечную артерию в месте наибольших изменений и мышцу сердца по краю </a:t>
            </a:r>
            <a:r>
              <a:rPr lang="ru-RU" dirty="0" err="1"/>
              <a:t>ишемизированных</a:t>
            </a:r>
            <a:r>
              <a:rPr lang="ru-RU" dirty="0"/>
              <a:t> и полнокровных участков через всю толщу стенки.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47323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Цереброваскулярные болезни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2920" y="1556792"/>
            <a:ext cx="8183880" cy="223224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также могут явиться причиной скоропостижной смерти и представляют собой последствия нарушений мозгового кровообращения вследствие атеросклероза и гипертонической болезни, реже – вследствие симптоматических гипертензий.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774035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6974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008112"/>
          </a:xfrm>
        </p:spPr>
        <p:txBody>
          <a:bodyPr/>
          <a:lstStyle/>
          <a:p>
            <a:r>
              <a:rPr lang="ru-RU" dirty="0" smtClean="0"/>
              <a:t>Взятие трупного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2920" y="1556792"/>
            <a:ext cx="8183880" cy="4320480"/>
          </a:xfrm>
        </p:spPr>
        <p:txBody>
          <a:bodyPr>
            <a:normAutofit fontScale="92500"/>
          </a:bodyPr>
          <a:lstStyle/>
          <a:p>
            <a:r>
              <a:rPr lang="ru-RU" dirty="0"/>
              <a:t>Кусочки органов и тканей трупа вырезают острым ножом, рыхлые, легко распадающиеся ткани и массы (н-р, мозговая ткань с некрозом) берут на нож, не пользуясь пинцетом, и погружают в фиксирующую жидкость, при необходимости используют марлевый мешочек. При субарахноидальных, особенно базальных, кровоизлияниях необходимо взять артерии основания головного мозга различного калибра из мест, где наиболее часто локализуются патологические изменения и врожденные пороки развития.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727469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75</TotalTime>
  <Words>1675</Words>
  <Application>Microsoft Office PowerPoint</Application>
  <PresentationFormat>Экран (4:3)</PresentationFormat>
  <Paragraphs>103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Слайд 1</vt:lpstr>
      <vt:lpstr>Определение скоропостижной смерти</vt:lpstr>
      <vt:lpstr>Основные причины и генез скоропостижной смерти: </vt:lpstr>
      <vt:lpstr>Внезапная коронарная смерть </vt:lpstr>
      <vt:lpstr>Слайд 5</vt:lpstr>
      <vt:lpstr>Взятие трупного материала</vt:lpstr>
      <vt:lpstr>Взятие трупного материала</vt:lpstr>
      <vt:lpstr>Цереброваскулярные болезни</vt:lpstr>
      <vt:lpstr>Взятие трупного материала</vt:lpstr>
      <vt:lpstr>Отдельную группу в структуре скоропостижной смерти составляют пневмонии</vt:lpstr>
      <vt:lpstr>Взятие трупного материала</vt:lpstr>
      <vt:lpstr>При скоропостижной смерти от опухолей можно выделить несколько танатогенетических вариантов </vt:lpstr>
      <vt:lpstr>Судебно-медицинское значение опухолей</vt:lpstr>
      <vt:lpstr>Взятие трупного материала</vt:lpstr>
      <vt:lpstr>Процессуальные основы</vt:lpstr>
      <vt:lpstr>Согласно Приказа Минздравсоцразвития РФ от 12.05.2010 N 346н «Об утверждении порядка организации и производства судебно-медицинских экспертиз в государственных судебно-экспертных учреждениях Российской Федерации», п. 33.20. при ненасильственной смерти взрослых отмечают:</vt:lpstr>
      <vt:lpstr>п. 33.21. при ненасильственной смерти грудных детей:</vt:lpstr>
      <vt:lpstr>Последовательность этапов проведения экспертизы при скоропостижной смерти (ориентировочная основа действий):</vt:lpstr>
      <vt:lpstr>Слайд 19</vt:lpstr>
      <vt:lpstr>При исследовании сердца, согласно методическим рекомендациям МЗ СССР (1978) "Патологоанатомическая диагностика ишемической болезни сердца", целесообразно соблюдать следующий порядок:</vt:lpstr>
      <vt:lpstr>При экспертизе скоропостижной смерти от любой причины, наряду с гистологическим, обязательно должно проводиться судебно-химическое исследование, объем которого определяется особенностями конкретного случая. Другие специальные и лабораторные методы исследования (бактериологическое, биохимическое, цитологическое и т.д.) применяются реже, исходя из особенностей конкретной экспертизы.</vt:lpstr>
      <vt:lpstr>Заключение: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В.Ф.Войно-Ясенецкого" Министерства здравоохранения Российской Федерации Кафедра судебной медицины и патологической анатомии им. проф. П.Г.Подзолкова с курсом ПО</dc:title>
  <dc:creator>tech</dc:creator>
  <cp:lastModifiedBy>k8_1Майданова</cp:lastModifiedBy>
  <cp:revision>33</cp:revision>
  <dcterms:created xsi:type="dcterms:W3CDTF">2019-04-30T04:47:33Z</dcterms:created>
  <dcterms:modified xsi:type="dcterms:W3CDTF">2021-06-16T14:34:40Z</dcterms:modified>
</cp:coreProperties>
</file>