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1657" r:id="rId2"/>
    <p:sldId id="1646" r:id="rId3"/>
    <p:sldId id="1647" r:id="rId4"/>
    <p:sldId id="1661" r:id="rId5"/>
    <p:sldId id="1658" r:id="rId6"/>
    <p:sldId id="1673" r:id="rId7"/>
    <p:sldId id="1674" r:id="rId8"/>
    <p:sldId id="1659" r:id="rId9"/>
    <p:sldId id="1617" r:id="rId10"/>
    <p:sldId id="1672" r:id="rId11"/>
    <p:sldId id="1676" r:id="rId12"/>
    <p:sldId id="1660" r:id="rId13"/>
    <p:sldId id="1662" r:id="rId14"/>
    <p:sldId id="1678" r:id="rId15"/>
    <p:sldId id="1663" r:id="rId16"/>
    <p:sldId id="1679" r:id="rId17"/>
    <p:sldId id="1680" r:id="rId18"/>
    <p:sldId id="1681" r:id="rId19"/>
    <p:sldId id="1686" r:id="rId20"/>
    <p:sldId id="1687" r:id="rId21"/>
    <p:sldId id="1685" r:id="rId22"/>
    <p:sldId id="1664" r:id="rId23"/>
    <p:sldId id="1665" r:id="rId24"/>
    <p:sldId id="1666" r:id="rId25"/>
    <p:sldId id="1667" r:id="rId26"/>
    <p:sldId id="1668" r:id="rId27"/>
    <p:sldId id="1683" r:id="rId28"/>
    <p:sldId id="1684" r:id="rId29"/>
    <p:sldId id="1669" r:id="rId30"/>
    <p:sldId id="1689" r:id="rId31"/>
    <p:sldId id="1690" r:id="rId32"/>
    <p:sldId id="1691" r:id="rId33"/>
    <p:sldId id="1692" r:id="rId34"/>
    <p:sldId id="1670" r:id="rId35"/>
    <p:sldId id="1671" r:id="rId36"/>
    <p:sldId id="164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33"/>
    <a:srgbClr val="51EF3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2" autoAdjust="0"/>
    <p:restoredTop sz="89358" autoAdjust="0"/>
  </p:normalViewPr>
  <p:slideViewPr>
    <p:cSldViewPr snapToGrid="0">
      <p:cViewPr varScale="1">
        <p:scale>
          <a:sx n="65" d="100"/>
          <a:sy n="65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HEART TEAM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КАРДИОЛОГ</a:t>
                    </a:r>
                    <a:endParaRPr lang="ru-RU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Инвазивный кардиолог</a:t>
                    </a:r>
                    <a:endParaRPr lang="ru-RU" b="1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КАРДИОХИРУРГ</a:t>
                    </a:r>
                    <a:endParaRPr lang="ru-RU" b="1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b="1" dirty="0" err="1" smtClean="0"/>
                      <a:t>Терапевт,ВОП</a:t>
                    </a:r>
                    <a:endParaRPr lang="ru-RU" b="1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Реаниматолог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Врач</a:t>
                    </a:r>
                    <a:r>
                      <a:rPr lang="ru-RU" baseline="0" smtClean="0"/>
                      <a:t> СМП</a:t>
                    </a:r>
                    <a:endParaRPr lang="ru-RU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кардиолог</c:v>
                </c:pt>
                <c:pt idx="1">
                  <c:v>инвазивный кардиолог</c:v>
                </c:pt>
                <c:pt idx="2">
                  <c:v>кардиохирург</c:v>
                </c:pt>
                <c:pt idx="3">
                  <c:v>Терапевт,семейный врач</c:v>
                </c:pt>
                <c:pt idx="4">
                  <c:v>Реаниматолог</c:v>
                </c:pt>
                <c:pt idx="5">
                  <c:v>Врач СМП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B4BCA-6961-48A3-9FC1-47DC6081A52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A73936C-B6D0-4661-BE13-7511AA1CD2BF}">
      <dgm:prSet/>
      <dgm:spPr/>
      <dgm:t>
        <a:bodyPr/>
        <a:lstStyle/>
        <a:p>
          <a:pPr rtl="0"/>
          <a:r>
            <a:rPr lang="ru-RU" dirty="0" smtClean="0"/>
            <a:t>Диагноз </a:t>
          </a:r>
          <a:r>
            <a:rPr lang="ru-RU" dirty="0" err="1" smtClean="0"/>
            <a:t>ОКСбп</a:t>
          </a:r>
          <a:r>
            <a:rPr lang="en-US" dirty="0" smtClean="0"/>
            <a:t>ST</a:t>
          </a:r>
          <a:r>
            <a:rPr lang="ru-RU" dirty="0" smtClean="0"/>
            <a:t> выставляется при </a:t>
          </a:r>
          <a:r>
            <a:rPr lang="ru-RU" b="1" dirty="0" smtClean="0">
              <a:solidFill>
                <a:srgbClr val="00B0F0"/>
              </a:solidFill>
            </a:rPr>
            <a:t>наличие остро возникших клинических признаков или симптомов ишемии миокарда</a:t>
          </a:r>
          <a:r>
            <a:rPr lang="ru-RU" dirty="0" smtClean="0"/>
            <a:t>, когда на ЭКГ отсутствует стойкий (длительностью  более 20 минут) подъем сегмента</a:t>
          </a:r>
          <a:r>
            <a:rPr lang="en-US" dirty="0" smtClean="0"/>
            <a:t> ST</a:t>
          </a:r>
          <a:r>
            <a:rPr lang="ru-RU" dirty="0" smtClean="0"/>
            <a:t> как минимум в двух смежных отведениях и нет остро возникшей БЛНПГ.</a:t>
          </a:r>
          <a:endParaRPr lang="ru-RU" dirty="0"/>
        </a:p>
      </dgm:t>
    </dgm:pt>
    <dgm:pt modelId="{8A0B82A7-3FAA-4DB0-B8C5-4CECE8CA64E5}" type="parTrans" cxnId="{6E5DE9D8-90C9-4FEA-AC47-96CD2CDB0DAB}">
      <dgm:prSet/>
      <dgm:spPr/>
      <dgm:t>
        <a:bodyPr/>
        <a:lstStyle/>
        <a:p>
          <a:endParaRPr lang="ru-RU"/>
        </a:p>
      </dgm:t>
    </dgm:pt>
    <dgm:pt modelId="{8381F213-75B4-47F8-A7B0-FE2001CA0C7C}" type="sibTrans" cxnId="{6E5DE9D8-90C9-4FEA-AC47-96CD2CDB0DAB}">
      <dgm:prSet/>
      <dgm:spPr/>
      <dgm:t>
        <a:bodyPr/>
        <a:lstStyle/>
        <a:p>
          <a:endParaRPr lang="ru-RU"/>
        </a:p>
      </dgm:t>
    </dgm:pt>
    <dgm:pt modelId="{13E434C6-C84E-4FFF-B1BC-9B0A7392FFDF}">
      <dgm:prSet/>
      <dgm:spPr/>
      <dgm:t>
        <a:bodyPr/>
        <a:lstStyle/>
        <a:p>
          <a:pPr rtl="0"/>
          <a:r>
            <a:rPr lang="ru-RU" dirty="0" smtClean="0"/>
            <a:t>При сомнении необходимы другие диагностические признаки.</a:t>
          </a:r>
          <a:endParaRPr lang="ru-RU" dirty="0"/>
        </a:p>
      </dgm:t>
    </dgm:pt>
    <dgm:pt modelId="{ED239609-248B-4428-8AC7-370D6D895F50}" type="parTrans" cxnId="{F3B827F0-552B-44EA-95B4-5E355F108EA7}">
      <dgm:prSet/>
      <dgm:spPr/>
      <dgm:t>
        <a:bodyPr/>
        <a:lstStyle/>
        <a:p>
          <a:endParaRPr lang="ru-RU"/>
        </a:p>
      </dgm:t>
    </dgm:pt>
    <dgm:pt modelId="{3B14789D-8AA0-4DE8-9592-9E2580908DE1}" type="sibTrans" cxnId="{F3B827F0-552B-44EA-95B4-5E355F108EA7}">
      <dgm:prSet/>
      <dgm:spPr/>
      <dgm:t>
        <a:bodyPr/>
        <a:lstStyle/>
        <a:p>
          <a:endParaRPr lang="ru-RU"/>
        </a:p>
      </dgm:t>
    </dgm:pt>
    <dgm:pt modelId="{C0648F9A-96E7-481D-88E4-739E2DD14B32}" type="pres">
      <dgm:prSet presAssocID="{164B4BCA-6961-48A3-9FC1-47DC6081A52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8239CC-5970-4026-B69D-6A8BF8CC987B}" type="pres">
      <dgm:prSet presAssocID="{6A73936C-B6D0-4661-BE13-7511AA1CD2BF}" presName="circle1" presStyleLbl="node1" presStyleIdx="0" presStyleCnt="2"/>
      <dgm:spPr/>
    </dgm:pt>
    <dgm:pt modelId="{D53B24E4-483C-436E-A976-B21ECA02B809}" type="pres">
      <dgm:prSet presAssocID="{6A73936C-B6D0-4661-BE13-7511AA1CD2BF}" presName="space" presStyleCnt="0"/>
      <dgm:spPr/>
    </dgm:pt>
    <dgm:pt modelId="{011249B6-8C67-4196-8350-3A4F3071B616}" type="pres">
      <dgm:prSet presAssocID="{6A73936C-B6D0-4661-BE13-7511AA1CD2BF}" presName="rect1" presStyleLbl="alignAcc1" presStyleIdx="0" presStyleCnt="2"/>
      <dgm:spPr/>
      <dgm:t>
        <a:bodyPr/>
        <a:lstStyle/>
        <a:p>
          <a:endParaRPr lang="ru-RU"/>
        </a:p>
      </dgm:t>
    </dgm:pt>
    <dgm:pt modelId="{F2AEB2F2-8D7C-42A9-B042-2BF6E3072785}" type="pres">
      <dgm:prSet presAssocID="{13E434C6-C84E-4FFF-B1BC-9B0A7392FFDF}" presName="vertSpace2" presStyleLbl="node1" presStyleIdx="0" presStyleCnt="2"/>
      <dgm:spPr/>
    </dgm:pt>
    <dgm:pt modelId="{E91EF58A-35FD-4F61-A3E2-08E9628B061C}" type="pres">
      <dgm:prSet presAssocID="{13E434C6-C84E-4FFF-B1BC-9B0A7392FFDF}" presName="circle2" presStyleLbl="node1" presStyleIdx="1" presStyleCnt="2"/>
      <dgm:spPr/>
    </dgm:pt>
    <dgm:pt modelId="{6B162CAF-F406-46FC-B15D-1B3BA2255060}" type="pres">
      <dgm:prSet presAssocID="{13E434C6-C84E-4FFF-B1BC-9B0A7392FFDF}" presName="rect2" presStyleLbl="alignAcc1" presStyleIdx="1" presStyleCnt="2"/>
      <dgm:spPr/>
      <dgm:t>
        <a:bodyPr/>
        <a:lstStyle/>
        <a:p>
          <a:endParaRPr lang="ru-RU"/>
        </a:p>
      </dgm:t>
    </dgm:pt>
    <dgm:pt modelId="{B8043630-0428-485C-8823-59A4FFC529C0}" type="pres">
      <dgm:prSet presAssocID="{6A73936C-B6D0-4661-BE13-7511AA1CD2BF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B34D9-E714-49EF-8C24-5B344DC62DB2}" type="pres">
      <dgm:prSet presAssocID="{13E434C6-C84E-4FFF-B1BC-9B0A7392FFDF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DE05CA-81A9-49BF-81A3-73E7C5E64861}" type="presOf" srcId="{13E434C6-C84E-4FFF-B1BC-9B0A7392FFDF}" destId="{6B162CAF-F406-46FC-B15D-1B3BA2255060}" srcOrd="0" destOrd="0" presId="urn:microsoft.com/office/officeart/2005/8/layout/target3"/>
    <dgm:cxn modelId="{6E5DE9D8-90C9-4FEA-AC47-96CD2CDB0DAB}" srcId="{164B4BCA-6961-48A3-9FC1-47DC6081A527}" destId="{6A73936C-B6D0-4661-BE13-7511AA1CD2BF}" srcOrd="0" destOrd="0" parTransId="{8A0B82A7-3FAA-4DB0-B8C5-4CECE8CA64E5}" sibTransId="{8381F213-75B4-47F8-A7B0-FE2001CA0C7C}"/>
    <dgm:cxn modelId="{286E39A0-8C74-43FE-BCF0-0A0C6AB934D2}" type="presOf" srcId="{164B4BCA-6961-48A3-9FC1-47DC6081A527}" destId="{C0648F9A-96E7-481D-88E4-739E2DD14B32}" srcOrd="0" destOrd="0" presId="urn:microsoft.com/office/officeart/2005/8/layout/target3"/>
    <dgm:cxn modelId="{A8CA9D10-DB3F-4FC0-947D-D608819B50D6}" type="presOf" srcId="{6A73936C-B6D0-4661-BE13-7511AA1CD2BF}" destId="{B8043630-0428-485C-8823-59A4FFC529C0}" srcOrd="1" destOrd="0" presId="urn:microsoft.com/office/officeart/2005/8/layout/target3"/>
    <dgm:cxn modelId="{65270ECF-4F29-4691-B91C-0085D779E53C}" type="presOf" srcId="{13E434C6-C84E-4FFF-B1BC-9B0A7392FFDF}" destId="{A55B34D9-E714-49EF-8C24-5B344DC62DB2}" srcOrd="1" destOrd="0" presId="urn:microsoft.com/office/officeart/2005/8/layout/target3"/>
    <dgm:cxn modelId="{F3B827F0-552B-44EA-95B4-5E355F108EA7}" srcId="{164B4BCA-6961-48A3-9FC1-47DC6081A527}" destId="{13E434C6-C84E-4FFF-B1BC-9B0A7392FFDF}" srcOrd="1" destOrd="0" parTransId="{ED239609-248B-4428-8AC7-370D6D895F50}" sibTransId="{3B14789D-8AA0-4DE8-9592-9E2580908DE1}"/>
    <dgm:cxn modelId="{1E276B96-AD29-4FD9-93F0-BCC7BF932400}" type="presOf" srcId="{6A73936C-B6D0-4661-BE13-7511AA1CD2BF}" destId="{011249B6-8C67-4196-8350-3A4F3071B616}" srcOrd="0" destOrd="0" presId="urn:microsoft.com/office/officeart/2005/8/layout/target3"/>
    <dgm:cxn modelId="{F44E32D1-61EB-4A06-AFF8-BCF1C4925A20}" type="presParOf" srcId="{C0648F9A-96E7-481D-88E4-739E2DD14B32}" destId="{6F8239CC-5970-4026-B69D-6A8BF8CC987B}" srcOrd="0" destOrd="0" presId="urn:microsoft.com/office/officeart/2005/8/layout/target3"/>
    <dgm:cxn modelId="{E384F825-5369-4E31-9185-3E63FFFA8359}" type="presParOf" srcId="{C0648F9A-96E7-481D-88E4-739E2DD14B32}" destId="{D53B24E4-483C-436E-A976-B21ECA02B809}" srcOrd="1" destOrd="0" presId="urn:microsoft.com/office/officeart/2005/8/layout/target3"/>
    <dgm:cxn modelId="{CC51B342-917E-4241-A488-992819450347}" type="presParOf" srcId="{C0648F9A-96E7-481D-88E4-739E2DD14B32}" destId="{011249B6-8C67-4196-8350-3A4F3071B616}" srcOrd="2" destOrd="0" presId="urn:microsoft.com/office/officeart/2005/8/layout/target3"/>
    <dgm:cxn modelId="{BE9BAA18-A7D3-4D9A-AE22-6299E6E8007C}" type="presParOf" srcId="{C0648F9A-96E7-481D-88E4-739E2DD14B32}" destId="{F2AEB2F2-8D7C-42A9-B042-2BF6E3072785}" srcOrd="3" destOrd="0" presId="urn:microsoft.com/office/officeart/2005/8/layout/target3"/>
    <dgm:cxn modelId="{C8CF770F-428A-42DC-BF1A-A25955555AFB}" type="presParOf" srcId="{C0648F9A-96E7-481D-88E4-739E2DD14B32}" destId="{E91EF58A-35FD-4F61-A3E2-08E9628B061C}" srcOrd="4" destOrd="0" presId="urn:microsoft.com/office/officeart/2005/8/layout/target3"/>
    <dgm:cxn modelId="{B52227D6-A13F-441D-981A-DB3D62622A19}" type="presParOf" srcId="{C0648F9A-96E7-481D-88E4-739E2DD14B32}" destId="{6B162CAF-F406-46FC-B15D-1B3BA2255060}" srcOrd="5" destOrd="0" presId="urn:microsoft.com/office/officeart/2005/8/layout/target3"/>
    <dgm:cxn modelId="{79D6915D-199F-4806-BA33-5EC9136805B7}" type="presParOf" srcId="{C0648F9A-96E7-481D-88E4-739E2DD14B32}" destId="{B8043630-0428-485C-8823-59A4FFC529C0}" srcOrd="6" destOrd="0" presId="urn:microsoft.com/office/officeart/2005/8/layout/target3"/>
    <dgm:cxn modelId="{6A5863D0-AE6A-46EC-98A0-E1AB4B0859B2}" type="presParOf" srcId="{C0648F9A-96E7-481D-88E4-739E2DD14B32}" destId="{A55B34D9-E714-49EF-8C24-5B344DC62DB2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01FE81-5699-431E-9E95-4B9C70C6939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BBAF01-236A-4A90-8F7F-88082DE1A064}">
      <dgm:prSet/>
      <dgm:spPr/>
      <dgm:t>
        <a:bodyPr/>
        <a:lstStyle/>
        <a:p>
          <a:pPr rtl="0"/>
          <a:r>
            <a:rPr lang="ru-RU" dirty="0" smtClean="0"/>
            <a:t>У всех пациентов с подозрением на  ОКС рекомендуется в </a:t>
          </a:r>
          <a:r>
            <a:rPr lang="ru-RU" b="1" dirty="0" smtClean="0">
              <a:solidFill>
                <a:srgbClr val="FF0000"/>
              </a:solidFill>
            </a:rPr>
            <a:t>течение первых 10 минут </a:t>
          </a:r>
          <a:r>
            <a:rPr lang="ru-RU" dirty="0" smtClean="0"/>
            <a:t>на месте первого контакта  с медицинским работником зарегистрировать и интерпретировать ЭКГ в покое в 12 стандартных отведениях для диагностики </a:t>
          </a:r>
          <a:r>
            <a:rPr lang="ru-RU" dirty="0" err="1" smtClean="0"/>
            <a:t>ОКСбп</a:t>
          </a:r>
          <a:r>
            <a:rPr lang="en-US" dirty="0" smtClean="0"/>
            <a:t>ST</a:t>
          </a:r>
          <a:r>
            <a:rPr lang="ru-RU" dirty="0" smtClean="0"/>
            <a:t> (ЕОК 1В, УУР В, УДД 2).</a:t>
          </a:r>
          <a:endParaRPr lang="ru-RU" dirty="0"/>
        </a:p>
      </dgm:t>
    </dgm:pt>
    <dgm:pt modelId="{7333C58B-C034-491F-AE65-25BA53654B41}" type="parTrans" cxnId="{3CFC2020-A3E9-4597-8C55-7195881AB8AD}">
      <dgm:prSet/>
      <dgm:spPr/>
      <dgm:t>
        <a:bodyPr/>
        <a:lstStyle/>
        <a:p>
          <a:endParaRPr lang="ru-RU"/>
        </a:p>
      </dgm:t>
    </dgm:pt>
    <dgm:pt modelId="{03881650-8BCD-40F9-B56A-2B8B0A8ED6A2}" type="sibTrans" cxnId="{3CFC2020-A3E9-4597-8C55-7195881AB8AD}">
      <dgm:prSet/>
      <dgm:spPr/>
      <dgm:t>
        <a:bodyPr/>
        <a:lstStyle/>
        <a:p>
          <a:endParaRPr lang="ru-RU"/>
        </a:p>
      </dgm:t>
    </dgm:pt>
    <dgm:pt modelId="{BE70C688-F625-4EF4-BB79-CFC0D482DB60}" type="pres">
      <dgm:prSet presAssocID="{6C01FE81-5699-431E-9E95-4B9C70C693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D7301D-7239-4A7F-83F1-51836D1A4477}" type="pres">
      <dgm:prSet presAssocID="{C0BBAF01-236A-4A90-8F7F-88082DE1A064}" presName="composite" presStyleCnt="0"/>
      <dgm:spPr/>
    </dgm:pt>
    <dgm:pt modelId="{0BE97DD7-52EC-40AC-BD78-F4B4A13BDAB1}" type="pres">
      <dgm:prSet presAssocID="{C0BBAF01-236A-4A90-8F7F-88082DE1A064}" presName="rect1" presStyleLbl="trAlignAcc1" presStyleIdx="0" presStyleCnt="1" custLinFactNeighborX="2692" custLinFactNeighborY="5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FB6EC-A334-48E3-9D5B-5269EBCAC0A2}" type="pres">
      <dgm:prSet presAssocID="{C0BBAF01-236A-4A90-8F7F-88082DE1A064}" presName="rect2" presStyleLbl="fgImgPlace1" presStyleIdx="0" presStyleCnt="1" custScaleX="127565" custScaleY="77844" custLinFactNeighborX="-1422" custLinFactNeighborY="-3688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0033E02-BC54-48FC-867A-343F50820F22}" type="presOf" srcId="{6C01FE81-5699-431E-9E95-4B9C70C69390}" destId="{BE70C688-F625-4EF4-BB79-CFC0D482DB60}" srcOrd="0" destOrd="0" presId="urn:microsoft.com/office/officeart/2008/layout/PictureStrips"/>
    <dgm:cxn modelId="{3CFC2020-A3E9-4597-8C55-7195881AB8AD}" srcId="{6C01FE81-5699-431E-9E95-4B9C70C69390}" destId="{C0BBAF01-236A-4A90-8F7F-88082DE1A064}" srcOrd="0" destOrd="0" parTransId="{7333C58B-C034-491F-AE65-25BA53654B41}" sibTransId="{03881650-8BCD-40F9-B56A-2B8B0A8ED6A2}"/>
    <dgm:cxn modelId="{A8508975-95D1-4223-AB8D-CDB72EB165EA}" type="presOf" srcId="{C0BBAF01-236A-4A90-8F7F-88082DE1A064}" destId="{0BE97DD7-52EC-40AC-BD78-F4B4A13BDAB1}" srcOrd="0" destOrd="0" presId="urn:microsoft.com/office/officeart/2008/layout/PictureStrips"/>
    <dgm:cxn modelId="{E22C6087-B7BC-4FF3-A9C3-8C1EAE659E22}" type="presParOf" srcId="{BE70C688-F625-4EF4-BB79-CFC0D482DB60}" destId="{53D7301D-7239-4A7F-83F1-51836D1A4477}" srcOrd="0" destOrd="0" presId="urn:microsoft.com/office/officeart/2008/layout/PictureStrips"/>
    <dgm:cxn modelId="{89CE8D33-A2C2-4A8F-A478-89D9A85A507B}" type="presParOf" srcId="{53D7301D-7239-4A7F-83F1-51836D1A4477}" destId="{0BE97DD7-52EC-40AC-BD78-F4B4A13BDAB1}" srcOrd="0" destOrd="0" presId="urn:microsoft.com/office/officeart/2008/layout/PictureStrips"/>
    <dgm:cxn modelId="{401CE1AC-A7CD-4C5D-877A-4B475ADE16C8}" type="presParOf" srcId="{53D7301D-7239-4A7F-83F1-51836D1A4477}" destId="{5FEFB6EC-A334-48E3-9D5B-5269EBCAC0A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17B0C1-7B09-4E74-A4FE-DAB5334CDC2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039EC52B-18D6-4E1C-9EAE-01DDAB52238C}">
      <dgm:prSet/>
      <dgm:spPr/>
      <dgm:t>
        <a:bodyPr/>
        <a:lstStyle/>
        <a:p>
          <a:pPr rtl="0"/>
          <a:r>
            <a:rPr lang="ru-RU" dirty="0" smtClean="0"/>
            <a:t>У пациентов с </a:t>
          </a:r>
          <a:r>
            <a:rPr lang="ru-RU" dirty="0" err="1" smtClean="0"/>
            <a:t>ОКСбп</a:t>
          </a:r>
          <a:r>
            <a:rPr lang="en-US" dirty="0" smtClean="0"/>
            <a:t>ST</a:t>
          </a:r>
          <a:r>
            <a:rPr lang="ru-RU" dirty="0" smtClean="0"/>
            <a:t> в начале лечения рекомендуется тройная </a:t>
          </a:r>
          <a:r>
            <a:rPr lang="ru-RU" dirty="0" err="1" smtClean="0"/>
            <a:t>антитромботическая</a:t>
          </a:r>
          <a:r>
            <a:rPr lang="ru-RU" dirty="0" smtClean="0"/>
            <a:t> терапия ( сочетание АСК, ингибитора </a:t>
          </a:r>
          <a:r>
            <a:rPr lang="en-US" dirty="0" smtClean="0"/>
            <a:t>P2Y12 </a:t>
          </a:r>
          <a:r>
            <a:rPr lang="ru-RU" dirty="0" smtClean="0"/>
            <a:t>рецептора тромбоцитов и антикоагулянтов) </a:t>
          </a:r>
          <a:r>
            <a:rPr lang="ru-RU" u="sng" dirty="0" smtClean="0"/>
            <a:t>с последующим переходом на сочетание АСК с ингибитором </a:t>
          </a:r>
          <a:r>
            <a:rPr lang="en-US" u="sng" dirty="0" smtClean="0"/>
            <a:t>P2Y12 </a:t>
          </a:r>
          <a:r>
            <a:rPr lang="ru-RU" u="sng" dirty="0" smtClean="0"/>
            <a:t>рецептора тромбоцитов</a:t>
          </a:r>
          <a:r>
            <a:rPr lang="ru-RU" dirty="0" smtClean="0"/>
            <a:t> или на сочетание ПОАК или антагониста витамина К с одним или двумя </a:t>
          </a:r>
          <a:r>
            <a:rPr lang="ru-RU" dirty="0" err="1" smtClean="0"/>
            <a:t>антиагрегантами</a:t>
          </a:r>
          <a:r>
            <a:rPr lang="ru-RU" dirty="0" smtClean="0"/>
            <a:t>. ЕОК </a:t>
          </a:r>
          <a:r>
            <a:rPr lang="en-US" dirty="0" smtClean="0"/>
            <a:t>IA (</a:t>
          </a:r>
          <a:r>
            <a:rPr lang="ru-RU" dirty="0" smtClean="0"/>
            <a:t> УУР А, УДД </a:t>
          </a:r>
          <a:r>
            <a:rPr lang="en-US" dirty="0" smtClean="0"/>
            <a:t>I</a:t>
          </a:r>
          <a:r>
            <a:rPr lang="ru-RU" dirty="0" smtClean="0"/>
            <a:t>)</a:t>
          </a:r>
          <a:endParaRPr lang="ru-RU" dirty="0"/>
        </a:p>
      </dgm:t>
    </dgm:pt>
    <dgm:pt modelId="{39E48F0C-8F87-4535-ABF5-8AB884685B20}" type="parTrans" cxnId="{A7F193E3-DBB7-4E07-979B-FDF62B3A6D9A}">
      <dgm:prSet/>
      <dgm:spPr/>
      <dgm:t>
        <a:bodyPr/>
        <a:lstStyle/>
        <a:p>
          <a:endParaRPr lang="ru-RU"/>
        </a:p>
      </dgm:t>
    </dgm:pt>
    <dgm:pt modelId="{3A23E653-8217-41DB-86A2-3507749A4759}" type="sibTrans" cxnId="{A7F193E3-DBB7-4E07-979B-FDF62B3A6D9A}">
      <dgm:prSet/>
      <dgm:spPr/>
      <dgm:t>
        <a:bodyPr/>
        <a:lstStyle/>
        <a:p>
          <a:endParaRPr lang="ru-RU"/>
        </a:p>
      </dgm:t>
    </dgm:pt>
    <dgm:pt modelId="{924C914E-F01E-4812-B83B-5C515F9811CB}" type="pres">
      <dgm:prSet presAssocID="{1E17B0C1-7B09-4E74-A4FE-DAB5334CDC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676D83-CBF2-496A-8FB8-D10F4BFB1491}" type="pres">
      <dgm:prSet presAssocID="{039EC52B-18D6-4E1C-9EAE-01DDAB5223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F193E3-DBB7-4E07-979B-FDF62B3A6D9A}" srcId="{1E17B0C1-7B09-4E74-A4FE-DAB5334CDC26}" destId="{039EC52B-18D6-4E1C-9EAE-01DDAB52238C}" srcOrd="0" destOrd="0" parTransId="{39E48F0C-8F87-4535-ABF5-8AB884685B20}" sibTransId="{3A23E653-8217-41DB-86A2-3507749A4759}"/>
    <dgm:cxn modelId="{9FB67BDC-704B-49C5-99C4-F6CA648B8F88}" type="presOf" srcId="{1E17B0C1-7B09-4E74-A4FE-DAB5334CDC26}" destId="{924C914E-F01E-4812-B83B-5C515F9811CB}" srcOrd="0" destOrd="0" presId="urn:microsoft.com/office/officeart/2005/8/layout/vList2"/>
    <dgm:cxn modelId="{6E3A35BF-820C-46BD-AF07-280ADE355298}" type="presOf" srcId="{039EC52B-18D6-4E1C-9EAE-01DDAB52238C}" destId="{E7676D83-CBF2-496A-8FB8-D10F4BFB1491}" srcOrd="0" destOrd="0" presId="urn:microsoft.com/office/officeart/2005/8/layout/vList2"/>
    <dgm:cxn modelId="{5A2D349B-4463-4C0A-B2DE-7DBE9A6CA500}" type="presParOf" srcId="{924C914E-F01E-4812-B83B-5C515F9811CB}" destId="{E7676D83-CBF2-496A-8FB8-D10F4BFB14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364418-9D6F-44FF-82F8-0AACD12A457E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0AAEEF3-4164-417C-B784-450FC13659C6}">
      <dgm:prSet/>
      <dgm:spPr/>
      <dgm:t>
        <a:bodyPr/>
        <a:lstStyle/>
        <a:p>
          <a:pPr rtl="0"/>
          <a:r>
            <a:rPr lang="ru-RU" b="1" dirty="0" smtClean="0"/>
            <a:t>Аспирин</a:t>
          </a:r>
          <a:r>
            <a:rPr lang="ru-RU" dirty="0" smtClean="0"/>
            <a:t> – нагрузочная доза 300 мг, затем по 75-150 мг/</a:t>
          </a:r>
          <a:r>
            <a:rPr lang="ru-RU" dirty="0" err="1" smtClean="0"/>
            <a:t>сут</a:t>
          </a:r>
          <a:r>
            <a:rPr lang="ru-RU" dirty="0" smtClean="0"/>
            <a:t> неопределенно долго</a:t>
          </a:r>
          <a:endParaRPr lang="ru-RU" dirty="0"/>
        </a:p>
      </dgm:t>
    </dgm:pt>
    <dgm:pt modelId="{C723B492-8E1F-44D4-B598-A49B86A7044B}" type="parTrans" cxnId="{A8BF1D02-B786-4045-9721-5C6572E19557}">
      <dgm:prSet/>
      <dgm:spPr/>
      <dgm:t>
        <a:bodyPr/>
        <a:lstStyle/>
        <a:p>
          <a:endParaRPr lang="ru-RU"/>
        </a:p>
      </dgm:t>
    </dgm:pt>
    <dgm:pt modelId="{423276CA-778F-49A3-9EFE-F4641F153400}" type="sibTrans" cxnId="{A8BF1D02-B786-4045-9721-5C6572E19557}">
      <dgm:prSet/>
      <dgm:spPr/>
      <dgm:t>
        <a:bodyPr/>
        <a:lstStyle/>
        <a:p>
          <a:endParaRPr lang="ru-RU"/>
        </a:p>
      </dgm:t>
    </dgm:pt>
    <dgm:pt modelId="{66B3BC39-7EDA-4197-AA50-58EE4B27CA7E}">
      <dgm:prSet/>
      <dgm:spPr/>
      <dgm:t>
        <a:bodyPr/>
        <a:lstStyle/>
        <a:p>
          <a:pPr rtl="0"/>
          <a:r>
            <a:rPr lang="ru-RU" b="1" dirty="0" err="1" smtClean="0"/>
            <a:t>Клопидогрел</a:t>
          </a:r>
          <a:r>
            <a:rPr lang="ru-RU" dirty="0" smtClean="0"/>
            <a:t> – нагрузочная доза 300 мг (75 мг у пациентов старше 75 лет) или   </a:t>
          </a:r>
          <a:r>
            <a:rPr lang="ru-RU" b="1" dirty="0" err="1" smtClean="0"/>
            <a:t>Бриллинта</a:t>
          </a:r>
          <a:r>
            <a:rPr lang="ru-RU" dirty="0" smtClean="0"/>
            <a:t>  180 мг</a:t>
          </a:r>
        </a:p>
        <a:p>
          <a:pPr rtl="0"/>
          <a:r>
            <a:rPr lang="ru-RU" b="1" dirty="0" err="1" smtClean="0"/>
            <a:t>Празугрел</a:t>
          </a:r>
          <a:r>
            <a:rPr lang="ru-RU" b="1" dirty="0" smtClean="0"/>
            <a:t> </a:t>
          </a:r>
          <a:r>
            <a:rPr lang="ru-RU" dirty="0" smtClean="0"/>
            <a:t>60мг </a:t>
          </a:r>
          <a:endParaRPr lang="ru-RU" dirty="0"/>
        </a:p>
      </dgm:t>
    </dgm:pt>
    <dgm:pt modelId="{8F163664-6A9A-4D3B-84BD-351603A9EB98}" type="parTrans" cxnId="{E3A23304-2A20-441A-9E95-F87BA0EC8D3D}">
      <dgm:prSet/>
      <dgm:spPr/>
      <dgm:t>
        <a:bodyPr/>
        <a:lstStyle/>
        <a:p>
          <a:endParaRPr lang="ru-RU"/>
        </a:p>
      </dgm:t>
    </dgm:pt>
    <dgm:pt modelId="{86F25EE8-9C68-4664-92E6-78EAC6E3F6A9}" type="sibTrans" cxnId="{E3A23304-2A20-441A-9E95-F87BA0EC8D3D}">
      <dgm:prSet/>
      <dgm:spPr/>
      <dgm:t>
        <a:bodyPr/>
        <a:lstStyle/>
        <a:p>
          <a:endParaRPr lang="ru-RU"/>
        </a:p>
      </dgm:t>
    </dgm:pt>
    <dgm:pt modelId="{57542F8F-F611-4DB6-8E4F-D95C4FBEFBDD}">
      <dgm:prSet/>
      <dgm:spPr/>
      <dgm:t>
        <a:bodyPr/>
        <a:lstStyle/>
        <a:p>
          <a:pPr rtl="0"/>
          <a:r>
            <a:rPr lang="ru-RU" dirty="0" smtClean="0"/>
            <a:t> </a:t>
          </a:r>
          <a:r>
            <a:rPr lang="ru-RU" b="1" dirty="0" smtClean="0"/>
            <a:t>Гепарин</a:t>
          </a:r>
          <a:r>
            <a:rPr lang="ru-RU" dirty="0" smtClean="0"/>
            <a:t> – 4000 - 5000 ЕД – в/в </a:t>
          </a:r>
          <a:endParaRPr lang="ru-RU" dirty="0"/>
        </a:p>
      </dgm:t>
    </dgm:pt>
    <dgm:pt modelId="{10500855-E33A-4BB2-B8BA-9336F7B089D8}" type="parTrans" cxnId="{F016F33E-25D7-4A65-A600-8D319E92BEF3}">
      <dgm:prSet/>
      <dgm:spPr/>
      <dgm:t>
        <a:bodyPr/>
        <a:lstStyle/>
        <a:p>
          <a:endParaRPr lang="ru-RU"/>
        </a:p>
      </dgm:t>
    </dgm:pt>
    <dgm:pt modelId="{B0A7A950-592B-47B9-B799-914D72E47B2F}" type="sibTrans" cxnId="{F016F33E-25D7-4A65-A600-8D319E92BEF3}">
      <dgm:prSet/>
      <dgm:spPr/>
      <dgm:t>
        <a:bodyPr/>
        <a:lstStyle/>
        <a:p>
          <a:endParaRPr lang="ru-RU"/>
        </a:p>
      </dgm:t>
    </dgm:pt>
    <dgm:pt modelId="{7A5BC23E-96E6-4110-8E78-7B7CB5628C87}" type="pres">
      <dgm:prSet presAssocID="{BD364418-9D6F-44FF-82F8-0AACD12A457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199CC4-971A-4FFA-A2BA-F482B9F28FFB}" type="pres">
      <dgm:prSet presAssocID="{90AAEEF3-4164-417C-B784-450FC13659C6}" presName="circ1" presStyleLbl="vennNode1" presStyleIdx="0" presStyleCnt="3"/>
      <dgm:spPr/>
      <dgm:t>
        <a:bodyPr/>
        <a:lstStyle/>
        <a:p>
          <a:endParaRPr lang="ru-RU"/>
        </a:p>
      </dgm:t>
    </dgm:pt>
    <dgm:pt modelId="{DECADE0B-3154-4B89-9E59-4E8B4EADBC93}" type="pres">
      <dgm:prSet presAssocID="{90AAEEF3-4164-417C-B784-450FC13659C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7DDEC-1948-45C6-B3D4-7385EDD75B94}" type="pres">
      <dgm:prSet presAssocID="{66B3BC39-7EDA-4197-AA50-58EE4B27CA7E}" presName="circ2" presStyleLbl="vennNode1" presStyleIdx="1" presStyleCnt="3"/>
      <dgm:spPr/>
      <dgm:t>
        <a:bodyPr/>
        <a:lstStyle/>
        <a:p>
          <a:endParaRPr lang="ru-RU"/>
        </a:p>
      </dgm:t>
    </dgm:pt>
    <dgm:pt modelId="{61CFDD2A-F837-40CF-BA25-7A881992FCC3}" type="pres">
      <dgm:prSet presAssocID="{66B3BC39-7EDA-4197-AA50-58EE4B27CA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47D4F-73FD-4C9D-8B0E-4C7DFB4D76E3}" type="pres">
      <dgm:prSet presAssocID="{57542F8F-F611-4DB6-8E4F-D95C4FBEFBDD}" presName="circ3" presStyleLbl="vennNode1" presStyleIdx="2" presStyleCnt="3"/>
      <dgm:spPr/>
      <dgm:t>
        <a:bodyPr/>
        <a:lstStyle/>
        <a:p>
          <a:endParaRPr lang="ru-RU"/>
        </a:p>
      </dgm:t>
    </dgm:pt>
    <dgm:pt modelId="{4A73AD57-D402-47F6-AE53-10288B83DF23}" type="pres">
      <dgm:prSet presAssocID="{57542F8F-F611-4DB6-8E4F-D95C4FBEFBD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F06720-0300-4A8E-A729-A556E1694499}" type="presOf" srcId="{57542F8F-F611-4DB6-8E4F-D95C4FBEFBDD}" destId="{DC847D4F-73FD-4C9D-8B0E-4C7DFB4D76E3}" srcOrd="0" destOrd="0" presId="urn:microsoft.com/office/officeart/2005/8/layout/venn1"/>
    <dgm:cxn modelId="{A2D6B820-739B-41EC-B8FC-FC02F916B9B6}" type="presOf" srcId="{90AAEEF3-4164-417C-B784-450FC13659C6}" destId="{DECADE0B-3154-4B89-9E59-4E8B4EADBC93}" srcOrd="1" destOrd="0" presId="urn:microsoft.com/office/officeart/2005/8/layout/venn1"/>
    <dgm:cxn modelId="{54370118-FC21-4A6A-A222-FA91230C1357}" type="presOf" srcId="{66B3BC39-7EDA-4197-AA50-58EE4B27CA7E}" destId="{61CFDD2A-F837-40CF-BA25-7A881992FCC3}" srcOrd="1" destOrd="0" presId="urn:microsoft.com/office/officeart/2005/8/layout/venn1"/>
    <dgm:cxn modelId="{2DE3E097-A13E-472E-B41F-8A35F0B83A0C}" type="presOf" srcId="{57542F8F-F611-4DB6-8E4F-D95C4FBEFBDD}" destId="{4A73AD57-D402-47F6-AE53-10288B83DF23}" srcOrd="1" destOrd="0" presId="urn:microsoft.com/office/officeart/2005/8/layout/venn1"/>
    <dgm:cxn modelId="{3944E55F-C0BB-423C-8DBF-B1BD7B2E5973}" type="presOf" srcId="{66B3BC39-7EDA-4197-AA50-58EE4B27CA7E}" destId="{CCA7DDEC-1948-45C6-B3D4-7385EDD75B94}" srcOrd="0" destOrd="0" presId="urn:microsoft.com/office/officeart/2005/8/layout/venn1"/>
    <dgm:cxn modelId="{FB2D79C7-3110-48CF-833A-97B394C71706}" type="presOf" srcId="{90AAEEF3-4164-417C-B784-450FC13659C6}" destId="{74199CC4-971A-4FFA-A2BA-F482B9F28FFB}" srcOrd="0" destOrd="0" presId="urn:microsoft.com/office/officeart/2005/8/layout/venn1"/>
    <dgm:cxn modelId="{E3A23304-2A20-441A-9E95-F87BA0EC8D3D}" srcId="{BD364418-9D6F-44FF-82F8-0AACD12A457E}" destId="{66B3BC39-7EDA-4197-AA50-58EE4B27CA7E}" srcOrd="1" destOrd="0" parTransId="{8F163664-6A9A-4D3B-84BD-351603A9EB98}" sibTransId="{86F25EE8-9C68-4664-92E6-78EAC6E3F6A9}"/>
    <dgm:cxn modelId="{F016F33E-25D7-4A65-A600-8D319E92BEF3}" srcId="{BD364418-9D6F-44FF-82F8-0AACD12A457E}" destId="{57542F8F-F611-4DB6-8E4F-D95C4FBEFBDD}" srcOrd="2" destOrd="0" parTransId="{10500855-E33A-4BB2-B8BA-9336F7B089D8}" sibTransId="{B0A7A950-592B-47B9-B799-914D72E47B2F}"/>
    <dgm:cxn modelId="{A8BF1D02-B786-4045-9721-5C6572E19557}" srcId="{BD364418-9D6F-44FF-82F8-0AACD12A457E}" destId="{90AAEEF3-4164-417C-B784-450FC13659C6}" srcOrd="0" destOrd="0" parTransId="{C723B492-8E1F-44D4-B598-A49B86A7044B}" sibTransId="{423276CA-778F-49A3-9EFE-F4641F153400}"/>
    <dgm:cxn modelId="{7AB58D3A-DD19-4465-B92B-D55C4018A06F}" type="presOf" srcId="{BD364418-9D6F-44FF-82F8-0AACD12A457E}" destId="{7A5BC23E-96E6-4110-8E78-7B7CB5628C87}" srcOrd="0" destOrd="0" presId="urn:microsoft.com/office/officeart/2005/8/layout/venn1"/>
    <dgm:cxn modelId="{9A0B9BD4-5C86-4D8D-890E-D6135879736A}" type="presParOf" srcId="{7A5BC23E-96E6-4110-8E78-7B7CB5628C87}" destId="{74199CC4-971A-4FFA-A2BA-F482B9F28FFB}" srcOrd="0" destOrd="0" presId="urn:microsoft.com/office/officeart/2005/8/layout/venn1"/>
    <dgm:cxn modelId="{4A5C8CC4-4A24-4576-BD8C-B2EC00F202E8}" type="presParOf" srcId="{7A5BC23E-96E6-4110-8E78-7B7CB5628C87}" destId="{DECADE0B-3154-4B89-9E59-4E8B4EADBC93}" srcOrd="1" destOrd="0" presId="urn:microsoft.com/office/officeart/2005/8/layout/venn1"/>
    <dgm:cxn modelId="{F9B4D024-0466-42C4-8869-A71354D9123A}" type="presParOf" srcId="{7A5BC23E-96E6-4110-8E78-7B7CB5628C87}" destId="{CCA7DDEC-1948-45C6-B3D4-7385EDD75B94}" srcOrd="2" destOrd="0" presId="urn:microsoft.com/office/officeart/2005/8/layout/venn1"/>
    <dgm:cxn modelId="{A13B2621-B7EB-400A-AF35-AB85701C8C90}" type="presParOf" srcId="{7A5BC23E-96E6-4110-8E78-7B7CB5628C87}" destId="{61CFDD2A-F837-40CF-BA25-7A881992FCC3}" srcOrd="3" destOrd="0" presId="urn:microsoft.com/office/officeart/2005/8/layout/venn1"/>
    <dgm:cxn modelId="{B7B2BFFF-FDC8-40E3-9BAB-89729FF9B882}" type="presParOf" srcId="{7A5BC23E-96E6-4110-8E78-7B7CB5628C87}" destId="{DC847D4F-73FD-4C9D-8B0E-4C7DFB4D76E3}" srcOrd="4" destOrd="0" presId="urn:microsoft.com/office/officeart/2005/8/layout/venn1"/>
    <dgm:cxn modelId="{043F6F27-5311-42E7-9FE6-C27BE06D3638}" type="presParOf" srcId="{7A5BC23E-96E6-4110-8E78-7B7CB5628C87}" destId="{4A73AD57-D402-47F6-AE53-10288B83DF2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001586-284D-4B2D-99F7-DF32B60B9D20}" type="doc">
      <dgm:prSet loTypeId="urn:microsoft.com/office/officeart/2005/8/layout/cycle4#1" loCatId="matrix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F8D844-A7C3-4C96-AECE-9A1A8166AD15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C00000"/>
              </a:solidFill>
            </a:rPr>
            <a:t> Легочные</a:t>
          </a:r>
          <a:endParaRPr lang="ru-RU" sz="1800" b="1" dirty="0">
            <a:solidFill>
              <a:srgbClr val="C00000"/>
            </a:solidFill>
          </a:endParaRPr>
        </a:p>
      </dgm:t>
    </dgm:pt>
    <dgm:pt modelId="{36CE0770-B9E1-4EA1-8879-61505F1A95EB}" type="parTrans" cxnId="{6AF8B70F-B833-491A-AF46-3AA2AF29C9B5}">
      <dgm:prSet/>
      <dgm:spPr/>
      <dgm:t>
        <a:bodyPr/>
        <a:lstStyle/>
        <a:p>
          <a:endParaRPr lang="ru-RU"/>
        </a:p>
      </dgm:t>
    </dgm:pt>
    <dgm:pt modelId="{FCF1AFF8-CB70-4AC5-B9E5-6FA2FDC3A68B}" type="sibTrans" cxnId="{6AF8B70F-B833-491A-AF46-3AA2AF29C9B5}">
      <dgm:prSet/>
      <dgm:spPr/>
      <dgm:t>
        <a:bodyPr/>
        <a:lstStyle/>
        <a:p>
          <a:endParaRPr lang="ru-RU"/>
        </a:p>
      </dgm:t>
    </dgm:pt>
    <dgm:pt modelId="{61EF0B0C-6FA5-4493-B02D-A24EB8CD564B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C00000"/>
              </a:solidFill>
            </a:rPr>
            <a:t>Патология внесердечных сосудов</a:t>
          </a:r>
          <a:endParaRPr lang="ru-RU" sz="1800" b="1" dirty="0">
            <a:solidFill>
              <a:srgbClr val="C00000"/>
            </a:solidFill>
          </a:endParaRPr>
        </a:p>
      </dgm:t>
    </dgm:pt>
    <dgm:pt modelId="{7EADB407-F811-4059-8748-D64687ECE597}" type="parTrans" cxnId="{F364947B-3912-48DC-BE0D-846C41092BD5}">
      <dgm:prSet/>
      <dgm:spPr/>
      <dgm:t>
        <a:bodyPr/>
        <a:lstStyle/>
        <a:p>
          <a:endParaRPr lang="ru-RU"/>
        </a:p>
      </dgm:t>
    </dgm:pt>
    <dgm:pt modelId="{8E5D7658-D601-4D3E-8E0C-68B046840665}" type="sibTrans" cxnId="{F364947B-3912-48DC-BE0D-846C41092BD5}">
      <dgm:prSet/>
      <dgm:spPr/>
      <dgm:t>
        <a:bodyPr/>
        <a:lstStyle/>
        <a:p>
          <a:endParaRPr lang="ru-RU"/>
        </a:p>
      </dgm:t>
    </dgm:pt>
    <dgm:pt modelId="{9BF4FFD1-0618-4936-AF3F-2A4E3EAB125A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C00000"/>
              </a:solidFill>
            </a:rPr>
            <a:t> </a:t>
          </a:r>
          <a:r>
            <a:rPr lang="ru-RU" sz="1600" b="1" dirty="0" smtClean="0">
              <a:solidFill>
                <a:srgbClr val="C00000"/>
              </a:solidFill>
            </a:rPr>
            <a:t>Желудочно-кишечные</a:t>
          </a:r>
          <a:endParaRPr lang="ru-RU" sz="1600" b="1" dirty="0">
            <a:solidFill>
              <a:srgbClr val="C00000"/>
            </a:solidFill>
          </a:endParaRPr>
        </a:p>
      </dgm:t>
    </dgm:pt>
    <dgm:pt modelId="{DD6A53ED-0065-40D1-8627-E1DC6AECD604}" type="parTrans" cxnId="{CD50A0A1-015E-4240-B768-738F9C3E9714}">
      <dgm:prSet/>
      <dgm:spPr/>
      <dgm:t>
        <a:bodyPr/>
        <a:lstStyle/>
        <a:p>
          <a:endParaRPr lang="ru-RU"/>
        </a:p>
      </dgm:t>
    </dgm:pt>
    <dgm:pt modelId="{28E67F1F-A036-4416-93E9-8F6314547BCF}" type="sibTrans" cxnId="{CD50A0A1-015E-4240-B768-738F9C3E9714}">
      <dgm:prSet/>
      <dgm:spPr/>
      <dgm:t>
        <a:bodyPr/>
        <a:lstStyle/>
        <a:p>
          <a:endParaRPr lang="ru-RU"/>
        </a:p>
      </dgm:t>
    </dgm:pt>
    <dgm:pt modelId="{34D7637A-EF1E-41CD-9320-4F15B37F5F01}">
      <dgm:prSet/>
      <dgm:spPr/>
      <dgm:t>
        <a:bodyPr/>
        <a:lstStyle/>
        <a:p>
          <a:endParaRPr lang="ru-RU" dirty="0"/>
        </a:p>
      </dgm:t>
    </dgm:pt>
    <dgm:pt modelId="{E239C948-3D79-4799-A6BF-F97B223199FE}" type="parTrans" cxnId="{CA784231-77C1-400B-9FC2-DF210D3E33F6}">
      <dgm:prSet/>
      <dgm:spPr/>
      <dgm:t>
        <a:bodyPr/>
        <a:lstStyle/>
        <a:p>
          <a:endParaRPr lang="ru-RU"/>
        </a:p>
      </dgm:t>
    </dgm:pt>
    <dgm:pt modelId="{012B3898-AE25-476A-9E90-28D383C70745}" type="sibTrans" cxnId="{CA784231-77C1-400B-9FC2-DF210D3E33F6}">
      <dgm:prSet/>
      <dgm:spPr/>
      <dgm:t>
        <a:bodyPr/>
        <a:lstStyle/>
        <a:p>
          <a:endParaRPr lang="ru-RU"/>
        </a:p>
      </dgm:t>
    </dgm:pt>
    <dgm:pt modelId="{E5ADE0A3-E080-407D-8827-6ACD81321D89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rgbClr val="C00000"/>
              </a:solidFill>
            </a:rPr>
            <a:t>Сердечно-сосудистые</a:t>
          </a:r>
          <a:endParaRPr lang="ru-RU" sz="1600" b="1" dirty="0">
            <a:solidFill>
              <a:srgbClr val="C00000"/>
            </a:solidFill>
          </a:endParaRPr>
        </a:p>
      </dgm:t>
    </dgm:pt>
    <dgm:pt modelId="{003D3D04-282C-4CE9-B1BA-E5852D4A19EA}" type="parTrans" cxnId="{4F02643D-30D1-4BD2-8EE0-80DBF7BCD553}">
      <dgm:prSet/>
      <dgm:spPr/>
      <dgm:t>
        <a:bodyPr/>
        <a:lstStyle/>
        <a:p>
          <a:endParaRPr lang="ru-RU"/>
        </a:p>
      </dgm:t>
    </dgm:pt>
    <dgm:pt modelId="{E9C4E534-F597-4B6B-9253-691A6869FA62}" type="sibTrans" cxnId="{4F02643D-30D1-4BD2-8EE0-80DBF7BCD553}">
      <dgm:prSet/>
      <dgm:spPr/>
      <dgm:t>
        <a:bodyPr/>
        <a:lstStyle/>
        <a:p>
          <a:endParaRPr lang="ru-RU"/>
        </a:p>
      </dgm:t>
    </dgm:pt>
    <dgm:pt modelId="{65615CC1-0FE0-4C6D-99B2-42E8DB804018}">
      <dgm:prSet custT="1"/>
      <dgm:spPr/>
      <dgm:t>
        <a:bodyPr/>
        <a:lstStyle/>
        <a:p>
          <a:pPr algn="l" rtl="0"/>
          <a:r>
            <a:rPr lang="ru-RU" sz="1600" dirty="0" smtClean="0"/>
            <a:t>миокардит, </a:t>
          </a:r>
          <a:r>
            <a:rPr lang="ru-RU" sz="1600" dirty="0" err="1" smtClean="0"/>
            <a:t>кардиомиопатии</a:t>
          </a:r>
          <a:r>
            <a:rPr lang="ru-RU" sz="1600" dirty="0" smtClean="0"/>
            <a:t>, </a:t>
          </a:r>
          <a:r>
            <a:rPr lang="ru-RU" sz="1600" dirty="0" err="1" smtClean="0"/>
            <a:t>тахиаритмии</a:t>
          </a:r>
          <a:r>
            <a:rPr lang="ru-RU" sz="1600" dirty="0" smtClean="0"/>
            <a:t>, острая СН, </a:t>
          </a:r>
          <a:r>
            <a:rPr lang="ru-RU" sz="1600" dirty="0" smtClean="0">
              <a:solidFill>
                <a:srgbClr val="C00000"/>
              </a:solidFill>
            </a:rPr>
            <a:t>гипертензивный криз, </a:t>
          </a:r>
          <a:r>
            <a:rPr lang="ru-RU" sz="1600" dirty="0" smtClean="0"/>
            <a:t>аортальный стеноз, </a:t>
          </a:r>
          <a:r>
            <a:rPr lang="ru-RU" sz="1600" dirty="0" err="1" smtClean="0"/>
            <a:t>стрессиндуцированная</a:t>
          </a:r>
          <a:r>
            <a:rPr lang="ru-RU" sz="1600" dirty="0" smtClean="0"/>
            <a:t> </a:t>
          </a:r>
          <a:r>
            <a:rPr lang="ru-RU" sz="1600" dirty="0" err="1" smtClean="0"/>
            <a:t>кардиомиопатия</a:t>
          </a:r>
          <a:r>
            <a:rPr lang="ru-RU" sz="1600" dirty="0" smtClean="0"/>
            <a:t> </a:t>
          </a:r>
          <a:r>
            <a:rPr lang="ru-RU" sz="1600" dirty="0" err="1" smtClean="0"/>
            <a:t>Тако-Тсубо</a:t>
          </a:r>
          <a:r>
            <a:rPr lang="ru-RU" sz="1600" dirty="0" smtClean="0"/>
            <a:t>, травма сердца.</a:t>
          </a:r>
          <a:endParaRPr lang="ru-RU" sz="1600" dirty="0"/>
        </a:p>
      </dgm:t>
    </dgm:pt>
    <dgm:pt modelId="{C01260AD-ED8F-4E3A-9687-2E8AB506F989}" type="parTrans" cxnId="{3011A66B-21F7-43EC-ACF7-2A0EB17C3835}">
      <dgm:prSet/>
      <dgm:spPr/>
      <dgm:t>
        <a:bodyPr/>
        <a:lstStyle/>
        <a:p>
          <a:endParaRPr lang="ru-RU"/>
        </a:p>
      </dgm:t>
    </dgm:pt>
    <dgm:pt modelId="{BE9DDF8B-B08F-4B2A-AB35-1FB9D46E4EDA}" type="sibTrans" cxnId="{3011A66B-21F7-43EC-ACF7-2A0EB17C3835}">
      <dgm:prSet/>
      <dgm:spPr/>
      <dgm:t>
        <a:bodyPr/>
        <a:lstStyle/>
        <a:p>
          <a:endParaRPr lang="ru-RU"/>
        </a:p>
      </dgm:t>
    </dgm:pt>
    <dgm:pt modelId="{312705A2-E2C7-4642-BD6C-1758FEE95A7E}">
      <dgm:prSet custT="1"/>
      <dgm:spPr/>
      <dgm:t>
        <a:bodyPr/>
        <a:lstStyle/>
        <a:p>
          <a:pPr rtl="0"/>
          <a:r>
            <a:rPr lang="ru-RU" sz="1800" dirty="0" smtClean="0"/>
            <a:t> тромбоэмболия легочных артерий, пневмоторакс, бронхит, пневмония, плеврит</a:t>
          </a:r>
          <a:r>
            <a:rPr lang="ru-RU" sz="1000" dirty="0" smtClean="0"/>
            <a:t>.</a:t>
          </a:r>
          <a:endParaRPr lang="ru-RU" sz="1000" dirty="0"/>
        </a:p>
      </dgm:t>
    </dgm:pt>
    <dgm:pt modelId="{1914BFAA-89F8-48C7-9B9C-0284B4CC8056}" type="parTrans" cxnId="{82DA74FD-2665-4907-A589-34D16CE60230}">
      <dgm:prSet/>
      <dgm:spPr/>
      <dgm:t>
        <a:bodyPr/>
        <a:lstStyle/>
        <a:p>
          <a:endParaRPr lang="ru-RU"/>
        </a:p>
      </dgm:t>
    </dgm:pt>
    <dgm:pt modelId="{42F5698E-144A-425A-8EEE-FE5E3524C1A9}" type="sibTrans" cxnId="{82DA74FD-2665-4907-A589-34D16CE60230}">
      <dgm:prSet/>
      <dgm:spPr/>
      <dgm:t>
        <a:bodyPr/>
        <a:lstStyle/>
        <a:p>
          <a:endParaRPr lang="ru-RU"/>
        </a:p>
      </dgm:t>
    </dgm:pt>
    <dgm:pt modelId="{2AB9CC19-32A4-41EA-B62B-7479412579FE}">
      <dgm:prSet custT="1"/>
      <dgm:spPr/>
      <dgm:t>
        <a:bodyPr/>
        <a:lstStyle/>
        <a:p>
          <a:pPr rtl="0"/>
          <a:r>
            <a:rPr lang="ru-RU" sz="1050" dirty="0" smtClean="0">
              <a:solidFill>
                <a:srgbClr val="C00000"/>
              </a:solidFill>
            </a:rPr>
            <a:t> </a:t>
          </a:r>
          <a:r>
            <a:rPr lang="ru-RU" sz="2000" dirty="0" smtClean="0">
              <a:solidFill>
                <a:srgbClr val="C00000"/>
              </a:solidFill>
            </a:rPr>
            <a:t>расслоение аорты, </a:t>
          </a:r>
          <a:r>
            <a:rPr lang="ru-RU" sz="2000" dirty="0" err="1" smtClean="0">
              <a:solidFill>
                <a:srgbClr val="C00000"/>
              </a:solidFill>
            </a:rPr>
            <a:t>аневризма,аорты</a:t>
          </a:r>
          <a:r>
            <a:rPr lang="ru-RU" sz="2000" dirty="0" smtClean="0">
              <a:solidFill>
                <a:srgbClr val="C00000"/>
              </a:solidFill>
            </a:rPr>
            <a:t>, инсульт</a:t>
          </a:r>
          <a:r>
            <a:rPr lang="ru-RU" sz="1400" dirty="0" smtClean="0"/>
            <a:t>.</a:t>
          </a:r>
          <a:endParaRPr lang="ru-RU" sz="1400" dirty="0"/>
        </a:p>
      </dgm:t>
    </dgm:pt>
    <dgm:pt modelId="{2B11EC38-8967-4416-B3E6-215A3A96CC3F}" type="parTrans" cxnId="{6CF559CC-3B51-4DCC-8EF6-31C192D8789B}">
      <dgm:prSet/>
      <dgm:spPr/>
      <dgm:t>
        <a:bodyPr/>
        <a:lstStyle/>
        <a:p>
          <a:endParaRPr lang="ru-RU"/>
        </a:p>
      </dgm:t>
    </dgm:pt>
    <dgm:pt modelId="{81D211DB-3FF5-498F-8530-4A0BC3773409}" type="sibTrans" cxnId="{6CF559CC-3B51-4DCC-8EF6-31C192D8789B}">
      <dgm:prSet/>
      <dgm:spPr/>
      <dgm:t>
        <a:bodyPr/>
        <a:lstStyle/>
        <a:p>
          <a:endParaRPr lang="ru-RU"/>
        </a:p>
      </dgm:t>
    </dgm:pt>
    <dgm:pt modelId="{40029885-B3E7-4089-AE4D-14152FA43630}">
      <dgm:prSet custT="1"/>
      <dgm:spPr/>
      <dgm:t>
        <a:bodyPr/>
        <a:lstStyle/>
        <a:p>
          <a:pPr rtl="0"/>
          <a:r>
            <a:rPr lang="ru-RU" sz="1600" dirty="0" smtClean="0"/>
            <a:t>эзофагит, пищеводный рефлюкс, спазм пищевода, </a:t>
          </a:r>
          <a:r>
            <a:rPr lang="ru-RU" sz="1600" dirty="0" smtClean="0">
              <a:solidFill>
                <a:srgbClr val="C00000"/>
              </a:solidFill>
            </a:rPr>
            <a:t>пептическая язва, </a:t>
          </a:r>
          <a:r>
            <a:rPr lang="ru-RU" sz="1600" dirty="0" smtClean="0"/>
            <a:t>гастрит, панкреатит, холецистит.</a:t>
          </a:r>
          <a:endParaRPr lang="ru-RU" sz="1600" dirty="0"/>
        </a:p>
      </dgm:t>
    </dgm:pt>
    <dgm:pt modelId="{252922DE-C1E8-48F4-9F3E-C28B028FDC58}" type="parTrans" cxnId="{05495E99-23CF-453B-8D1A-B6E8B4DCA6CE}">
      <dgm:prSet/>
      <dgm:spPr/>
      <dgm:t>
        <a:bodyPr/>
        <a:lstStyle/>
        <a:p>
          <a:endParaRPr lang="ru-RU"/>
        </a:p>
      </dgm:t>
    </dgm:pt>
    <dgm:pt modelId="{0EDB7FB8-B5C5-41C6-8FEE-5D0D24221C80}" type="sibTrans" cxnId="{05495E99-23CF-453B-8D1A-B6E8B4DCA6CE}">
      <dgm:prSet/>
      <dgm:spPr/>
      <dgm:t>
        <a:bodyPr/>
        <a:lstStyle/>
        <a:p>
          <a:endParaRPr lang="ru-RU"/>
        </a:p>
      </dgm:t>
    </dgm:pt>
    <dgm:pt modelId="{DF1CD068-E96C-4326-92CC-88ACEA1B3CE8}" type="pres">
      <dgm:prSet presAssocID="{DA001586-284D-4B2D-99F7-DF32B60B9D2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A47B7A-AE43-4875-9229-E3B2564EF076}" type="pres">
      <dgm:prSet presAssocID="{DA001586-284D-4B2D-99F7-DF32B60B9D20}" presName="children" presStyleCnt="0"/>
      <dgm:spPr/>
    </dgm:pt>
    <dgm:pt modelId="{54A5B139-DA04-4EE3-814A-693B476DD022}" type="pres">
      <dgm:prSet presAssocID="{DA001586-284D-4B2D-99F7-DF32B60B9D20}" presName="child1group" presStyleCnt="0"/>
      <dgm:spPr/>
    </dgm:pt>
    <dgm:pt modelId="{9ADF1DA2-B3F3-4EBE-BC08-E45F5D5AE253}" type="pres">
      <dgm:prSet presAssocID="{DA001586-284D-4B2D-99F7-DF32B60B9D20}" presName="child1" presStyleLbl="bgAcc1" presStyleIdx="0" presStyleCnt="4" custScaleX="164497" custLinFactNeighborX="-11341" custLinFactNeighborY="1975"/>
      <dgm:spPr/>
      <dgm:t>
        <a:bodyPr/>
        <a:lstStyle/>
        <a:p>
          <a:endParaRPr lang="ru-RU"/>
        </a:p>
      </dgm:t>
    </dgm:pt>
    <dgm:pt modelId="{BE0067D5-52B9-4D41-9CF6-911B862551C4}" type="pres">
      <dgm:prSet presAssocID="{DA001586-284D-4B2D-99F7-DF32B60B9D2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A9365-D5AC-4DCE-A879-3209D8A212D0}" type="pres">
      <dgm:prSet presAssocID="{DA001586-284D-4B2D-99F7-DF32B60B9D20}" presName="child2group" presStyleCnt="0"/>
      <dgm:spPr/>
    </dgm:pt>
    <dgm:pt modelId="{973BB5C1-C843-4CD3-A9FF-50AA1A8D575E}" type="pres">
      <dgm:prSet presAssocID="{DA001586-284D-4B2D-99F7-DF32B60B9D20}" presName="child2" presStyleLbl="bgAcc1" presStyleIdx="1" presStyleCnt="4" custScaleX="148427"/>
      <dgm:spPr/>
      <dgm:t>
        <a:bodyPr/>
        <a:lstStyle/>
        <a:p>
          <a:endParaRPr lang="ru-RU"/>
        </a:p>
      </dgm:t>
    </dgm:pt>
    <dgm:pt modelId="{A6A3F66A-852B-46B2-83EE-8279CE8E4D85}" type="pres">
      <dgm:prSet presAssocID="{DA001586-284D-4B2D-99F7-DF32B60B9D2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4370E-DAD5-4AAC-A686-F5200CF387AA}" type="pres">
      <dgm:prSet presAssocID="{DA001586-284D-4B2D-99F7-DF32B60B9D20}" presName="child3group" presStyleCnt="0"/>
      <dgm:spPr/>
    </dgm:pt>
    <dgm:pt modelId="{DD5BDBF5-3C01-4F4A-9CF7-70A1AF1137CF}" type="pres">
      <dgm:prSet presAssocID="{DA001586-284D-4B2D-99F7-DF32B60B9D20}" presName="child3" presStyleLbl="bgAcc1" presStyleIdx="2" presStyleCnt="4" custScaleX="137547" custLinFactNeighborX="5943" custLinFactNeighborY="-1468"/>
      <dgm:spPr/>
      <dgm:t>
        <a:bodyPr/>
        <a:lstStyle/>
        <a:p>
          <a:endParaRPr lang="ru-RU"/>
        </a:p>
      </dgm:t>
    </dgm:pt>
    <dgm:pt modelId="{4AA50A4B-9577-42C3-AF9D-7F0C94D42343}" type="pres">
      <dgm:prSet presAssocID="{DA001586-284D-4B2D-99F7-DF32B60B9D2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E0983-413A-49CA-9609-BA042494F5B0}" type="pres">
      <dgm:prSet presAssocID="{DA001586-284D-4B2D-99F7-DF32B60B9D20}" presName="child4group" presStyleCnt="0"/>
      <dgm:spPr/>
    </dgm:pt>
    <dgm:pt modelId="{ED9B074D-9961-4BC2-94FC-BF995935274B}" type="pres">
      <dgm:prSet presAssocID="{DA001586-284D-4B2D-99F7-DF32B60B9D20}" presName="child4" presStyleLbl="bgAcc1" presStyleIdx="3" presStyleCnt="4" custScaleX="152465" custLinFactNeighborX="-2739" custLinFactNeighborY="-1468"/>
      <dgm:spPr/>
      <dgm:t>
        <a:bodyPr/>
        <a:lstStyle/>
        <a:p>
          <a:endParaRPr lang="ru-RU"/>
        </a:p>
      </dgm:t>
    </dgm:pt>
    <dgm:pt modelId="{796E1F8F-6ED7-45EA-8883-5DEFD4DF4012}" type="pres">
      <dgm:prSet presAssocID="{DA001586-284D-4B2D-99F7-DF32B60B9D2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E3F83-E3E7-435C-8C92-D3E69D134BBB}" type="pres">
      <dgm:prSet presAssocID="{DA001586-284D-4B2D-99F7-DF32B60B9D20}" presName="childPlaceholder" presStyleCnt="0"/>
      <dgm:spPr/>
    </dgm:pt>
    <dgm:pt modelId="{D6780C50-CDDC-4549-BA3A-983F77F51640}" type="pres">
      <dgm:prSet presAssocID="{DA001586-284D-4B2D-99F7-DF32B60B9D20}" presName="circle" presStyleCnt="0"/>
      <dgm:spPr/>
    </dgm:pt>
    <dgm:pt modelId="{CED27E1C-76BD-47F1-BF81-1F8A9696112F}" type="pres">
      <dgm:prSet presAssocID="{DA001586-284D-4B2D-99F7-DF32B60B9D2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E621C-FA1F-4481-A4B7-2BE069E99105}" type="pres">
      <dgm:prSet presAssocID="{DA001586-284D-4B2D-99F7-DF32B60B9D2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214A-038C-4260-8084-D92A46682D87}" type="pres">
      <dgm:prSet presAssocID="{DA001586-284D-4B2D-99F7-DF32B60B9D2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3EC47-2929-4BED-8EB6-E055B300A661}" type="pres">
      <dgm:prSet presAssocID="{DA001586-284D-4B2D-99F7-DF32B60B9D2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B73BD-53C3-44E1-8092-29CB45A629CE}" type="pres">
      <dgm:prSet presAssocID="{DA001586-284D-4B2D-99F7-DF32B60B9D20}" presName="quadrantPlaceholder" presStyleCnt="0"/>
      <dgm:spPr/>
    </dgm:pt>
    <dgm:pt modelId="{5CD6669C-64CA-4392-BAAA-7C9596C0A7A1}" type="pres">
      <dgm:prSet presAssocID="{DA001586-284D-4B2D-99F7-DF32B60B9D20}" presName="center1" presStyleLbl="fgShp" presStyleIdx="0" presStyleCnt="2"/>
      <dgm:spPr/>
    </dgm:pt>
    <dgm:pt modelId="{0D79FE47-7E57-4279-81F4-870C1F460114}" type="pres">
      <dgm:prSet presAssocID="{DA001586-284D-4B2D-99F7-DF32B60B9D20}" presName="center2" presStyleLbl="fgShp" presStyleIdx="1" presStyleCnt="2"/>
      <dgm:spPr/>
    </dgm:pt>
  </dgm:ptLst>
  <dgm:cxnLst>
    <dgm:cxn modelId="{639F697A-3F60-4DE6-97AD-7962E12AAAC0}" type="presOf" srcId="{42F8D844-A7C3-4C96-AECE-9A1A8166AD15}" destId="{559E621C-FA1F-4481-A4B7-2BE069E99105}" srcOrd="0" destOrd="0" presId="urn:microsoft.com/office/officeart/2005/8/layout/cycle4#1"/>
    <dgm:cxn modelId="{CD50A0A1-015E-4240-B768-738F9C3E9714}" srcId="{DA001586-284D-4B2D-99F7-DF32B60B9D20}" destId="{9BF4FFD1-0618-4936-AF3F-2A4E3EAB125A}" srcOrd="3" destOrd="0" parTransId="{DD6A53ED-0065-40D1-8627-E1DC6AECD604}" sibTransId="{28E67F1F-A036-4416-93E9-8F6314547BCF}"/>
    <dgm:cxn modelId="{929CDDEB-753A-4331-A0B0-03B209ACC7A7}" type="presOf" srcId="{65615CC1-0FE0-4C6D-99B2-42E8DB804018}" destId="{9ADF1DA2-B3F3-4EBE-BC08-E45F5D5AE253}" srcOrd="0" destOrd="0" presId="urn:microsoft.com/office/officeart/2005/8/layout/cycle4#1"/>
    <dgm:cxn modelId="{AB2E8451-90BD-4826-BF64-896440F012F2}" type="presOf" srcId="{9BF4FFD1-0618-4936-AF3F-2A4E3EAB125A}" destId="{2AE3EC47-2929-4BED-8EB6-E055B300A661}" srcOrd="0" destOrd="0" presId="urn:microsoft.com/office/officeart/2005/8/layout/cycle4#1"/>
    <dgm:cxn modelId="{B006BD48-187F-4473-9CC9-83ABDBA4D4C5}" type="presOf" srcId="{2AB9CC19-32A4-41EA-B62B-7479412579FE}" destId="{DD5BDBF5-3C01-4F4A-9CF7-70A1AF1137CF}" srcOrd="0" destOrd="0" presId="urn:microsoft.com/office/officeart/2005/8/layout/cycle4#1"/>
    <dgm:cxn modelId="{305CCC0D-D520-4E83-8A41-15E5A2F6D2D4}" type="presOf" srcId="{61EF0B0C-6FA5-4493-B02D-A24EB8CD564B}" destId="{A5BB214A-038C-4260-8084-D92A46682D87}" srcOrd="0" destOrd="0" presId="urn:microsoft.com/office/officeart/2005/8/layout/cycle4#1"/>
    <dgm:cxn modelId="{532ADDE0-2620-4D59-BCB2-04254CFF0292}" type="presOf" srcId="{312705A2-E2C7-4642-BD6C-1758FEE95A7E}" destId="{A6A3F66A-852B-46B2-83EE-8279CE8E4D85}" srcOrd="1" destOrd="0" presId="urn:microsoft.com/office/officeart/2005/8/layout/cycle4#1"/>
    <dgm:cxn modelId="{6AF8B70F-B833-491A-AF46-3AA2AF29C9B5}" srcId="{DA001586-284D-4B2D-99F7-DF32B60B9D20}" destId="{42F8D844-A7C3-4C96-AECE-9A1A8166AD15}" srcOrd="1" destOrd="0" parTransId="{36CE0770-B9E1-4EA1-8879-61505F1A95EB}" sibTransId="{FCF1AFF8-CB70-4AC5-B9E5-6FA2FDC3A68B}"/>
    <dgm:cxn modelId="{3011A66B-21F7-43EC-ACF7-2A0EB17C3835}" srcId="{E5ADE0A3-E080-407D-8827-6ACD81321D89}" destId="{65615CC1-0FE0-4C6D-99B2-42E8DB804018}" srcOrd="0" destOrd="0" parTransId="{C01260AD-ED8F-4E3A-9687-2E8AB506F989}" sibTransId="{BE9DDF8B-B08F-4B2A-AB35-1FB9D46E4EDA}"/>
    <dgm:cxn modelId="{B3C9D720-8A67-468C-B5C9-C630E33D43E7}" type="presOf" srcId="{2AB9CC19-32A4-41EA-B62B-7479412579FE}" destId="{4AA50A4B-9577-42C3-AF9D-7F0C94D42343}" srcOrd="1" destOrd="0" presId="urn:microsoft.com/office/officeart/2005/8/layout/cycle4#1"/>
    <dgm:cxn modelId="{6CF559CC-3B51-4DCC-8EF6-31C192D8789B}" srcId="{61EF0B0C-6FA5-4493-B02D-A24EB8CD564B}" destId="{2AB9CC19-32A4-41EA-B62B-7479412579FE}" srcOrd="0" destOrd="0" parTransId="{2B11EC38-8967-4416-B3E6-215A3A96CC3F}" sibTransId="{81D211DB-3FF5-498F-8530-4A0BC3773409}"/>
    <dgm:cxn modelId="{CE191929-F475-4A19-8A57-AE783659C8D6}" type="presOf" srcId="{40029885-B3E7-4089-AE4D-14152FA43630}" destId="{796E1F8F-6ED7-45EA-8883-5DEFD4DF4012}" srcOrd="1" destOrd="0" presId="urn:microsoft.com/office/officeart/2005/8/layout/cycle4#1"/>
    <dgm:cxn modelId="{4F02643D-30D1-4BD2-8EE0-80DBF7BCD553}" srcId="{DA001586-284D-4B2D-99F7-DF32B60B9D20}" destId="{E5ADE0A3-E080-407D-8827-6ACD81321D89}" srcOrd="0" destOrd="0" parTransId="{003D3D04-282C-4CE9-B1BA-E5852D4A19EA}" sibTransId="{E9C4E534-F597-4B6B-9253-691A6869FA62}"/>
    <dgm:cxn modelId="{8FA4E02F-76EF-4AEC-BED2-31B20C601C22}" type="presOf" srcId="{DA001586-284D-4B2D-99F7-DF32B60B9D20}" destId="{DF1CD068-E96C-4326-92CC-88ACEA1B3CE8}" srcOrd="0" destOrd="0" presId="urn:microsoft.com/office/officeart/2005/8/layout/cycle4#1"/>
    <dgm:cxn modelId="{C58265F8-BD83-4B43-AA76-137555622B6F}" type="presOf" srcId="{E5ADE0A3-E080-407D-8827-6ACD81321D89}" destId="{CED27E1C-76BD-47F1-BF81-1F8A9696112F}" srcOrd="0" destOrd="0" presId="urn:microsoft.com/office/officeart/2005/8/layout/cycle4#1"/>
    <dgm:cxn modelId="{05495E99-23CF-453B-8D1A-B6E8B4DCA6CE}" srcId="{9BF4FFD1-0618-4936-AF3F-2A4E3EAB125A}" destId="{40029885-B3E7-4089-AE4D-14152FA43630}" srcOrd="0" destOrd="0" parTransId="{252922DE-C1E8-48F4-9F3E-C28B028FDC58}" sibTransId="{0EDB7FB8-B5C5-41C6-8FEE-5D0D24221C80}"/>
    <dgm:cxn modelId="{D7FCEB22-290E-4915-AF4A-A723C11BA0D5}" type="presOf" srcId="{312705A2-E2C7-4642-BD6C-1758FEE95A7E}" destId="{973BB5C1-C843-4CD3-A9FF-50AA1A8D575E}" srcOrd="0" destOrd="0" presId="urn:microsoft.com/office/officeart/2005/8/layout/cycle4#1"/>
    <dgm:cxn modelId="{6312350A-5646-4A2A-A316-10603623ABB5}" type="presOf" srcId="{40029885-B3E7-4089-AE4D-14152FA43630}" destId="{ED9B074D-9961-4BC2-94FC-BF995935274B}" srcOrd="0" destOrd="0" presId="urn:microsoft.com/office/officeart/2005/8/layout/cycle4#1"/>
    <dgm:cxn modelId="{CA784231-77C1-400B-9FC2-DF210D3E33F6}" srcId="{DA001586-284D-4B2D-99F7-DF32B60B9D20}" destId="{34D7637A-EF1E-41CD-9320-4F15B37F5F01}" srcOrd="4" destOrd="0" parTransId="{E239C948-3D79-4799-A6BF-F97B223199FE}" sibTransId="{012B3898-AE25-476A-9E90-28D383C70745}"/>
    <dgm:cxn modelId="{F364947B-3912-48DC-BE0D-846C41092BD5}" srcId="{DA001586-284D-4B2D-99F7-DF32B60B9D20}" destId="{61EF0B0C-6FA5-4493-B02D-A24EB8CD564B}" srcOrd="2" destOrd="0" parTransId="{7EADB407-F811-4059-8748-D64687ECE597}" sibTransId="{8E5D7658-D601-4D3E-8E0C-68B046840665}"/>
    <dgm:cxn modelId="{82DA74FD-2665-4907-A589-34D16CE60230}" srcId="{42F8D844-A7C3-4C96-AECE-9A1A8166AD15}" destId="{312705A2-E2C7-4642-BD6C-1758FEE95A7E}" srcOrd="0" destOrd="0" parTransId="{1914BFAA-89F8-48C7-9B9C-0284B4CC8056}" sibTransId="{42F5698E-144A-425A-8EEE-FE5E3524C1A9}"/>
    <dgm:cxn modelId="{6916616D-A0CD-45BE-B2F7-EFFCBC3FA3FB}" type="presOf" srcId="{65615CC1-0FE0-4C6D-99B2-42E8DB804018}" destId="{BE0067D5-52B9-4D41-9CF6-911B862551C4}" srcOrd="1" destOrd="0" presId="urn:microsoft.com/office/officeart/2005/8/layout/cycle4#1"/>
    <dgm:cxn modelId="{5A9798F1-E26F-48D4-BA18-814677284C60}" type="presParOf" srcId="{DF1CD068-E96C-4326-92CC-88ACEA1B3CE8}" destId="{0BA47B7A-AE43-4875-9229-E3B2564EF076}" srcOrd="0" destOrd="0" presId="urn:microsoft.com/office/officeart/2005/8/layout/cycle4#1"/>
    <dgm:cxn modelId="{76C38437-8042-417D-A5AC-5685FE8CB19D}" type="presParOf" srcId="{0BA47B7A-AE43-4875-9229-E3B2564EF076}" destId="{54A5B139-DA04-4EE3-814A-693B476DD022}" srcOrd="0" destOrd="0" presId="urn:microsoft.com/office/officeart/2005/8/layout/cycle4#1"/>
    <dgm:cxn modelId="{9FF51695-1FC2-4B41-B978-B7C4C2250381}" type="presParOf" srcId="{54A5B139-DA04-4EE3-814A-693B476DD022}" destId="{9ADF1DA2-B3F3-4EBE-BC08-E45F5D5AE253}" srcOrd="0" destOrd="0" presId="urn:microsoft.com/office/officeart/2005/8/layout/cycle4#1"/>
    <dgm:cxn modelId="{54E60CB7-398E-41E2-BE98-6F63B2EAB392}" type="presParOf" srcId="{54A5B139-DA04-4EE3-814A-693B476DD022}" destId="{BE0067D5-52B9-4D41-9CF6-911B862551C4}" srcOrd="1" destOrd="0" presId="urn:microsoft.com/office/officeart/2005/8/layout/cycle4#1"/>
    <dgm:cxn modelId="{49531C2E-2647-43D3-90B8-878365BF80A0}" type="presParOf" srcId="{0BA47B7A-AE43-4875-9229-E3B2564EF076}" destId="{7EAA9365-D5AC-4DCE-A879-3209D8A212D0}" srcOrd="1" destOrd="0" presId="urn:microsoft.com/office/officeart/2005/8/layout/cycle4#1"/>
    <dgm:cxn modelId="{A6229A33-3E14-4E66-8744-02402DBF561F}" type="presParOf" srcId="{7EAA9365-D5AC-4DCE-A879-3209D8A212D0}" destId="{973BB5C1-C843-4CD3-A9FF-50AA1A8D575E}" srcOrd="0" destOrd="0" presId="urn:microsoft.com/office/officeart/2005/8/layout/cycle4#1"/>
    <dgm:cxn modelId="{145B5CF0-46D2-4DCA-80BC-0BBECF021180}" type="presParOf" srcId="{7EAA9365-D5AC-4DCE-A879-3209D8A212D0}" destId="{A6A3F66A-852B-46B2-83EE-8279CE8E4D85}" srcOrd="1" destOrd="0" presId="urn:microsoft.com/office/officeart/2005/8/layout/cycle4#1"/>
    <dgm:cxn modelId="{DDBE1584-9910-46BA-B562-170CF1C8A6D4}" type="presParOf" srcId="{0BA47B7A-AE43-4875-9229-E3B2564EF076}" destId="{5CD4370E-DAD5-4AAC-A686-F5200CF387AA}" srcOrd="2" destOrd="0" presId="urn:microsoft.com/office/officeart/2005/8/layout/cycle4#1"/>
    <dgm:cxn modelId="{AE50E0D8-5EBD-4E52-B6C5-B0CC4C03BEC1}" type="presParOf" srcId="{5CD4370E-DAD5-4AAC-A686-F5200CF387AA}" destId="{DD5BDBF5-3C01-4F4A-9CF7-70A1AF1137CF}" srcOrd="0" destOrd="0" presId="urn:microsoft.com/office/officeart/2005/8/layout/cycle4#1"/>
    <dgm:cxn modelId="{047F5604-73C5-4867-9780-C022343634A5}" type="presParOf" srcId="{5CD4370E-DAD5-4AAC-A686-F5200CF387AA}" destId="{4AA50A4B-9577-42C3-AF9D-7F0C94D42343}" srcOrd="1" destOrd="0" presId="urn:microsoft.com/office/officeart/2005/8/layout/cycle4#1"/>
    <dgm:cxn modelId="{F4306E30-3412-47F1-9E2A-95E73215F55A}" type="presParOf" srcId="{0BA47B7A-AE43-4875-9229-E3B2564EF076}" destId="{91EE0983-413A-49CA-9609-BA042494F5B0}" srcOrd="3" destOrd="0" presId="urn:microsoft.com/office/officeart/2005/8/layout/cycle4#1"/>
    <dgm:cxn modelId="{A5DB4859-0C1D-43CC-8ED3-7F8A5D05BD64}" type="presParOf" srcId="{91EE0983-413A-49CA-9609-BA042494F5B0}" destId="{ED9B074D-9961-4BC2-94FC-BF995935274B}" srcOrd="0" destOrd="0" presId="urn:microsoft.com/office/officeart/2005/8/layout/cycle4#1"/>
    <dgm:cxn modelId="{DAAEE934-8133-454A-8899-40B5F327CF09}" type="presParOf" srcId="{91EE0983-413A-49CA-9609-BA042494F5B0}" destId="{796E1F8F-6ED7-45EA-8883-5DEFD4DF4012}" srcOrd="1" destOrd="0" presId="urn:microsoft.com/office/officeart/2005/8/layout/cycle4#1"/>
    <dgm:cxn modelId="{D6A33F5A-A771-4F53-8652-9BFD94534C8E}" type="presParOf" srcId="{0BA47B7A-AE43-4875-9229-E3B2564EF076}" destId="{56EE3F83-E3E7-435C-8C92-D3E69D134BBB}" srcOrd="4" destOrd="0" presId="urn:microsoft.com/office/officeart/2005/8/layout/cycle4#1"/>
    <dgm:cxn modelId="{28B46971-9616-48F1-8BBE-EF30F1297199}" type="presParOf" srcId="{DF1CD068-E96C-4326-92CC-88ACEA1B3CE8}" destId="{D6780C50-CDDC-4549-BA3A-983F77F51640}" srcOrd="1" destOrd="0" presId="urn:microsoft.com/office/officeart/2005/8/layout/cycle4#1"/>
    <dgm:cxn modelId="{579AF5A5-A726-4FA6-BC18-461A4CE50103}" type="presParOf" srcId="{D6780C50-CDDC-4549-BA3A-983F77F51640}" destId="{CED27E1C-76BD-47F1-BF81-1F8A9696112F}" srcOrd="0" destOrd="0" presId="urn:microsoft.com/office/officeart/2005/8/layout/cycle4#1"/>
    <dgm:cxn modelId="{FE62115B-68B9-4CC2-BF08-A68D35AFBB64}" type="presParOf" srcId="{D6780C50-CDDC-4549-BA3A-983F77F51640}" destId="{559E621C-FA1F-4481-A4B7-2BE069E99105}" srcOrd="1" destOrd="0" presId="urn:microsoft.com/office/officeart/2005/8/layout/cycle4#1"/>
    <dgm:cxn modelId="{51617189-6BAC-4428-85AD-61CEA06C48A4}" type="presParOf" srcId="{D6780C50-CDDC-4549-BA3A-983F77F51640}" destId="{A5BB214A-038C-4260-8084-D92A46682D87}" srcOrd="2" destOrd="0" presId="urn:microsoft.com/office/officeart/2005/8/layout/cycle4#1"/>
    <dgm:cxn modelId="{51A93AA7-7D96-4ED6-A0D7-811501830F41}" type="presParOf" srcId="{D6780C50-CDDC-4549-BA3A-983F77F51640}" destId="{2AE3EC47-2929-4BED-8EB6-E055B300A661}" srcOrd="3" destOrd="0" presId="urn:microsoft.com/office/officeart/2005/8/layout/cycle4#1"/>
    <dgm:cxn modelId="{56E38606-5DE5-4564-B7BE-0D786DD40392}" type="presParOf" srcId="{D6780C50-CDDC-4549-BA3A-983F77F51640}" destId="{7AAB73BD-53C3-44E1-8092-29CB45A629CE}" srcOrd="4" destOrd="0" presId="urn:microsoft.com/office/officeart/2005/8/layout/cycle4#1"/>
    <dgm:cxn modelId="{96F18667-5F38-41D9-A01C-CFA2F23606CF}" type="presParOf" srcId="{DF1CD068-E96C-4326-92CC-88ACEA1B3CE8}" destId="{5CD6669C-64CA-4392-BAAA-7C9596C0A7A1}" srcOrd="2" destOrd="0" presId="urn:microsoft.com/office/officeart/2005/8/layout/cycle4#1"/>
    <dgm:cxn modelId="{3185E719-46F1-4C8B-963D-8318A9AB9D5B}" type="presParOf" srcId="{DF1CD068-E96C-4326-92CC-88ACEA1B3CE8}" destId="{0D79FE47-7E57-4279-81F4-870C1F46011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8239CC-5970-4026-B69D-6A8BF8CC987B}">
      <dsp:nvSpPr>
        <dsp:cNvPr id="0" name=""/>
        <dsp:cNvSpPr/>
      </dsp:nvSpPr>
      <dsp:spPr>
        <a:xfrm>
          <a:off x="0" y="0"/>
          <a:ext cx="4525962" cy="45259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249B6-8C67-4196-8350-3A4F3071B616}">
      <dsp:nvSpPr>
        <dsp:cNvPr id="0" name=""/>
        <dsp:cNvSpPr/>
      </dsp:nvSpPr>
      <dsp:spPr>
        <a:xfrm>
          <a:off x="2262981" y="0"/>
          <a:ext cx="8709818" cy="4525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Диагноз </a:t>
          </a:r>
          <a:r>
            <a:rPr lang="ru-RU" sz="2500" kern="1200" dirty="0" err="1" smtClean="0"/>
            <a:t>ОКСбп</a:t>
          </a:r>
          <a:r>
            <a:rPr lang="en-US" sz="2500" kern="1200" dirty="0" smtClean="0"/>
            <a:t>ST</a:t>
          </a:r>
          <a:r>
            <a:rPr lang="ru-RU" sz="2500" kern="1200" dirty="0" smtClean="0"/>
            <a:t> выставляется при </a:t>
          </a:r>
          <a:r>
            <a:rPr lang="ru-RU" sz="2500" b="1" kern="1200" dirty="0" smtClean="0">
              <a:solidFill>
                <a:srgbClr val="00B0F0"/>
              </a:solidFill>
            </a:rPr>
            <a:t>наличие остро возникших клинических признаков или симптомов ишемии миокарда</a:t>
          </a:r>
          <a:r>
            <a:rPr lang="ru-RU" sz="2500" kern="1200" dirty="0" smtClean="0"/>
            <a:t>, когда на ЭКГ отсутствует стойкий (длительностью  более 20 минут) подъем сегмента</a:t>
          </a:r>
          <a:r>
            <a:rPr lang="en-US" sz="2500" kern="1200" dirty="0" smtClean="0"/>
            <a:t> ST</a:t>
          </a:r>
          <a:r>
            <a:rPr lang="ru-RU" sz="2500" kern="1200" dirty="0" smtClean="0"/>
            <a:t> как минимум в двух смежных отведениях и нет остро возникшей БЛНПГ.</a:t>
          </a:r>
          <a:endParaRPr lang="ru-RU" sz="2500" kern="1200" dirty="0"/>
        </a:p>
      </dsp:txBody>
      <dsp:txXfrm>
        <a:off x="2262981" y="0"/>
        <a:ext cx="8709818" cy="2149832"/>
      </dsp:txXfrm>
    </dsp:sp>
    <dsp:sp modelId="{E91EF58A-35FD-4F61-A3E2-08E9628B061C}">
      <dsp:nvSpPr>
        <dsp:cNvPr id="0" name=""/>
        <dsp:cNvSpPr/>
      </dsp:nvSpPr>
      <dsp:spPr>
        <a:xfrm>
          <a:off x="1188065" y="2149832"/>
          <a:ext cx="2149832" cy="21498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62CAF-F406-46FC-B15D-1B3BA2255060}">
      <dsp:nvSpPr>
        <dsp:cNvPr id="0" name=""/>
        <dsp:cNvSpPr/>
      </dsp:nvSpPr>
      <dsp:spPr>
        <a:xfrm>
          <a:off x="2262981" y="2149832"/>
          <a:ext cx="8709818" cy="2149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При сомнении необходимы другие диагностические признаки.</a:t>
          </a:r>
          <a:endParaRPr lang="ru-RU" sz="2500" kern="1200" dirty="0"/>
        </a:p>
      </dsp:txBody>
      <dsp:txXfrm>
        <a:off x="2262981" y="2149832"/>
        <a:ext cx="8709818" cy="21498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E97DD7-52EC-40AC-BD78-F4B4A13BDAB1}">
      <dsp:nvSpPr>
        <dsp:cNvPr id="0" name=""/>
        <dsp:cNvSpPr/>
      </dsp:nvSpPr>
      <dsp:spPr>
        <a:xfrm>
          <a:off x="737234" y="892224"/>
          <a:ext cx="10235565" cy="31986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6528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У всех пациентов с подозрением на  ОКС рекомендуется в </a:t>
          </a:r>
          <a:r>
            <a:rPr lang="ru-RU" sz="3000" b="1" kern="1200" dirty="0" smtClean="0">
              <a:solidFill>
                <a:srgbClr val="FF0000"/>
              </a:solidFill>
            </a:rPr>
            <a:t>течение первых 10 минут </a:t>
          </a:r>
          <a:r>
            <a:rPr lang="ru-RU" sz="3000" kern="1200" dirty="0" smtClean="0"/>
            <a:t>на месте первого контакта  с медицинским работником зарегистрировать и интерпретировать ЭКГ в покое в 12 стандартных отведениях для диагностики </a:t>
          </a:r>
          <a:r>
            <a:rPr lang="ru-RU" sz="3000" kern="1200" dirty="0" err="1" smtClean="0"/>
            <a:t>ОКСбп</a:t>
          </a:r>
          <a:r>
            <a:rPr lang="en-US" sz="3000" kern="1200" dirty="0" smtClean="0"/>
            <a:t>ST</a:t>
          </a:r>
          <a:r>
            <a:rPr lang="ru-RU" sz="3000" kern="1200" dirty="0" smtClean="0"/>
            <a:t> (ЕОК 1В, УУР В, УДД 2).</a:t>
          </a:r>
          <a:endParaRPr lang="ru-RU" sz="3000" kern="1200" dirty="0"/>
        </a:p>
      </dsp:txBody>
      <dsp:txXfrm>
        <a:off x="737234" y="892224"/>
        <a:ext cx="10235565" cy="3198614"/>
      </dsp:txXfrm>
    </dsp:sp>
    <dsp:sp modelId="{5FEFB6EC-A334-48E3-9D5B-5269EBCAC0A2}">
      <dsp:nvSpPr>
        <dsp:cNvPr id="0" name=""/>
        <dsp:cNvSpPr/>
      </dsp:nvSpPr>
      <dsp:spPr>
        <a:xfrm>
          <a:off x="0" y="0"/>
          <a:ext cx="2856218" cy="26144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676D83-CBF2-496A-8FB8-D10F4BFB1491}">
      <dsp:nvSpPr>
        <dsp:cNvPr id="0" name=""/>
        <dsp:cNvSpPr/>
      </dsp:nvSpPr>
      <dsp:spPr>
        <a:xfrm>
          <a:off x="0" y="249571"/>
          <a:ext cx="10972800" cy="2985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 пациентов с </a:t>
          </a:r>
          <a:r>
            <a:rPr lang="ru-RU" sz="2900" kern="1200" dirty="0" err="1" smtClean="0"/>
            <a:t>ОКСбп</a:t>
          </a:r>
          <a:r>
            <a:rPr lang="en-US" sz="2900" kern="1200" dirty="0" smtClean="0"/>
            <a:t>ST</a:t>
          </a:r>
          <a:r>
            <a:rPr lang="ru-RU" sz="2900" kern="1200" dirty="0" smtClean="0"/>
            <a:t> в начале лечения рекомендуется тройная </a:t>
          </a:r>
          <a:r>
            <a:rPr lang="ru-RU" sz="2900" kern="1200" dirty="0" err="1" smtClean="0"/>
            <a:t>антитромботическая</a:t>
          </a:r>
          <a:r>
            <a:rPr lang="ru-RU" sz="2900" kern="1200" dirty="0" smtClean="0"/>
            <a:t> терапия ( сочетание АСК, ингибитора </a:t>
          </a:r>
          <a:r>
            <a:rPr lang="en-US" sz="2900" kern="1200" dirty="0" smtClean="0"/>
            <a:t>P2Y12 </a:t>
          </a:r>
          <a:r>
            <a:rPr lang="ru-RU" sz="2900" kern="1200" dirty="0" smtClean="0"/>
            <a:t>рецептора тромбоцитов и антикоагулянтов) </a:t>
          </a:r>
          <a:r>
            <a:rPr lang="ru-RU" sz="2900" u="sng" kern="1200" dirty="0" smtClean="0"/>
            <a:t>с последующим переходом на сочетание АСК с ингибитором </a:t>
          </a:r>
          <a:r>
            <a:rPr lang="en-US" sz="2900" u="sng" kern="1200" dirty="0" smtClean="0"/>
            <a:t>P2Y12 </a:t>
          </a:r>
          <a:r>
            <a:rPr lang="ru-RU" sz="2900" u="sng" kern="1200" dirty="0" smtClean="0"/>
            <a:t>рецептора тромбоцитов</a:t>
          </a:r>
          <a:r>
            <a:rPr lang="ru-RU" sz="2900" kern="1200" dirty="0" smtClean="0"/>
            <a:t> или на сочетание ПОАК или антагониста витамина К с одним или двумя </a:t>
          </a:r>
          <a:r>
            <a:rPr lang="ru-RU" sz="2900" kern="1200" dirty="0" err="1" smtClean="0"/>
            <a:t>антиагрегантами</a:t>
          </a:r>
          <a:r>
            <a:rPr lang="ru-RU" sz="2900" kern="1200" dirty="0" smtClean="0"/>
            <a:t>. ЕОК </a:t>
          </a:r>
          <a:r>
            <a:rPr lang="en-US" sz="2900" kern="1200" dirty="0" smtClean="0"/>
            <a:t>IA (</a:t>
          </a:r>
          <a:r>
            <a:rPr lang="ru-RU" sz="2900" kern="1200" dirty="0" smtClean="0"/>
            <a:t> УУР А, УДД </a:t>
          </a:r>
          <a:r>
            <a:rPr lang="en-US" sz="2900" kern="1200" dirty="0" smtClean="0"/>
            <a:t>I</a:t>
          </a:r>
          <a:r>
            <a:rPr lang="ru-RU" sz="2900" kern="1200" dirty="0" smtClean="0"/>
            <a:t>)</a:t>
          </a:r>
          <a:endParaRPr lang="ru-RU" sz="2900" kern="1200" dirty="0"/>
        </a:p>
      </dsp:txBody>
      <dsp:txXfrm>
        <a:off x="0" y="249571"/>
        <a:ext cx="10972800" cy="29858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199CC4-971A-4FFA-A2BA-F482B9F28FFB}">
      <dsp:nvSpPr>
        <dsp:cNvPr id="0" name=""/>
        <dsp:cNvSpPr/>
      </dsp:nvSpPr>
      <dsp:spPr>
        <a:xfrm>
          <a:off x="4128611" y="56574"/>
          <a:ext cx="2715577" cy="271557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Аспирин</a:t>
          </a:r>
          <a:r>
            <a:rPr lang="ru-RU" sz="1400" kern="1200" dirty="0" smtClean="0"/>
            <a:t> – нагрузочная доза 300 мг, затем по 75-150 мг/</a:t>
          </a:r>
          <a:r>
            <a:rPr lang="ru-RU" sz="1400" kern="1200" dirty="0" err="1" smtClean="0"/>
            <a:t>сут</a:t>
          </a:r>
          <a:r>
            <a:rPr lang="ru-RU" sz="1400" kern="1200" dirty="0" smtClean="0"/>
            <a:t> неопределенно долго</a:t>
          </a:r>
          <a:endParaRPr lang="ru-RU" sz="1400" kern="1200" dirty="0"/>
        </a:p>
      </dsp:txBody>
      <dsp:txXfrm>
        <a:off x="4490688" y="531800"/>
        <a:ext cx="1991423" cy="1222010"/>
      </dsp:txXfrm>
    </dsp:sp>
    <dsp:sp modelId="{CCA7DDEC-1948-45C6-B3D4-7385EDD75B94}">
      <dsp:nvSpPr>
        <dsp:cNvPr id="0" name=""/>
        <dsp:cNvSpPr/>
      </dsp:nvSpPr>
      <dsp:spPr>
        <a:xfrm>
          <a:off x="5108482" y="1753810"/>
          <a:ext cx="2715577" cy="2715577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Клопидогрел</a:t>
          </a:r>
          <a:r>
            <a:rPr lang="ru-RU" sz="1400" kern="1200" dirty="0" smtClean="0"/>
            <a:t> – нагрузочная доза 300 мг (75 мг у пациентов старше 75 лет) или   </a:t>
          </a:r>
          <a:r>
            <a:rPr lang="ru-RU" sz="1400" b="1" kern="1200" dirty="0" err="1" smtClean="0"/>
            <a:t>Бриллинта</a:t>
          </a:r>
          <a:r>
            <a:rPr lang="ru-RU" sz="1400" kern="1200" dirty="0" smtClean="0"/>
            <a:t>  180 мг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Празугрел</a:t>
          </a:r>
          <a:r>
            <a:rPr lang="ru-RU" sz="1400" b="1" kern="1200" dirty="0" smtClean="0"/>
            <a:t> </a:t>
          </a:r>
          <a:r>
            <a:rPr lang="ru-RU" sz="1400" kern="1200" dirty="0" smtClean="0"/>
            <a:t>60мг </a:t>
          </a:r>
          <a:endParaRPr lang="ru-RU" sz="1400" kern="1200" dirty="0"/>
        </a:p>
      </dsp:txBody>
      <dsp:txXfrm>
        <a:off x="5938996" y="2455334"/>
        <a:ext cx="1629346" cy="1493567"/>
      </dsp:txXfrm>
    </dsp:sp>
    <dsp:sp modelId="{DC847D4F-73FD-4C9D-8B0E-4C7DFB4D76E3}">
      <dsp:nvSpPr>
        <dsp:cNvPr id="0" name=""/>
        <dsp:cNvSpPr/>
      </dsp:nvSpPr>
      <dsp:spPr>
        <a:xfrm>
          <a:off x="3148740" y="1753810"/>
          <a:ext cx="2715577" cy="2715577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r>
            <a:rPr lang="ru-RU" sz="1400" b="1" kern="1200" dirty="0" smtClean="0"/>
            <a:t>Гепарин</a:t>
          </a:r>
          <a:r>
            <a:rPr lang="ru-RU" sz="1400" kern="1200" dirty="0" smtClean="0"/>
            <a:t> – 4000 - 5000 ЕД – в/в </a:t>
          </a:r>
          <a:endParaRPr lang="ru-RU" sz="1400" kern="1200" dirty="0"/>
        </a:p>
      </dsp:txBody>
      <dsp:txXfrm>
        <a:off x="3404457" y="2455334"/>
        <a:ext cx="1629346" cy="149356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5BDBF5-3C01-4F4A-9CF7-70A1AF1137CF}">
      <dsp:nvSpPr>
        <dsp:cNvPr id="0" name=""/>
        <dsp:cNvSpPr/>
      </dsp:nvSpPr>
      <dsp:spPr>
        <a:xfrm>
          <a:off x="6382512" y="3550604"/>
          <a:ext cx="3572581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 smtClean="0">
              <a:solidFill>
                <a:srgbClr val="C00000"/>
              </a:solidFill>
            </a:rPr>
            <a:t> </a:t>
          </a:r>
          <a:r>
            <a:rPr lang="ru-RU" sz="2000" kern="1200" dirty="0" smtClean="0">
              <a:solidFill>
                <a:srgbClr val="C00000"/>
              </a:solidFill>
            </a:rPr>
            <a:t>расслоение аорты, </a:t>
          </a:r>
          <a:r>
            <a:rPr lang="ru-RU" sz="2000" kern="1200" dirty="0" err="1" smtClean="0">
              <a:solidFill>
                <a:srgbClr val="C00000"/>
              </a:solidFill>
            </a:rPr>
            <a:t>аневризма,аорты</a:t>
          </a:r>
          <a:r>
            <a:rPr lang="ru-RU" sz="2000" kern="1200" dirty="0" smtClean="0">
              <a:solidFill>
                <a:srgbClr val="C00000"/>
              </a:solidFill>
            </a:rPr>
            <a:t>, инсульт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7454286" y="3971228"/>
        <a:ext cx="2500806" cy="1261872"/>
      </dsp:txXfrm>
    </dsp:sp>
    <dsp:sp modelId="{ED9B074D-9961-4BC2-94FC-BF995935274B}">
      <dsp:nvSpPr>
        <dsp:cNvPr id="0" name=""/>
        <dsp:cNvSpPr/>
      </dsp:nvSpPr>
      <dsp:spPr>
        <a:xfrm>
          <a:off x="1725486" y="3550604"/>
          <a:ext cx="3960054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эзофагит, пищеводный рефлюкс, спазм пищевода, </a:t>
          </a:r>
          <a:r>
            <a:rPr lang="ru-RU" sz="1600" kern="1200" dirty="0" smtClean="0">
              <a:solidFill>
                <a:srgbClr val="C00000"/>
              </a:solidFill>
            </a:rPr>
            <a:t>пептическая язва, </a:t>
          </a:r>
          <a:r>
            <a:rPr lang="ru-RU" sz="1600" kern="1200" dirty="0" smtClean="0"/>
            <a:t>гастрит, панкреатит, холецистит.</a:t>
          </a:r>
          <a:endParaRPr lang="ru-RU" sz="1600" kern="1200" dirty="0"/>
        </a:p>
      </dsp:txBody>
      <dsp:txXfrm>
        <a:off x="1725486" y="3971228"/>
        <a:ext cx="2772038" cy="1261872"/>
      </dsp:txXfrm>
    </dsp:sp>
    <dsp:sp modelId="{973BB5C1-C843-4CD3-A9FF-50AA1A8D575E}">
      <dsp:nvSpPr>
        <dsp:cNvPr id="0" name=""/>
        <dsp:cNvSpPr/>
      </dsp:nvSpPr>
      <dsp:spPr>
        <a:xfrm>
          <a:off x="6086855" y="0"/>
          <a:ext cx="3855173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тромбоэмболия легочных артерий, пневмоторакс, бронхит, пневмония, плеврит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7243407" y="0"/>
        <a:ext cx="2698621" cy="1261872"/>
      </dsp:txXfrm>
    </dsp:sp>
    <dsp:sp modelId="{9ADF1DA2-B3F3-4EBE-BC08-E45F5D5AE253}">
      <dsp:nvSpPr>
        <dsp:cNvPr id="0" name=""/>
        <dsp:cNvSpPr/>
      </dsp:nvSpPr>
      <dsp:spPr>
        <a:xfrm>
          <a:off x="1345805" y="33229"/>
          <a:ext cx="4272568" cy="1682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миокардит, </a:t>
          </a:r>
          <a:r>
            <a:rPr lang="ru-RU" sz="1600" kern="1200" dirty="0" err="1" smtClean="0"/>
            <a:t>кардиомиопатии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тахиаритмии</a:t>
          </a:r>
          <a:r>
            <a:rPr lang="ru-RU" sz="1600" kern="1200" dirty="0" smtClean="0"/>
            <a:t>, острая СН, </a:t>
          </a:r>
          <a:r>
            <a:rPr lang="ru-RU" sz="1600" kern="1200" dirty="0" smtClean="0">
              <a:solidFill>
                <a:srgbClr val="C00000"/>
              </a:solidFill>
            </a:rPr>
            <a:t>гипертензивный криз, </a:t>
          </a:r>
          <a:r>
            <a:rPr lang="ru-RU" sz="1600" kern="1200" dirty="0" smtClean="0"/>
            <a:t>аортальный стеноз, </a:t>
          </a:r>
          <a:r>
            <a:rPr lang="ru-RU" sz="1600" kern="1200" dirty="0" err="1" smtClean="0"/>
            <a:t>стрессиндуцированная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кардиомиопатия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Тако-Тсубо</a:t>
          </a:r>
          <a:r>
            <a:rPr lang="ru-RU" sz="1600" kern="1200" dirty="0" smtClean="0"/>
            <a:t>, травма сердца.</a:t>
          </a:r>
          <a:endParaRPr lang="ru-RU" sz="1600" kern="1200" dirty="0"/>
        </a:p>
      </dsp:txBody>
      <dsp:txXfrm>
        <a:off x="1345805" y="33229"/>
        <a:ext cx="2990797" cy="1261872"/>
      </dsp:txXfrm>
    </dsp:sp>
    <dsp:sp modelId="{CED27E1C-76BD-47F1-BF81-1F8A9696112F}">
      <dsp:nvSpPr>
        <dsp:cNvPr id="0" name=""/>
        <dsp:cNvSpPr/>
      </dsp:nvSpPr>
      <dsp:spPr>
        <a:xfrm>
          <a:off x="3461994" y="299694"/>
          <a:ext cx="2276627" cy="22766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</a:rPr>
            <a:t>Сердечно-сосудистые</a:t>
          </a:r>
          <a:endParaRPr lang="ru-RU" sz="1600" b="1" kern="1200" dirty="0">
            <a:solidFill>
              <a:srgbClr val="C00000"/>
            </a:solidFill>
          </a:endParaRPr>
        </a:p>
      </dsp:txBody>
      <dsp:txXfrm>
        <a:off x="3461994" y="299694"/>
        <a:ext cx="2276627" cy="2276627"/>
      </dsp:txXfrm>
    </dsp:sp>
    <dsp:sp modelId="{559E621C-FA1F-4481-A4B7-2BE069E99105}">
      <dsp:nvSpPr>
        <dsp:cNvPr id="0" name=""/>
        <dsp:cNvSpPr/>
      </dsp:nvSpPr>
      <dsp:spPr>
        <a:xfrm rot="5400000">
          <a:off x="5843778" y="299694"/>
          <a:ext cx="2276627" cy="22766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 Легочные</a:t>
          </a:r>
          <a:endParaRPr lang="ru-RU" sz="1800" b="1" kern="1200" dirty="0">
            <a:solidFill>
              <a:srgbClr val="C00000"/>
            </a:solidFill>
          </a:endParaRPr>
        </a:p>
      </dsp:txBody>
      <dsp:txXfrm rot="5400000">
        <a:off x="5843778" y="299694"/>
        <a:ext cx="2276627" cy="2276627"/>
      </dsp:txXfrm>
    </dsp:sp>
    <dsp:sp modelId="{A5BB214A-038C-4260-8084-D92A46682D87}">
      <dsp:nvSpPr>
        <dsp:cNvPr id="0" name=""/>
        <dsp:cNvSpPr/>
      </dsp:nvSpPr>
      <dsp:spPr>
        <a:xfrm rot="10800000">
          <a:off x="5843778" y="2681478"/>
          <a:ext cx="2276627" cy="22766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Патология внесердечных сосудов</a:t>
          </a:r>
          <a:endParaRPr lang="ru-RU" sz="1800" b="1" kern="1200" dirty="0">
            <a:solidFill>
              <a:srgbClr val="C00000"/>
            </a:solidFill>
          </a:endParaRPr>
        </a:p>
      </dsp:txBody>
      <dsp:txXfrm rot="10800000">
        <a:off x="5843778" y="2681478"/>
        <a:ext cx="2276627" cy="2276627"/>
      </dsp:txXfrm>
    </dsp:sp>
    <dsp:sp modelId="{2AE3EC47-2929-4BED-8EB6-E055B300A661}">
      <dsp:nvSpPr>
        <dsp:cNvPr id="0" name=""/>
        <dsp:cNvSpPr/>
      </dsp:nvSpPr>
      <dsp:spPr>
        <a:xfrm rot="16200000">
          <a:off x="3461994" y="2681478"/>
          <a:ext cx="2276627" cy="22766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</a:rPr>
            <a:t> </a:t>
          </a:r>
          <a:r>
            <a:rPr lang="ru-RU" sz="1600" b="1" kern="1200" dirty="0" smtClean="0">
              <a:solidFill>
                <a:srgbClr val="C00000"/>
              </a:solidFill>
            </a:rPr>
            <a:t>Желудочно-кишечные</a:t>
          </a:r>
          <a:endParaRPr lang="ru-RU" sz="1600" b="1" kern="1200" dirty="0">
            <a:solidFill>
              <a:srgbClr val="C00000"/>
            </a:solidFill>
          </a:endParaRPr>
        </a:p>
      </dsp:txBody>
      <dsp:txXfrm rot="16200000">
        <a:off x="3461994" y="2681478"/>
        <a:ext cx="2276627" cy="2276627"/>
      </dsp:txXfrm>
    </dsp:sp>
    <dsp:sp modelId="{5CD6669C-64CA-4392-BAAA-7C9596C0A7A1}">
      <dsp:nvSpPr>
        <dsp:cNvPr id="0" name=""/>
        <dsp:cNvSpPr/>
      </dsp:nvSpPr>
      <dsp:spPr>
        <a:xfrm>
          <a:off x="5398179" y="2155698"/>
          <a:ext cx="786041" cy="68351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9FE47-7E57-4279-81F4-870C1F460114}">
      <dsp:nvSpPr>
        <dsp:cNvPr id="0" name=""/>
        <dsp:cNvSpPr/>
      </dsp:nvSpPr>
      <dsp:spPr>
        <a:xfrm rot="10800000">
          <a:off x="5398179" y="2418588"/>
          <a:ext cx="786041" cy="68351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0.37914</cdr:x>
      <cdr:y>0.48615</cdr:y>
    </cdr:from>
    <cdr:to>
      <cdr:x>0.59686</cdr:x>
      <cdr:y>0.56061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3385628" y="2612339"/>
          <a:ext cx="1944179" cy="4001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FF0000"/>
              </a:solidFill>
            </a:rPr>
            <a:t>Пациент с ОКС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</cdr:x>
      <cdr:y>0.39808</cdr:y>
    </cdr:from>
    <cdr:to>
      <cdr:x>0.24393</cdr:x>
      <cdr:y>0.46109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0" y="2139108"/>
          <a:ext cx="230425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0.05723</cdr:x>
      <cdr:y>0.77987</cdr:y>
    </cdr:from>
    <cdr:to>
      <cdr:x>0.22869</cdr:x>
      <cdr:y>0.8486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540569" y="4190663"/>
          <a:ext cx="16196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925A6-33F7-44C5-8B6D-71E4C5E2C51A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DCBFC-4703-4095-8B1A-2C1AF60735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86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 выстроена  региональная модель оказания медицинской помощи пациентам с острым инфарктом миокарда: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Дистанционная передача теле-ЭКГ из машин СМП, ЦРБ в центры </a:t>
            </a:r>
            <a:r>
              <a:rPr lang="ru-RU" b="1" dirty="0" err="1" smtClean="0">
                <a:solidFill>
                  <a:srgbClr val="002060"/>
                </a:solidFill>
              </a:rPr>
              <a:t>пЧКВ</a:t>
            </a:r>
            <a:r>
              <a:rPr lang="ru-RU" b="1" dirty="0" smtClean="0">
                <a:solidFill>
                  <a:srgbClr val="002060"/>
                </a:solidFill>
              </a:rPr>
              <a:t> 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Фармакоинвазивная</a:t>
            </a:r>
            <a:r>
              <a:rPr lang="ru-RU" b="1" dirty="0" smtClean="0">
                <a:solidFill>
                  <a:srgbClr val="002060"/>
                </a:solidFill>
              </a:rPr>
              <a:t> стратегия лечения больных ОИМ 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Широкое внедрение </a:t>
            </a:r>
            <a:r>
              <a:rPr lang="ru-RU" b="1" dirty="0" err="1" smtClean="0">
                <a:solidFill>
                  <a:srgbClr val="002060"/>
                </a:solidFill>
              </a:rPr>
              <a:t>догоспитальной</a:t>
            </a:r>
            <a:r>
              <a:rPr lang="ru-RU" b="1" dirty="0" smtClean="0">
                <a:solidFill>
                  <a:srgbClr val="002060"/>
                </a:solidFill>
              </a:rPr>
              <a:t> ТЛТ в районах края 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Мониторинг больных и принятие решения о дальнейшей тактике 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&gt;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Госпитализация экстренных больных в центры </a:t>
            </a:r>
            <a:r>
              <a:rPr lang="ru-RU" b="1" dirty="0" err="1" smtClean="0">
                <a:solidFill>
                  <a:srgbClr val="002060"/>
                </a:solidFill>
              </a:rPr>
              <a:t>пЧКВ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санавиацией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7EEF8-113B-4BC2-99B8-9022C7B5407A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4254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411483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789">
              <a:defRPr/>
            </a:pPr>
            <a:fld id="{6A17D41C-5317-4F23-8F91-C9B8FA1C6FF5}" type="slidenum">
              <a:rPr lang="en-GB" smtClean="0">
                <a:solidFill>
                  <a:prstClr val="black"/>
                </a:solidFill>
                <a:latin typeface="Calibri"/>
              </a:rPr>
              <a:pPr defTabSz="918789">
                <a:defRPr/>
              </a:pPr>
              <a:t>31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806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C2D37-123D-4C6D-85CF-C99FACF3B7A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536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331F4F-4462-48A6-BA56-FEB598DE2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CBB8466-F04F-46BA-9D36-A3AF1222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2D6CCA-C9B1-4AD3-91BF-59A1393C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98142E-BA63-46F4-8427-F868A5C2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A0393B-A313-441E-A461-702AFAD7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708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11CFDA-60E1-4F70-ABD1-605486DC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13A6313-5AE7-40DB-9022-8A28328A3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49CF22-03EE-42BC-BAC1-AC932162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4D0FEA-BACA-44ED-85A0-DFDCD54E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36ABBD-829F-4BE2-8243-C0FEECBF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99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9939BF6-74FF-4BE2-B307-73F03FDC2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D8C76D6-F4BF-443E-9517-5B056B08F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FB8A3D-B96D-4D25-87B1-5F11AEAE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655C78-E219-4856-9D79-7CE8AD0E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968199-9F8E-4C42-9BA2-64FD92BA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8004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32F6D4F-AA4B-4822-BF0D-DE8EF233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4F46C9C3-1BED-F744-AAA2-C690CC0522D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692524" y="1071350"/>
            <a:ext cx="8100000" cy="511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7E8654A-10B6-9E49-B310-B60B35B5E45C}"/>
              </a:ext>
            </a:extLst>
          </p:cNvPr>
          <p:cNvCxnSpPr/>
          <p:nvPr userDrawn="1"/>
        </p:nvCxnSpPr>
        <p:spPr>
          <a:xfrm>
            <a:off x="3534771" y="1071349"/>
            <a:ext cx="0" cy="513838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8">
            <a:extLst>
              <a:ext uri="{FF2B5EF4-FFF2-40B4-BE49-F238E27FC236}">
                <a16:creationId xmlns="" xmlns:a16="http://schemas.microsoft.com/office/drawing/2014/main" id="{2763D8FB-FEA6-B64C-A6A2-A022761F8536}"/>
              </a:ext>
            </a:extLst>
          </p:cNvPr>
          <p:cNvGrpSpPr/>
          <p:nvPr userDrawn="1"/>
        </p:nvGrpSpPr>
        <p:grpSpPr>
          <a:xfrm>
            <a:off x="-4281592" y="0"/>
            <a:ext cx="3507559" cy="1958642"/>
            <a:chOff x="838199" y="1150070"/>
            <a:chExt cx="3507558" cy="1958642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101D4DEF-EC68-F543-815C-CBCD50D075C8}"/>
                </a:ext>
              </a:extLst>
            </p:cNvPr>
            <p:cNvSpPr/>
            <p:nvPr/>
          </p:nvSpPr>
          <p:spPr>
            <a:xfrm>
              <a:off x="838200" y="1150070"/>
              <a:ext cx="3507557" cy="195864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33333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1EABFF3-29FD-0C4D-B064-73C9D08ED83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333333"/>
                  </a:solidFill>
                  <a:latin typeface="+mj-lt"/>
                </a:rPr>
                <a:t>How to change </a:t>
              </a:r>
              <a:br>
                <a:rPr lang="en-GB" dirty="0">
                  <a:solidFill>
                    <a:srgbClr val="333333"/>
                  </a:solidFill>
                  <a:latin typeface="+mj-lt"/>
                </a:rPr>
              </a:br>
              <a:r>
                <a:rPr lang="en-GB" dirty="0">
                  <a:solidFill>
                    <a:srgbClr val="333333"/>
                  </a:solidFill>
                  <a:latin typeface="+mj-lt"/>
                </a:rPr>
                <a:t>object colour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8F8423E-F5D3-9E4C-AD17-6D4158F54457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612B547-A82D-F14E-BBE1-D0917E07A9A9}"/>
                </a:ext>
              </a:extLst>
            </p:cNvPr>
            <p:cNvSpPr txBox="1"/>
            <p:nvPr/>
          </p:nvSpPr>
          <p:spPr>
            <a:xfrm>
              <a:off x="838199" y="1977536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1. </a:t>
              </a:r>
              <a:r>
                <a:rPr lang="en-GB" sz="1400" dirty="0">
                  <a:solidFill>
                    <a:srgbClr val="333333"/>
                  </a:solidFill>
                </a:rPr>
                <a:t>Select</a:t>
              </a:r>
              <a:r>
                <a:rPr lang="en-GB" sz="1400" baseline="0" dirty="0">
                  <a:solidFill>
                    <a:srgbClr val="333333"/>
                  </a:solidFill>
                </a:rPr>
                <a:t> </a:t>
              </a:r>
              <a:r>
                <a:rPr lang="en-GB" sz="1400" dirty="0">
                  <a:solidFill>
                    <a:srgbClr val="333333"/>
                  </a:solidFill>
                </a:rPr>
                <a:t>object and click</a:t>
              </a:r>
              <a:br>
                <a:rPr lang="en-GB" sz="1400" dirty="0">
                  <a:solidFill>
                    <a:srgbClr val="333333"/>
                  </a:solidFill>
                </a:rPr>
              </a:br>
              <a:r>
                <a:rPr lang="en-GB" sz="1400" b="1" dirty="0">
                  <a:solidFill>
                    <a:srgbClr val="333333"/>
                  </a:solidFill>
                </a:rPr>
                <a:t>Format.</a:t>
              </a:r>
              <a:endParaRPr lang="en-GB" sz="1400" dirty="0">
                <a:solidFill>
                  <a:srgbClr val="333333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445E3C21-37B0-324B-8D66-A99F106A9CFE}"/>
                </a:ext>
              </a:extLst>
            </p:cNvPr>
            <p:cNvSpPr txBox="1"/>
            <p:nvPr/>
          </p:nvSpPr>
          <p:spPr>
            <a:xfrm>
              <a:off x="838199" y="2524809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Select </a:t>
              </a:r>
              <a:r>
                <a:rPr lang="en-GB" sz="1400" b="1" dirty="0">
                  <a:solidFill>
                    <a:srgbClr val="333333"/>
                  </a:solidFill>
                </a:rPr>
                <a:t>Shape Fill  </a:t>
              </a:r>
              <a:r>
                <a:rPr lang="en-GB" sz="1400" dirty="0">
                  <a:solidFill>
                    <a:srgbClr val="333333"/>
                  </a:solidFill>
                </a:rPr>
                <a:t>and choose a colour from the AstraZeneca</a:t>
              </a:r>
              <a:r>
                <a:rPr lang="en-GB" sz="1400" baseline="0" dirty="0">
                  <a:solidFill>
                    <a:srgbClr val="333333"/>
                  </a:solidFill>
                </a:rPr>
                <a:t> custom colour palette.</a:t>
              </a:r>
              <a:r>
                <a:rPr lang="en-GB" sz="1400" dirty="0">
                  <a:solidFill>
                    <a:srgbClr val="333333"/>
                  </a:solidFill>
                </a:rPr>
                <a:t> </a:t>
              </a:r>
            </a:p>
          </p:txBody>
        </p:sp>
      </p:grpSp>
      <p:sp>
        <p:nvSpPr>
          <p:cNvPr id="34" name="Text Placeholder 6">
            <a:extLst>
              <a:ext uri="{FF2B5EF4-FFF2-40B4-BE49-F238E27FC236}">
                <a16:creationId xmlns="" xmlns:a16="http://schemas.microsoft.com/office/drawing/2014/main" id="{4CE5312B-0DCB-404E-8D03-55FF40B434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9088" y="5383456"/>
            <a:ext cx="3132000" cy="855421"/>
          </a:xfrm>
        </p:spPr>
        <p:txBody>
          <a:bodyPr anchor="b"/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references here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2962656" y="541324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CD2FE97C-33AF-43D2-AAB4-C42B35C17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839" y="1022685"/>
            <a:ext cx="3132000" cy="2232000"/>
          </a:xfrm>
        </p:spPr>
        <p:txBody>
          <a:bodyPr anchor="b" anchorCtr="0"/>
          <a:lstStyle>
            <a:lvl1pPr>
              <a:defRPr>
                <a:solidFill>
                  <a:srgbClr val="7F134C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24" name="Text Placeholder 9">
            <a:extLst>
              <a:ext uri="{FF2B5EF4-FFF2-40B4-BE49-F238E27FC236}">
                <a16:creationId xmlns="" xmlns:a16="http://schemas.microsoft.com/office/drawing/2014/main" id="{FC19D02F-4C7B-4ABF-ACCD-A559862B0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839" y="3388575"/>
            <a:ext cx="3132000" cy="19008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Enter text here </a:t>
            </a:r>
            <a:endParaRPr lang="en-GB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="" xmlns:a16="http://schemas.microsoft.com/office/drawing/2014/main" id="{5873A3BF-2A3F-41E7-B22E-ADEE988BF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16103" y="6356352"/>
            <a:ext cx="4114800" cy="30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 sz="1050">
                <a:solidFill>
                  <a:schemeClr val="tx1"/>
                </a:solidFill>
              </a:defRPr>
            </a:lvl1pPr>
          </a:lstStyle>
          <a:p>
            <a:r>
              <a:rPr lang="ru-RU" sz="1050" kern="0" dirty="0"/>
              <a:t>ТОЛЬКО ДЛЯ ВНУТРЕННЕГО ИСПОЛЬЗОВАНИЯ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125589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p:oleObj spid="_x0000_s1026" name="think-cell Slide" r:id="rId3" imgW="360" imgH="360" progId="">
              <p:embed/>
            </p:oleObj>
          </a:graphicData>
        </a:graphic>
      </p:graphicFrame>
      <p:sp>
        <p:nvSpPr>
          <p:cNvPr id="16" name="Rectangle 15"/>
          <p:cNvSpPr/>
          <p:nvPr userDrawn="1"/>
        </p:nvSpPr>
        <p:spPr>
          <a:xfrm>
            <a:off x="179919" y="194734"/>
            <a:ext cx="11832167" cy="982719"/>
          </a:xfrm>
          <a:prstGeom prst="rect">
            <a:avLst/>
          </a:prstGeom>
          <a:solidFill>
            <a:srgbClr val="53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37830" y="457336"/>
            <a:ext cx="1459908" cy="720117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80263" y="194870"/>
            <a:ext cx="1510708" cy="359697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0031138" y="194732"/>
            <a:ext cx="1968500" cy="984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6401" y="268924"/>
            <a:ext cx="9541652" cy="774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ts val="2800"/>
              </a:lnSpc>
              <a:defRPr sz="2800" b="0" cap="all" spc="-1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here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145200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9029DB-1BE6-4747-A932-D7888FFA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F9ED0F-C102-4EEB-A34B-FF729A751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1345B0-189E-4131-9577-69E26487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030A49-3766-49E2-9A4F-027C0B55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3E41DD-224A-4B17-BDF2-88D2B0F4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934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EF46D4-8B1D-4F8B-9192-9E914EA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90E194F-D5D8-4858-847D-9F6FE02BC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881F295-DA71-4832-9CE9-2DCED06A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D3FFCF8-C8AF-484D-ACD7-AAE569EA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11B4DD9-9BC9-4F70-9909-9E7F830D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742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32327F-CCFA-487E-9A07-BE7850AE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14D614-A760-44A4-9F18-478E2838D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3F6EFD-8792-4D20-AF59-B73310970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64876B1-E71B-4F9F-B820-238B0378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7BE92EC-2BCD-4F36-A936-794E0C94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9A101CC-8DCF-4253-A89D-1F85D676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165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4381A9-5D1A-418E-8F86-E6003BD5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7595BE1-F49D-49C4-B493-919B9D49D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57ED4D6-81E9-40E4-AD9A-A768AD72A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0D55E63-E2E7-4EF5-BE0A-DB0AAD40F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652D46C-E09E-41DD-9BF9-B1D0B6A19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BBA2D55-8AAE-4718-A6EC-3F1EFAC5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2985C7B-2C1D-4B6C-AC90-3DE7A937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ECE61F6-CD2D-47B7-A2E5-857C4EF9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41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1C6D23-BE53-48EE-944E-7A7ABE1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D4D65CE-8F21-48F6-903C-11892EC5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B7C5B46-F0D8-4B32-BA59-90625649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EFBDC7C-7087-4A9A-BB50-299C6A7C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4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9E68ABE-856A-4B14-A283-C8A35418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C12A342-73D9-4191-B32C-26EE7FC1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AC3CD03-692E-4B08-943A-0A831BD3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642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D7437D-299D-4FCC-B292-E04BE5C4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E0B599-AE80-4F30-8E6E-612EBCE91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404613-CE27-4AE0-BE36-97257E8C1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6C232AD-2382-4E80-BD98-941257FA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3EA9940-175B-43B0-BA4C-86825092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9B8803-D8C0-4235-BE1D-E5435069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83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F81DDF-0FC1-48D7-B120-08A9CBA6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E3DAD0F-028C-4285-BDA4-63EDF1A8F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FDFB203-AB70-4750-BD97-9007B22D2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29AF8C-2B1E-4986-AC2A-084830C1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60778A4-1EFB-43D5-A2FB-43355DF5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516FB36-9640-4C9F-AB6D-EC8B049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954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6170ED-9859-4871-900D-95EB0ECC5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9C399EF-CA80-4C3E-BE7E-04DFC6928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BBD42F-3053-4367-BA13-A8F0F9D58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70712-4961-4755-B293-79888D14323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ADB4EC-58FD-4E13-8C98-0E469E9ED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EC31DB-8C1E-472C-AB68-52AF1638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5C7C0-E3B5-4253-975D-BC220FFC6E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020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5725" r:id="rId12"/>
    <p:sldLayoutId id="2147485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krasedinros.ru/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cardio.ru/content/Guidelines/2020/Clinic_rekom_OKS_bST.pdf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sv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scardio.ru/content/Guidelines/2020/Clinic_rekom_OKS_bST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санавиац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125" y="2276873"/>
            <a:ext cx="5559253" cy="2515443"/>
          </a:xfrm>
        </p:spPr>
      </p:pic>
      <p:sp>
        <p:nvSpPr>
          <p:cNvPr id="11" name="Прямоугольник 10"/>
          <p:cNvSpPr/>
          <p:nvPr/>
        </p:nvSpPr>
        <p:spPr>
          <a:xfrm>
            <a:off x="952464" y="5500703"/>
            <a:ext cx="10668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3">
              <a:lnSpc>
                <a:spcPct val="80000"/>
              </a:lnSpc>
            </a:pPr>
            <a:r>
              <a:rPr lang="ru-RU" dirty="0" err="1" smtClean="0">
                <a:solidFill>
                  <a:srgbClr val="0070C0"/>
                </a:solidFill>
              </a:rPr>
              <a:t>Устюгов</a:t>
            </a:r>
            <a:r>
              <a:rPr lang="ru-RU" dirty="0" smtClean="0">
                <a:solidFill>
                  <a:srgbClr val="0070C0"/>
                </a:solidFill>
              </a:rPr>
              <a:t> С.А. - Доцент кафедры мобилизационной подготовки здравоохранения, медицины катастроф, скорой помощи с курсом ПО </a:t>
            </a:r>
            <a:r>
              <a:rPr lang="ru-RU" dirty="0" err="1" smtClean="0">
                <a:solidFill>
                  <a:srgbClr val="0070C0"/>
                </a:solidFill>
              </a:rPr>
              <a:t>КрасГМУ</a:t>
            </a:r>
            <a:r>
              <a:rPr lang="ru-RU" dirty="0" smtClean="0">
                <a:solidFill>
                  <a:srgbClr val="0070C0"/>
                </a:solidFill>
              </a:rPr>
              <a:t>, заведующий кардиологическим отделением № 3 КГБУЗ Краевая клиническая больница; Главный внештатный кардиолог Красноярского Края</a:t>
            </a:r>
          </a:p>
          <a:p>
            <a:pPr marL="36513">
              <a:lnSpc>
                <a:spcPct val="80000"/>
              </a:lnSpc>
            </a:pPr>
            <a:endParaRPr lang="ru-RU" sz="1600" b="1" dirty="0" smtClean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9550"/>
            <a:ext cx="12192000" cy="148213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Догоспитальная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 помощь пациентам с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ОКСбп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ST</a:t>
            </a:r>
            <a:endParaRPr lang="ru-RU" dirty="0">
              <a:solidFill>
                <a:srgbClr val="00B0F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4979" y="1916832"/>
            <a:ext cx="6207021" cy="3049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4592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krasnoyarsk.edinros.ru/images/1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435" y="-136525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http://krasnoyarsk.edinros.ru/images/1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435" y="-136525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7"/>
          <p:cNvSpPr>
            <a:spLocks noChangeArrowheads="1"/>
          </p:cNvSpPr>
          <p:nvPr/>
        </p:nvSpPr>
        <p:spPr bwMode="auto">
          <a:xfrm>
            <a:off x="694895" y="943447"/>
            <a:ext cx="5184575" cy="9000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ЮЖНАЯ ГРУППА (межрайонный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центр – г</a:t>
            </a:r>
            <a:r>
              <a:rPr lang="ru-RU" sz="1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Минусинск)</a:t>
            </a:r>
            <a:endParaRPr lang="ru-RU" sz="1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РБ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Расстояние до Красноярска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450 км</a:t>
            </a:r>
            <a:endPara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Максимальная удаленность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РБ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от межрайонного центра 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110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км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6" name="TextBox 10"/>
          <p:cNvSpPr txBox="1">
            <a:spLocks noChangeArrowheads="1"/>
          </p:cNvSpPr>
          <p:nvPr/>
        </p:nvSpPr>
        <p:spPr bwMode="auto">
          <a:xfrm rot="10800000" flipV="1">
            <a:off x="694895" y="28402"/>
            <a:ext cx="11282264" cy="9397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7211" tIns="38606" rIns="77211" bIns="38606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Маршрутизация пациентов </a:t>
            </a:r>
            <a:r>
              <a:rPr lang="en-US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STEMI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 в </a:t>
            </a:r>
            <a:r>
              <a:rPr lang="ru-RU" altLang="ru-RU" sz="2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Южной </a:t>
            </a:r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+mj-ea"/>
                <a:cs typeface="Arial" pitchFamily="34" charset="0"/>
              </a:rPr>
              <a:t>группе районов</a:t>
            </a:r>
          </a:p>
        </p:txBody>
      </p:sp>
      <p:pic>
        <p:nvPicPr>
          <p:cNvPr id="114690" name="Picture 2" descr="Каратузский_факт"/>
          <p:cNvPicPr>
            <a:picLocks noChangeAspect="1" noChangeArrowheads="1"/>
          </p:cNvPicPr>
          <p:nvPr/>
        </p:nvPicPr>
        <p:blipFill>
          <a:blip r:embed="rId5" cstate="print"/>
          <a:srcRect t="10022" b="9973"/>
          <a:stretch>
            <a:fillRect/>
          </a:stretch>
        </p:blipFill>
        <p:spPr bwMode="auto">
          <a:xfrm>
            <a:off x="8880311" y="3645026"/>
            <a:ext cx="2590800" cy="142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Минусинск_факт"/>
          <p:cNvPicPr>
            <a:picLocks noChangeAspect="1" noChangeArrowheads="1"/>
          </p:cNvPicPr>
          <p:nvPr/>
        </p:nvPicPr>
        <p:blipFill>
          <a:blip r:embed="rId6" cstate="print"/>
          <a:srcRect l="20976" t="9483" r="26205" b="9174"/>
          <a:stretch>
            <a:fillRect/>
          </a:stretch>
        </p:blipFill>
        <p:spPr bwMode="auto">
          <a:xfrm>
            <a:off x="5327916" y="3708334"/>
            <a:ext cx="1368435" cy="14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Шушенский_факт"/>
          <p:cNvPicPr>
            <a:picLocks noChangeAspect="1" noChangeArrowheads="1"/>
          </p:cNvPicPr>
          <p:nvPr/>
        </p:nvPicPr>
        <p:blipFill>
          <a:blip r:embed="rId7" cstate="print"/>
          <a:srcRect l="21327" t="8644" r="15228" b="9743"/>
          <a:stretch>
            <a:fillRect/>
          </a:stretch>
        </p:blipFill>
        <p:spPr bwMode="auto">
          <a:xfrm>
            <a:off x="3311692" y="4797152"/>
            <a:ext cx="1643733" cy="14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Минусинский_факт"/>
          <p:cNvPicPr>
            <a:picLocks noChangeAspect="1" noChangeArrowheads="1"/>
          </p:cNvPicPr>
          <p:nvPr/>
        </p:nvPicPr>
        <p:blipFill>
          <a:blip r:embed="rId8" cstate="print"/>
          <a:srcRect l="4012" t="8875" r="3362" b="9058"/>
          <a:stretch>
            <a:fillRect/>
          </a:stretch>
        </p:blipFill>
        <p:spPr bwMode="auto">
          <a:xfrm>
            <a:off x="911425" y="3717036"/>
            <a:ext cx="2399755" cy="146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6" descr="Ермаковский_факт"/>
          <p:cNvPicPr>
            <a:picLocks noChangeAspect="1" noChangeArrowheads="1"/>
          </p:cNvPicPr>
          <p:nvPr/>
        </p:nvPicPr>
        <p:blipFill>
          <a:blip r:embed="rId9" cstate="print"/>
          <a:srcRect l="6799" t="9106" r="7361" b="9058"/>
          <a:stretch>
            <a:fillRect/>
          </a:stretch>
        </p:blipFill>
        <p:spPr bwMode="auto">
          <a:xfrm>
            <a:off x="6672066" y="4797152"/>
            <a:ext cx="2223943" cy="14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7" descr="Идринский_факт"/>
          <p:cNvPicPr>
            <a:picLocks noChangeAspect="1" noChangeArrowheads="1"/>
          </p:cNvPicPr>
          <p:nvPr/>
        </p:nvPicPr>
        <p:blipFill>
          <a:blip r:embed="rId10" cstate="print"/>
          <a:srcRect l="3378" t="8875" r="7150" b="8597"/>
          <a:stretch>
            <a:fillRect/>
          </a:stretch>
        </p:blipFill>
        <p:spPr bwMode="auto">
          <a:xfrm>
            <a:off x="4847863" y="1959032"/>
            <a:ext cx="2318043" cy="146996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</p:pic>
      <p:pic>
        <p:nvPicPr>
          <p:cNvPr id="114696" name="Picture 8" descr="Краснотуранский_факт"/>
          <p:cNvPicPr>
            <a:picLocks noChangeAspect="1" noChangeArrowheads="1"/>
          </p:cNvPicPr>
          <p:nvPr/>
        </p:nvPicPr>
        <p:blipFill>
          <a:blip r:embed="rId11" cstate="print"/>
          <a:srcRect l="21327" t="9337" r="20200" b="9058"/>
          <a:stretch>
            <a:fillRect/>
          </a:stretch>
        </p:blipFill>
        <p:spPr bwMode="auto">
          <a:xfrm>
            <a:off x="2159565" y="2060848"/>
            <a:ext cx="1514919" cy="14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Курагинский_факт"/>
          <p:cNvPicPr>
            <a:picLocks noChangeAspect="1" noChangeArrowheads="1"/>
          </p:cNvPicPr>
          <p:nvPr/>
        </p:nvPicPr>
        <p:blipFill>
          <a:blip r:embed="rId12" cstate="print"/>
          <a:srcRect t="22528" b="21133"/>
          <a:stretch>
            <a:fillRect/>
          </a:stretch>
        </p:blipFill>
        <p:spPr bwMode="auto">
          <a:xfrm>
            <a:off x="8208236" y="2132860"/>
            <a:ext cx="2590800" cy="109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Овал 61"/>
          <p:cNvSpPr/>
          <p:nvPr/>
        </p:nvSpPr>
        <p:spPr bwMode="auto">
          <a:xfrm>
            <a:off x="1967544" y="4365104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5999991" y="4148758"/>
            <a:ext cx="192020" cy="144338"/>
          </a:xfrm>
          <a:prstGeom prst="ellipse">
            <a:avLst/>
          </a:prstGeom>
          <a:solidFill>
            <a:srgbClr val="FF0000"/>
          </a:solidFill>
          <a:ln w="57150" cmpd="dbl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Прямая со стрелкой 63"/>
          <p:cNvCxnSpPr>
            <a:stCxn id="62" idx="6"/>
          </p:cNvCxnSpPr>
          <p:nvPr/>
        </p:nvCxnSpPr>
        <p:spPr bwMode="auto">
          <a:xfrm flipV="1">
            <a:off x="2159565" y="4221088"/>
            <a:ext cx="3292484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5" name="Прямоугольник 7"/>
          <p:cNvSpPr>
            <a:spLocks noChangeArrowheads="1"/>
          </p:cNvSpPr>
          <p:nvPr/>
        </p:nvSpPr>
        <p:spPr bwMode="auto">
          <a:xfrm>
            <a:off x="3695733" y="4365104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82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7"/>
          <p:cNvSpPr>
            <a:spLocks noChangeArrowheads="1"/>
          </p:cNvSpPr>
          <p:nvPr/>
        </p:nvSpPr>
        <p:spPr bwMode="auto">
          <a:xfrm>
            <a:off x="623393" y="4005064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Минусинский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7"/>
          <p:cNvSpPr>
            <a:spLocks noChangeArrowheads="1"/>
          </p:cNvSpPr>
          <p:nvPr/>
        </p:nvSpPr>
        <p:spPr bwMode="auto">
          <a:xfrm>
            <a:off x="5482540" y="4293096"/>
            <a:ext cx="1957609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г. Минусинск</a:t>
            </a:r>
            <a:endParaRPr lang="ru-RU" sz="1600" b="1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Овал 67"/>
          <p:cNvSpPr/>
          <p:nvPr/>
        </p:nvSpPr>
        <p:spPr bwMode="auto">
          <a:xfrm>
            <a:off x="2831640" y="2780928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Овал 68"/>
          <p:cNvSpPr/>
          <p:nvPr/>
        </p:nvSpPr>
        <p:spPr bwMode="auto">
          <a:xfrm>
            <a:off x="5807970" y="2564904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Овал 69"/>
          <p:cNvSpPr/>
          <p:nvPr/>
        </p:nvSpPr>
        <p:spPr bwMode="auto">
          <a:xfrm>
            <a:off x="9456375" y="2708920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Овал 70"/>
          <p:cNvSpPr/>
          <p:nvPr/>
        </p:nvSpPr>
        <p:spPr bwMode="auto">
          <a:xfrm>
            <a:off x="10128450" y="4293096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Овал 71"/>
          <p:cNvSpPr/>
          <p:nvPr/>
        </p:nvSpPr>
        <p:spPr bwMode="auto">
          <a:xfrm>
            <a:off x="7920204" y="5589240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Овал 72"/>
          <p:cNvSpPr/>
          <p:nvPr/>
        </p:nvSpPr>
        <p:spPr bwMode="auto">
          <a:xfrm>
            <a:off x="4079778" y="5589240"/>
            <a:ext cx="192021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5" name="Прямая со стрелкой 74"/>
          <p:cNvCxnSpPr>
            <a:stCxn id="68" idx="5"/>
          </p:cNvCxnSpPr>
          <p:nvPr/>
        </p:nvCxnSpPr>
        <p:spPr bwMode="auto">
          <a:xfrm>
            <a:off x="2995539" y="2903857"/>
            <a:ext cx="2428388" cy="10292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6" name="Прямая со стрелкой 75"/>
          <p:cNvCxnSpPr>
            <a:stCxn id="69" idx="4"/>
          </p:cNvCxnSpPr>
          <p:nvPr/>
        </p:nvCxnSpPr>
        <p:spPr bwMode="auto">
          <a:xfrm>
            <a:off x="5903979" y="2708920"/>
            <a:ext cx="0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7" name="Прямая со стрелкой 76"/>
          <p:cNvCxnSpPr>
            <a:stCxn id="70" idx="3"/>
          </p:cNvCxnSpPr>
          <p:nvPr/>
        </p:nvCxnSpPr>
        <p:spPr bwMode="auto">
          <a:xfrm flipH="1">
            <a:off x="6768077" y="2831849"/>
            <a:ext cx="2716420" cy="10292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8" name="Прямая со стрелкой 77"/>
          <p:cNvCxnSpPr/>
          <p:nvPr/>
        </p:nvCxnSpPr>
        <p:spPr bwMode="auto">
          <a:xfrm flipH="1" flipV="1">
            <a:off x="6864087" y="4149084"/>
            <a:ext cx="3264364" cy="216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9" name="Прямая со стрелкой 78"/>
          <p:cNvCxnSpPr>
            <a:stCxn id="73" idx="7"/>
          </p:cNvCxnSpPr>
          <p:nvPr/>
        </p:nvCxnSpPr>
        <p:spPr bwMode="auto">
          <a:xfrm flipV="1">
            <a:off x="4243677" y="4653140"/>
            <a:ext cx="1468283" cy="9571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0" name="Прямая со стрелкой 79"/>
          <p:cNvCxnSpPr>
            <a:stCxn id="72" idx="1"/>
          </p:cNvCxnSpPr>
          <p:nvPr/>
        </p:nvCxnSpPr>
        <p:spPr bwMode="auto">
          <a:xfrm flipH="1" flipV="1">
            <a:off x="6576055" y="4581132"/>
            <a:ext cx="1372271" cy="10292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5" name="Прямоугольник 7"/>
          <p:cNvSpPr>
            <a:spLocks noChangeArrowheads="1"/>
          </p:cNvSpPr>
          <p:nvPr/>
        </p:nvSpPr>
        <p:spPr bwMode="auto">
          <a:xfrm>
            <a:off x="3695733" y="3501008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93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7"/>
          <p:cNvSpPr>
            <a:spLocks noChangeArrowheads="1"/>
          </p:cNvSpPr>
          <p:nvPr/>
        </p:nvSpPr>
        <p:spPr bwMode="auto">
          <a:xfrm>
            <a:off x="5903979" y="3356992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93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Прямоугольник 7"/>
          <p:cNvSpPr>
            <a:spLocks noChangeArrowheads="1"/>
          </p:cNvSpPr>
          <p:nvPr/>
        </p:nvSpPr>
        <p:spPr bwMode="auto">
          <a:xfrm>
            <a:off x="7248128" y="3140968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73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Прямоугольник 7"/>
          <p:cNvSpPr>
            <a:spLocks noChangeArrowheads="1"/>
          </p:cNvSpPr>
          <p:nvPr/>
        </p:nvSpPr>
        <p:spPr bwMode="auto">
          <a:xfrm>
            <a:off x="6288021" y="4869160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74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Прямоугольник 7"/>
          <p:cNvSpPr>
            <a:spLocks noChangeArrowheads="1"/>
          </p:cNvSpPr>
          <p:nvPr/>
        </p:nvSpPr>
        <p:spPr bwMode="auto">
          <a:xfrm>
            <a:off x="1487489" y="2492896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Краснотуранский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7"/>
          <p:cNvSpPr>
            <a:spLocks noChangeArrowheads="1"/>
          </p:cNvSpPr>
          <p:nvPr/>
        </p:nvSpPr>
        <p:spPr bwMode="auto">
          <a:xfrm>
            <a:off x="4751853" y="2276872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Идринский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Прямоугольник 7"/>
          <p:cNvSpPr>
            <a:spLocks noChangeArrowheads="1"/>
          </p:cNvSpPr>
          <p:nvPr/>
        </p:nvSpPr>
        <p:spPr bwMode="auto">
          <a:xfrm>
            <a:off x="8400257" y="2420888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Курагинский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Прямоугольник 7"/>
          <p:cNvSpPr>
            <a:spLocks noChangeArrowheads="1"/>
          </p:cNvSpPr>
          <p:nvPr/>
        </p:nvSpPr>
        <p:spPr bwMode="auto">
          <a:xfrm>
            <a:off x="9072333" y="3861048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Каратузский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Прямоугольник 7"/>
          <p:cNvSpPr>
            <a:spLocks noChangeArrowheads="1"/>
          </p:cNvSpPr>
          <p:nvPr/>
        </p:nvSpPr>
        <p:spPr bwMode="auto">
          <a:xfrm>
            <a:off x="7344141" y="5949280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Ермаковский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Прямоугольник 7"/>
          <p:cNvSpPr>
            <a:spLocks noChangeArrowheads="1"/>
          </p:cNvSpPr>
          <p:nvPr/>
        </p:nvSpPr>
        <p:spPr bwMode="auto">
          <a:xfrm>
            <a:off x="2639617" y="5877272"/>
            <a:ext cx="2400267" cy="2160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Шушенский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район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Прямоугольник 7"/>
          <p:cNvSpPr>
            <a:spLocks noChangeArrowheads="1"/>
          </p:cNvSpPr>
          <p:nvPr/>
        </p:nvSpPr>
        <p:spPr bwMode="auto">
          <a:xfrm>
            <a:off x="7440149" y="4221088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110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Прямоугольник 7"/>
          <p:cNvSpPr>
            <a:spLocks noChangeArrowheads="1"/>
          </p:cNvSpPr>
          <p:nvPr/>
        </p:nvSpPr>
        <p:spPr bwMode="auto">
          <a:xfrm>
            <a:off x="4847861" y="5085184"/>
            <a:ext cx="864096" cy="28803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4 км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Номер слайда 4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CF1A9DC-CE0D-45E0-939C-5CB126F1AC6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47" name="Облако 46"/>
          <p:cNvSpPr/>
          <p:nvPr/>
        </p:nvSpPr>
        <p:spPr>
          <a:xfrm>
            <a:off x="1221614" y="1844824"/>
            <a:ext cx="9128399" cy="4680520"/>
          </a:xfrm>
          <a:prstGeom prst="cloud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4049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711200" y="135956"/>
            <a:ext cx="10566400" cy="1003357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Догоспитальный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этап. </a:t>
            </a:r>
            <a:b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Скорая медицинская помощь.</a:t>
            </a:r>
            <a:b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Ранняя госпитализация всех больных ОКС с прикрепленных территорий.</a:t>
            </a:r>
            <a:r>
              <a:rPr lang="ru-RU" sz="1600" b="1" dirty="0">
                <a:solidFill>
                  <a:srgbClr val="7030A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</a:br>
            <a:endParaRPr lang="ru-RU" sz="1600" b="1" dirty="0">
              <a:solidFill>
                <a:srgbClr val="7030A0"/>
              </a:solidFill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17" y="1286923"/>
            <a:ext cx="4612596" cy="413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Кольцо 3"/>
          <p:cNvSpPr/>
          <p:nvPr/>
        </p:nvSpPr>
        <p:spPr bwMode="auto">
          <a:xfrm>
            <a:off x="2365376" y="2203451"/>
            <a:ext cx="2733675" cy="2697163"/>
          </a:xfrm>
          <a:prstGeom prst="donut">
            <a:avLst>
              <a:gd name="adj" fmla="val 518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Кольцо 4"/>
          <p:cNvSpPr/>
          <p:nvPr/>
        </p:nvSpPr>
        <p:spPr bwMode="auto">
          <a:xfrm>
            <a:off x="2978150" y="2835276"/>
            <a:ext cx="1454150" cy="1444625"/>
          </a:xfrm>
          <a:prstGeom prst="donut">
            <a:avLst>
              <a:gd name="adj" fmla="val 649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1406" y="1286923"/>
            <a:ext cx="4498079" cy="40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Кольцо 6"/>
          <p:cNvSpPr/>
          <p:nvPr/>
        </p:nvSpPr>
        <p:spPr bwMode="auto">
          <a:xfrm>
            <a:off x="7921625" y="2895601"/>
            <a:ext cx="1454150" cy="1444625"/>
          </a:xfrm>
          <a:prstGeom prst="donut">
            <a:avLst>
              <a:gd name="adj" fmla="val 649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Кольцо 7"/>
          <p:cNvSpPr/>
          <p:nvPr/>
        </p:nvSpPr>
        <p:spPr bwMode="auto">
          <a:xfrm>
            <a:off x="7291389" y="2292351"/>
            <a:ext cx="2733675" cy="2697163"/>
          </a:xfrm>
          <a:prstGeom prst="donut">
            <a:avLst>
              <a:gd name="adj" fmla="val 518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21513" name="Picture 4" descr="кардиомонитор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590" y="5340351"/>
            <a:ext cx="1946276" cy="1323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4" name="Picture 6" descr="кардиомонито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947" y="5555518"/>
            <a:ext cx="3003550" cy="89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5" name="Стрелка вправо 11"/>
          <p:cNvSpPr>
            <a:spLocks noChangeArrowheads="1"/>
          </p:cNvSpPr>
          <p:nvPr/>
        </p:nvSpPr>
        <p:spPr bwMode="auto">
          <a:xfrm>
            <a:off x="3550775" y="5907881"/>
            <a:ext cx="566737" cy="292100"/>
          </a:xfrm>
          <a:prstGeom prst="rightArrow">
            <a:avLst>
              <a:gd name="adj1" fmla="val 50000"/>
              <a:gd name="adj2" fmla="val 5006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21516" name="Стрелка вправо 12"/>
          <p:cNvSpPr>
            <a:spLocks noChangeArrowheads="1"/>
          </p:cNvSpPr>
          <p:nvPr/>
        </p:nvSpPr>
        <p:spPr bwMode="auto">
          <a:xfrm>
            <a:off x="7487111" y="5848098"/>
            <a:ext cx="566738" cy="293688"/>
          </a:xfrm>
          <a:prstGeom prst="rightArrow">
            <a:avLst>
              <a:gd name="adj1" fmla="val 50000"/>
              <a:gd name="adj2" fmla="val 4979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21517" name="Picture 4" descr="C:\Users\Алексей\Pictures\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8100" y="1371785"/>
            <a:ext cx="2297112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34" descr="CardioConcep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5001" y="5313364"/>
            <a:ext cx="1770063" cy="1215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0893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9" y="0"/>
            <a:ext cx="10972761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ОКС – верхушка</a:t>
            </a:r>
            <a:r>
              <a:rPr lang="en-US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/>
            </a:r>
            <a:br>
              <a:rPr lang="en-US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 «</a:t>
            </a:r>
            <a:r>
              <a:rPr lang="ru-RU" sz="3200" b="1" dirty="0" err="1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атеротромботического</a:t>
            </a:r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  <a:cs typeface="Calibri" panose="020F0502020204030204" pitchFamily="34" charset="0"/>
              </a:rPr>
              <a:t>» айсберга</a:t>
            </a:r>
            <a:endParaRPr lang="ru-RU" sz="3200" dirty="0">
              <a:solidFill>
                <a:srgbClr val="00B0F0"/>
              </a:solidFill>
              <a:latin typeface="Georgia" pitchFamily="18" charset="0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EFA66CD8-62B2-4AAF-B494-4B3787548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13" y="1428736"/>
            <a:ext cx="10972800" cy="4268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79519F-378A-4872-9393-1A03BED48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4238"/>
            <a:ext cx="12192000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b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lvl="0" algn="ctr"/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ОКС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острый коронарный синдром; </a:t>
            </a:r>
            <a:r>
              <a:rPr lang="ru-RU" altLang="en-US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ИМбп</a:t>
            </a:r>
            <a:r>
              <a:rPr lang="en-US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инфаркт миокарда без подъема сегмента ST;</a:t>
            </a:r>
          </a:p>
          <a:p>
            <a:pPr lvl="0" algn="ctr"/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ИМп</a:t>
            </a:r>
            <a:r>
              <a:rPr lang="en-US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инфаркт миокарда с подъемом сегмента ST; НС </a:t>
            </a:r>
            <a:r>
              <a:rPr lang="ru-RU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нестабильная </a:t>
            </a:r>
            <a:r>
              <a:rPr lang="en-GB" altLang="en-US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стенокардия</a:t>
            </a:r>
            <a:r>
              <a:rPr lang="en-GB" alt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alt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048466CC-A411-4292-939D-E63691B898E9}"/>
              </a:ext>
            </a:extLst>
          </p:cNvPr>
          <p:cNvSpPr/>
          <p:nvPr/>
        </p:nvSpPr>
        <p:spPr>
          <a:xfrm>
            <a:off x="166426" y="6522011"/>
            <a:ext cx="6096001" cy="292384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lvl="0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Goldstein JA. J Am Coll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2002;39:1464–1467</a:t>
            </a:r>
            <a:r>
              <a:rPr lang="en-US" sz="1100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1" y="-885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Критерии постановки диагноза </a:t>
            </a:r>
            <a:r>
              <a:rPr lang="ru-RU" sz="2800" b="1" dirty="0" err="1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ОКСбп</a:t>
            </a:r>
            <a:r>
              <a:rPr lang="en-US" sz="28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ST</a:t>
            </a:r>
            <a:endParaRPr lang="ru-RU" sz="2800" b="1" dirty="0">
              <a:solidFill>
                <a:srgbClr val="00B0F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84964417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905000" cy="1657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7256" y="676651"/>
            <a:ext cx="9616085" cy="5332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31389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 исследования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79419630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338"/>
            <a:ext cx="1905000" cy="1657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47272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Рекомендации по диагностике, стратификации риска, визуализации и мониторингу ритма у пациентов с подозрением на </a:t>
            </a:r>
            <a:r>
              <a:rPr lang="ru-RU" sz="3200" b="1" dirty="0" err="1"/>
              <a:t>ОКСбпST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4686" y="1830929"/>
            <a:ext cx="9485048" cy="4481323"/>
          </a:xfrm>
          <a:prstGeom prst="rect">
            <a:avLst/>
          </a:prstGeom>
        </p:spPr>
      </p:pic>
      <p:sp>
        <p:nvSpPr>
          <p:cNvPr id="5" name="AutoShape 2" descr="Европейское общество кардиологов (ESC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7272"/>
            <a:ext cx="1676545" cy="829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044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4885" y="1545545"/>
            <a:ext cx="8450943" cy="517038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76400" y="219982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Рекомендации по диагностике, стратификации риска, визуализации и мониторингу ритма у пациентов с подозрением на </a:t>
            </a:r>
            <a:r>
              <a:rPr lang="ru-RU" sz="3200" b="1" dirty="0" err="1"/>
              <a:t>ОКСбпST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1898" t="18369" r="11098" b="20402"/>
          <a:stretch/>
        </p:blipFill>
        <p:spPr>
          <a:xfrm>
            <a:off x="1085" y="219982"/>
            <a:ext cx="1675315" cy="827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743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143"/>
            <a:ext cx="2714625" cy="1685925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233" y="365125"/>
            <a:ext cx="6507533" cy="64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93818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81001"/>
          <a:ext cx="12192000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0621"/>
                <a:gridCol w="941379"/>
              </a:tblGrid>
              <a:tr h="457199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itchFamily="34" charset="0"/>
                          <a:cs typeface="Arial" pitchFamily="34" charset="0"/>
                        </a:rPr>
                        <a:t>Инвазивная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 стратегия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pPr algn="just" defTabSz="4572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Ранняя </a:t>
                      </a:r>
                      <a:r>
                        <a:rPr lang="ru-RU" sz="1800" kern="0" dirty="0" err="1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инвазивная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стратегия в течение 24 часов рекомендована пациентам с наличием любого из следующих критериев высокого риска:</a:t>
                      </a:r>
                    </a:p>
                    <a:p>
                      <a:pPr marL="285750" indent="-285750" algn="just" defTabSz="4572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Диагноз ИМ без подъема сегмента </a:t>
                      </a:r>
                      <a:r>
                        <a:rPr lang="en-US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endParaRPr lang="ru-RU" sz="18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 algn="just" defTabSz="4572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Динамические или предположительно новые изменения сегмента ST/T</a:t>
                      </a:r>
                      <a:r>
                        <a:rPr lang="en-US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en-US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смежных отведениях, указывающие на продолжающуюся ишемию миокарда.</a:t>
                      </a:r>
                    </a:p>
                    <a:p>
                      <a:pPr marL="285750" indent="-285750" algn="just" defTabSz="4572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Преходящий подъем сегмента </a:t>
                      </a:r>
                      <a:r>
                        <a:rPr lang="en-US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endParaRPr lang="ru-RU" sz="18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 algn="just" defTabSz="457200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Оценка риска по шкале </a:t>
                      </a:r>
                      <a:r>
                        <a:rPr lang="en-US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GRACE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&gt;140 баллов</a:t>
                      </a:r>
                    </a:p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 пациентов с низким риском, рекомендуется селективная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инвазивная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стратегия после надлежащего ишемического тестирования, либо при обнаружении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обструктивной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коронарной болезни сердца на коронарной КТ-ангиографии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7" name="Облако 6"/>
          <p:cNvSpPr/>
          <p:nvPr/>
        </p:nvSpPr>
        <p:spPr>
          <a:xfrm>
            <a:off x="10058400" y="4724400"/>
            <a:ext cx="1828800" cy="53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7"/>
            <a:ext cx="10515600" cy="849313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  <a:t>Федеральный проект </a:t>
            </a:r>
            <a:br>
              <a:rPr lang="ru-RU" sz="2800" b="1" dirty="0" smtClean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cs typeface="Times New Roman" panose="02020603050405020304" pitchFamily="18" charset="0"/>
              </a:rPr>
              <a:t>«Борьба с сердечно-сосудистыми заболеваниями»</a:t>
            </a:r>
            <a:endParaRPr lang="ru-RU" sz="2800" b="1" dirty="0">
              <a:solidFill>
                <a:srgbClr val="0070C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5114"/>
            <a:ext cx="10515600" cy="4351337"/>
          </a:xfrm>
        </p:spPr>
        <p:txBody>
          <a:bodyPr rtlCol="0"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ru-RU" sz="6000" dirty="0" smtClean="0">
                <a:solidFill>
                  <a:srgbClr val="C00000"/>
                </a:solidFill>
              </a:rPr>
              <a:t>Цель проекта: </a:t>
            </a:r>
            <a:r>
              <a:rPr lang="ru-RU" sz="6000" dirty="0" smtClean="0"/>
              <a:t>снижение смертности о болезней системы кровообращения до 450 случаев на 100 тыс. населения в год</a:t>
            </a:r>
          </a:p>
          <a:p>
            <a:pPr marL="0" indent="0">
              <a:buNone/>
              <a:defRPr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Основные показатели проекта:</a:t>
            </a:r>
          </a:p>
          <a:p>
            <a:pPr marL="0" indent="0">
              <a:buNone/>
              <a:defRPr/>
            </a:pPr>
            <a:r>
              <a:rPr lang="ru-RU" b="1" dirty="0" smtClean="0"/>
              <a:t>Смертность от инфаркта миокарда на 100 тыс. населения </a:t>
            </a:r>
            <a:r>
              <a:rPr lang="ru-RU" b="1" dirty="0" smtClean="0">
                <a:solidFill>
                  <a:srgbClr val="002060"/>
                </a:solidFill>
              </a:rPr>
              <a:t>(снижение до 30,6)</a:t>
            </a:r>
          </a:p>
          <a:p>
            <a:pPr marL="0" indent="0">
              <a:buNone/>
              <a:defRPr/>
            </a:pPr>
            <a:r>
              <a:rPr lang="ru-RU" b="1" dirty="0" smtClean="0"/>
              <a:t>Смертность от ОНМК  на 100 тыс. населения </a:t>
            </a:r>
            <a:r>
              <a:rPr lang="ru-RU" b="1" dirty="0" smtClean="0">
                <a:solidFill>
                  <a:srgbClr val="002060"/>
                </a:solidFill>
              </a:rPr>
              <a:t>(снижение до 71,1)</a:t>
            </a:r>
          </a:p>
          <a:p>
            <a:pPr marL="0" indent="0">
              <a:buNone/>
              <a:defRPr/>
            </a:pPr>
            <a:endParaRPr lang="ru-RU" dirty="0" smtClean="0"/>
          </a:p>
          <a:p>
            <a:pPr marL="0" indent="0">
              <a:buNone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Дополнительные показатели:</a:t>
            </a:r>
          </a:p>
          <a:p>
            <a:pPr>
              <a:defRPr/>
            </a:pPr>
            <a:r>
              <a:rPr lang="ru-RU" dirty="0" smtClean="0"/>
              <a:t>Больничная летальность от инфаркта миокарда</a:t>
            </a:r>
          </a:p>
          <a:p>
            <a:pPr>
              <a:defRPr/>
            </a:pPr>
            <a:r>
              <a:rPr lang="ru-RU" dirty="0" smtClean="0"/>
              <a:t>Больничная летальность от ОНМК</a:t>
            </a:r>
          </a:p>
          <a:p>
            <a:pPr>
              <a:defRPr/>
            </a:pPr>
            <a:r>
              <a:rPr lang="ru-RU" dirty="0" smtClean="0"/>
              <a:t>Отношение числа рентген-</a:t>
            </a:r>
            <a:r>
              <a:rPr lang="ru-RU" dirty="0" err="1" smtClean="0"/>
              <a:t>эндоваскулярных</a:t>
            </a:r>
            <a:r>
              <a:rPr lang="ru-RU" dirty="0" smtClean="0"/>
              <a:t> вмешательств в лечебных целях к общему числу выбывших больных, перенесших острый коронарный синдром.</a:t>
            </a:r>
          </a:p>
          <a:p>
            <a:pPr>
              <a:defRPr/>
            </a:pPr>
            <a:r>
              <a:rPr lang="ru-RU" dirty="0" smtClean="0"/>
              <a:t>Доля профильных госпитализаций пациентов с ОНМК 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81001"/>
          <a:ext cx="12192000" cy="2011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0621"/>
                <a:gridCol w="941379"/>
              </a:tblGrid>
              <a:tr h="457199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itchFamily="34" charset="0"/>
                          <a:cs typeface="Arial" pitchFamily="34" charset="0"/>
                        </a:rPr>
                        <a:t>Инвазивная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 стратегия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гемодинамически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стабильных пациентов без подъема сегмента ST, которые были успешно реанимированы после внебольничной остановки сердца, необходимо рассмотреть отсроченную ангиографию, нежели чем немедленную ангиографию</a:t>
                      </a:r>
                      <a:endParaRPr lang="ru-RU" sz="1800" kern="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IIa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Полная </a:t>
                      </a:r>
                      <a:r>
                        <a:rPr lang="ru-RU" sz="1800" kern="0" dirty="0" err="1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реваскуляризация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во время индексного ЧКВ может быть рассмотрена у пациентов с ОКС без подъема сегмента </a:t>
                      </a:r>
                      <a:r>
                        <a:rPr lang="en-US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с </a:t>
                      </a:r>
                      <a:r>
                        <a:rPr lang="ru-RU" sz="1800" kern="0" dirty="0" err="1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многососудистым</a:t>
                      </a:r>
                      <a:r>
                        <a:rPr lang="ru-RU" sz="1800" kern="0" dirty="0" smtClean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 поражением коронарного русла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IIa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753600" y="4724400"/>
            <a:ext cx="2032000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New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397000"/>
          <a:ext cx="12192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0621"/>
                <a:gridCol w="94137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Стратификация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риска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Для получения прогностической информации следует рассмотреть возможность измерения концентрации BNP или </a:t>
                      </a:r>
                      <a:r>
                        <a:rPr lang="ru-RU" dirty="0" err="1" smtClean="0">
                          <a:latin typeface="Arial" pitchFamily="34" charset="0"/>
                          <a:cs typeface="Arial" pitchFamily="34" charset="0"/>
                        </a:rPr>
                        <a:t>NT-proBNP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IIa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Облако 4"/>
          <p:cNvSpPr/>
          <p:nvPr/>
        </p:nvSpPr>
        <p:spPr>
          <a:xfrm>
            <a:off x="9652000" y="533400"/>
            <a:ext cx="1828800" cy="53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31800" y="44451"/>
            <a:ext cx="10947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00B0F0"/>
                </a:solidFill>
                <a:latin typeface="Georgia" pitchFamily="18" charset="0"/>
              </a:rPr>
              <a:t>Оказание неотложной помощи</a:t>
            </a:r>
          </a:p>
          <a:p>
            <a:pPr algn="ctr" eaLnBrk="1" hangingPunct="1"/>
            <a:r>
              <a:rPr lang="ru-RU" altLang="ru-RU" sz="2400" dirty="0">
                <a:solidFill>
                  <a:srgbClr val="00B0F0"/>
                </a:solidFill>
                <a:latin typeface="Georgia" pitchFamily="18" charset="0"/>
              </a:rPr>
              <a:t> </a:t>
            </a:r>
            <a:r>
              <a:rPr lang="ru-RU" altLang="ru-RU" sz="2800" dirty="0">
                <a:solidFill>
                  <a:srgbClr val="00B0F0"/>
                </a:solidFill>
                <a:latin typeface="Georgia" pitchFamily="18" charset="0"/>
              </a:rPr>
              <a:t>Обезболивание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759525" y="1095466"/>
            <a:ext cx="82919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 b="1" dirty="0"/>
              <a:t>Нитроглицерин 0,4 мг п</a:t>
            </a:r>
            <a:r>
              <a:rPr lang="en-US" altLang="ru-RU" sz="2600" b="1" dirty="0"/>
              <a:t>/</a:t>
            </a:r>
            <a:r>
              <a:rPr lang="ru-RU" altLang="ru-RU" sz="2600" b="1" dirty="0"/>
              <a:t>я или спрей при </a:t>
            </a:r>
            <a:r>
              <a:rPr lang="ru-RU" altLang="ru-RU" sz="2600" b="1" dirty="0" err="1"/>
              <a:t>сАД</a:t>
            </a:r>
            <a:r>
              <a:rPr lang="ru-RU" altLang="ru-RU" sz="2600" b="1" dirty="0"/>
              <a:t> </a:t>
            </a:r>
            <a:r>
              <a:rPr lang="en-US" altLang="ru-RU" sz="2600" b="1" dirty="0"/>
              <a:t>&gt;90</a:t>
            </a:r>
            <a:endParaRPr lang="ru-RU" altLang="ru-RU" sz="2600" b="1" dirty="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171268" y="1897377"/>
            <a:ext cx="61282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 dirty="0"/>
              <a:t>При неэффективности, через 2-5 мин 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39185" y="3571876"/>
            <a:ext cx="11713633" cy="1046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dirty="0"/>
              <a:t>Морфин </a:t>
            </a:r>
            <a:r>
              <a:rPr lang="ru-RU" altLang="ru-RU" dirty="0"/>
              <a:t>(</a:t>
            </a:r>
            <a:r>
              <a:rPr lang="ru-RU" altLang="ru-RU" sz="1800" dirty="0"/>
              <a:t>особенно при</a:t>
            </a:r>
            <a:r>
              <a:rPr lang="ru-RU" altLang="ru-RU" dirty="0"/>
              <a:t> </a:t>
            </a:r>
            <a:r>
              <a:rPr lang="ru-RU" altLang="ru-RU" sz="1800" dirty="0"/>
              <a:t>возбуждении, остром сердечной недостаточности) в</a:t>
            </a:r>
            <a:r>
              <a:rPr lang="en-US" altLang="ru-RU" dirty="0"/>
              <a:t>/</a:t>
            </a:r>
            <a:r>
              <a:rPr lang="ru-RU" altLang="ru-RU" dirty="0"/>
              <a:t>в 2-4 мг + 2-8 мг</a:t>
            </a:r>
            <a:r>
              <a:rPr lang="en-US" altLang="ru-RU" dirty="0"/>
              <a:t> </a:t>
            </a:r>
            <a:r>
              <a:rPr lang="ru-RU" altLang="ru-RU" dirty="0"/>
              <a:t>каждые 5-15 мин </a:t>
            </a:r>
            <a:r>
              <a:rPr lang="ru-RU" altLang="ru-RU" i="1" dirty="0"/>
              <a:t>или</a:t>
            </a:r>
            <a:r>
              <a:rPr lang="ru-RU" altLang="ru-RU" dirty="0"/>
              <a:t> 4-8 мг + 2 мг каждые 5 мин </a:t>
            </a:r>
            <a:r>
              <a:rPr lang="ru-RU" altLang="ru-RU" i="1" dirty="0"/>
              <a:t>или</a:t>
            </a:r>
            <a:r>
              <a:rPr lang="ru-RU" altLang="ru-RU" dirty="0"/>
              <a:t> по 3-5 мг до купирования боли </a:t>
            </a:r>
          </a:p>
          <a:p>
            <a:pPr algn="ctr"/>
            <a:r>
              <a:rPr lang="ru-RU" altLang="ru-RU" dirty="0"/>
              <a:t>ОКС  «молодого» возраста с </a:t>
            </a:r>
            <a:r>
              <a:rPr lang="ru-RU" altLang="ru-RU" dirty="0" err="1"/>
              <a:t>выражен.болевым</a:t>
            </a:r>
            <a:r>
              <a:rPr lang="ru-RU" altLang="ru-RU" dirty="0"/>
              <a:t> синдромом– </a:t>
            </a:r>
            <a:r>
              <a:rPr lang="ru-RU" altLang="ru-RU" dirty="0" err="1"/>
              <a:t>фентанил</a:t>
            </a:r>
            <a:r>
              <a:rPr lang="ru-RU" altLang="ru-RU" dirty="0"/>
              <a:t>!!!</a:t>
            </a:r>
            <a:endParaRPr lang="ru-RU" altLang="ru-RU" sz="1800" dirty="0"/>
          </a:p>
        </p:txBody>
      </p:sp>
      <p:sp>
        <p:nvSpPr>
          <p:cNvPr id="58374" name="AutoShape 6"/>
          <p:cNvSpPr>
            <a:spLocks noChangeArrowheads="1"/>
          </p:cNvSpPr>
          <p:nvPr/>
        </p:nvSpPr>
        <p:spPr bwMode="auto">
          <a:xfrm rot="5400000">
            <a:off x="5732878" y="1627424"/>
            <a:ext cx="373063" cy="38311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66FF3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2858182" y="5653476"/>
            <a:ext cx="6805837" cy="707886"/>
          </a:xfrm>
          <a:prstGeom prst="rect">
            <a:avLst/>
          </a:prstGeom>
          <a:gradFill rotWithShape="1">
            <a:gsLst>
              <a:gs pos="0">
                <a:srgbClr val="FFD28F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dirty="0"/>
              <a:t>В\в нитроглицерин при АД </a:t>
            </a:r>
            <a:r>
              <a:rPr lang="en-US" altLang="ru-RU" dirty="0"/>
              <a:t>&gt;</a:t>
            </a:r>
            <a:r>
              <a:rPr lang="ru-RU" altLang="ru-RU" dirty="0"/>
              <a:t>90 </a:t>
            </a:r>
            <a:r>
              <a:rPr lang="en-US" altLang="ru-RU" dirty="0"/>
              <a:t>mm Hg</a:t>
            </a:r>
            <a:r>
              <a:rPr lang="ru-RU" altLang="ru-RU" dirty="0"/>
              <a:t>, если есть боль, </a:t>
            </a:r>
          </a:p>
          <a:p>
            <a:pPr algn="ctr"/>
            <a:r>
              <a:rPr lang="ru-RU" altLang="ru-RU" dirty="0"/>
              <a:t>острый застой в легких, высокое АД 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 rot="5400000">
            <a:off x="5780353" y="5024704"/>
            <a:ext cx="576262" cy="3852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89B0"/>
              </a:gs>
              <a:gs pos="100000">
                <a:srgbClr val="FFB343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1007534" y="2924176"/>
            <a:ext cx="82919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 b="1" dirty="0"/>
              <a:t>Нитроглицерин 0,4 мг п</a:t>
            </a:r>
            <a:r>
              <a:rPr lang="en-US" altLang="ru-RU" sz="2600" b="1" dirty="0"/>
              <a:t>/</a:t>
            </a:r>
            <a:r>
              <a:rPr lang="ru-RU" altLang="ru-RU" sz="2600" b="1" dirty="0"/>
              <a:t>я или спрей при </a:t>
            </a:r>
            <a:r>
              <a:rPr lang="ru-RU" altLang="ru-RU" sz="2600" b="1" dirty="0" err="1"/>
              <a:t>сАД</a:t>
            </a:r>
            <a:r>
              <a:rPr lang="ru-RU" altLang="ru-RU" sz="2600" b="1" dirty="0"/>
              <a:t> </a:t>
            </a:r>
            <a:r>
              <a:rPr lang="en-US" altLang="ru-RU" sz="2600" b="1" dirty="0"/>
              <a:t>&gt;90</a:t>
            </a:r>
            <a:endParaRPr lang="ru-RU" altLang="ru-RU" sz="2600" b="1" dirty="0"/>
          </a:p>
        </p:txBody>
      </p:sp>
      <p:sp>
        <p:nvSpPr>
          <p:cNvPr id="58378" name="AutoShape 11"/>
          <p:cNvSpPr>
            <a:spLocks noChangeArrowheads="1"/>
          </p:cNvSpPr>
          <p:nvPr/>
        </p:nvSpPr>
        <p:spPr bwMode="auto">
          <a:xfrm rot="5400000">
            <a:off x="5666998" y="2536128"/>
            <a:ext cx="504825" cy="38311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66FF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9" name="Line 12"/>
          <p:cNvSpPr>
            <a:spLocks noChangeShapeType="1"/>
          </p:cNvSpPr>
          <p:nvPr/>
        </p:nvSpPr>
        <p:spPr bwMode="auto">
          <a:xfrm>
            <a:off x="1536700" y="981075"/>
            <a:ext cx="10608733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1488017" y="3500439"/>
            <a:ext cx="2776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>
                <a:solidFill>
                  <a:srgbClr val="66FF33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802047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00B0F0"/>
                </a:solidFill>
                <a:latin typeface="Georgia" pitchFamily="18" charset="0"/>
              </a:rPr>
              <a:t>Антиагрегантная</a:t>
            </a:r>
            <a:r>
              <a:rPr lang="ru-RU" sz="3600" b="1" dirty="0">
                <a:solidFill>
                  <a:srgbClr val="00B0F0"/>
                </a:solidFill>
                <a:latin typeface="Georgia" pitchFamily="18" charset="0"/>
              </a:rPr>
              <a:t> терапия</a:t>
            </a:r>
            <a:endParaRPr lang="ru-RU" sz="3600" dirty="0">
              <a:solidFill>
                <a:srgbClr val="00B0F0"/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925833"/>
              </p:ext>
            </p:extLst>
          </p:nvPr>
        </p:nvGraphicFramePr>
        <p:xfrm>
          <a:off x="609600" y="1600201"/>
          <a:ext cx="10972800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52" y="0"/>
            <a:ext cx="1523895" cy="1325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666325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38200" y="365125"/>
            <a:ext cx="10515600" cy="77541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altLang="ru-RU" sz="3100" b="1" dirty="0" err="1" smtClean="0">
                <a:solidFill>
                  <a:srgbClr val="00B0F0"/>
                </a:solidFill>
                <a:latin typeface="Georgia" pitchFamily="18" charset="0"/>
              </a:rPr>
              <a:t>Антитромботическая</a:t>
            </a:r>
            <a:r>
              <a:rPr lang="ru-RU" altLang="ru-RU" sz="3100" b="1" dirty="0" smtClean="0">
                <a:solidFill>
                  <a:srgbClr val="00B0F0"/>
                </a:solidFill>
                <a:latin typeface="Georgia" pitchFamily="18" charset="0"/>
              </a:rPr>
              <a:t> стратегия</a:t>
            </a:r>
            <a:r>
              <a:rPr lang="ru-RU" altLang="ru-RU" sz="4000" b="1" dirty="0" smtClean="0">
                <a:solidFill>
                  <a:srgbClr val="00B0F0"/>
                </a:solidFill>
                <a:latin typeface="Georgia" pitchFamily="18" charset="0"/>
              </a:rPr>
              <a:t/>
            </a:r>
            <a:br>
              <a:rPr lang="ru-RU" altLang="ru-RU" sz="4000" b="1" dirty="0" smtClean="0">
                <a:solidFill>
                  <a:srgbClr val="00B0F0"/>
                </a:solidFill>
                <a:latin typeface="Georgia" pitchFamily="18" charset="0"/>
              </a:rPr>
            </a:br>
            <a:endParaRPr lang="ru-RU" altLang="ru-RU" sz="4000" b="1" dirty="0" smtClean="0">
              <a:solidFill>
                <a:srgbClr val="00B0F0"/>
              </a:solidFill>
              <a:latin typeface="Georgi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820478598"/>
              </p:ext>
            </p:extLst>
          </p:nvPr>
        </p:nvGraphicFramePr>
        <p:xfrm>
          <a:off x="-1776875" y="1417639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7152117" y="3861048"/>
            <a:ext cx="1728192" cy="129614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2" descr="красная и серая иллюстрация вопросительного знака, вопросительный знак 3D  компьютерная графика, Grassroots s, 3D компьютерная графика, текст, вопрос  png | Klipart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8849" y="2866058"/>
            <a:ext cx="2997200" cy="3286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518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" y="365126"/>
            <a:ext cx="11325225" cy="8255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B0F0"/>
                </a:solidFill>
                <a:latin typeface="Georgia" pitchFamily="18" charset="0"/>
              </a:rPr>
              <a:t>ОКС – часто это  маска </a:t>
            </a:r>
            <a:r>
              <a:rPr lang="ru-RU" sz="3100" b="1" dirty="0" smtClean="0">
                <a:solidFill>
                  <a:srgbClr val="00B0F0"/>
                </a:solidFill>
                <a:latin typeface="Georgia" pitchFamily="18" charset="0"/>
              </a:rPr>
              <a:t> других </a:t>
            </a:r>
            <a:r>
              <a:rPr lang="ru-RU" sz="3100" b="1" dirty="0">
                <a:solidFill>
                  <a:srgbClr val="00B0F0"/>
                </a:solidFill>
                <a:latin typeface="Georgia" pitchFamily="18" charset="0"/>
              </a:rPr>
              <a:t>острых заболеваний</a:t>
            </a:r>
            <a:r>
              <a:rPr lang="ru-RU" dirty="0">
                <a:solidFill>
                  <a:srgbClr val="00B0F0"/>
                </a:solidFill>
                <a:latin typeface="Georgia" pitchFamily="18" charset="0"/>
              </a:rPr>
              <a:t/>
            </a:r>
            <a:br>
              <a:rPr lang="ru-RU" dirty="0">
                <a:solidFill>
                  <a:srgbClr val="00B0F0"/>
                </a:solidFill>
                <a:latin typeface="Georgia" pitchFamily="18" charset="0"/>
              </a:rPr>
            </a:br>
            <a:endParaRPr lang="ru-RU" dirty="0">
              <a:solidFill>
                <a:srgbClr val="00B0F0"/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22008077"/>
              </p:ext>
            </p:extLst>
          </p:nvPr>
        </p:nvGraphicFramePr>
        <p:xfrm>
          <a:off x="239349" y="1390559"/>
          <a:ext cx="11582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1773" t="12014" r="703" b="18309"/>
          <a:stretch/>
        </p:blipFill>
        <p:spPr>
          <a:xfrm>
            <a:off x="4639288" y="3356992"/>
            <a:ext cx="2913425" cy="115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Georgia" pitchFamily="18" charset="0"/>
              </a:rPr>
              <a:t>Время назначения</a:t>
            </a:r>
            <a:endParaRPr lang="ru-RU" dirty="0">
              <a:solidFill>
                <a:srgbClr val="00B0F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7701" y="1628800"/>
            <a:ext cx="8174699" cy="3744416"/>
          </a:xfrm>
        </p:spPr>
        <p:txBody>
          <a:bodyPr>
            <a:normAutofit/>
          </a:bodyPr>
          <a:lstStyle/>
          <a:p>
            <a:r>
              <a:rPr lang="ru-RU" dirty="0"/>
              <a:t>Начинать </a:t>
            </a:r>
            <a:r>
              <a:rPr lang="ru-RU" dirty="0" smtClean="0"/>
              <a:t>использование </a:t>
            </a:r>
            <a:r>
              <a:rPr lang="ru-RU" dirty="0"/>
              <a:t>ингибитора </a:t>
            </a:r>
            <a:r>
              <a:rPr lang="en-US" dirty="0"/>
              <a:t>P2Y12 </a:t>
            </a:r>
            <a:r>
              <a:rPr lang="ru-RU" dirty="0"/>
              <a:t>рецептора тромбоцитов рекомендуется </a:t>
            </a:r>
            <a:r>
              <a:rPr lang="ru-RU" dirty="0" smtClean="0">
                <a:solidFill>
                  <a:srgbClr val="FF0000"/>
                </a:solidFill>
              </a:rPr>
              <a:t>после </a:t>
            </a:r>
            <a:r>
              <a:rPr lang="ru-RU" dirty="0">
                <a:solidFill>
                  <a:srgbClr val="FF0000"/>
                </a:solidFill>
              </a:rPr>
              <a:t>подтверждения </a:t>
            </a:r>
            <a:r>
              <a:rPr lang="ru-RU" dirty="0" err="1">
                <a:solidFill>
                  <a:srgbClr val="FF0000"/>
                </a:solidFill>
              </a:rPr>
              <a:t>ОКСбп</a:t>
            </a:r>
            <a:r>
              <a:rPr lang="en-US" dirty="0">
                <a:solidFill>
                  <a:srgbClr val="FF0000"/>
                </a:solidFill>
              </a:rPr>
              <a:t>ST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/>
              <a:t>чтобы уменьшить риск геморрагических осложнений в случае, если ОКС не подтвердится . ЕОК </a:t>
            </a:r>
            <a:r>
              <a:rPr lang="en-US" dirty="0"/>
              <a:t>IA (</a:t>
            </a:r>
            <a:r>
              <a:rPr lang="ru-RU" dirty="0"/>
              <a:t> УУР С, УДД 5)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202" y="2276873"/>
            <a:ext cx="2857500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6700" y="4419998"/>
            <a:ext cx="8209992" cy="1329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338"/>
            <a:ext cx="1905000" cy="1657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49110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5C155EC-3AF4-478F-964B-36D1BC40D7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9722" y="2320266"/>
            <a:ext cx="235744" cy="16287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5968C1D-1559-41BD-822D-5DDCE5346AEE}"/>
              </a:ext>
            </a:extLst>
          </p:cNvPr>
          <p:cNvSpPr txBox="1"/>
          <p:nvPr/>
        </p:nvSpPr>
        <p:spPr>
          <a:xfrm>
            <a:off x="2390075" y="2374169"/>
            <a:ext cx="441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АСК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1A88AB6-AC07-402F-B895-79612A53B41D}"/>
              </a:ext>
            </a:extLst>
          </p:cNvPr>
          <p:cNvSpPr txBox="1"/>
          <p:nvPr/>
        </p:nvSpPr>
        <p:spPr>
          <a:xfrm>
            <a:off x="2390074" y="2663943"/>
            <a:ext cx="1065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/>
              <a:t>Клопидогрел</a:t>
            </a:r>
            <a:endParaRPr lang="ru-RU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E67FEAB-5B8F-4F77-AC26-E6F159FB0C01}"/>
              </a:ext>
            </a:extLst>
          </p:cNvPr>
          <p:cNvSpPr txBox="1"/>
          <p:nvPr/>
        </p:nvSpPr>
        <p:spPr>
          <a:xfrm>
            <a:off x="2390075" y="2990776"/>
            <a:ext cx="868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/>
              <a:t>Прасугрел</a:t>
            </a:r>
            <a:endParaRPr lang="ru-RU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7EB5ACB-BA6D-437F-821D-683FE0858013}"/>
              </a:ext>
            </a:extLst>
          </p:cNvPr>
          <p:cNvSpPr txBox="1"/>
          <p:nvPr/>
        </p:nvSpPr>
        <p:spPr>
          <a:xfrm>
            <a:off x="2390074" y="3283227"/>
            <a:ext cx="1121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/>
              <a:t>Ривароксабан</a:t>
            </a:r>
            <a:endParaRPr lang="ru-RU" sz="1200" b="1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FA2EA20-9B3D-4886-ACAE-4D7C76B74492}"/>
              </a:ext>
            </a:extLst>
          </p:cNvPr>
          <p:cNvSpPr txBox="1"/>
          <p:nvPr/>
        </p:nvSpPr>
        <p:spPr>
          <a:xfrm>
            <a:off x="2390075" y="3575678"/>
            <a:ext cx="946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/>
              <a:t>Тикагрелор</a:t>
            </a:r>
            <a:endParaRPr lang="ru-RU" sz="1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AAFCC4C-C0E7-44C6-A676-55E5A3C56BE3}"/>
              </a:ext>
            </a:extLst>
          </p:cNvPr>
          <p:cNvGrpSpPr/>
          <p:nvPr/>
        </p:nvGrpSpPr>
        <p:grpSpPr>
          <a:xfrm>
            <a:off x="3791773" y="0"/>
            <a:ext cx="6876229" cy="6858000"/>
            <a:chOff x="3023695" y="0"/>
            <a:chExt cx="9168305" cy="68580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2037A1FF-8A89-4CB1-A97B-BFC60E911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4296" y="0"/>
              <a:ext cx="7357704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A0A646-C067-41FA-B2C0-B7B20C0A0ACD}"/>
                </a:ext>
              </a:extLst>
            </p:cNvPr>
            <p:cNvSpPr txBox="1"/>
            <p:nvPr/>
          </p:nvSpPr>
          <p:spPr>
            <a:xfrm>
              <a:off x="8624604" y="87086"/>
              <a:ext cx="1660219" cy="369332"/>
            </a:xfrm>
            <a:prstGeom prst="rect">
              <a:avLst/>
            </a:prstGeom>
            <a:solidFill>
              <a:srgbClr val="0C4DA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>
                  <a:solidFill>
                    <a:schemeClr val="bg1"/>
                  </a:solidFill>
                </a:rPr>
                <a:t>ОКСбп</a:t>
              </a:r>
              <a:r>
                <a:rPr lang="en-US" b="1" dirty="0">
                  <a:solidFill>
                    <a:schemeClr val="bg1"/>
                  </a:solidFill>
                </a:rPr>
                <a:t>ST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7FFF19A-3CB6-440B-9AA6-CDAEDE287033}"/>
                </a:ext>
              </a:extLst>
            </p:cNvPr>
            <p:cNvSpPr txBox="1"/>
            <p:nvPr/>
          </p:nvSpPr>
          <p:spPr>
            <a:xfrm>
              <a:off x="8737599" y="823303"/>
              <a:ext cx="1422400" cy="207749"/>
            </a:xfrm>
            <a:prstGeom prst="rect">
              <a:avLst/>
            </a:prstGeom>
            <a:solidFill>
              <a:srgbClr val="FFDE00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1100" b="1" dirty="0" err="1"/>
                <a:t>Эноксапарин</a:t>
              </a:r>
              <a:endParaRPr lang="ru-RU" sz="11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4D57767-4665-4022-9929-5D24C343BD5A}"/>
                </a:ext>
              </a:extLst>
            </p:cNvPr>
            <p:cNvSpPr txBox="1"/>
            <p:nvPr/>
          </p:nvSpPr>
          <p:spPr>
            <a:xfrm>
              <a:off x="10710404" y="827537"/>
              <a:ext cx="1481593" cy="207749"/>
            </a:xfrm>
            <a:prstGeom prst="rect">
              <a:avLst/>
            </a:prstGeom>
            <a:solidFill>
              <a:srgbClr val="FCAF17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ru-RU" sz="1050" b="1" dirty="0" err="1"/>
                <a:t>Бивалирудин</a:t>
              </a:r>
              <a:endParaRPr lang="ru-RU" sz="105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999CF30-0DA9-4686-81A2-3793227AB4F4}"/>
                </a:ext>
              </a:extLst>
            </p:cNvPr>
            <p:cNvSpPr txBox="1"/>
            <p:nvPr/>
          </p:nvSpPr>
          <p:spPr>
            <a:xfrm>
              <a:off x="6783977" y="815410"/>
              <a:ext cx="1010194" cy="211020"/>
            </a:xfrm>
            <a:prstGeom prst="rect">
              <a:avLst/>
            </a:prstGeom>
            <a:solidFill>
              <a:srgbClr val="32B56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100" b="1" dirty="0"/>
                <a:t>НФГ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820CF90-2693-4985-B60B-EBF92AF4DCA3}"/>
                </a:ext>
              </a:extLst>
            </p:cNvPr>
            <p:cNvSpPr txBox="1"/>
            <p:nvPr/>
          </p:nvSpPr>
          <p:spPr>
            <a:xfrm>
              <a:off x="6197599" y="3276600"/>
              <a:ext cx="746035" cy="207749"/>
            </a:xfrm>
            <a:prstGeom prst="rect">
              <a:avLst/>
            </a:prstGeom>
            <a:solidFill>
              <a:srgbClr val="32B56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/>
                <a:t>ИЛИ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CC6A264-C76D-423D-96C9-ADE94F75855A}"/>
                </a:ext>
              </a:extLst>
            </p:cNvPr>
            <p:cNvSpPr txBox="1"/>
            <p:nvPr/>
          </p:nvSpPr>
          <p:spPr>
            <a:xfrm>
              <a:off x="6197599" y="3732831"/>
              <a:ext cx="638628" cy="207749"/>
            </a:xfrm>
            <a:prstGeom prst="rect">
              <a:avLst/>
            </a:prstGeom>
            <a:solidFill>
              <a:srgbClr val="32B56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/>
                <a:t>ИЛИ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7E8FC22-D123-4BB0-9FF1-62A3F3841797}"/>
                </a:ext>
              </a:extLst>
            </p:cNvPr>
            <p:cNvSpPr txBox="1"/>
            <p:nvPr/>
          </p:nvSpPr>
          <p:spPr>
            <a:xfrm>
              <a:off x="8094941" y="809195"/>
              <a:ext cx="642657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/>
                <a:t>ИЛИ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25B711C-5DC6-44E7-A41D-3F06D7EAA0F6}"/>
                </a:ext>
              </a:extLst>
            </p:cNvPr>
            <p:cNvSpPr txBox="1"/>
            <p:nvPr/>
          </p:nvSpPr>
          <p:spPr>
            <a:xfrm>
              <a:off x="10110979" y="769766"/>
              <a:ext cx="658620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/>
                <a:t>ИЛИ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357AE5B-07BB-4A1C-8CE1-DCD2E13ED9AC}"/>
                </a:ext>
              </a:extLst>
            </p:cNvPr>
            <p:cNvSpPr txBox="1"/>
            <p:nvPr/>
          </p:nvSpPr>
          <p:spPr>
            <a:xfrm>
              <a:off x="8330072" y="1569434"/>
              <a:ext cx="200764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100" b="1" dirty="0"/>
                <a:t>РИСК КРОВОТЕЧЕНИЙ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EE65C8A-3F01-4005-8DAB-211C1675F9EC}"/>
                </a:ext>
              </a:extLst>
            </p:cNvPr>
            <p:cNvSpPr txBox="1"/>
            <p:nvPr/>
          </p:nvSpPr>
          <p:spPr>
            <a:xfrm>
              <a:off x="6783977" y="2312255"/>
              <a:ext cx="1010194" cy="211020"/>
            </a:xfrm>
            <a:prstGeom prst="rect">
              <a:avLst/>
            </a:prstGeom>
            <a:solidFill>
              <a:srgbClr val="F0BFB4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100" b="1" dirty="0"/>
                <a:t>НИЗКИЙ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2F72878-615D-496C-ADA4-8BFBC42992F7}"/>
                </a:ext>
              </a:extLst>
            </p:cNvPr>
            <p:cNvSpPr txBox="1"/>
            <p:nvPr/>
          </p:nvSpPr>
          <p:spPr>
            <a:xfrm>
              <a:off x="8635999" y="2313891"/>
              <a:ext cx="1248229" cy="207749"/>
            </a:xfrm>
            <a:prstGeom prst="rect">
              <a:avLst/>
            </a:prstGeom>
            <a:solidFill>
              <a:srgbClr val="D3847A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100" b="1" dirty="0"/>
                <a:t>ВЫСОКИЙ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0312087-CE7A-493D-A7A1-0EF1F69B91A7}"/>
                </a:ext>
              </a:extLst>
            </p:cNvPr>
            <p:cNvSpPr txBox="1"/>
            <p:nvPr/>
          </p:nvSpPr>
          <p:spPr>
            <a:xfrm>
              <a:off x="10536233" y="2256183"/>
              <a:ext cx="1464179" cy="323165"/>
            </a:xfrm>
            <a:prstGeom prst="rect">
              <a:avLst/>
            </a:prstGeom>
            <a:solidFill>
              <a:srgbClr val="AE122A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100" b="1" dirty="0">
                  <a:solidFill>
                    <a:schemeClr val="bg1"/>
                  </a:solidFill>
                </a:rPr>
                <a:t>ОЧЕНЬ ВЫСОКИЙ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FB3E23A-3734-4E14-9D6B-79B954E8F989}"/>
                </a:ext>
              </a:extLst>
            </p:cNvPr>
            <p:cNvSpPr txBox="1"/>
            <p:nvPr/>
          </p:nvSpPr>
          <p:spPr>
            <a:xfrm>
              <a:off x="6096000" y="6521236"/>
              <a:ext cx="200764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100" b="1" dirty="0"/>
                <a:t>ИШЕМИЧЕСКИЙ РИСК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B8ADFCD-668E-4F0B-84CE-8979FF971748}"/>
                </a:ext>
              </a:extLst>
            </p:cNvPr>
            <p:cNvSpPr txBox="1"/>
            <p:nvPr/>
          </p:nvSpPr>
          <p:spPr>
            <a:xfrm>
              <a:off x="6200504" y="4191496"/>
              <a:ext cx="801184" cy="438903"/>
            </a:xfrm>
            <a:prstGeom prst="rect">
              <a:avLst/>
            </a:prstGeom>
            <a:solidFill>
              <a:srgbClr val="32B56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>
                  <a:solidFill>
                    <a:schemeClr val="bg1"/>
                  </a:solidFill>
                </a:rPr>
                <a:t>12 </a:t>
              </a:r>
              <a:r>
                <a:rPr lang="ru-RU" sz="900" b="1" dirty="0">
                  <a:solidFill>
                    <a:schemeClr val="bg1"/>
                  </a:solidFill>
                </a:rPr>
                <a:t>месяцев</a:t>
              </a:r>
              <a:r>
                <a:rPr lang="ru-RU" sz="1000" b="1" dirty="0">
                  <a:solidFill>
                    <a:schemeClr val="bg1"/>
                  </a:solidFill>
                </a:rPr>
                <a:t> ДАТ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9ECF63F-859F-45CB-80A2-355A94686A11}"/>
                </a:ext>
              </a:extLst>
            </p:cNvPr>
            <p:cNvSpPr txBox="1"/>
            <p:nvPr/>
          </p:nvSpPr>
          <p:spPr>
            <a:xfrm>
              <a:off x="6855984" y="3881918"/>
              <a:ext cx="136996" cy="211020"/>
            </a:xfrm>
            <a:prstGeom prst="rect">
              <a:avLst/>
            </a:prstGeom>
            <a:solidFill>
              <a:srgbClr val="32B560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endParaRPr lang="ru-RU" sz="1000" b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F9CA6CDB-B409-47C5-BBDE-1F44C7811D95}"/>
                </a:ext>
              </a:extLst>
            </p:cNvPr>
            <p:cNvSpPr/>
            <p:nvPr/>
          </p:nvSpPr>
          <p:spPr>
            <a:xfrm>
              <a:off x="6990967" y="4996789"/>
              <a:ext cx="193604" cy="211020"/>
            </a:xfrm>
            <a:prstGeom prst="rect">
              <a:avLst/>
            </a:prstGeom>
            <a:solidFill>
              <a:srgbClr val="E48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DF8B1A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796FF30D-E94F-4A52-813E-D8AB94728A59}"/>
                </a:ext>
              </a:extLst>
            </p:cNvPr>
            <p:cNvSpPr/>
            <p:nvPr/>
          </p:nvSpPr>
          <p:spPr>
            <a:xfrm>
              <a:off x="6990967" y="5076999"/>
              <a:ext cx="193604" cy="211020"/>
            </a:xfrm>
            <a:prstGeom prst="rect">
              <a:avLst/>
            </a:prstGeom>
            <a:solidFill>
              <a:srgbClr val="E48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DF8B1A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591E2A15-7FFF-483E-BDFE-077DCF7361B1}"/>
                </a:ext>
              </a:extLst>
            </p:cNvPr>
            <p:cNvSpPr/>
            <p:nvPr/>
          </p:nvSpPr>
          <p:spPr>
            <a:xfrm>
              <a:off x="7445829" y="5076999"/>
              <a:ext cx="80394" cy="211020"/>
            </a:xfrm>
            <a:prstGeom prst="rect">
              <a:avLst/>
            </a:prstGeom>
            <a:solidFill>
              <a:srgbClr val="F89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DF8B1A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4EBCF67-4174-4B33-9211-2CA55C83A8CE}"/>
                </a:ext>
              </a:extLst>
            </p:cNvPr>
            <p:cNvSpPr/>
            <p:nvPr/>
          </p:nvSpPr>
          <p:spPr>
            <a:xfrm>
              <a:off x="6247388" y="5565889"/>
              <a:ext cx="80394" cy="211020"/>
            </a:xfrm>
            <a:prstGeom prst="rect">
              <a:avLst/>
            </a:prstGeom>
            <a:solidFill>
              <a:srgbClr val="FBAB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DF8B1A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E804EE0-76C8-4E1C-A2A6-85D0F6951717}"/>
                </a:ext>
              </a:extLst>
            </p:cNvPr>
            <p:cNvSpPr txBox="1"/>
            <p:nvPr/>
          </p:nvSpPr>
          <p:spPr>
            <a:xfrm>
              <a:off x="5706760" y="5616118"/>
              <a:ext cx="801184" cy="438582"/>
            </a:xfrm>
            <a:prstGeom prst="rect">
              <a:avLst/>
            </a:prstGeom>
            <a:gradFill flip="none" rotWithShape="1">
              <a:gsLst>
                <a:gs pos="79000">
                  <a:srgbClr val="FFD701"/>
                </a:gs>
                <a:gs pos="32000">
                  <a:srgbClr val="F8981D"/>
                </a:gs>
                <a:gs pos="54000">
                  <a:srgbClr val="CD9211"/>
                </a:gs>
                <a:gs pos="100000">
                  <a:srgbClr val="FFD204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/>
                <a:t>ДАТ</a:t>
              </a:r>
            </a:p>
            <a:p>
              <a:pPr algn="ctr">
                <a:lnSpc>
                  <a:spcPts val="900"/>
                </a:lnSpc>
              </a:pPr>
              <a:r>
                <a:rPr lang="en-US" sz="1000" b="1" dirty="0"/>
                <a:t>&gt;</a:t>
              </a:r>
              <a:r>
                <a:rPr lang="ru-RU" sz="1000" b="1" dirty="0"/>
                <a:t>12 мес.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365E07A5-F60E-4B46-B466-5E92212A7AC3}"/>
                </a:ext>
              </a:extLst>
            </p:cNvPr>
            <p:cNvSpPr txBox="1"/>
            <p:nvPr/>
          </p:nvSpPr>
          <p:spPr>
            <a:xfrm>
              <a:off x="6688106" y="5616118"/>
              <a:ext cx="801184" cy="438582"/>
            </a:xfrm>
            <a:prstGeom prst="rect">
              <a:avLst/>
            </a:prstGeom>
            <a:gradFill flip="none" rotWithShape="1">
              <a:gsLst>
                <a:gs pos="79000">
                  <a:srgbClr val="FFD701"/>
                </a:gs>
                <a:gs pos="32000">
                  <a:srgbClr val="F8981D"/>
                </a:gs>
                <a:gs pos="54000">
                  <a:srgbClr val="CD9211"/>
                </a:gs>
                <a:gs pos="100000">
                  <a:srgbClr val="FFD204"/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1000" b="1" dirty="0"/>
                <a:t>ДАТ</a:t>
              </a:r>
            </a:p>
            <a:p>
              <a:pPr algn="ctr">
                <a:lnSpc>
                  <a:spcPts val="900"/>
                </a:lnSpc>
              </a:pPr>
              <a:r>
                <a:rPr lang="en-US" sz="1000" b="1" dirty="0"/>
                <a:t>&gt;</a:t>
              </a:r>
              <a:r>
                <a:rPr lang="ru-RU" sz="1000" b="1" dirty="0"/>
                <a:t>12 мес.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F0BC68B-B11F-40CF-BE4D-97DDF8772EBF}"/>
                </a:ext>
              </a:extLst>
            </p:cNvPr>
            <p:cNvSpPr txBox="1"/>
            <p:nvPr/>
          </p:nvSpPr>
          <p:spPr>
            <a:xfrm>
              <a:off x="6841722" y="5036379"/>
              <a:ext cx="483004" cy="2077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700" b="1" dirty="0"/>
                <a:t>ИЛИ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F8F14CD-B9AB-48D2-853D-81E605520ECD}"/>
                </a:ext>
              </a:extLst>
            </p:cNvPr>
            <p:cNvSpPr txBox="1"/>
            <p:nvPr/>
          </p:nvSpPr>
          <p:spPr>
            <a:xfrm>
              <a:off x="4762500" y="3205942"/>
              <a:ext cx="89169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100" b="1" dirty="0"/>
                <a:t>1 месяц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FE78A296-B330-48C8-92BD-0FA41E8FE0CD}"/>
                </a:ext>
              </a:extLst>
            </p:cNvPr>
            <p:cNvSpPr txBox="1"/>
            <p:nvPr/>
          </p:nvSpPr>
          <p:spPr>
            <a:xfrm>
              <a:off x="4688226" y="3680605"/>
              <a:ext cx="98360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100" b="1" dirty="0"/>
                <a:t>3 месяца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9BE79648-9190-4655-B110-DF3590153834}"/>
                </a:ext>
              </a:extLst>
            </p:cNvPr>
            <p:cNvSpPr txBox="1"/>
            <p:nvPr/>
          </p:nvSpPr>
          <p:spPr>
            <a:xfrm>
              <a:off x="4597391" y="4092938"/>
              <a:ext cx="107978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100" b="1" dirty="0"/>
                <a:t>6 месяцев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B35F1A17-89C2-40BF-BAFF-8257AF1CCF9C}"/>
                </a:ext>
              </a:extLst>
            </p:cNvPr>
            <p:cNvSpPr txBox="1"/>
            <p:nvPr/>
          </p:nvSpPr>
          <p:spPr>
            <a:xfrm>
              <a:off x="4518843" y="4525944"/>
              <a:ext cx="117596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100" b="1" dirty="0"/>
                <a:t>12 месяцев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DA1E7B0-D3EA-4E58-B99A-867D99A8C283}"/>
                </a:ext>
              </a:extLst>
            </p:cNvPr>
            <p:cNvSpPr txBox="1"/>
            <p:nvPr/>
          </p:nvSpPr>
          <p:spPr>
            <a:xfrm>
              <a:off x="5064914" y="687430"/>
              <a:ext cx="1683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b="1" dirty="0">
                  <a:solidFill>
                    <a:srgbClr val="AE122A"/>
                  </a:solidFill>
                </a:rPr>
                <a:t>Антикоагулянты при ЧКВ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31BC60E-9B8D-4005-A4C2-5653EB09E810}"/>
                </a:ext>
              </a:extLst>
            </p:cNvPr>
            <p:cNvSpPr txBox="1"/>
            <p:nvPr/>
          </p:nvSpPr>
          <p:spPr>
            <a:xfrm>
              <a:off x="3023695" y="3748311"/>
              <a:ext cx="1683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b="1" dirty="0">
                  <a:solidFill>
                    <a:srgbClr val="AE122A"/>
                  </a:solidFill>
                </a:rPr>
                <a:t>Длительность терапии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03EB7BF-6515-4D0F-8054-F97DA08CA026}"/>
              </a:ext>
            </a:extLst>
          </p:cNvPr>
          <p:cNvSpPr txBox="1"/>
          <p:nvPr/>
        </p:nvSpPr>
        <p:spPr>
          <a:xfrm>
            <a:off x="1676400" y="196073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rgbClr val="AE122A"/>
                </a:solidFill>
              </a:rPr>
              <a:t>Антитромботическая</a:t>
            </a:r>
            <a:r>
              <a:rPr lang="ru-RU" sz="1200" b="1" dirty="0">
                <a:solidFill>
                  <a:srgbClr val="AE122A"/>
                </a:solidFill>
              </a:rPr>
              <a:t> терапия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F7D1D36-170B-4EC0-99F5-4A2387DF31E1}"/>
              </a:ext>
            </a:extLst>
          </p:cNvPr>
          <p:cNvSpPr/>
          <p:nvPr/>
        </p:nvSpPr>
        <p:spPr>
          <a:xfrm>
            <a:off x="2234805" y="4664989"/>
            <a:ext cx="750093" cy="285750"/>
          </a:xfrm>
          <a:prstGeom prst="round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Класс </a:t>
            </a:r>
            <a:r>
              <a:rPr lang="en-US" sz="1200" b="1" dirty="0" err="1">
                <a:solidFill>
                  <a:schemeClr val="tx1"/>
                </a:solidFill>
              </a:rPr>
              <a:t>IIa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7996B69-85E9-4B43-B908-0FB0FD46097F}"/>
              </a:ext>
            </a:extLst>
          </p:cNvPr>
          <p:cNvSpPr/>
          <p:nvPr/>
        </p:nvSpPr>
        <p:spPr>
          <a:xfrm>
            <a:off x="2234805" y="4307802"/>
            <a:ext cx="750093" cy="285750"/>
          </a:xfrm>
          <a:prstGeom prst="roundRect">
            <a:avLst/>
          </a:prstGeom>
          <a:solidFill>
            <a:srgbClr val="32B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Класс </a:t>
            </a:r>
            <a:r>
              <a:rPr lang="en-US" sz="1200" b="1" dirty="0">
                <a:solidFill>
                  <a:schemeClr val="tx1"/>
                </a:solidFill>
              </a:rPr>
              <a:t>I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B30D037-BD2C-4AF2-8289-7078D9652A97}"/>
              </a:ext>
            </a:extLst>
          </p:cNvPr>
          <p:cNvSpPr/>
          <p:nvPr/>
        </p:nvSpPr>
        <p:spPr>
          <a:xfrm>
            <a:off x="2234805" y="5022176"/>
            <a:ext cx="750093" cy="285750"/>
          </a:xfrm>
          <a:prstGeom prst="round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Класс </a:t>
            </a:r>
            <a:r>
              <a:rPr lang="en-US" sz="1200" b="1" dirty="0">
                <a:solidFill>
                  <a:schemeClr val="tx1"/>
                </a:solidFill>
              </a:rPr>
              <a:t>IIb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9D76BE-9CE7-48F7-86DB-3354CD7D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1" y="524521"/>
            <a:ext cx="3962400" cy="1325563"/>
          </a:xfrm>
        </p:spPr>
        <p:txBody>
          <a:bodyPr>
            <a:normAutofit/>
          </a:bodyPr>
          <a:lstStyle/>
          <a:p>
            <a:r>
              <a:rPr lang="ru-RU" sz="2400" b="1" dirty="0"/>
              <a:t>Алгоритм ДАТ при ЧКВ у пациентов с </a:t>
            </a:r>
            <a:r>
              <a:rPr lang="ru-RU" sz="2400" b="1" dirty="0" err="1"/>
              <a:t>ОКСбп</a:t>
            </a:r>
            <a:r>
              <a:rPr lang="en-US" sz="2400" b="1" dirty="0"/>
              <a:t>ST</a:t>
            </a:r>
            <a:r>
              <a:rPr lang="ru-RU" sz="2400" b="1" dirty="0"/>
              <a:t> без ФП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085" y="45432"/>
            <a:ext cx="1676545" cy="829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83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>
            <a:extLst>
              <a:ext uri="{FF2B5EF4-FFF2-40B4-BE49-F238E27FC236}">
                <a16:creationId xmlns="" xmlns:a16="http://schemas.microsoft.com/office/drawing/2014/main" id="{E49391E6-6E45-4BAB-A92A-BDD69A212374}"/>
              </a:ext>
            </a:extLst>
          </p:cNvPr>
          <p:cNvGrpSpPr/>
          <p:nvPr/>
        </p:nvGrpSpPr>
        <p:grpSpPr>
          <a:xfrm>
            <a:off x="5149722" y="0"/>
            <a:ext cx="5518278" cy="6858000"/>
            <a:chOff x="4834296" y="0"/>
            <a:chExt cx="7357704" cy="6858000"/>
          </a:xfrm>
        </p:grpSpPr>
        <p:grpSp>
          <p:nvGrpSpPr>
            <p:cNvPr id="4" name="Group 42">
              <a:extLst>
                <a:ext uri="{FF2B5EF4-FFF2-40B4-BE49-F238E27FC236}">
                  <a16:creationId xmlns="" xmlns:a16="http://schemas.microsoft.com/office/drawing/2014/main" id="{5E0E7A55-8F22-4A6F-858C-FB6F0DFB5B79}"/>
                </a:ext>
              </a:extLst>
            </p:cNvPr>
            <p:cNvGrpSpPr/>
            <p:nvPr/>
          </p:nvGrpSpPr>
          <p:grpSpPr>
            <a:xfrm>
              <a:off x="4834296" y="0"/>
              <a:ext cx="7357704" cy="6858000"/>
              <a:chOff x="4834296" y="0"/>
              <a:chExt cx="7357704" cy="6858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C497BCF5-B0B7-4411-9745-7605C33F35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/>
              <a:stretch/>
            </p:blipFill>
            <p:spPr>
              <a:xfrm>
                <a:off x="4834296" y="0"/>
                <a:ext cx="7357704" cy="68580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598957FE-AC55-479F-ACD2-7123A207BD84}"/>
                  </a:ext>
                </a:extLst>
              </p:cNvPr>
              <p:cNvSpPr txBox="1"/>
              <p:nvPr/>
            </p:nvSpPr>
            <p:spPr>
              <a:xfrm>
                <a:off x="8624604" y="87086"/>
                <a:ext cx="1660219" cy="369332"/>
              </a:xfrm>
              <a:prstGeom prst="rect">
                <a:avLst/>
              </a:prstGeom>
              <a:solidFill>
                <a:srgbClr val="0C4DA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err="1">
                    <a:solidFill>
                      <a:schemeClr val="bg1"/>
                    </a:solidFill>
                  </a:rPr>
                  <a:t>ОКСбп</a:t>
                </a:r>
                <a:r>
                  <a:rPr lang="en-US" b="1" dirty="0">
                    <a:solidFill>
                      <a:schemeClr val="bg1"/>
                    </a:solidFill>
                  </a:rPr>
                  <a:t>ST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D234103D-9BC1-44AE-8ABB-66CB2CF29E89}"/>
                  </a:ext>
                </a:extLst>
              </p:cNvPr>
              <p:cNvSpPr txBox="1"/>
              <p:nvPr/>
            </p:nvSpPr>
            <p:spPr>
              <a:xfrm>
                <a:off x="8874035" y="759338"/>
                <a:ext cx="1107783" cy="323165"/>
              </a:xfrm>
              <a:prstGeom prst="rect">
                <a:avLst/>
              </a:prstGeom>
              <a:solidFill>
                <a:srgbClr val="FFDE00"/>
              </a:solidFill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1100" b="1" dirty="0" err="1"/>
                  <a:t>Эноксапарин</a:t>
                </a:r>
                <a:endParaRPr lang="ru-RU" sz="11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D30335EC-0133-4DBC-A1B2-4B6DCCF48F10}"/>
                  </a:ext>
                </a:extLst>
              </p:cNvPr>
              <p:cNvSpPr txBox="1"/>
              <p:nvPr/>
            </p:nvSpPr>
            <p:spPr>
              <a:xfrm>
                <a:off x="10710405" y="759337"/>
                <a:ext cx="1115835" cy="323165"/>
              </a:xfrm>
              <a:prstGeom prst="rect">
                <a:avLst/>
              </a:prstGeom>
              <a:solidFill>
                <a:srgbClr val="FCAF17"/>
              </a:solidFill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1050" b="1" dirty="0" err="1"/>
                  <a:t>Бивалирудин</a:t>
                </a:r>
                <a:endParaRPr lang="ru-RU" sz="1050" b="1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EDB31DC7-E8F8-4AA1-A0F2-2D3E06F92B44}"/>
                  </a:ext>
                </a:extLst>
              </p:cNvPr>
              <p:cNvSpPr txBox="1"/>
              <p:nvPr/>
            </p:nvSpPr>
            <p:spPr>
              <a:xfrm>
                <a:off x="6783977" y="815410"/>
                <a:ext cx="1010194" cy="211020"/>
              </a:xfrm>
              <a:prstGeom prst="rect">
                <a:avLst/>
              </a:prstGeom>
              <a:solidFill>
                <a:srgbClr val="32B56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100" b="1" dirty="0"/>
                  <a:t>НФГ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985DF9C7-C2F3-44A6-A768-88D6241F9D26}"/>
                  </a:ext>
                </a:extLst>
              </p:cNvPr>
              <p:cNvSpPr txBox="1"/>
              <p:nvPr/>
            </p:nvSpPr>
            <p:spPr>
              <a:xfrm>
                <a:off x="8094941" y="759338"/>
                <a:ext cx="470263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000" b="1" dirty="0"/>
                  <a:t>ИЛИ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74006627-8D61-43EB-87FE-DAEA7BFEFB66}"/>
                  </a:ext>
                </a:extLst>
              </p:cNvPr>
              <p:cNvSpPr txBox="1"/>
              <p:nvPr/>
            </p:nvSpPr>
            <p:spPr>
              <a:xfrm>
                <a:off x="10110979" y="756681"/>
                <a:ext cx="470263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000" b="1" dirty="0"/>
                  <a:t>ИЛИ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DCB3C5D8-26A3-4784-99D0-B7EEA2F6F4BA}"/>
                  </a:ext>
                </a:extLst>
              </p:cNvPr>
              <p:cNvSpPr txBox="1"/>
              <p:nvPr/>
            </p:nvSpPr>
            <p:spPr>
              <a:xfrm>
                <a:off x="8330072" y="1569434"/>
                <a:ext cx="2007649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100" b="1" dirty="0"/>
                  <a:t>РИСК КРОВОТЕЧЕНИЙ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B254A074-56E7-45C6-9AEE-080E0204FCD9}"/>
                  </a:ext>
                </a:extLst>
              </p:cNvPr>
              <p:cNvSpPr txBox="1"/>
              <p:nvPr/>
            </p:nvSpPr>
            <p:spPr>
              <a:xfrm>
                <a:off x="6783977" y="2312255"/>
                <a:ext cx="1010194" cy="211020"/>
              </a:xfrm>
              <a:prstGeom prst="rect">
                <a:avLst/>
              </a:prstGeom>
              <a:solidFill>
                <a:srgbClr val="F0BFB4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100" b="1" dirty="0"/>
                  <a:t>НИЗКИЙ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A2124B6B-52B7-499B-B575-E130ED26ECF5}"/>
                  </a:ext>
                </a:extLst>
              </p:cNvPr>
              <p:cNvSpPr txBox="1"/>
              <p:nvPr/>
            </p:nvSpPr>
            <p:spPr>
              <a:xfrm>
                <a:off x="8874035" y="2256183"/>
                <a:ext cx="1010195" cy="323165"/>
              </a:xfrm>
              <a:prstGeom prst="rect">
                <a:avLst/>
              </a:prstGeom>
              <a:solidFill>
                <a:srgbClr val="D3847A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100" b="1" dirty="0"/>
                  <a:t>ВЫСОКИЙ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471FAD84-8EB6-46F2-9C0C-230582768303}"/>
                  </a:ext>
                </a:extLst>
              </p:cNvPr>
              <p:cNvSpPr txBox="1"/>
              <p:nvPr/>
            </p:nvSpPr>
            <p:spPr>
              <a:xfrm>
                <a:off x="10536233" y="2256183"/>
                <a:ext cx="1464179" cy="323165"/>
              </a:xfrm>
              <a:prstGeom prst="rect">
                <a:avLst/>
              </a:prstGeom>
              <a:solidFill>
                <a:srgbClr val="AE122A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100" b="1" dirty="0">
                    <a:solidFill>
                      <a:schemeClr val="bg1"/>
                    </a:solidFill>
                  </a:rPr>
                  <a:t>ОЧЕНЬ ВЫСОКИЙ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89BC7117-399E-4DA2-BC74-12BA8C7F6499}"/>
                  </a:ext>
                </a:extLst>
              </p:cNvPr>
              <p:cNvSpPr txBox="1"/>
              <p:nvPr/>
            </p:nvSpPr>
            <p:spPr>
              <a:xfrm>
                <a:off x="6096000" y="6521236"/>
                <a:ext cx="2007649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100" b="1" dirty="0"/>
                  <a:t>ИШЕМИЧЕСКИЙ РИСК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9F6038F-8823-4B39-9A9A-B9F42285334A}"/>
                  </a:ext>
                </a:extLst>
              </p:cNvPr>
              <p:cNvSpPr txBox="1"/>
              <p:nvPr/>
            </p:nvSpPr>
            <p:spPr>
              <a:xfrm>
                <a:off x="6855984" y="3881918"/>
                <a:ext cx="136996" cy="211020"/>
              </a:xfrm>
              <a:prstGeom prst="rect">
                <a:avLst/>
              </a:prstGeom>
              <a:solidFill>
                <a:srgbClr val="32B560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endParaRPr lang="ru-RU" sz="1000" b="1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C31F437A-54F3-4005-BB0B-DB9E4533C19B}"/>
                  </a:ext>
                </a:extLst>
              </p:cNvPr>
              <p:cNvSpPr/>
              <p:nvPr/>
            </p:nvSpPr>
            <p:spPr>
              <a:xfrm>
                <a:off x="6990967" y="4996789"/>
                <a:ext cx="193604" cy="211020"/>
              </a:xfrm>
              <a:prstGeom prst="rect">
                <a:avLst/>
              </a:prstGeom>
              <a:solidFill>
                <a:srgbClr val="E48E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DF8B1A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7002274B-9059-4C0A-B724-189BF6D52836}"/>
                  </a:ext>
                </a:extLst>
              </p:cNvPr>
              <p:cNvSpPr/>
              <p:nvPr/>
            </p:nvSpPr>
            <p:spPr>
              <a:xfrm>
                <a:off x="6990967" y="5076999"/>
                <a:ext cx="193604" cy="211020"/>
              </a:xfrm>
              <a:prstGeom prst="rect">
                <a:avLst/>
              </a:prstGeom>
              <a:solidFill>
                <a:srgbClr val="E48E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DF8B1A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71A44035-B53B-42A0-BA2A-8540E917AACF}"/>
                  </a:ext>
                </a:extLst>
              </p:cNvPr>
              <p:cNvSpPr/>
              <p:nvPr/>
            </p:nvSpPr>
            <p:spPr>
              <a:xfrm>
                <a:off x="7445829" y="5076999"/>
                <a:ext cx="80394" cy="211020"/>
              </a:xfrm>
              <a:prstGeom prst="rect">
                <a:avLst/>
              </a:prstGeom>
              <a:solidFill>
                <a:srgbClr val="F898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DF8B1A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A7478109-2168-4161-B324-2D728543E95F}"/>
                  </a:ext>
                </a:extLst>
              </p:cNvPr>
              <p:cNvSpPr/>
              <p:nvPr/>
            </p:nvSpPr>
            <p:spPr>
              <a:xfrm>
                <a:off x="6247388" y="5565889"/>
                <a:ext cx="80394" cy="211020"/>
              </a:xfrm>
              <a:prstGeom prst="rect">
                <a:avLst/>
              </a:prstGeom>
              <a:solidFill>
                <a:srgbClr val="FBAB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DF8B1A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1467985C-49C2-4082-A5E3-7CB72B177753}"/>
                  </a:ext>
                </a:extLst>
              </p:cNvPr>
              <p:cNvSpPr txBox="1"/>
              <p:nvPr/>
            </p:nvSpPr>
            <p:spPr>
              <a:xfrm>
                <a:off x="5486199" y="291316"/>
                <a:ext cx="16831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200" b="1" dirty="0">
                    <a:solidFill>
                      <a:srgbClr val="AE122A"/>
                    </a:solidFill>
                  </a:rPr>
                  <a:t>Антикоагулянты при ЧКВ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17F693BB-D6D9-4DA7-8A32-63080ED65934}"/>
                  </a:ext>
                </a:extLst>
              </p:cNvPr>
              <p:cNvSpPr/>
              <p:nvPr/>
            </p:nvSpPr>
            <p:spPr>
              <a:xfrm>
                <a:off x="4834297" y="1888021"/>
                <a:ext cx="3678852" cy="48387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D9687C8F-7A47-4362-AC21-FCBF0BC9B4BC}"/>
                  </a:ext>
                </a:extLst>
              </p:cNvPr>
              <p:cNvSpPr txBox="1"/>
              <p:nvPr/>
            </p:nvSpPr>
            <p:spPr>
              <a:xfrm>
                <a:off x="5956901" y="3743416"/>
                <a:ext cx="16831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200" b="1" dirty="0">
                    <a:solidFill>
                      <a:srgbClr val="AE122A"/>
                    </a:solidFill>
                  </a:rPr>
                  <a:t>Длительность терапии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9DE2D117-6738-4C79-98A3-CDA5D0BD414E}"/>
                  </a:ext>
                </a:extLst>
              </p:cNvPr>
              <p:cNvSpPr txBox="1"/>
              <p:nvPr/>
            </p:nvSpPr>
            <p:spPr>
              <a:xfrm>
                <a:off x="7776295" y="3205942"/>
                <a:ext cx="891697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100" b="1" dirty="0"/>
                  <a:t>1 месяц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94E3E325-4AAC-44CF-BD7A-32F919CA24E3}"/>
                  </a:ext>
                </a:extLst>
              </p:cNvPr>
              <p:cNvSpPr txBox="1"/>
              <p:nvPr/>
            </p:nvSpPr>
            <p:spPr>
              <a:xfrm>
                <a:off x="7702019" y="3680605"/>
                <a:ext cx="98360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100" b="1" dirty="0"/>
                  <a:t>3 месяца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067E5929-92EC-408B-B138-441DFEA244BF}"/>
                  </a:ext>
                </a:extLst>
              </p:cNvPr>
              <p:cNvSpPr txBox="1"/>
              <p:nvPr/>
            </p:nvSpPr>
            <p:spPr>
              <a:xfrm>
                <a:off x="7611185" y="4092938"/>
                <a:ext cx="107978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100" b="1" dirty="0"/>
                  <a:t>6 месяцев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B779440F-704C-4E76-8550-0A201A7A99AA}"/>
                  </a:ext>
                </a:extLst>
              </p:cNvPr>
              <p:cNvSpPr txBox="1"/>
              <p:nvPr/>
            </p:nvSpPr>
            <p:spPr>
              <a:xfrm>
                <a:off x="7532637" y="4525944"/>
                <a:ext cx="1175964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100" b="1" dirty="0"/>
                  <a:t>12 месяцев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818E4D10-B370-4D27-8CAE-52C54C57B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8877" t="44069" r="88911" b="8530"/>
            <a:stretch/>
          </p:blipFill>
          <p:spPr>
            <a:xfrm>
              <a:off x="8504103" y="3022097"/>
              <a:ext cx="162759" cy="325074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FC9B19-66D5-4B33-86C5-96E61103916A}"/>
              </a:ext>
            </a:extLst>
          </p:cNvPr>
          <p:cNvSpPr txBox="1"/>
          <p:nvPr/>
        </p:nvSpPr>
        <p:spPr>
          <a:xfrm>
            <a:off x="1089138" y="2583832"/>
            <a:ext cx="4318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выбору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антиагреганта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для применения после ДААТ при высоком и очень высоком риске кровотечений основаны на результатах исследований:</a:t>
            </a:r>
          </a:p>
          <a:p>
            <a:pPr marL="285750" indent="-285750">
              <a:buClr>
                <a:schemeClr val="tx1"/>
              </a:buClr>
              <a:buFont typeface="Calibri" panose="020F0502020204030204" pitchFamily="34" charset="0"/>
              <a:buChar char="˟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PRECISE-DAPT</a:t>
            </a:r>
          </a:p>
          <a:p>
            <a:pPr marL="285750" indent="-285750">
              <a:buClr>
                <a:schemeClr val="tx1"/>
              </a:buClr>
              <a:buFont typeface="Calibri" panose="020F0502020204030204" pitchFamily="34" charset="0"/>
              <a:buChar char="˟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SMART-DATE</a:t>
            </a:r>
          </a:p>
          <a:p>
            <a:pPr marL="285750" indent="-285750">
              <a:buClr>
                <a:schemeClr val="tx1"/>
              </a:buClr>
              <a:buFont typeface="Calibri" panose="020F0502020204030204" pitchFamily="34" charset="0"/>
              <a:buChar char="˟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SMART-CHOICE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44">
            <a:extLst>
              <a:ext uri="{FF2B5EF4-FFF2-40B4-BE49-F238E27FC236}">
                <a16:creationId xmlns="" xmlns:a16="http://schemas.microsoft.com/office/drawing/2014/main" id="{48E04B04-D79D-446D-B7F9-EF4FE8F9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718" y="417291"/>
            <a:ext cx="4019550" cy="1939235"/>
          </a:xfrm>
        </p:spPr>
        <p:txBody>
          <a:bodyPr anchor="t">
            <a:noAutofit/>
          </a:bodyPr>
          <a:lstStyle/>
          <a:p>
            <a:r>
              <a:rPr lang="ru-RU" sz="2000" dirty="0"/>
              <a:t>Алгоритм </a:t>
            </a:r>
            <a:r>
              <a:rPr lang="ru-RU" sz="2000" dirty="0" err="1"/>
              <a:t>антитромботической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терапии пациентов с </a:t>
            </a:r>
            <a:r>
              <a:rPr lang="ru-RU" sz="2000" dirty="0" err="1"/>
              <a:t>ОКСбпST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без ФП, подвергающихся ЧКВ:</a:t>
            </a:r>
            <a:br>
              <a:rPr lang="ru-RU" sz="2000" dirty="0"/>
            </a:br>
            <a:r>
              <a:rPr lang="ru-RU" sz="2000" b="1" dirty="0"/>
              <a:t>высокий</a:t>
            </a:r>
            <a:r>
              <a:rPr lang="ru-RU" sz="2000" dirty="0"/>
              <a:t> и </a:t>
            </a:r>
            <a:r>
              <a:rPr lang="ru-RU" sz="2000" b="1" dirty="0"/>
              <a:t>очень высокий</a:t>
            </a:r>
            <a:br>
              <a:rPr lang="ru-RU" sz="2000" b="1" dirty="0"/>
            </a:br>
            <a:r>
              <a:rPr lang="ru-RU" sz="2000" dirty="0"/>
              <a:t>риск кровотечений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8" name="Rechteck 105">
            <a:extLst>
              <a:ext uri="{FF2B5EF4-FFF2-40B4-BE49-F238E27FC236}">
                <a16:creationId xmlns="" xmlns:a16="http://schemas.microsoft.com/office/drawing/2014/main" id="{71994CAE-116B-44FC-9005-FBDE95D34ADC}"/>
              </a:ext>
            </a:extLst>
          </p:cNvPr>
          <p:cNvSpPr/>
          <p:nvPr/>
        </p:nvSpPr>
        <p:spPr>
          <a:xfrm>
            <a:off x="6871400" y="5167812"/>
            <a:ext cx="135000" cy="1633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" name="Rechteck 109">
            <a:extLst>
              <a:ext uri="{FF2B5EF4-FFF2-40B4-BE49-F238E27FC236}">
                <a16:creationId xmlns="" xmlns:a16="http://schemas.microsoft.com/office/drawing/2014/main" id="{82013B97-20B6-4972-B60F-0B896A303D08}"/>
              </a:ext>
            </a:extLst>
          </p:cNvPr>
          <p:cNvSpPr/>
          <p:nvPr/>
        </p:nvSpPr>
        <p:spPr>
          <a:xfrm>
            <a:off x="6871400" y="5416212"/>
            <a:ext cx="135000" cy="163341"/>
          </a:xfrm>
          <a:prstGeom prst="rect">
            <a:avLst/>
          </a:prstGeom>
          <a:solidFill>
            <a:srgbClr val="F592B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50" name="Textfeld 116">
            <a:extLst>
              <a:ext uri="{FF2B5EF4-FFF2-40B4-BE49-F238E27FC236}">
                <a16:creationId xmlns="" xmlns:a16="http://schemas.microsoft.com/office/drawing/2014/main" id="{ED1C028D-92FD-49B7-A545-AAE6C5612FC0}"/>
              </a:ext>
            </a:extLst>
          </p:cNvPr>
          <p:cNvSpPr txBox="1"/>
          <p:nvPr/>
        </p:nvSpPr>
        <p:spPr>
          <a:xfrm flipH="1">
            <a:off x="7011125" y="5137715"/>
            <a:ext cx="876214" cy="73353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</a:rPr>
              <a:t>АСК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ts val="1000"/>
              </a:lnSpc>
              <a:defRPr/>
            </a:pP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ts val="1000"/>
              </a:lnSpc>
              <a:defRPr/>
            </a:pP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Клопидогрел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ts val="1000"/>
              </a:lnSpc>
              <a:defRPr/>
            </a:pP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8279B9FA-34FA-4088-8332-8A99497C4817}"/>
              </a:ext>
            </a:extLst>
          </p:cNvPr>
          <p:cNvSpPr/>
          <p:nvPr/>
        </p:nvSpPr>
        <p:spPr>
          <a:xfrm>
            <a:off x="8368343" y="3830778"/>
            <a:ext cx="361314" cy="2442060"/>
          </a:xfrm>
          <a:prstGeom prst="roundRect">
            <a:avLst/>
          </a:prstGeom>
          <a:noFill/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B320951C-ACDF-406A-99D2-4E7D2349956B}"/>
              </a:ext>
            </a:extLst>
          </p:cNvPr>
          <p:cNvSpPr/>
          <p:nvPr/>
        </p:nvSpPr>
        <p:spPr>
          <a:xfrm>
            <a:off x="9794585" y="3337949"/>
            <a:ext cx="361314" cy="2934891"/>
          </a:xfrm>
          <a:prstGeom prst="roundRect">
            <a:avLst/>
          </a:prstGeom>
          <a:noFill/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53" y="197302"/>
            <a:ext cx="1676545" cy="829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80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974DF34-F12C-4547-A9E7-C2F9CFDA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4511" y="6356352"/>
            <a:ext cx="686023" cy="309145"/>
          </a:xfrm>
        </p:spPr>
        <p:txBody>
          <a:bodyPr anchor="ctr">
            <a:normAutofit/>
          </a:bodyPr>
          <a:lstStyle/>
          <a:p>
            <a:fld id="{F8E47D07-9D1E-4FE9-B31A-2F5863681021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E8313F3A-B298-4596-A5A6-174933FE48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9088" y="5383456"/>
            <a:ext cx="3132000" cy="855421"/>
          </a:xfrm>
        </p:spPr>
        <p:txBody>
          <a:bodyPr/>
          <a:lstStyle/>
          <a:p>
            <a:r>
              <a:rPr lang="ru-RU" dirty="0"/>
              <a:t>Электронный ресурс: </a:t>
            </a:r>
            <a:r>
              <a:rPr lang="en-US" dirty="0">
                <a:hlinkClick r:id="rId2"/>
              </a:rPr>
              <a:t>https://scardio.ru/content/Guidelines/2020/Clinic_rekom_OKS_bST.pdf</a:t>
            </a:r>
            <a:r>
              <a:rPr lang="ru-RU" dirty="0"/>
              <a:t> (Дата доступа: 22.09.2020)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B09D7535-3FCF-4222-A8C2-7BD85263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" y="1774825"/>
            <a:ext cx="3423487" cy="2936729"/>
          </a:xfrm>
        </p:spPr>
        <p:txBody>
          <a:bodyPr anchor="b">
            <a:noAutofit/>
          </a:bodyPr>
          <a:lstStyle/>
          <a:p>
            <a:r>
              <a:rPr lang="ru-RU" sz="2400" b="1" u="sng" dirty="0" err="1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>ОКСбп</a:t>
            </a:r>
            <a:r>
              <a:rPr lang="en-US" sz="2400" b="1" u="sng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ru-RU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>Выбор ингибитора </a:t>
            </a:r>
            <a:r>
              <a:rPr lang="en-US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>P2Y12</a:t>
            </a:r>
            <a:r>
              <a:rPr lang="ru-RU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> рецепторов</a:t>
            </a:r>
            <a:br>
              <a:rPr lang="ru-RU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06423"/>
                </a:solidFill>
                <a:latin typeface="Times New Roman" pitchFamily="18" charset="0"/>
                <a:cs typeface="Times New Roman" pitchFamily="18" charset="0"/>
              </a:rPr>
              <a:t>у пациентов, не имеющих показаний к длительному пероральному приему антикоагулянтов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35572B4-7D65-49D2-9B4F-4E11AF508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2373" y="1245099"/>
            <a:ext cx="7655174" cy="48109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 err="1" smtClean="0">
                <a:solidFill>
                  <a:schemeClr val="tx1"/>
                </a:solidFill>
              </a:rPr>
              <a:t>Прасугрел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(НД 60 мг, ежедневная ПД 10 мг</a:t>
            </a:r>
            <a:r>
              <a:rPr lang="ru-RU" sz="1800" dirty="0">
                <a:solidFill>
                  <a:schemeClr val="tx1"/>
                </a:solidFill>
              </a:rPr>
              <a:t>) в добавление к АСК рекомендуется при коронарном </a:t>
            </a:r>
            <a:r>
              <a:rPr lang="ru-RU" sz="1800" dirty="0" err="1">
                <a:solidFill>
                  <a:schemeClr val="tx1"/>
                </a:solidFill>
              </a:rPr>
              <a:t>стентировании</a:t>
            </a:r>
            <a:r>
              <a:rPr lang="ru-RU" sz="1800" dirty="0">
                <a:solidFill>
                  <a:schemeClr val="tx1"/>
                </a:solidFill>
              </a:rPr>
              <a:t> у пациентов с </a:t>
            </a:r>
            <a:r>
              <a:rPr lang="ru-RU" sz="1800" dirty="0" err="1">
                <a:solidFill>
                  <a:schemeClr val="tx1"/>
                </a:solidFill>
              </a:rPr>
              <a:t>ОКСбп</a:t>
            </a:r>
            <a:r>
              <a:rPr lang="en-US" sz="1800" dirty="0">
                <a:solidFill>
                  <a:schemeClr val="tx1"/>
                </a:solidFill>
              </a:rPr>
              <a:t>ST</a:t>
            </a:r>
            <a:r>
              <a:rPr lang="ru-RU" sz="1800" dirty="0">
                <a:solidFill>
                  <a:schemeClr val="tx1"/>
                </a:solidFill>
              </a:rPr>
              <a:t>, не получавших других ингибиторов </a:t>
            </a:r>
            <a:r>
              <a:rPr lang="en-US" sz="1800" dirty="0">
                <a:solidFill>
                  <a:schemeClr val="tx1"/>
                </a:solidFill>
              </a:rPr>
              <a:t>P2Y12 </a:t>
            </a:r>
            <a:r>
              <a:rPr lang="ru-RU" sz="1800" dirty="0">
                <a:solidFill>
                  <a:schemeClr val="tx1"/>
                </a:solidFill>
              </a:rPr>
              <a:t>рецепторов, если к нему нет противопоказаний (ВЧК в анамнезе, ишемический инсульт/ТИА в анамнезе, продолжающееся кровотечение, тяжелая печеночная недостаточность). </a:t>
            </a:r>
            <a:r>
              <a:rPr lang="ru-RU" sz="2000" b="1" dirty="0">
                <a:solidFill>
                  <a:schemeClr val="tx1"/>
                </a:solidFill>
              </a:rPr>
              <a:t>ЕОК </a:t>
            </a:r>
            <a:r>
              <a:rPr lang="en-US" sz="2000" b="1" dirty="0">
                <a:solidFill>
                  <a:schemeClr val="tx1"/>
                </a:solidFill>
              </a:rPr>
              <a:t>IB</a:t>
            </a:r>
            <a:r>
              <a:rPr lang="ru-RU" sz="2000" b="1" dirty="0">
                <a:solidFill>
                  <a:schemeClr val="tx1"/>
                </a:solidFill>
              </a:rPr>
              <a:t> (УУР А, УДД 2)</a:t>
            </a:r>
          </a:p>
          <a:p>
            <a:pPr marL="342900" indent="-342900" algn="just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Тикагрелор (НД 180 мг, ПД 90 мг 2 раза в сутки</a:t>
            </a:r>
            <a:r>
              <a:rPr lang="ru-RU" sz="1800" dirty="0">
                <a:solidFill>
                  <a:schemeClr val="tx1"/>
                </a:solidFill>
              </a:rPr>
              <a:t>) в добавление к АСК рекомендуется пациентам с </a:t>
            </a:r>
            <a:r>
              <a:rPr lang="ru-RU" sz="1800" dirty="0" err="1">
                <a:solidFill>
                  <a:schemeClr val="tx1"/>
                </a:solidFill>
              </a:rPr>
              <a:t>ОКСбп</a:t>
            </a:r>
            <a:r>
              <a:rPr lang="en-US" sz="1800" dirty="0">
                <a:solidFill>
                  <a:schemeClr val="tx1"/>
                </a:solidFill>
              </a:rPr>
              <a:t>ST</a:t>
            </a:r>
            <a:r>
              <a:rPr lang="ru-RU" sz="1800" dirty="0">
                <a:solidFill>
                  <a:schemeClr val="tx1"/>
                </a:solidFill>
              </a:rPr>
              <a:t> со средним и высоким риском неблагоприятных исходов вне зависимости от начальной стратегии лечения и </a:t>
            </a:r>
            <a:r>
              <a:rPr lang="ru-RU" sz="1800" b="1" dirty="0">
                <a:solidFill>
                  <a:schemeClr val="tx1"/>
                </a:solidFill>
              </a:rPr>
              <a:t>предшествующего использования </a:t>
            </a:r>
            <a:r>
              <a:rPr lang="ru-RU" sz="1800" b="1" dirty="0" err="1">
                <a:solidFill>
                  <a:schemeClr val="tx1"/>
                </a:solidFill>
              </a:rPr>
              <a:t>клопидогрела</a:t>
            </a:r>
            <a:r>
              <a:rPr lang="ru-RU" sz="1800" dirty="0">
                <a:solidFill>
                  <a:schemeClr val="tx1"/>
                </a:solidFill>
              </a:rPr>
              <a:t>, если к нему нет противопоказаний (ВЧК в анамнезе, продолжающееся кровотечение). </a:t>
            </a:r>
            <a:r>
              <a:rPr lang="ru-RU" sz="2000" b="1" dirty="0">
                <a:solidFill>
                  <a:schemeClr val="tx1"/>
                </a:solidFill>
              </a:rPr>
              <a:t>ЕОК </a:t>
            </a:r>
            <a:r>
              <a:rPr lang="en-US" sz="2000" b="1" dirty="0">
                <a:solidFill>
                  <a:schemeClr val="tx1"/>
                </a:solidFill>
              </a:rPr>
              <a:t>IB </a:t>
            </a:r>
            <a:r>
              <a:rPr lang="ru-RU" sz="2000" b="1" dirty="0">
                <a:solidFill>
                  <a:schemeClr val="tx1"/>
                </a:solidFill>
              </a:rPr>
              <a:t>(УУР А, УДД 2)</a:t>
            </a:r>
            <a:endParaRPr lang="ru-RU" sz="1800" b="1" dirty="0">
              <a:solidFill>
                <a:schemeClr val="tx1"/>
              </a:solidFill>
            </a:endParaRPr>
          </a:p>
          <a:p>
            <a:pPr marL="342900" indent="-342900" algn="just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Пациентам с </a:t>
            </a:r>
            <a:r>
              <a:rPr lang="ru-RU" sz="1800" dirty="0" err="1">
                <a:solidFill>
                  <a:schemeClr val="tx1"/>
                </a:solidFill>
              </a:rPr>
              <a:t>ОКСбп</a:t>
            </a:r>
            <a:r>
              <a:rPr lang="en-US" sz="1800" dirty="0">
                <a:solidFill>
                  <a:schemeClr val="tx1"/>
                </a:solidFill>
              </a:rPr>
              <a:t>ST</a:t>
            </a:r>
            <a:r>
              <a:rPr lang="ru-RU" sz="1800" dirty="0">
                <a:solidFill>
                  <a:schemeClr val="tx1"/>
                </a:solidFill>
              </a:rPr>
              <a:t>, которые не могут получать </a:t>
            </a:r>
            <a:r>
              <a:rPr lang="ru-RU" sz="1800" dirty="0" err="1">
                <a:solidFill>
                  <a:schemeClr val="tx1"/>
                </a:solidFill>
              </a:rPr>
              <a:t>прасугрел</a:t>
            </a:r>
            <a:r>
              <a:rPr lang="ru-RU" sz="1800" dirty="0">
                <a:solidFill>
                  <a:schemeClr val="tx1"/>
                </a:solidFill>
              </a:rPr>
              <a:t> или </a:t>
            </a:r>
            <a:r>
              <a:rPr lang="ru-RU" sz="1800" dirty="0" err="1">
                <a:solidFill>
                  <a:schemeClr val="tx1"/>
                </a:solidFill>
              </a:rPr>
              <a:t>тикагрелор</a:t>
            </a:r>
            <a:r>
              <a:rPr lang="ru-RU" sz="1800" dirty="0">
                <a:solidFill>
                  <a:schemeClr val="tx1"/>
                </a:solidFill>
              </a:rPr>
              <a:t>, или нуждаются в приеме антикоагулянтов в добавление к АСК рекомендуется </a:t>
            </a:r>
            <a:r>
              <a:rPr lang="ru-RU" sz="1800" dirty="0" err="1">
                <a:solidFill>
                  <a:schemeClr val="tx1"/>
                </a:solidFill>
              </a:rPr>
              <a:t>клопидогрел</a:t>
            </a:r>
            <a:r>
              <a:rPr lang="ru-RU" sz="1800" dirty="0">
                <a:solidFill>
                  <a:schemeClr val="tx1"/>
                </a:solidFill>
              </a:rPr>
              <a:t> . </a:t>
            </a:r>
            <a:r>
              <a:rPr lang="ru-RU" sz="2000" b="1" dirty="0">
                <a:solidFill>
                  <a:schemeClr val="tx1"/>
                </a:solidFill>
              </a:rPr>
              <a:t>ЕОК </a:t>
            </a:r>
            <a:r>
              <a:rPr lang="en-US" sz="2000" b="1" dirty="0">
                <a:solidFill>
                  <a:schemeClr val="tx1"/>
                </a:solidFill>
              </a:rPr>
              <a:t>IB </a:t>
            </a:r>
            <a:r>
              <a:rPr lang="ru-RU" sz="2000" b="1" dirty="0">
                <a:solidFill>
                  <a:schemeClr val="tx1"/>
                </a:solidFill>
              </a:rPr>
              <a:t>(УУР А, УДД 2)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905000" cy="1657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3706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экг.jpg"/>
          <p:cNvPicPr>
            <a:picLocks noChangeAspect="1"/>
          </p:cNvPicPr>
          <p:nvPr/>
        </p:nvPicPr>
        <p:blipFill>
          <a:blip r:embed="rId3" cstate="print"/>
          <a:srcRect l="13854"/>
          <a:stretch>
            <a:fillRect/>
          </a:stretch>
        </p:blipFill>
        <p:spPr>
          <a:xfrm>
            <a:off x="815416" y="1222789"/>
            <a:ext cx="3862049" cy="2235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11_nd_6.jpg"/>
          <p:cNvPicPr>
            <a:picLocks noChangeAspect="1" noChangeArrowheads="1"/>
          </p:cNvPicPr>
          <p:nvPr/>
        </p:nvPicPr>
        <p:blipFill>
          <a:blip r:embed="rId4" cstate="print"/>
          <a:srcRect r="1721" b="11171"/>
          <a:stretch>
            <a:fillRect/>
          </a:stretch>
        </p:blipFill>
        <p:spPr bwMode="auto">
          <a:xfrm>
            <a:off x="4322806" y="4235122"/>
            <a:ext cx="3862049" cy="2233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ТСД\Pictures\sanaviation reu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3789" y="3652609"/>
            <a:ext cx="3490891" cy="2051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4691" y="3545250"/>
            <a:ext cx="3648405" cy="209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920204" y="1394060"/>
            <a:ext cx="4007147" cy="2151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4290235" y="500080"/>
            <a:ext cx="3894620" cy="232508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4948400" y="2825168"/>
            <a:ext cx="2531437" cy="14401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Круговая стрелка 1"/>
          <p:cNvSpPr/>
          <p:nvPr/>
        </p:nvSpPr>
        <p:spPr bwMode="auto">
          <a:xfrm rot="16200000" flipH="1">
            <a:off x="4459554" y="2656682"/>
            <a:ext cx="1541463" cy="1879600"/>
          </a:xfrm>
          <a:prstGeom prst="circular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 sz="1800"/>
          </a:p>
        </p:txBody>
      </p:sp>
      <p:sp>
        <p:nvSpPr>
          <p:cNvPr id="15" name="Круговая стрелка 14"/>
          <p:cNvSpPr/>
          <p:nvPr/>
        </p:nvSpPr>
        <p:spPr bwMode="auto">
          <a:xfrm rot="5400000" flipH="1">
            <a:off x="6339154" y="2631282"/>
            <a:ext cx="1541463" cy="1879600"/>
          </a:xfrm>
          <a:prstGeom prst="circular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Оказание экстренной медицинской помощи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80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4ABD3A0-05EA-4498-9EAB-7BE489652AE6}"/>
              </a:ext>
            </a:extLst>
          </p:cNvPr>
          <p:cNvSpPr/>
          <p:nvPr/>
        </p:nvSpPr>
        <p:spPr>
          <a:xfrm>
            <a:off x="2490243" y="6596172"/>
            <a:ext cx="7243597" cy="241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ACCAC-ACD5-4222-854F-1718CC8F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4472"/>
            <a:ext cx="11932024" cy="1084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 </a:t>
            </a:r>
            <a:r>
              <a:rPr 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КЛОПИДОГРЕЛ:</a:t>
            </a:r>
            <a:b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БОЛЬШАЯ ПРЕДСКАЗУЕМОСТЬ ЭФФЕКТА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E281C5-37A7-4467-BA28-C80AF1F140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64" y="1805080"/>
            <a:ext cx="6737163" cy="3310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0A4369-13FA-459F-A950-6DA649F34A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1277" y="1833975"/>
            <a:ext cx="4079631" cy="4132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5B861E3-8EA8-47D1-AEF3-5F9CC0DEF563}"/>
              </a:ext>
            </a:extLst>
          </p:cNvPr>
          <p:cNvSpPr/>
          <p:nvPr/>
        </p:nvSpPr>
        <p:spPr>
          <a:xfrm>
            <a:off x="288758" y="6305756"/>
            <a:ext cx="8619959" cy="6309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88898" indent="-88898">
              <a:buFont typeface="Calibri" pitchFamily="34" charset="0"/>
              <a:buAutoNum type="arabicPeriod"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Dalal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JJ Oral antiplatelet therapy and platelet inhibitor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experience from a tertiary care center. Indian Heart J. 2016 Sep-Oct, 68(5)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624-631; </a:t>
            </a:r>
          </a:p>
          <a:p>
            <a:pPr marL="88898" indent="-88898">
              <a:buFont typeface="Calibri" pitchFamily="34" charset="0"/>
              <a:buAutoNum type="arabicPeriod"/>
            </a:pP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Schomig A.</a:t>
            </a:r>
            <a:r>
              <a:rPr lang="en-US" sz="11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GB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GB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Med. 2009;361:1108–1111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3. 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Wallentin L. </a:t>
            </a:r>
            <a:r>
              <a:rPr lang="en-GB" alt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 2009;30:1964–1977</a:t>
            </a:r>
            <a:r>
              <a:rPr lang="ru-RU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3. 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Husted S et al. </a:t>
            </a:r>
            <a:r>
              <a:rPr lang="en-GB" alt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GB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 2006;27:1038–1047</a:t>
            </a:r>
            <a:r>
              <a:rPr lang="ru-RU" alt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altLang="en-US" sz="11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67903D5-C229-4832-B804-3A5B5DE74C81}"/>
              </a:ext>
            </a:extLst>
          </p:cNvPr>
          <p:cNvSpPr/>
          <p:nvPr/>
        </p:nvSpPr>
        <p:spPr>
          <a:xfrm>
            <a:off x="406400" y="1673324"/>
            <a:ext cx="548640" cy="5486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35999" tIns="60958" rIns="35999" bIns="60958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11FED1F-E62F-4474-A9F7-425DAC19D86B}"/>
              </a:ext>
            </a:extLst>
          </p:cNvPr>
          <p:cNvSpPr txBox="1"/>
          <p:nvPr/>
        </p:nvSpPr>
        <p:spPr>
          <a:xfrm>
            <a:off x="533355" y="5285817"/>
            <a:ext cx="6690983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Тикагрелор, в отличие от </a:t>
            </a:r>
            <a:r>
              <a:rPr lang="ru-RU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клопидогрела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не требует</a:t>
            </a:r>
            <a:r>
              <a:rPr lang="ru-RU" altLang="ru-RU" b="1" dirty="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первичной активации в печени для превращения в активное вещество</a:t>
            </a:r>
            <a:r>
              <a:rPr lang="ru-RU" altLang="ru-RU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2-3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E5C6B93-8EB1-44D9-BFBF-B60847DDA33A}"/>
              </a:ext>
            </a:extLst>
          </p:cNvPr>
          <p:cNvSpPr/>
          <p:nvPr/>
        </p:nvSpPr>
        <p:spPr>
          <a:xfrm>
            <a:off x="7551276" y="1673324"/>
            <a:ext cx="548640" cy="54864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lIns="35999" tIns="60958" rIns="35999" bIns="60958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83DF9A4-E6C6-4897-B99A-3F954D8ED386}"/>
              </a:ext>
            </a:extLst>
          </p:cNvPr>
          <p:cNvGrpSpPr/>
          <p:nvPr/>
        </p:nvGrpSpPr>
        <p:grpSpPr>
          <a:xfrm>
            <a:off x="332717" y="305561"/>
            <a:ext cx="752504" cy="737695"/>
            <a:chOff x="2985494" y="1351388"/>
            <a:chExt cx="948175" cy="9481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46FF6F7-2B2B-44A2-8F55-8F10FF68412A}"/>
                </a:ext>
              </a:extLst>
            </p:cNvPr>
            <p:cNvSpPr/>
            <p:nvPr/>
          </p:nvSpPr>
          <p:spPr>
            <a:xfrm>
              <a:off x="2985494" y="1351388"/>
              <a:ext cx="948175" cy="948175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12" name="Graphic 11" descr="Meeting">
              <a:extLst>
                <a:ext uri="{FF2B5EF4-FFF2-40B4-BE49-F238E27FC236}">
                  <a16:creationId xmlns="" xmlns:a16="http://schemas.microsoft.com/office/drawing/2014/main" id="{E99E4FAE-1F48-4056-A68D-D59482F4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9827" y="1415721"/>
              <a:ext cx="819509" cy="81950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F2BE33-8DB7-4B5F-97C1-C119E1BC3580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41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637D5392-500F-4139-A101-435566B4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2" y="125507"/>
            <a:ext cx="11914094" cy="10488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/>
          <a:lstStyle/>
          <a:p>
            <a:pPr algn="ctr" defTabSz="1219170">
              <a:lnSpc>
                <a:spcPct val="90000"/>
              </a:lnSpc>
            </a:pP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Результаты исследования </a:t>
            </a:r>
            <a:r>
              <a:rPr lang="en-US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PLATO</a:t>
            </a: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продемонстрировали</a:t>
            </a:r>
            <a:b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превосходство </a:t>
            </a:r>
            <a:r>
              <a:rPr lang="ru-RU" altLang="ru-RU" sz="2900" b="1" cap="none" spc="0" dirty="0" err="1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тикагрелора</a:t>
            </a:r>
            <a:r>
              <a:rPr lang="ru-RU" altLang="ru-RU" sz="2900" b="1" cap="none" spc="0" dirty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над клопидогрелем у пациентов с ОКС</a:t>
            </a:r>
            <a:endParaRPr lang="en-GB" altLang="ru-RU" sz="2900" b="1" cap="none" spc="0" dirty="0">
              <a:solidFill>
                <a:srgbClr val="00B0F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18D5249-1947-44FF-B69B-C7214A4DCC70}"/>
              </a:ext>
            </a:extLst>
          </p:cNvPr>
          <p:cNvSpPr/>
          <p:nvPr/>
        </p:nvSpPr>
        <p:spPr>
          <a:xfrm>
            <a:off x="2223040" y="6531760"/>
            <a:ext cx="7990019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r>
              <a:rPr lang="ru-RU" sz="1100" i="1" dirty="0">
                <a:solidFill>
                  <a:prstClr val="white"/>
                </a:solidFill>
                <a:latin typeface="Arial"/>
              </a:rPr>
              <a:t>Только для внутреннего использования сотрудниками компании АстраЗенека!</a:t>
            </a:r>
          </a:p>
        </p:txBody>
      </p:sp>
      <p:grpSp>
        <p:nvGrpSpPr>
          <p:cNvPr id="2" name="Group 133">
            <a:extLst>
              <a:ext uri="{FF2B5EF4-FFF2-40B4-BE49-F238E27FC236}">
                <a16:creationId xmlns="" xmlns:a16="http://schemas.microsoft.com/office/drawing/2014/main" id="{722D61FB-FB45-40FA-B8B6-B13EE8772C83}"/>
              </a:ext>
            </a:extLst>
          </p:cNvPr>
          <p:cNvGrpSpPr>
            <a:grpSpLocks/>
          </p:cNvGrpSpPr>
          <p:nvPr/>
        </p:nvGrpSpPr>
        <p:grpSpPr bwMode="auto">
          <a:xfrm>
            <a:off x="106180" y="1290010"/>
            <a:ext cx="1244600" cy="1154113"/>
            <a:chOff x="8389143" y="167339"/>
            <a:chExt cx="604837" cy="570873"/>
          </a:xfrm>
        </p:grpSpPr>
        <p:sp>
          <p:nvSpPr>
            <p:cNvPr id="9" name="Rounded Rectangle 134">
              <a:extLst>
                <a:ext uri="{FF2B5EF4-FFF2-40B4-BE49-F238E27FC236}">
                  <a16:creationId xmlns="" xmlns:a16="http://schemas.microsoft.com/office/drawing/2014/main" id="{2D1B022F-2236-4230-9D25-AFB0562330B9}"/>
                </a:ext>
              </a:extLst>
            </p:cNvPr>
            <p:cNvSpPr/>
            <p:nvPr/>
          </p:nvSpPr>
          <p:spPr>
            <a:xfrm>
              <a:off x="8389143" y="167339"/>
              <a:ext cx="604837" cy="570873"/>
            </a:xfrm>
            <a:prstGeom prst="roundRect">
              <a:avLst>
                <a:gd name="adj" fmla="val 8975"/>
              </a:avLst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en-GB" kern="0" dirty="0">
                <a:solidFill>
                  <a:srgbClr val="67116F"/>
                </a:solidFill>
                <a:latin typeface="Calibri"/>
              </a:endParaRPr>
            </a:p>
          </p:txBody>
        </p:sp>
        <p:pic>
          <p:nvPicPr>
            <p:cNvPr id="10" name="Picture 2" descr="PARTHENON_Complete_Logo_Range_V8C.JPG">
              <a:extLst>
                <a:ext uri="{FF2B5EF4-FFF2-40B4-BE49-F238E27FC236}">
                  <a16:creationId xmlns="" xmlns:a16="http://schemas.microsoft.com/office/drawing/2014/main" id="{931C9D86-0C9D-4992-B23E-FD8C596E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228"/>
            <a:stretch>
              <a:fillRect/>
            </a:stretch>
          </p:blipFill>
          <p:spPr bwMode="auto">
            <a:xfrm>
              <a:off x="8446714" y="216694"/>
              <a:ext cx="518691" cy="46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6">
            <a:extLst>
              <a:ext uri="{FF2B5EF4-FFF2-40B4-BE49-F238E27FC236}">
                <a16:creationId xmlns="" xmlns:a16="http://schemas.microsoft.com/office/drawing/2014/main" id="{CFE85D5A-7A57-436A-B130-FAB67F0544EA}"/>
              </a:ext>
            </a:extLst>
          </p:cNvPr>
          <p:cNvGrpSpPr>
            <a:grpSpLocks/>
          </p:cNvGrpSpPr>
          <p:nvPr/>
        </p:nvGrpSpPr>
        <p:grpSpPr bwMode="auto">
          <a:xfrm>
            <a:off x="2012841" y="1629194"/>
            <a:ext cx="3835383" cy="4030625"/>
            <a:chOff x="163086" y="1079637"/>
            <a:chExt cx="4705347" cy="4608607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9DDB882-D114-4189-9823-8D3F4B731632}"/>
                </a:ext>
              </a:extLst>
            </p:cNvPr>
            <p:cNvSpPr txBox="1"/>
            <p:nvPr/>
          </p:nvSpPr>
          <p:spPr>
            <a:xfrm>
              <a:off x="1269293" y="4593755"/>
              <a:ext cx="921209" cy="2815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377">
                <a:defRPr/>
              </a:pPr>
              <a:r>
                <a:rPr lang="ru-RU" sz="1000" b="1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</a:rPr>
                <a:t>СОР</a:t>
              </a:r>
              <a:r>
                <a:rPr lang="en-GB" sz="1000" b="1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</a:rPr>
                <a:t> 16%</a:t>
              </a:r>
            </a:p>
          </p:txBody>
        </p:sp>
        <p:grpSp>
          <p:nvGrpSpPr>
            <p:cNvPr id="5" name="Group 148">
              <a:extLst>
                <a:ext uri="{FF2B5EF4-FFF2-40B4-BE49-F238E27FC236}">
                  <a16:creationId xmlns="" xmlns:a16="http://schemas.microsoft.com/office/drawing/2014/main" id="{A4F3AF9C-8022-47EC-9902-D7B684F19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086" y="1079637"/>
              <a:ext cx="4705347" cy="4608607"/>
              <a:chOff x="315486" y="1079637"/>
              <a:chExt cx="4705347" cy="4608607"/>
            </a:xfrm>
          </p:grpSpPr>
          <p:sp>
            <p:nvSpPr>
              <p:cNvPr id="15" name="Text Box 39">
                <a:extLst>
                  <a:ext uri="{FF2B5EF4-FFF2-40B4-BE49-F238E27FC236}">
                    <a16:creationId xmlns="" xmlns:a16="http://schemas.microsoft.com/office/drawing/2014/main" id="{327718DB-9E10-4BF4-8716-9D3469BA70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921" y="5194567"/>
                <a:ext cx="253769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16" name="Text Box 40">
                <a:extLst>
                  <a:ext uri="{FF2B5EF4-FFF2-40B4-BE49-F238E27FC236}">
                    <a16:creationId xmlns="" xmlns:a16="http://schemas.microsoft.com/office/drawing/2014/main" id="{A85CBD10-A064-48D0-B1EA-7CA51B3E21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9185" y="5194567"/>
                <a:ext cx="34030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60</a:t>
                </a:r>
              </a:p>
            </p:txBody>
          </p:sp>
          <p:sp>
            <p:nvSpPr>
              <p:cNvPr id="18" name="Text Box 41">
                <a:extLst>
                  <a:ext uri="{FF2B5EF4-FFF2-40B4-BE49-F238E27FC236}">
                    <a16:creationId xmlns="" xmlns:a16="http://schemas.microsoft.com/office/drawing/2014/main" id="{C436F9A7-0FFA-4F5A-90D4-B3745B11BC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2553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120</a:t>
                </a:r>
              </a:p>
            </p:txBody>
          </p:sp>
          <p:sp>
            <p:nvSpPr>
              <p:cNvPr id="19" name="Text Box 42">
                <a:extLst>
                  <a:ext uri="{FF2B5EF4-FFF2-40B4-BE49-F238E27FC236}">
                    <a16:creationId xmlns="" xmlns:a16="http://schemas.microsoft.com/office/drawing/2014/main" id="{96D9AB1D-30E0-4A8A-BBA5-DB2F932FAE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9190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180</a:t>
                </a:r>
              </a:p>
            </p:txBody>
          </p:sp>
          <p:sp>
            <p:nvSpPr>
              <p:cNvPr id="20" name="Text Box 43">
                <a:extLst>
                  <a:ext uri="{FF2B5EF4-FFF2-40B4-BE49-F238E27FC236}">
                    <a16:creationId xmlns="" xmlns:a16="http://schemas.microsoft.com/office/drawing/2014/main" id="{F04640BB-0BF0-4B91-8D60-48CBB23B1C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5822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240</a:t>
                </a:r>
              </a:p>
            </p:txBody>
          </p:sp>
          <p:sp>
            <p:nvSpPr>
              <p:cNvPr id="21" name="Text Box 44">
                <a:extLst>
                  <a:ext uri="{FF2B5EF4-FFF2-40B4-BE49-F238E27FC236}">
                    <a16:creationId xmlns="" xmlns:a16="http://schemas.microsoft.com/office/drawing/2014/main" id="{AFB200C9-3511-44C8-83DA-AF06F99820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6354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300</a:t>
                </a:r>
              </a:p>
            </p:txBody>
          </p:sp>
          <p:sp>
            <p:nvSpPr>
              <p:cNvPr id="22" name="Text Box 45">
                <a:extLst>
                  <a:ext uri="{FF2B5EF4-FFF2-40B4-BE49-F238E27FC236}">
                    <a16:creationId xmlns="" xmlns:a16="http://schemas.microsoft.com/office/drawing/2014/main" id="{5AA6DE6C-7047-4A0D-BAB7-738992B50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0778" y="5194567"/>
                <a:ext cx="42683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360</a:t>
                </a:r>
              </a:p>
            </p:txBody>
          </p:sp>
          <p:sp>
            <p:nvSpPr>
              <p:cNvPr id="23" name="Line 64">
                <a:extLst>
                  <a:ext uri="{FF2B5EF4-FFF2-40B4-BE49-F238E27FC236}">
                    <a16:creationId xmlns="" xmlns:a16="http://schemas.microsoft.com/office/drawing/2014/main" id="{B634DD0A-D4C4-4269-BA59-820085847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5845" y="5187307"/>
                <a:ext cx="311224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cxnSp>
            <p:nvCxnSpPr>
              <p:cNvPr id="24" name="Straight Connector 157">
                <a:extLst>
                  <a:ext uri="{FF2B5EF4-FFF2-40B4-BE49-F238E27FC236}">
                    <a16:creationId xmlns="" xmlns:a16="http://schemas.microsoft.com/office/drawing/2014/main" id="{682C32E6-97F5-473E-BC7C-DA34C6EAE45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984688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158">
                <a:extLst>
                  <a:ext uri="{FF2B5EF4-FFF2-40B4-BE49-F238E27FC236}">
                    <a16:creationId xmlns="" xmlns:a16="http://schemas.microsoft.com/office/drawing/2014/main" id="{39A34ECA-6E14-4463-9389-CC082A1995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1482809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Connector 159">
                <a:extLst>
                  <a:ext uri="{FF2B5EF4-FFF2-40B4-BE49-F238E27FC236}">
                    <a16:creationId xmlns="" xmlns:a16="http://schemas.microsoft.com/office/drawing/2014/main" id="{1DB1C012-650A-4F33-98FB-A2B1081703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1980932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Straight Connector 160">
                <a:extLst>
                  <a:ext uri="{FF2B5EF4-FFF2-40B4-BE49-F238E27FC236}">
                    <a16:creationId xmlns="" xmlns:a16="http://schemas.microsoft.com/office/drawing/2014/main" id="{46EB6180-859A-4D0D-A8EC-2CCFCEB3210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2479053" y="5212023"/>
                <a:ext cx="4286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Straight Connector 161">
                <a:extLst>
                  <a:ext uri="{FF2B5EF4-FFF2-40B4-BE49-F238E27FC236}">
                    <a16:creationId xmlns="" xmlns:a16="http://schemas.microsoft.com/office/drawing/2014/main" id="{23BFD211-A058-4946-BCD7-CFE1D9FD00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2978587" y="5212023"/>
                <a:ext cx="42863" cy="0"/>
              </a:xfrm>
              <a:prstGeom prst="line">
                <a:avLst/>
              </a:prstGeom>
              <a:noFill/>
              <a:ln w="15875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Straight Connector 162">
                <a:extLst>
                  <a:ext uri="{FF2B5EF4-FFF2-40B4-BE49-F238E27FC236}">
                    <a16:creationId xmlns="" xmlns:a16="http://schemas.microsoft.com/office/drawing/2014/main" id="{E3CB5671-45BA-409D-96D8-ABBE6AA1580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476709" y="5212023"/>
                <a:ext cx="42863" cy="0"/>
              </a:xfrm>
              <a:prstGeom prst="line">
                <a:avLst/>
              </a:prstGeom>
              <a:noFill/>
              <a:ln w="15875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163">
                <a:extLst>
                  <a:ext uri="{FF2B5EF4-FFF2-40B4-BE49-F238E27FC236}">
                    <a16:creationId xmlns="" xmlns:a16="http://schemas.microsoft.com/office/drawing/2014/main" id="{888D3271-3A39-48A7-BD08-DCB91438E3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3980475" y="5212023"/>
                <a:ext cx="42863" cy="0"/>
              </a:xfrm>
              <a:prstGeom prst="line">
                <a:avLst/>
              </a:prstGeom>
              <a:noFill/>
              <a:ln w="15875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6" name="Group 164">
                <a:extLst>
                  <a:ext uri="{FF2B5EF4-FFF2-40B4-BE49-F238E27FC236}">
                    <a16:creationId xmlns="" xmlns:a16="http://schemas.microsoft.com/office/drawing/2014/main" id="{6DC6BAF1-A035-41D1-A7BF-A7CE1EFD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186" y="2599786"/>
                <a:ext cx="2988733" cy="2376488"/>
                <a:chOff x="2438399" y="2146299"/>
                <a:chExt cx="5127978" cy="2376488"/>
              </a:xfrm>
            </p:grpSpPr>
            <p:grpSp>
              <p:nvGrpSpPr>
                <p:cNvPr id="7" name="Group 5">
                  <a:extLst>
                    <a:ext uri="{FF2B5EF4-FFF2-40B4-BE49-F238E27FC236}">
                      <a16:creationId xmlns="" xmlns:a16="http://schemas.microsoft.com/office/drawing/2014/main" id="{CD09EDE7-AA17-47BA-B6C1-2D6FA86E2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38399" y="2146299"/>
                  <a:ext cx="5081412" cy="2376488"/>
                  <a:chOff x="1728" y="1352"/>
                  <a:chExt cx="3602" cy="1497"/>
                </a:xfrm>
              </p:grpSpPr>
              <p:grpSp>
                <p:nvGrpSpPr>
                  <p:cNvPr id="8" name="Group 205">
                    <a:extLst>
                      <a:ext uri="{FF2B5EF4-FFF2-40B4-BE49-F238E27FC236}">
                        <a16:creationId xmlns="" xmlns:a16="http://schemas.microsoft.com/office/drawing/2014/main" id="{3B7CAF75-8EA9-431D-A5FA-D0947C8C41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28" y="2502"/>
                    <a:ext cx="49" cy="347"/>
                    <a:chOff x="1728" y="2502"/>
                    <a:chExt cx="49" cy="347"/>
                  </a:xfrm>
                </p:grpSpPr>
                <p:grpSp>
                  <p:nvGrpSpPr>
                    <p:cNvPr id="11" name="Group 219">
                      <a:extLst>
                        <a:ext uri="{FF2B5EF4-FFF2-40B4-BE49-F238E27FC236}">
                          <a16:creationId xmlns="" xmlns:a16="http://schemas.microsoft.com/office/drawing/2014/main" id="{6169E15E-27A2-4EA7-BDCA-595492101E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28" y="2606"/>
                      <a:ext cx="22" cy="243"/>
                      <a:chOff x="1728" y="2606"/>
                      <a:chExt cx="22" cy="243"/>
                    </a:xfrm>
                  </p:grpSpPr>
                  <p:sp>
                    <p:nvSpPr>
                      <p:cNvPr id="88" name="AutoShape 5">
                        <a:extLst>
                          <a:ext uri="{FF2B5EF4-FFF2-40B4-BE49-F238E27FC236}">
                            <a16:creationId xmlns="" xmlns:a16="http://schemas.microsoft.com/office/drawing/2014/main" id="{CD489F9F-B2FD-4BE5-8D7C-9353D6B62B7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8" y="2722"/>
                        <a:ext cx="12" cy="128"/>
                      </a:xfrm>
                      <a:custGeom>
                        <a:avLst/>
                        <a:gdLst>
                          <a:gd name="T0" fmla="*/ 0 w 45"/>
                          <a:gd name="T1" fmla="*/ 0 h 511"/>
                          <a:gd name="T2" fmla="*/ 0 w 45"/>
                          <a:gd name="T3" fmla="*/ 0 h 511"/>
                          <a:gd name="T4" fmla="*/ 0 w 45"/>
                          <a:gd name="T5" fmla="*/ 0 h 511"/>
                          <a:gd name="T6" fmla="*/ 0 w 45"/>
                          <a:gd name="T7" fmla="*/ 0 h 511"/>
                          <a:gd name="T8" fmla="*/ 0 w 45"/>
                          <a:gd name="T9" fmla="*/ 0 h 511"/>
                          <a:gd name="T10" fmla="*/ 0 w 45"/>
                          <a:gd name="T11" fmla="*/ 0 h 511"/>
                          <a:gd name="T12" fmla="*/ 0 w 45"/>
                          <a:gd name="T13" fmla="*/ 0 h 511"/>
                          <a:gd name="T14" fmla="*/ 0 w 45"/>
                          <a:gd name="T15" fmla="*/ 0 h 511"/>
                          <a:gd name="T16" fmla="*/ 0 w 45"/>
                          <a:gd name="T17" fmla="*/ 0 h 511"/>
                          <a:gd name="T18" fmla="*/ 0 w 45"/>
                          <a:gd name="T19" fmla="*/ 0 h 511"/>
                          <a:gd name="T20" fmla="*/ 0 w 45"/>
                          <a:gd name="T21" fmla="*/ 0 h 511"/>
                          <a:gd name="T22" fmla="*/ 0 w 45"/>
                          <a:gd name="T23" fmla="*/ 0 h 511"/>
                          <a:gd name="T24" fmla="*/ 0 w 45"/>
                          <a:gd name="T25" fmla="*/ 0 h 511"/>
                          <a:gd name="T26" fmla="*/ 0 w 45"/>
                          <a:gd name="T27" fmla="*/ 0 h 511"/>
                          <a:gd name="T28" fmla="*/ 0 w 45"/>
                          <a:gd name="T29" fmla="*/ 0 h 511"/>
                          <a:gd name="T30" fmla="*/ 0 w 45"/>
                          <a:gd name="T31" fmla="*/ 0 h 511"/>
                          <a:gd name="T32" fmla="*/ 0 w 45"/>
                          <a:gd name="T33" fmla="*/ 0 h 511"/>
                          <a:gd name="T34" fmla="*/ 0 w 45"/>
                          <a:gd name="T35" fmla="*/ 0 h 511"/>
                          <a:gd name="T36" fmla="*/ 0 w 45"/>
                          <a:gd name="T37" fmla="*/ 0 h 511"/>
                          <a:gd name="T38" fmla="*/ 0 w 45"/>
                          <a:gd name="T39" fmla="*/ 0 h 511"/>
                          <a:gd name="T40" fmla="*/ 0 w 45"/>
                          <a:gd name="T41" fmla="*/ 0 h 511"/>
                          <a:gd name="T42" fmla="*/ 0 w 45"/>
                          <a:gd name="T43" fmla="*/ 0 h 511"/>
                          <a:gd name="T44" fmla="*/ 0 w 45"/>
                          <a:gd name="T45" fmla="*/ 0 h 511"/>
                          <a:gd name="T46" fmla="*/ 0 w 45"/>
                          <a:gd name="T47" fmla="*/ 0 h 511"/>
                          <a:gd name="T48" fmla="*/ 0 w 45"/>
                          <a:gd name="T49" fmla="*/ 0 h 511"/>
                          <a:gd name="T50" fmla="*/ 0 w 45"/>
                          <a:gd name="T51" fmla="*/ 0 h 511"/>
                          <a:gd name="T52" fmla="*/ 0 w 45"/>
                          <a:gd name="T53" fmla="*/ 0 h 511"/>
                          <a:gd name="T54" fmla="*/ 0 w 45"/>
                          <a:gd name="T55" fmla="*/ 0 h 511"/>
                          <a:gd name="T56" fmla="*/ 0 w 45"/>
                          <a:gd name="T57" fmla="*/ 0 h 511"/>
                          <a:gd name="T58" fmla="*/ 0 w 45"/>
                          <a:gd name="T59" fmla="*/ 0 h 511"/>
                          <a:gd name="T60" fmla="*/ 0 w 45"/>
                          <a:gd name="T61" fmla="*/ 0 h 511"/>
                          <a:gd name="T62" fmla="*/ 0 w 45"/>
                          <a:gd name="T63" fmla="*/ 0 h 511"/>
                          <a:gd name="T64" fmla="*/ 0 w 45"/>
                          <a:gd name="T65" fmla="*/ 0 h 511"/>
                          <a:gd name="T66" fmla="*/ 0 w 45"/>
                          <a:gd name="T67" fmla="*/ 0 h 511"/>
                          <a:gd name="T68" fmla="*/ 0 w 45"/>
                          <a:gd name="T69" fmla="*/ 0 h 511"/>
                          <a:gd name="T70" fmla="*/ 0 w 45"/>
                          <a:gd name="T71" fmla="*/ 0 h 511"/>
                          <a:gd name="T72" fmla="*/ 0 w 45"/>
                          <a:gd name="T73" fmla="*/ 0 h 511"/>
                          <a:gd name="T74" fmla="*/ 0 w 45"/>
                          <a:gd name="T75" fmla="*/ 0 h 511"/>
                          <a:gd name="T76" fmla="*/ 0 w 45"/>
                          <a:gd name="T77" fmla="*/ 0 h 511"/>
                          <a:gd name="T78" fmla="*/ 0 w 45"/>
                          <a:gd name="T79" fmla="*/ 0 h 511"/>
                          <a:gd name="T80" fmla="*/ 0 w 45"/>
                          <a:gd name="T81" fmla="*/ 0 h 511"/>
                          <a:gd name="T82" fmla="*/ 0 w 45"/>
                          <a:gd name="T83" fmla="*/ 0 h 511"/>
                          <a:gd name="T84" fmla="*/ 0 w 45"/>
                          <a:gd name="T85" fmla="*/ 0 h 511"/>
                          <a:gd name="T86" fmla="*/ 0 w 45"/>
                          <a:gd name="T87" fmla="*/ 0 h 511"/>
                          <a:gd name="T88" fmla="*/ 0 w 45"/>
                          <a:gd name="T89" fmla="*/ 0 h 511"/>
                          <a:gd name="T90" fmla="*/ 0 w 45"/>
                          <a:gd name="T91" fmla="*/ 0 h 511"/>
                          <a:gd name="T92" fmla="*/ 0 w 45"/>
                          <a:gd name="T93" fmla="*/ 0 h 511"/>
                          <a:gd name="T94" fmla="*/ 0 w 45"/>
                          <a:gd name="T95" fmla="*/ 0 h 511"/>
                          <a:gd name="T96" fmla="*/ 0 w 45"/>
                          <a:gd name="T97" fmla="*/ 0 h 511"/>
                          <a:gd name="T98" fmla="*/ 0 w 45"/>
                          <a:gd name="T99" fmla="*/ 0 h 511"/>
                          <a:gd name="T100" fmla="*/ 0 w 45"/>
                          <a:gd name="T101" fmla="*/ 0 h 511"/>
                          <a:gd name="T102" fmla="*/ 0 w 45"/>
                          <a:gd name="T103" fmla="*/ 0 h 511"/>
                          <a:gd name="T104" fmla="*/ 0 w 45"/>
                          <a:gd name="T105" fmla="*/ 0 h 511"/>
                          <a:gd name="T106" fmla="*/ 0 w 45"/>
                          <a:gd name="T107" fmla="*/ 0 h 511"/>
                          <a:gd name="T108" fmla="*/ 0 w 45"/>
                          <a:gd name="T109" fmla="*/ 0 h 511"/>
                          <a:gd name="T110" fmla="*/ 0 w 45"/>
                          <a:gd name="T111" fmla="*/ 0 h 511"/>
                          <a:gd name="T112" fmla="*/ 0 w 45"/>
                          <a:gd name="T113" fmla="*/ 0 h 511"/>
                          <a:gd name="T114" fmla="*/ 0 w 45"/>
                          <a:gd name="T115" fmla="*/ 0 h 511"/>
                          <a:gd name="T116" fmla="*/ 0 w 45"/>
                          <a:gd name="T117" fmla="*/ 0 h 511"/>
                          <a:gd name="T118" fmla="*/ 0 w 45"/>
                          <a:gd name="T119" fmla="*/ 0 h 511"/>
                          <a:gd name="T120" fmla="*/ 0 w 45"/>
                          <a:gd name="T121" fmla="*/ 0 h 511"/>
                          <a:gd name="T122" fmla="*/ 0 w 45"/>
                          <a:gd name="T123" fmla="*/ 0 h 511"/>
                          <a:gd name="T124" fmla="*/ 0 w 45"/>
                          <a:gd name="T125" fmla="*/ 0 h 511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5"/>
                          <a:gd name="T190" fmla="*/ 0 h 511"/>
                          <a:gd name="T191" fmla="*/ 45 w 45"/>
                          <a:gd name="T192" fmla="*/ 511 h 511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5" h="511">
                            <a:moveTo>
                              <a:pt x="0" y="511"/>
                            </a:moveTo>
                            <a:lnTo>
                              <a:pt x="35" y="497"/>
                            </a:lnTo>
                            <a:lnTo>
                              <a:pt x="35" y="490"/>
                            </a:lnTo>
                            <a:lnTo>
                              <a:pt x="35" y="484"/>
                            </a:lnTo>
                            <a:lnTo>
                              <a:pt x="36" y="478"/>
                            </a:lnTo>
                            <a:lnTo>
                              <a:pt x="36" y="472"/>
                            </a:lnTo>
                            <a:lnTo>
                              <a:pt x="36" y="464"/>
                            </a:lnTo>
                            <a:lnTo>
                              <a:pt x="36" y="451"/>
                            </a:lnTo>
                            <a:lnTo>
                              <a:pt x="36" y="446"/>
                            </a:lnTo>
                            <a:lnTo>
                              <a:pt x="37" y="425"/>
                            </a:lnTo>
                            <a:lnTo>
                              <a:pt x="37" y="418"/>
                            </a:lnTo>
                            <a:lnTo>
                              <a:pt x="37" y="405"/>
                            </a:lnTo>
                            <a:lnTo>
                              <a:pt x="37" y="399"/>
                            </a:lnTo>
                            <a:lnTo>
                              <a:pt x="37" y="392"/>
                            </a:lnTo>
                            <a:lnTo>
                              <a:pt x="37" y="386"/>
                            </a:lnTo>
                            <a:lnTo>
                              <a:pt x="37" y="379"/>
                            </a:lnTo>
                            <a:lnTo>
                              <a:pt x="37" y="373"/>
                            </a:lnTo>
                            <a:lnTo>
                              <a:pt x="37" y="366"/>
                            </a:lnTo>
                            <a:lnTo>
                              <a:pt x="38" y="360"/>
                            </a:lnTo>
                            <a:lnTo>
                              <a:pt x="38" y="347"/>
                            </a:lnTo>
                            <a:lnTo>
                              <a:pt x="38" y="340"/>
                            </a:lnTo>
                            <a:lnTo>
                              <a:pt x="38" y="327"/>
                            </a:lnTo>
                            <a:lnTo>
                              <a:pt x="38" y="321"/>
                            </a:lnTo>
                            <a:lnTo>
                              <a:pt x="38" y="308"/>
                            </a:lnTo>
                            <a:lnTo>
                              <a:pt x="38" y="294"/>
                            </a:lnTo>
                            <a:lnTo>
                              <a:pt x="38" y="280"/>
                            </a:lnTo>
                            <a:lnTo>
                              <a:pt x="38" y="268"/>
                            </a:lnTo>
                            <a:lnTo>
                              <a:pt x="38" y="262"/>
                            </a:lnTo>
                            <a:lnTo>
                              <a:pt x="38" y="248"/>
                            </a:lnTo>
                            <a:lnTo>
                              <a:pt x="38" y="242"/>
                            </a:lnTo>
                            <a:lnTo>
                              <a:pt x="38" y="236"/>
                            </a:lnTo>
                            <a:lnTo>
                              <a:pt x="38" y="222"/>
                            </a:lnTo>
                            <a:lnTo>
                              <a:pt x="38" y="215"/>
                            </a:lnTo>
                            <a:lnTo>
                              <a:pt x="38" y="209"/>
                            </a:lnTo>
                            <a:lnTo>
                              <a:pt x="38" y="197"/>
                            </a:lnTo>
                            <a:lnTo>
                              <a:pt x="39" y="189"/>
                            </a:lnTo>
                            <a:lnTo>
                              <a:pt x="39" y="182"/>
                            </a:lnTo>
                            <a:lnTo>
                              <a:pt x="39" y="170"/>
                            </a:lnTo>
                            <a:lnTo>
                              <a:pt x="39" y="163"/>
                            </a:lnTo>
                            <a:lnTo>
                              <a:pt x="40" y="156"/>
                            </a:lnTo>
                            <a:lnTo>
                              <a:pt x="40" y="150"/>
                            </a:lnTo>
                            <a:lnTo>
                              <a:pt x="40" y="143"/>
                            </a:lnTo>
                            <a:lnTo>
                              <a:pt x="40" y="130"/>
                            </a:lnTo>
                            <a:lnTo>
                              <a:pt x="40" y="124"/>
                            </a:lnTo>
                            <a:lnTo>
                              <a:pt x="41" y="117"/>
                            </a:lnTo>
                            <a:lnTo>
                              <a:pt x="41" y="111"/>
                            </a:lnTo>
                            <a:lnTo>
                              <a:pt x="41" y="104"/>
                            </a:lnTo>
                            <a:lnTo>
                              <a:pt x="41" y="98"/>
                            </a:lnTo>
                            <a:lnTo>
                              <a:pt x="41" y="91"/>
                            </a:lnTo>
                            <a:lnTo>
                              <a:pt x="41" y="85"/>
                            </a:lnTo>
                            <a:lnTo>
                              <a:pt x="41" y="78"/>
                            </a:lnTo>
                            <a:lnTo>
                              <a:pt x="41" y="71"/>
                            </a:lnTo>
                            <a:lnTo>
                              <a:pt x="43" y="65"/>
                            </a:lnTo>
                            <a:lnTo>
                              <a:pt x="43" y="58"/>
                            </a:lnTo>
                            <a:lnTo>
                              <a:pt x="43" y="52"/>
                            </a:lnTo>
                            <a:lnTo>
                              <a:pt x="44" y="45"/>
                            </a:lnTo>
                            <a:lnTo>
                              <a:pt x="44" y="39"/>
                            </a:lnTo>
                            <a:lnTo>
                              <a:pt x="44" y="32"/>
                            </a:lnTo>
                            <a:lnTo>
                              <a:pt x="44" y="26"/>
                            </a:lnTo>
                            <a:lnTo>
                              <a:pt x="44" y="19"/>
                            </a:lnTo>
                            <a:lnTo>
                              <a:pt x="45" y="13"/>
                            </a:lnTo>
                            <a:lnTo>
                              <a:pt x="45" y="5"/>
                            </a:lnTo>
                            <a:lnTo>
                              <a:pt x="45" y="0"/>
                            </a:lnTo>
                          </a:path>
                        </a:pathLst>
                      </a:custGeom>
                      <a:noFill/>
                      <a:ln w="28440">
                        <a:solidFill>
                          <a:srgbClr val="83005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4377">
                          <a:defRPr/>
                        </a:pPr>
                        <a:endParaRPr lang="en-US" sz="1200" kern="0" dirty="0">
                          <a:solidFill>
                            <a:srgbClr val="67116F"/>
                          </a:solidFill>
                          <a:latin typeface="Arial" panose="020B0604020202020204" pitchFamily="34" charset="0"/>
                          <a:ea typeface="ＭＳ Ｐゴシック" pitchFamily="34" charset="-128"/>
                          <a:cs typeface="Arial"/>
                        </a:endParaRPr>
                      </a:p>
                    </p:txBody>
                  </p:sp>
                  <p:sp>
                    <p:nvSpPr>
                      <p:cNvPr id="89" name="AutoShape 6">
                        <a:extLst>
                          <a:ext uri="{FF2B5EF4-FFF2-40B4-BE49-F238E27FC236}">
                            <a16:creationId xmlns="" xmlns:a16="http://schemas.microsoft.com/office/drawing/2014/main" id="{3CBB6526-CB7D-4E72-9F67-73E8C1F2AB1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0" y="2606"/>
                        <a:ext cx="12" cy="118"/>
                      </a:xfrm>
                      <a:custGeom>
                        <a:avLst/>
                        <a:gdLst>
                          <a:gd name="T0" fmla="*/ 0 w 41"/>
                          <a:gd name="T1" fmla="*/ 0 h 467"/>
                          <a:gd name="T2" fmla="*/ 0 w 41"/>
                          <a:gd name="T3" fmla="*/ 0 h 467"/>
                          <a:gd name="T4" fmla="*/ 0 w 41"/>
                          <a:gd name="T5" fmla="*/ 0 h 467"/>
                          <a:gd name="T6" fmla="*/ 0 w 41"/>
                          <a:gd name="T7" fmla="*/ 0 h 467"/>
                          <a:gd name="T8" fmla="*/ 0 w 41"/>
                          <a:gd name="T9" fmla="*/ 0 h 467"/>
                          <a:gd name="T10" fmla="*/ 0 w 41"/>
                          <a:gd name="T11" fmla="*/ 0 h 467"/>
                          <a:gd name="T12" fmla="*/ 0 w 41"/>
                          <a:gd name="T13" fmla="*/ 0 h 467"/>
                          <a:gd name="T14" fmla="*/ 0 w 41"/>
                          <a:gd name="T15" fmla="*/ 0 h 467"/>
                          <a:gd name="T16" fmla="*/ 0 w 41"/>
                          <a:gd name="T17" fmla="*/ 0 h 467"/>
                          <a:gd name="T18" fmla="*/ 0 w 41"/>
                          <a:gd name="T19" fmla="*/ 0 h 467"/>
                          <a:gd name="T20" fmla="*/ 0 w 41"/>
                          <a:gd name="T21" fmla="*/ 0 h 467"/>
                          <a:gd name="T22" fmla="*/ 0 w 41"/>
                          <a:gd name="T23" fmla="*/ 0 h 467"/>
                          <a:gd name="T24" fmla="*/ 0 w 41"/>
                          <a:gd name="T25" fmla="*/ 0 h 467"/>
                          <a:gd name="T26" fmla="*/ 0 w 41"/>
                          <a:gd name="T27" fmla="*/ 0 h 467"/>
                          <a:gd name="T28" fmla="*/ 0 w 41"/>
                          <a:gd name="T29" fmla="*/ 0 h 467"/>
                          <a:gd name="T30" fmla="*/ 0 w 41"/>
                          <a:gd name="T31" fmla="*/ 0 h 467"/>
                          <a:gd name="T32" fmla="*/ 0 w 41"/>
                          <a:gd name="T33" fmla="*/ 0 h 467"/>
                          <a:gd name="T34" fmla="*/ 0 w 41"/>
                          <a:gd name="T35" fmla="*/ 0 h 467"/>
                          <a:gd name="T36" fmla="*/ 0 w 41"/>
                          <a:gd name="T37" fmla="*/ 0 h 467"/>
                          <a:gd name="T38" fmla="*/ 0 w 41"/>
                          <a:gd name="T39" fmla="*/ 0 h 467"/>
                          <a:gd name="T40" fmla="*/ 0 w 41"/>
                          <a:gd name="T41" fmla="*/ 0 h 467"/>
                          <a:gd name="T42" fmla="*/ 0 w 41"/>
                          <a:gd name="T43" fmla="*/ 0 h 467"/>
                          <a:gd name="T44" fmla="*/ 0 w 41"/>
                          <a:gd name="T45" fmla="*/ 0 h 467"/>
                          <a:gd name="T46" fmla="*/ 0 w 41"/>
                          <a:gd name="T47" fmla="*/ 0 h 467"/>
                          <a:gd name="T48" fmla="*/ 0 w 41"/>
                          <a:gd name="T49" fmla="*/ 0 h 467"/>
                          <a:gd name="T50" fmla="*/ 0 w 41"/>
                          <a:gd name="T51" fmla="*/ 0 h 467"/>
                          <a:gd name="T52" fmla="*/ 0 w 41"/>
                          <a:gd name="T53" fmla="*/ 0 h 467"/>
                          <a:gd name="T54" fmla="*/ 0 w 41"/>
                          <a:gd name="T55" fmla="*/ 0 h 467"/>
                          <a:gd name="T56" fmla="*/ 0 w 41"/>
                          <a:gd name="T57" fmla="*/ 0 h 467"/>
                          <a:gd name="T58" fmla="*/ 0 w 41"/>
                          <a:gd name="T59" fmla="*/ 0 h 467"/>
                          <a:gd name="T60" fmla="*/ 0 w 41"/>
                          <a:gd name="T61" fmla="*/ 0 h 467"/>
                          <a:gd name="T62" fmla="*/ 0 w 41"/>
                          <a:gd name="T63" fmla="*/ 0 h 467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41"/>
                          <a:gd name="T97" fmla="*/ 0 h 467"/>
                          <a:gd name="T98" fmla="*/ 41 w 41"/>
                          <a:gd name="T99" fmla="*/ 467 h 467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41" h="467">
                            <a:moveTo>
                              <a:pt x="0" y="467"/>
                            </a:moveTo>
                            <a:lnTo>
                              <a:pt x="0" y="460"/>
                            </a:lnTo>
                            <a:lnTo>
                              <a:pt x="2" y="454"/>
                            </a:lnTo>
                            <a:lnTo>
                              <a:pt x="2" y="446"/>
                            </a:lnTo>
                            <a:lnTo>
                              <a:pt x="2" y="439"/>
                            </a:lnTo>
                            <a:lnTo>
                              <a:pt x="5" y="434"/>
                            </a:lnTo>
                            <a:lnTo>
                              <a:pt x="5" y="421"/>
                            </a:lnTo>
                            <a:lnTo>
                              <a:pt x="5" y="413"/>
                            </a:lnTo>
                            <a:lnTo>
                              <a:pt x="5" y="407"/>
                            </a:lnTo>
                            <a:lnTo>
                              <a:pt x="7" y="400"/>
                            </a:lnTo>
                            <a:lnTo>
                              <a:pt x="7" y="388"/>
                            </a:lnTo>
                            <a:lnTo>
                              <a:pt x="8" y="381"/>
                            </a:lnTo>
                            <a:lnTo>
                              <a:pt x="8" y="374"/>
                            </a:lnTo>
                            <a:lnTo>
                              <a:pt x="8" y="368"/>
                            </a:lnTo>
                            <a:lnTo>
                              <a:pt x="9" y="362"/>
                            </a:lnTo>
                            <a:lnTo>
                              <a:pt x="9" y="355"/>
                            </a:lnTo>
                            <a:lnTo>
                              <a:pt x="9" y="348"/>
                            </a:lnTo>
                            <a:lnTo>
                              <a:pt x="10" y="342"/>
                            </a:lnTo>
                            <a:lnTo>
                              <a:pt x="11" y="335"/>
                            </a:lnTo>
                            <a:lnTo>
                              <a:pt x="11" y="329"/>
                            </a:lnTo>
                            <a:lnTo>
                              <a:pt x="12" y="322"/>
                            </a:lnTo>
                            <a:lnTo>
                              <a:pt x="13" y="315"/>
                            </a:lnTo>
                            <a:lnTo>
                              <a:pt x="13" y="309"/>
                            </a:lnTo>
                            <a:lnTo>
                              <a:pt x="13" y="302"/>
                            </a:lnTo>
                            <a:lnTo>
                              <a:pt x="14" y="289"/>
                            </a:lnTo>
                            <a:lnTo>
                              <a:pt x="14" y="276"/>
                            </a:lnTo>
                            <a:lnTo>
                              <a:pt x="15" y="270"/>
                            </a:lnTo>
                            <a:lnTo>
                              <a:pt x="15" y="263"/>
                            </a:lnTo>
                            <a:lnTo>
                              <a:pt x="16" y="257"/>
                            </a:lnTo>
                            <a:lnTo>
                              <a:pt x="16" y="250"/>
                            </a:lnTo>
                            <a:lnTo>
                              <a:pt x="16" y="244"/>
                            </a:lnTo>
                            <a:lnTo>
                              <a:pt x="17" y="237"/>
                            </a:lnTo>
                            <a:lnTo>
                              <a:pt x="17" y="224"/>
                            </a:lnTo>
                            <a:lnTo>
                              <a:pt x="20" y="218"/>
                            </a:lnTo>
                            <a:lnTo>
                              <a:pt x="20" y="211"/>
                            </a:lnTo>
                            <a:lnTo>
                              <a:pt x="21" y="203"/>
                            </a:lnTo>
                            <a:lnTo>
                              <a:pt x="23" y="197"/>
                            </a:lnTo>
                            <a:lnTo>
                              <a:pt x="23" y="191"/>
                            </a:lnTo>
                            <a:lnTo>
                              <a:pt x="23" y="185"/>
                            </a:lnTo>
                            <a:lnTo>
                              <a:pt x="24" y="178"/>
                            </a:lnTo>
                            <a:lnTo>
                              <a:pt x="24" y="171"/>
                            </a:lnTo>
                            <a:lnTo>
                              <a:pt x="25" y="164"/>
                            </a:lnTo>
                            <a:lnTo>
                              <a:pt x="25" y="159"/>
                            </a:lnTo>
                            <a:lnTo>
                              <a:pt x="25" y="152"/>
                            </a:lnTo>
                            <a:lnTo>
                              <a:pt x="27" y="146"/>
                            </a:lnTo>
                            <a:lnTo>
                              <a:pt x="28" y="138"/>
                            </a:lnTo>
                            <a:lnTo>
                              <a:pt x="28" y="132"/>
                            </a:lnTo>
                            <a:lnTo>
                              <a:pt x="28" y="125"/>
                            </a:lnTo>
                            <a:lnTo>
                              <a:pt x="28" y="120"/>
                            </a:lnTo>
                            <a:lnTo>
                              <a:pt x="29" y="112"/>
                            </a:lnTo>
                            <a:lnTo>
                              <a:pt x="31" y="106"/>
                            </a:lnTo>
                            <a:lnTo>
                              <a:pt x="31" y="99"/>
                            </a:lnTo>
                            <a:lnTo>
                              <a:pt x="31" y="93"/>
                            </a:lnTo>
                            <a:lnTo>
                              <a:pt x="31" y="86"/>
                            </a:lnTo>
                            <a:lnTo>
                              <a:pt x="33" y="79"/>
                            </a:lnTo>
                            <a:lnTo>
                              <a:pt x="34" y="73"/>
                            </a:lnTo>
                            <a:lnTo>
                              <a:pt x="34" y="66"/>
                            </a:lnTo>
                            <a:lnTo>
                              <a:pt x="34" y="60"/>
                            </a:lnTo>
                            <a:lnTo>
                              <a:pt x="34" y="53"/>
                            </a:lnTo>
                            <a:lnTo>
                              <a:pt x="37" y="40"/>
                            </a:lnTo>
                            <a:lnTo>
                              <a:pt x="37" y="27"/>
                            </a:lnTo>
                            <a:lnTo>
                              <a:pt x="37" y="21"/>
                            </a:lnTo>
                            <a:lnTo>
                              <a:pt x="40" y="14"/>
                            </a:lnTo>
                            <a:lnTo>
                              <a:pt x="40" y="8"/>
                            </a:lnTo>
                            <a:lnTo>
                              <a:pt x="41" y="0"/>
                            </a:lnTo>
                          </a:path>
                        </a:pathLst>
                      </a:custGeom>
                      <a:noFill/>
                      <a:ln w="28440">
                        <a:solidFill>
                          <a:srgbClr val="83005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914377">
                          <a:defRPr/>
                        </a:pPr>
                        <a:endParaRPr lang="en-US" sz="1200" kern="0" dirty="0">
                          <a:solidFill>
                            <a:srgbClr val="67116F"/>
                          </a:solidFill>
                          <a:latin typeface="Arial" panose="020B0604020202020204" pitchFamily="34" charset="0"/>
                          <a:ea typeface="ＭＳ Ｐゴシック" pitchFamily="34" charset="-128"/>
                          <a:cs typeface="Arial"/>
                        </a:endParaRPr>
                      </a:p>
                    </p:txBody>
                  </p:sp>
                </p:grpSp>
                <p:sp>
                  <p:nvSpPr>
                    <p:cNvPr id="87" name="AutoShape 7">
                      <a:extLst>
                        <a:ext uri="{FF2B5EF4-FFF2-40B4-BE49-F238E27FC236}">
                          <a16:creationId xmlns="" xmlns:a16="http://schemas.microsoft.com/office/drawing/2014/main" id="{8275536F-08E8-4818-AA1B-1384926EDA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2" y="2502"/>
                      <a:ext cx="28" cy="104"/>
                    </a:xfrm>
                    <a:custGeom>
                      <a:avLst/>
                      <a:gdLst>
                        <a:gd name="T0" fmla="*/ 0 w 93"/>
                        <a:gd name="T1" fmla="*/ 0 h 413"/>
                        <a:gd name="T2" fmla="*/ 0 w 93"/>
                        <a:gd name="T3" fmla="*/ 0 h 413"/>
                        <a:gd name="T4" fmla="*/ 0 w 93"/>
                        <a:gd name="T5" fmla="*/ 0 h 413"/>
                        <a:gd name="T6" fmla="*/ 0 w 93"/>
                        <a:gd name="T7" fmla="*/ 0 h 413"/>
                        <a:gd name="T8" fmla="*/ 0 w 93"/>
                        <a:gd name="T9" fmla="*/ 0 h 413"/>
                        <a:gd name="T10" fmla="*/ 0 w 93"/>
                        <a:gd name="T11" fmla="*/ 0 h 413"/>
                        <a:gd name="T12" fmla="*/ 0 w 93"/>
                        <a:gd name="T13" fmla="*/ 0 h 413"/>
                        <a:gd name="T14" fmla="*/ 0 w 93"/>
                        <a:gd name="T15" fmla="*/ 0 h 413"/>
                        <a:gd name="T16" fmla="*/ 0 w 93"/>
                        <a:gd name="T17" fmla="*/ 0 h 413"/>
                        <a:gd name="T18" fmla="*/ 0 w 93"/>
                        <a:gd name="T19" fmla="*/ 0 h 413"/>
                        <a:gd name="T20" fmla="*/ 0 w 93"/>
                        <a:gd name="T21" fmla="*/ 0 h 413"/>
                        <a:gd name="T22" fmla="*/ 0 w 93"/>
                        <a:gd name="T23" fmla="*/ 0 h 413"/>
                        <a:gd name="T24" fmla="*/ 0 w 93"/>
                        <a:gd name="T25" fmla="*/ 0 h 413"/>
                        <a:gd name="T26" fmla="*/ 0 w 93"/>
                        <a:gd name="T27" fmla="*/ 0 h 413"/>
                        <a:gd name="T28" fmla="*/ 0 w 93"/>
                        <a:gd name="T29" fmla="*/ 0 h 413"/>
                        <a:gd name="T30" fmla="*/ 0 w 93"/>
                        <a:gd name="T31" fmla="*/ 0 h 413"/>
                        <a:gd name="T32" fmla="*/ 0 w 93"/>
                        <a:gd name="T33" fmla="*/ 0 h 413"/>
                        <a:gd name="T34" fmla="*/ 0 w 93"/>
                        <a:gd name="T35" fmla="*/ 0 h 413"/>
                        <a:gd name="T36" fmla="*/ 0 w 93"/>
                        <a:gd name="T37" fmla="*/ 0 h 413"/>
                        <a:gd name="T38" fmla="*/ 0 w 93"/>
                        <a:gd name="T39" fmla="*/ 0 h 413"/>
                        <a:gd name="T40" fmla="*/ 0 w 93"/>
                        <a:gd name="T41" fmla="*/ 0 h 413"/>
                        <a:gd name="T42" fmla="*/ 0 w 93"/>
                        <a:gd name="T43" fmla="*/ 0 h 413"/>
                        <a:gd name="T44" fmla="*/ 0 w 93"/>
                        <a:gd name="T45" fmla="*/ 0 h 413"/>
                        <a:gd name="T46" fmla="*/ 0 w 93"/>
                        <a:gd name="T47" fmla="*/ 0 h 413"/>
                        <a:gd name="T48" fmla="*/ 0 w 93"/>
                        <a:gd name="T49" fmla="*/ 0 h 413"/>
                        <a:gd name="T50" fmla="*/ 0 w 93"/>
                        <a:gd name="T51" fmla="*/ 0 h 413"/>
                        <a:gd name="T52" fmla="*/ 0 w 93"/>
                        <a:gd name="T53" fmla="*/ 0 h 413"/>
                        <a:gd name="T54" fmla="*/ 0 w 93"/>
                        <a:gd name="T55" fmla="*/ 0 h 413"/>
                        <a:gd name="T56" fmla="*/ 0 w 93"/>
                        <a:gd name="T57" fmla="*/ 0 h 413"/>
                        <a:gd name="T58" fmla="*/ 0 w 93"/>
                        <a:gd name="T59" fmla="*/ 0 h 413"/>
                        <a:gd name="T60" fmla="*/ 0 w 93"/>
                        <a:gd name="T61" fmla="*/ 0 h 413"/>
                        <a:gd name="T62" fmla="*/ 0 w 93"/>
                        <a:gd name="T63" fmla="*/ 0 h 413"/>
                        <a:gd name="T64" fmla="*/ 0 w 93"/>
                        <a:gd name="T65" fmla="*/ 0 h 413"/>
                        <a:gd name="T66" fmla="*/ 0 w 93"/>
                        <a:gd name="T67" fmla="*/ 0 h 413"/>
                        <a:gd name="T68" fmla="*/ 0 w 93"/>
                        <a:gd name="T69" fmla="*/ 0 h 413"/>
                        <a:gd name="T70" fmla="*/ 0 w 93"/>
                        <a:gd name="T71" fmla="*/ 0 h 413"/>
                        <a:gd name="T72" fmla="*/ 0 w 93"/>
                        <a:gd name="T73" fmla="*/ 0 h 413"/>
                        <a:gd name="T74" fmla="*/ 0 w 93"/>
                        <a:gd name="T75" fmla="*/ 0 h 413"/>
                        <a:gd name="T76" fmla="*/ 0 w 93"/>
                        <a:gd name="T77" fmla="*/ 0 h 413"/>
                        <a:gd name="T78" fmla="*/ 0 w 93"/>
                        <a:gd name="T79" fmla="*/ 0 h 413"/>
                        <a:gd name="T80" fmla="*/ 0 w 93"/>
                        <a:gd name="T81" fmla="*/ 0 h 413"/>
                        <a:gd name="T82" fmla="*/ 0 w 93"/>
                        <a:gd name="T83" fmla="*/ 0 h 413"/>
                        <a:gd name="T84" fmla="*/ 0 w 93"/>
                        <a:gd name="T85" fmla="*/ 0 h 413"/>
                        <a:gd name="T86" fmla="*/ 0 w 93"/>
                        <a:gd name="T87" fmla="*/ 0 h 413"/>
                        <a:gd name="T88" fmla="*/ 0 w 93"/>
                        <a:gd name="T89" fmla="*/ 0 h 413"/>
                        <a:gd name="T90" fmla="*/ 0 w 93"/>
                        <a:gd name="T91" fmla="*/ 0 h 413"/>
                        <a:gd name="T92" fmla="*/ 0 w 93"/>
                        <a:gd name="T93" fmla="*/ 0 h 413"/>
                        <a:gd name="T94" fmla="*/ 0 w 93"/>
                        <a:gd name="T95" fmla="*/ 0 h 413"/>
                        <a:gd name="T96" fmla="*/ 0 w 93"/>
                        <a:gd name="T97" fmla="*/ 0 h 413"/>
                        <a:gd name="T98" fmla="*/ 0 w 93"/>
                        <a:gd name="T99" fmla="*/ 0 h 413"/>
                        <a:gd name="T100" fmla="*/ 0 w 93"/>
                        <a:gd name="T101" fmla="*/ 0 h 413"/>
                        <a:gd name="T102" fmla="*/ 0 w 93"/>
                        <a:gd name="T103" fmla="*/ 0 h 413"/>
                        <a:gd name="T104" fmla="*/ 0 w 93"/>
                        <a:gd name="T105" fmla="*/ 0 h 413"/>
                        <a:gd name="T106" fmla="*/ 0 w 93"/>
                        <a:gd name="T107" fmla="*/ 0 h 413"/>
                        <a:gd name="T108" fmla="*/ 0 w 93"/>
                        <a:gd name="T109" fmla="*/ 0 h 413"/>
                        <a:gd name="T110" fmla="*/ 0 w 93"/>
                        <a:gd name="T111" fmla="*/ 0 h 413"/>
                        <a:gd name="T112" fmla="*/ 0 w 93"/>
                        <a:gd name="T113" fmla="*/ 0 h 413"/>
                        <a:gd name="T114" fmla="*/ 0 w 93"/>
                        <a:gd name="T115" fmla="*/ 0 h 413"/>
                        <a:gd name="T116" fmla="*/ 0 w 93"/>
                        <a:gd name="T117" fmla="*/ 0 h 413"/>
                        <a:gd name="T118" fmla="*/ 0 w 93"/>
                        <a:gd name="T119" fmla="*/ 0 h 413"/>
                        <a:gd name="T120" fmla="*/ 0 w 93"/>
                        <a:gd name="T121" fmla="*/ 0 h 413"/>
                        <a:gd name="T122" fmla="*/ 0 w 93"/>
                        <a:gd name="T123" fmla="*/ 0 h 413"/>
                        <a:gd name="T124" fmla="*/ 0 w 93"/>
                        <a:gd name="T125" fmla="*/ 0 h 413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93"/>
                        <a:gd name="T190" fmla="*/ 0 h 413"/>
                        <a:gd name="T191" fmla="*/ 93 w 93"/>
                        <a:gd name="T192" fmla="*/ 413 h 413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93" h="413">
                          <a:moveTo>
                            <a:pt x="0" y="413"/>
                          </a:moveTo>
                          <a:lnTo>
                            <a:pt x="5" y="407"/>
                          </a:lnTo>
                          <a:lnTo>
                            <a:pt x="5" y="401"/>
                          </a:lnTo>
                          <a:lnTo>
                            <a:pt x="5" y="395"/>
                          </a:lnTo>
                          <a:lnTo>
                            <a:pt x="7" y="388"/>
                          </a:lnTo>
                          <a:lnTo>
                            <a:pt x="8" y="380"/>
                          </a:lnTo>
                          <a:lnTo>
                            <a:pt x="10" y="374"/>
                          </a:lnTo>
                          <a:lnTo>
                            <a:pt x="10" y="368"/>
                          </a:lnTo>
                          <a:lnTo>
                            <a:pt x="10" y="362"/>
                          </a:lnTo>
                          <a:lnTo>
                            <a:pt x="12" y="354"/>
                          </a:lnTo>
                          <a:lnTo>
                            <a:pt x="16" y="348"/>
                          </a:lnTo>
                          <a:lnTo>
                            <a:pt x="16" y="335"/>
                          </a:lnTo>
                          <a:lnTo>
                            <a:pt x="17" y="328"/>
                          </a:lnTo>
                          <a:lnTo>
                            <a:pt x="17" y="322"/>
                          </a:lnTo>
                          <a:lnTo>
                            <a:pt x="17" y="315"/>
                          </a:lnTo>
                          <a:lnTo>
                            <a:pt x="19" y="309"/>
                          </a:lnTo>
                          <a:lnTo>
                            <a:pt x="19" y="302"/>
                          </a:lnTo>
                          <a:lnTo>
                            <a:pt x="22" y="296"/>
                          </a:lnTo>
                          <a:lnTo>
                            <a:pt x="22" y="289"/>
                          </a:lnTo>
                          <a:lnTo>
                            <a:pt x="22" y="283"/>
                          </a:lnTo>
                          <a:lnTo>
                            <a:pt x="23" y="276"/>
                          </a:lnTo>
                          <a:lnTo>
                            <a:pt x="25" y="269"/>
                          </a:lnTo>
                          <a:lnTo>
                            <a:pt x="25" y="263"/>
                          </a:lnTo>
                          <a:lnTo>
                            <a:pt x="26" y="256"/>
                          </a:lnTo>
                          <a:lnTo>
                            <a:pt x="26" y="250"/>
                          </a:lnTo>
                          <a:lnTo>
                            <a:pt x="27" y="242"/>
                          </a:lnTo>
                          <a:lnTo>
                            <a:pt x="29" y="237"/>
                          </a:lnTo>
                          <a:lnTo>
                            <a:pt x="30" y="230"/>
                          </a:lnTo>
                          <a:lnTo>
                            <a:pt x="30" y="224"/>
                          </a:lnTo>
                          <a:lnTo>
                            <a:pt x="30" y="216"/>
                          </a:lnTo>
                          <a:lnTo>
                            <a:pt x="31" y="210"/>
                          </a:lnTo>
                          <a:lnTo>
                            <a:pt x="32" y="203"/>
                          </a:lnTo>
                          <a:lnTo>
                            <a:pt x="32" y="198"/>
                          </a:lnTo>
                          <a:lnTo>
                            <a:pt x="36" y="190"/>
                          </a:lnTo>
                          <a:lnTo>
                            <a:pt x="40" y="184"/>
                          </a:lnTo>
                          <a:lnTo>
                            <a:pt x="41" y="177"/>
                          </a:lnTo>
                          <a:lnTo>
                            <a:pt x="41" y="170"/>
                          </a:lnTo>
                          <a:lnTo>
                            <a:pt x="42" y="164"/>
                          </a:lnTo>
                          <a:lnTo>
                            <a:pt x="42" y="157"/>
                          </a:lnTo>
                          <a:lnTo>
                            <a:pt x="45" y="151"/>
                          </a:lnTo>
                          <a:lnTo>
                            <a:pt x="48" y="144"/>
                          </a:lnTo>
                          <a:lnTo>
                            <a:pt x="49" y="138"/>
                          </a:lnTo>
                          <a:lnTo>
                            <a:pt x="49" y="131"/>
                          </a:lnTo>
                          <a:lnTo>
                            <a:pt x="49" y="125"/>
                          </a:lnTo>
                          <a:lnTo>
                            <a:pt x="49" y="118"/>
                          </a:lnTo>
                          <a:lnTo>
                            <a:pt x="50" y="111"/>
                          </a:lnTo>
                          <a:lnTo>
                            <a:pt x="56" y="105"/>
                          </a:lnTo>
                          <a:lnTo>
                            <a:pt x="56" y="99"/>
                          </a:lnTo>
                          <a:lnTo>
                            <a:pt x="66" y="92"/>
                          </a:lnTo>
                          <a:lnTo>
                            <a:pt x="72" y="85"/>
                          </a:lnTo>
                          <a:lnTo>
                            <a:pt x="72" y="78"/>
                          </a:lnTo>
                          <a:lnTo>
                            <a:pt x="73" y="73"/>
                          </a:lnTo>
                          <a:lnTo>
                            <a:pt x="75" y="66"/>
                          </a:lnTo>
                          <a:lnTo>
                            <a:pt x="75" y="58"/>
                          </a:lnTo>
                          <a:lnTo>
                            <a:pt x="78" y="52"/>
                          </a:lnTo>
                          <a:lnTo>
                            <a:pt x="78" y="45"/>
                          </a:lnTo>
                          <a:lnTo>
                            <a:pt x="79" y="39"/>
                          </a:lnTo>
                          <a:lnTo>
                            <a:pt x="81" y="32"/>
                          </a:lnTo>
                          <a:lnTo>
                            <a:pt x="81" y="26"/>
                          </a:lnTo>
                          <a:lnTo>
                            <a:pt x="85" y="19"/>
                          </a:lnTo>
                          <a:lnTo>
                            <a:pt x="89" y="13"/>
                          </a:lnTo>
                          <a:lnTo>
                            <a:pt x="90" y="6"/>
                          </a:lnTo>
                          <a:lnTo>
                            <a:pt x="93" y="0"/>
                          </a:lnTo>
                        </a:path>
                      </a:pathLst>
                    </a:custGeom>
                    <a:noFill/>
                    <a:ln w="28440">
                      <a:solidFill>
                        <a:srgbClr val="83005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defRPr/>
                      </a:pPr>
                      <a:endParaRPr lang="en-US" sz="1200" kern="0" dirty="0">
                        <a:solidFill>
                          <a:srgbClr val="67116F"/>
                        </a:solidFill>
                        <a:latin typeface="Arial" panose="020B0604020202020204" pitchFamily="34" charset="0"/>
                        <a:ea typeface="ＭＳ Ｐゴシック" pitchFamily="34" charset="-128"/>
                        <a:cs typeface="Arial"/>
                      </a:endParaRPr>
                    </a:p>
                  </p:txBody>
                </p:sp>
              </p:grpSp>
              <p:sp>
                <p:nvSpPr>
                  <p:cNvPr id="73" name="AutoShape 8">
                    <a:extLst>
                      <a:ext uri="{FF2B5EF4-FFF2-40B4-BE49-F238E27FC236}">
                        <a16:creationId xmlns="" xmlns:a16="http://schemas.microsoft.com/office/drawing/2014/main" id="{FD4CD614-22D3-4E9C-8893-598BFCF795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78" y="2397"/>
                    <a:ext cx="31" cy="105"/>
                  </a:xfrm>
                  <a:custGeom>
                    <a:avLst/>
                    <a:gdLst>
                      <a:gd name="T0" fmla="*/ 0 w 111"/>
                      <a:gd name="T1" fmla="*/ 0 h 423"/>
                      <a:gd name="T2" fmla="*/ 0 w 111"/>
                      <a:gd name="T3" fmla="*/ 0 h 423"/>
                      <a:gd name="T4" fmla="*/ 0 w 111"/>
                      <a:gd name="T5" fmla="*/ 0 h 423"/>
                      <a:gd name="T6" fmla="*/ 0 w 111"/>
                      <a:gd name="T7" fmla="*/ 0 h 423"/>
                      <a:gd name="T8" fmla="*/ 0 w 111"/>
                      <a:gd name="T9" fmla="*/ 0 h 423"/>
                      <a:gd name="T10" fmla="*/ 0 w 111"/>
                      <a:gd name="T11" fmla="*/ 0 h 423"/>
                      <a:gd name="T12" fmla="*/ 0 w 111"/>
                      <a:gd name="T13" fmla="*/ 0 h 423"/>
                      <a:gd name="T14" fmla="*/ 0 w 111"/>
                      <a:gd name="T15" fmla="*/ 0 h 423"/>
                      <a:gd name="T16" fmla="*/ 0 w 111"/>
                      <a:gd name="T17" fmla="*/ 0 h 423"/>
                      <a:gd name="T18" fmla="*/ 0 w 111"/>
                      <a:gd name="T19" fmla="*/ 0 h 423"/>
                      <a:gd name="T20" fmla="*/ 0 w 111"/>
                      <a:gd name="T21" fmla="*/ 0 h 423"/>
                      <a:gd name="T22" fmla="*/ 0 w 111"/>
                      <a:gd name="T23" fmla="*/ 0 h 423"/>
                      <a:gd name="T24" fmla="*/ 0 w 111"/>
                      <a:gd name="T25" fmla="*/ 0 h 423"/>
                      <a:gd name="T26" fmla="*/ 0 w 111"/>
                      <a:gd name="T27" fmla="*/ 0 h 423"/>
                      <a:gd name="T28" fmla="*/ 0 w 111"/>
                      <a:gd name="T29" fmla="*/ 0 h 423"/>
                      <a:gd name="T30" fmla="*/ 0 w 111"/>
                      <a:gd name="T31" fmla="*/ 0 h 423"/>
                      <a:gd name="T32" fmla="*/ 0 w 111"/>
                      <a:gd name="T33" fmla="*/ 0 h 423"/>
                      <a:gd name="T34" fmla="*/ 0 w 111"/>
                      <a:gd name="T35" fmla="*/ 0 h 423"/>
                      <a:gd name="T36" fmla="*/ 0 w 111"/>
                      <a:gd name="T37" fmla="*/ 0 h 423"/>
                      <a:gd name="T38" fmla="*/ 0 w 111"/>
                      <a:gd name="T39" fmla="*/ 0 h 423"/>
                      <a:gd name="T40" fmla="*/ 0 w 111"/>
                      <a:gd name="T41" fmla="*/ 0 h 423"/>
                      <a:gd name="T42" fmla="*/ 0 w 111"/>
                      <a:gd name="T43" fmla="*/ 0 h 423"/>
                      <a:gd name="T44" fmla="*/ 0 w 111"/>
                      <a:gd name="T45" fmla="*/ 0 h 423"/>
                      <a:gd name="T46" fmla="*/ 0 w 111"/>
                      <a:gd name="T47" fmla="*/ 0 h 423"/>
                      <a:gd name="T48" fmla="*/ 0 w 111"/>
                      <a:gd name="T49" fmla="*/ 0 h 423"/>
                      <a:gd name="T50" fmla="*/ 0 w 111"/>
                      <a:gd name="T51" fmla="*/ 0 h 423"/>
                      <a:gd name="T52" fmla="*/ 0 w 111"/>
                      <a:gd name="T53" fmla="*/ 0 h 423"/>
                      <a:gd name="T54" fmla="*/ 0 w 111"/>
                      <a:gd name="T55" fmla="*/ 0 h 423"/>
                      <a:gd name="T56" fmla="*/ 0 w 111"/>
                      <a:gd name="T57" fmla="*/ 0 h 423"/>
                      <a:gd name="T58" fmla="*/ 0 w 111"/>
                      <a:gd name="T59" fmla="*/ 0 h 423"/>
                      <a:gd name="T60" fmla="*/ 0 w 111"/>
                      <a:gd name="T61" fmla="*/ 0 h 423"/>
                      <a:gd name="T62" fmla="*/ 0 w 111"/>
                      <a:gd name="T63" fmla="*/ 0 h 42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11"/>
                      <a:gd name="T97" fmla="*/ 0 h 423"/>
                      <a:gd name="T98" fmla="*/ 111 w 111"/>
                      <a:gd name="T99" fmla="*/ 423 h 42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11" h="423">
                        <a:moveTo>
                          <a:pt x="0" y="423"/>
                        </a:moveTo>
                        <a:lnTo>
                          <a:pt x="3" y="416"/>
                        </a:lnTo>
                        <a:lnTo>
                          <a:pt x="5" y="409"/>
                        </a:lnTo>
                        <a:lnTo>
                          <a:pt x="6" y="402"/>
                        </a:lnTo>
                        <a:lnTo>
                          <a:pt x="7" y="397"/>
                        </a:lnTo>
                        <a:lnTo>
                          <a:pt x="8" y="390"/>
                        </a:lnTo>
                        <a:lnTo>
                          <a:pt x="9" y="382"/>
                        </a:lnTo>
                        <a:lnTo>
                          <a:pt x="10" y="376"/>
                        </a:lnTo>
                        <a:lnTo>
                          <a:pt x="10" y="369"/>
                        </a:lnTo>
                        <a:lnTo>
                          <a:pt x="11" y="363"/>
                        </a:lnTo>
                        <a:lnTo>
                          <a:pt x="14" y="356"/>
                        </a:lnTo>
                        <a:lnTo>
                          <a:pt x="15" y="350"/>
                        </a:lnTo>
                        <a:lnTo>
                          <a:pt x="16" y="343"/>
                        </a:lnTo>
                        <a:lnTo>
                          <a:pt x="20" y="337"/>
                        </a:lnTo>
                        <a:lnTo>
                          <a:pt x="24" y="330"/>
                        </a:lnTo>
                        <a:lnTo>
                          <a:pt x="30" y="324"/>
                        </a:lnTo>
                        <a:lnTo>
                          <a:pt x="31" y="316"/>
                        </a:lnTo>
                        <a:lnTo>
                          <a:pt x="32" y="310"/>
                        </a:lnTo>
                        <a:lnTo>
                          <a:pt x="32" y="304"/>
                        </a:lnTo>
                        <a:lnTo>
                          <a:pt x="38" y="298"/>
                        </a:lnTo>
                        <a:lnTo>
                          <a:pt x="39" y="290"/>
                        </a:lnTo>
                        <a:lnTo>
                          <a:pt x="42" y="283"/>
                        </a:lnTo>
                        <a:lnTo>
                          <a:pt x="43" y="277"/>
                        </a:lnTo>
                        <a:lnTo>
                          <a:pt x="43" y="270"/>
                        </a:lnTo>
                        <a:lnTo>
                          <a:pt x="46" y="264"/>
                        </a:lnTo>
                        <a:lnTo>
                          <a:pt x="46" y="257"/>
                        </a:lnTo>
                        <a:lnTo>
                          <a:pt x="51" y="251"/>
                        </a:lnTo>
                        <a:lnTo>
                          <a:pt x="51" y="244"/>
                        </a:lnTo>
                        <a:lnTo>
                          <a:pt x="53" y="238"/>
                        </a:lnTo>
                        <a:lnTo>
                          <a:pt x="58" y="231"/>
                        </a:lnTo>
                        <a:lnTo>
                          <a:pt x="61" y="225"/>
                        </a:lnTo>
                        <a:lnTo>
                          <a:pt x="64" y="217"/>
                        </a:lnTo>
                        <a:lnTo>
                          <a:pt x="64" y="211"/>
                        </a:lnTo>
                        <a:lnTo>
                          <a:pt x="64" y="205"/>
                        </a:lnTo>
                        <a:lnTo>
                          <a:pt x="66" y="198"/>
                        </a:lnTo>
                        <a:lnTo>
                          <a:pt x="69" y="191"/>
                        </a:lnTo>
                        <a:lnTo>
                          <a:pt x="69" y="184"/>
                        </a:lnTo>
                        <a:lnTo>
                          <a:pt x="70" y="178"/>
                        </a:lnTo>
                        <a:lnTo>
                          <a:pt x="70" y="171"/>
                        </a:lnTo>
                        <a:lnTo>
                          <a:pt x="74" y="165"/>
                        </a:lnTo>
                        <a:lnTo>
                          <a:pt x="75" y="158"/>
                        </a:lnTo>
                        <a:lnTo>
                          <a:pt x="76" y="152"/>
                        </a:lnTo>
                        <a:lnTo>
                          <a:pt x="76" y="145"/>
                        </a:lnTo>
                        <a:lnTo>
                          <a:pt x="76" y="139"/>
                        </a:lnTo>
                        <a:lnTo>
                          <a:pt x="79" y="132"/>
                        </a:lnTo>
                        <a:lnTo>
                          <a:pt x="81" y="125"/>
                        </a:lnTo>
                        <a:lnTo>
                          <a:pt x="86" y="118"/>
                        </a:lnTo>
                        <a:lnTo>
                          <a:pt x="89" y="113"/>
                        </a:lnTo>
                        <a:lnTo>
                          <a:pt x="91" y="106"/>
                        </a:lnTo>
                        <a:lnTo>
                          <a:pt x="96" y="99"/>
                        </a:lnTo>
                        <a:lnTo>
                          <a:pt x="96" y="92"/>
                        </a:lnTo>
                        <a:lnTo>
                          <a:pt x="99" y="86"/>
                        </a:lnTo>
                        <a:lnTo>
                          <a:pt x="99" y="79"/>
                        </a:lnTo>
                        <a:lnTo>
                          <a:pt x="99" y="72"/>
                        </a:lnTo>
                        <a:lnTo>
                          <a:pt x="102" y="66"/>
                        </a:lnTo>
                        <a:lnTo>
                          <a:pt x="103" y="59"/>
                        </a:lnTo>
                        <a:lnTo>
                          <a:pt x="104" y="53"/>
                        </a:lnTo>
                        <a:lnTo>
                          <a:pt x="105" y="46"/>
                        </a:lnTo>
                        <a:lnTo>
                          <a:pt x="105" y="40"/>
                        </a:lnTo>
                        <a:lnTo>
                          <a:pt x="106" y="32"/>
                        </a:lnTo>
                        <a:lnTo>
                          <a:pt x="106" y="26"/>
                        </a:lnTo>
                        <a:lnTo>
                          <a:pt x="106" y="19"/>
                        </a:lnTo>
                        <a:lnTo>
                          <a:pt x="108" y="14"/>
                        </a:lnTo>
                        <a:lnTo>
                          <a:pt x="109" y="6"/>
                        </a:lnTo>
                        <a:lnTo>
                          <a:pt x="111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4" name="AutoShape 9">
                    <a:extLst>
                      <a:ext uri="{FF2B5EF4-FFF2-40B4-BE49-F238E27FC236}">
                        <a16:creationId xmlns="" xmlns:a16="http://schemas.microsoft.com/office/drawing/2014/main" id="{0F52C7F6-45B0-4E98-B80D-BE986CD6DE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09" y="2294"/>
                    <a:ext cx="45" cy="103"/>
                  </a:xfrm>
                  <a:custGeom>
                    <a:avLst/>
                    <a:gdLst>
                      <a:gd name="T0" fmla="*/ 0 w 153"/>
                      <a:gd name="T1" fmla="*/ 0 h 410"/>
                      <a:gd name="T2" fmla="*/ 0 w 153"/>
                      <a:gd name="T3" fmla="*/ 0 h 410"/>
                      <a:gd name="T4" fmla="*/ 0 w 153"/>
                      <a:gd name="T5" fmla="*/ 0 h 410"/>
                      <a:gd name="T6" fmla="*/ 0 w 153"/>
                      <a:gd name="T7" fmla="*/ 0 h 410"/>
                      <a:gd name="T8" fmla="*/ 0 w 153"/>
                      <a:gd name="T9" fmla="*/ 0 h 410"/>
                      <a:gd name="T10" fmla="*/ 0 w 153"/>
                      <a:gd name="T11" fmla="*/ 0 h 410"/>
                      <a:gd name="T12" fmla="*/ 0 w 153"/>
                      <a:gd name="T13" fmla="*/ 0 h 410"/>
                      <a:gd name="T14" fmla="*/ 0 w 153"/>
                      <a:gd name="T15" fmla="*/ 0 h 410"/>
                      <a:gd name="T16" fmla="*/ 0 w 153"/>
                      <a:gd name="T17" fmla="*/ 0 h 410"/>
                      <a:gd name="T18" fmla="*/ 0 w 153"/>
                      <a:gd name="T19" fmla="*/ 0 h 410"/>
                      <a:gd name="T20" fmla="*/ 0 w 153"/>
                      <a:gd name="T21" fmla="*/ 0 h 410"/>
                      <a:gd name="T22" fmla="*/ 0 w 153"/>
                      <a:gd name="T23" fmla="*/ 0 h 410"/>
                      <a:gd name="T24" fmla="*/ 0 w 153"/>
                      <a:gd name="T25" fmla="*/ 0 h 410"/>
                      <a:gd name="T26" fmla="*/ 0 w 153"/>
                      <a:gd name="T27" fmla="*/ 0 h 410"/>
                      <a:gd name="T28" fmla="*/ 0 w 153"/>
                      <a:gd name="T29" fmla="*/ 0 h 410"/>
                      <a:gd name="T30" fmla="*/ 0 w 153"/>
                      <a:gd name="T31" fmla="*/ 0 h 410"/>
                      <a:gd name="T32" fmla="*/ 0 w 153"/>
                      <a:gd name="T33" fmla="*/ 0 h 410"/>
                      <a:gd name="T34" fmla="*/ 0 w 153"/>
                      <a:gd name="T35" fmla="*/ 0 h 410"/>
                      <a:gd name="T36" fmla="*/ 0 w 153"/>
                      <a:gd name="T37" fmla="*/ 0 h 410"/>
                      <a:gd name="T38" fmla="*/ 0 w 153"/>
                      <a:gd name="T39" fmla="*/ 0 h 410"/>
                      <a:gd name="T40" fmla="*/ 0 w 153"/>
                      <a:gd name="T41" fmla="*/ 0 h 410"/>
                      <a:gd name="T42" fmla="*/ 0 w 153"/>
                      <a:gd name="T43" fmla="*/ 0 h 410"/>
                      <a:gd name="T44" fmla="*/ 0 w 153"/>
                      <a:gd name="T45" fmla="*/ 0 h 410"/>
                      <a:gd name="T46" fmla="*/ 0 w 153"/>
                      <a:gd name="T47" fmla="*/ 0 h 410"/>
                      <a:gd name="T48" fmla="*/ 0 w 153"/>
                      <a:gd name="T49" fmla="*/ 0 h 410"/>
                      <a:gd name="T50" fmla="*/ 0 w 153"/>
                      <a:gd name="T51" fmla="*/ 0 h 410"/>
                      <a:gd name="T52" fmla="*/ 0 w 153"/>
                      <a:gd name="T53" fmla="*/ 0 h 410"/>
                      <a:gd name="T54" fmla="*/ 0 w 153"/>
                      <a:gd name="T55" fmla="*/ 0 h 410"/>
                      <a:gd name="T56" fmla="*/ 0 w 153"/>
                      <a:gd name="T57" fmla="*/ 0 h 410"/>
                      <a:gd name="T58" fmla="*/ 0 w 153"/>
                      <a:gd name="T59" fmla="*/ 0 h 410"/>
                      <a:gd name="T60" fmla="*/ 0 w 153"/>
                      <a:gd name="T61" fmla="*/ 0 h 410"/>
                      <a:gd name="T62" fmla="*/ 0 w 153"/>
                      <a:gd name="T63" fmla="*/ 0 h 410"/>
                      <a:gd name="T64" fmla="*/ 0 w 153"/>
                      <a:gd name="T65" fmla="*/ 0 h 410"/>
                      <a:gd name="T66" fmla="*/ 0 w 153"/>
                      <a:gd name="T67" fmla="*/ 0 h 410"/>
                      <a:gd name="T68" fmla="*/ 0 w 153"/>
                      <a:gd name="T69" fmla="*/ 0 h 410"/>
                      <a:gd name="T70" fmla="*/ 0 w 153"/>
                      <a:gd name="T71" fmla="*/ 0 h 410"/>
                      <a:gd name="T72" fmla="*/ 0 w 153"/>
                      <a:gd name="T73" fmla="*/ 0 h 410"/>
                      <a:gd name="T74" fmla="*/ 0 w 153"/>
                      <a:gd name="T75" fmla="*/ 0 h 410"/>
                      <a:gd name="T76" fmla="*/ 0 w 153"/>
                      <a:gd name="T77" fmla="*/ 0 h 410"/>
                      <a:gd name="T78" fmla="*/ 0 w 153"/>
                      <a:gd name="T79" fmla="*/ 0 h 410"/>
                      <a:gd name="T80" fmla="*/ 0 w 153"/>
                      <a:gd name="T81" fmla="*/ 0 h 410"/>
                      <a:gd name="T82" fmla="*/ 0 w 153"/>
                      <a:gd name="T83" fmla="*/ 0 h 410"/>
                      <a:gd name="T84" fmla="*/ 0 w 153"/>
                      <a:gd name="T85" fmla="*/ 0 h 410"/>
                      <a:gd name="T86" fmla="*/ 0 w 153"/>
                      <a:gd name="T87" fmla="*/ 0 h 410"/>
                      <a:gd name="T88" fmla="*/ 0 w 153"/>
                      <a:gd name="T89" fmla="*/ 0 h 410"/>
                      <a:gd name="T90" fmla="*/ 0 w 153"/>
                      <a:gd name="T91" fmla="*/ 0 h 410"/>
                      <a:gd name="T92" fmla="*/ 0 w 153"/>
                      <a:gd name="T93" fmla="*/ 0 h 410"/>
                      <a:gd name="T94" fmla="*/ 0 w 153"/>
                      <a:gd name="T95" fmla="*/ 0 h 410"/>
                      <a:gd name="T96" fmla="*/ 0 w 153"/>
                      <a:gd name="T97" fmla="*/ 0 h 410"/>
                      <a:gd name="T98" fmla="*/ 0 w 153"/>
                      <a:gd name="T99" fmla="*/ 0 h 410"/>
                      <a:gd name="T100" fmla="*/ 0 w 153"/>
                      <a:gd name="T101" fmla="*/ 0 h 410"/>
                      <a:gd name="T102" fmla="*/ 0 w 153"/>
                      <a:gd name="T103" fmla="*/ 0 h 410"/>
                      <a:gd name="T104" fmla="*/ 0 w 153"/>
                      <a:gd name="T105" fmla="*/ 0 h 410"/>
                      <a:gd name="T106" fmla="*/ 0 w 153"/>
                      <a:gd name="T107" fmla="*/ 0 h 410"/>
                      <a:gd name="T108" fmla="*/ 0 w 153"/>
                      <a:gd name="T109" fmla="*/ 0 h 410"/>
                      <a:gd name="T110" fmla="*/ 0 w 153"/>
                      <a:gd name="T111" fmla="*/ 0 h 410"/>
                      <a:gd name="T112" fmla="*/ 0 w 153"/>
                      <a:gd name="T113" fmla="*/ 0 h 410"/>
                      <a:gd name="T114" fmla="*/ 0 w 153"/>
                      <a:gd name="T115" fmla="*/ 0 h 410"/>
                      <a:gd name="T116" fmla="*/ 0 w 153"/>
                      <a:gd name="T117" fmla="*/ 0 h 410"/>
                      <a:gd name="T118" fmla="*/ 0 w 153"/>
                      <a:gd name="T119" fmla="*/ 0 h 410"/>
                      <a:gd name="T120" fmla="*/ 0 w 153"/>
                      <a:gd name="T121" fmla="*/ 0 h 410"/>
                      <a:gd name="T122" fmla="*/ 0 w 153"/>
                      <a:gd name="T123" fmla="*/ 0 h 410"/>
                      <a:gd name="T124" fmla="*/ 0 w 153"/>
                      <a:gd name="T125" fmla="*/ 0 h 41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53"/>
                      <a:gd name="T190" fmla="*/ 0 h 410"/>
                      <a:gd name="T191" fmla="*/ 153 w 153"/>
                      <a:gd name="T192" fmla="*/ 410 h 410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53" h="410">
                        <a:moveTo>
                          <a:pt x="0" y="410"/>
                        </a:moveTo>
                        <a:lnTo>
                          <a:pt x="2" y="403"/>
                        </a:lnTo>
                        <a:lnTo>
                          <a:pt x="6" y="397"/>
                        </a:lnTo>
                        <a:lnTo>
                          <a:pt x="6" y="390"/>
                        </a:lnTo>
                        <a:lnTo>
                          <a:pt x="7" y="383"/>
                        </a:lnTo>
                        <a:lnTo>
                          <a:pt x="13" y="377"/>
                        </a:lnTo>
                        <a:lnTo>
                          <a:pt x="14" y="369"/>
                        </a:lnTo>
                        <a:lnTo>
                          <a:pt x="17" y="364"/>
                        </a:lnTo>
                        <a:lnTo>
                          <a:pt x="17" y="357"/>
                        </a:lnTo>
                        <a:lnTo>
                          <a:pt x="24" y="350"/>
                        </a:lnTo>
                        <a:lnTo>
                          <a:pt x="26" y="343"/>
                        </a:lnTo>
                        <a:lnTo>
                          <a:pt x="28" y="337"/>
                        </a:lnTo>
                        <a:lnTo>
                          <a:pt x="33" y="331"/>
                        </a:lnTo>
                        <a:lnTo>
                          <a:pt x="36" y="324"/>
                        </a:lnTo>
                        <a:lnTo>
                          <a:pt x="36" y="317"/>
                        </a:lnTo>
                        <a:lnTo>
                          <a:pt x="43" y="311"/>
                        </a:lnTo>
                        <a:lnTo>
                          <a:pt x="43" y="304"/>
                        </a:lnTo>
                        <a:lnTo>
                          <a:pt x="44" y="298"/>
                        </a:lnTo>
                        <a:lnTo>
                          <a:pt x="45" y="291"/>
                        </a:lnTo>
                        <a:lnTo>
                          <a:pt x="48" y="283"/>
                        </a:lnTo>
                        <a:lnTo>
                          <a:pt x="50" y="277"/>
                        </a:lnTo>
                        <a:lnTo>
                          <a:pt x="51" y="271"/>
                        </a:lnTo>
                        <a:lnTo>
                          <a:pt x="52" y="265"/>
                        </a:lnTo>
                        <a:lnTo>
                          <a:pt x="54" y="257"/>
                        </a:lnTo>
                        <a:lnTo>
                          <a:pt x="59" y="251"/>
                        </a:lnTo>
                        <a:lnTo>
                          <a:pt x="61" y="244"/>
                        </a:lnTo>
                        <a:lnTo>
                          <a:pt x="65" y="238"/>
                        </a:lnTo>
                        <a:lnTo>
                          <a:pt x="69" y="231"/>
                        </a:lnTo>
                        <a:lnTo>
                          <a:pt x="69" y="225"/>
                        </a:lnTo>
                        <a:lnTo>
                          <a:pt x="70" y="217"/>
                        </a:lnTo>
                        <a:lnTo>
                          <a:pt x="72" y="212"/>
                        </a:lnTo>
                        <a:lnTo>
                          <a:pt x="76" y="205"/>
                        </a:lnTo>
                        <a:lnTo>
                          <a:pt x="79" y="199"/>
                        </a:lnTo>
                        <a:lnTo>
                          <a:pt x="81" y="191"/>
                        </a:lnTo>
                        <a:lnTo>
                          <a:pt x="91" y="184"/>
                        </a:lnTo>
                        <a:lnTo>
                          <a:pt x="91" y="178"/>
                        </a:lnTo>
                        <a:lnTo>
                          <a:pt x="93" y="171"/>
                        </a:lnTo>
                        <a:lnTo>
                          <a:pt x="93" y="165"/>
                        </a:lnTo>
                        <a:lnTo>
                          <a:pt x="95" y="158"/>
                        </a:lnTo>
                        <a:lnTo>
                          <a:pt x="96" y="152"/>
                        </a:lnTo>
                        <a:lnTo>
                          <a:pt x="96" y="145"/>
                        </a:lnTo>
                        <a:lnTo>
                          <a:pt x="97" y="139"/>
                        </a:lnTo>
                        <a:lnTo>
                          <a:pt x="101" y="132"/>
                        </a:lnTo>
                        <a:lnTo>
                          <a:pt x="103" y="125"/>
                        </a:lnTo>
                        <a:lnTo>
                          <a:pt x="106" y="118"/>
                        </a:lnTo>
                        <a:lnTo>
                          <a:pt x="108" y="113"/>
                        </a:lnTo>
                        <a:lnTo>
                          <a:pt x="108" y="105"/>
                        </a:lnTo>
                        <a:lnTo>
                          <a:pt x="109" y="98"/>
                        </a:lnTo>
                        <a:lnTo>
                          <a:pt x="110" y="92"/>
                        </a:lnTo>
                        <a:lnTo>
                          <a:pt x="111" y="85"/>
                        </a:lnTo>
                        <a:lnTo>
                          <a:pt x="113" y="79"/>
                        </a:lnTo>
                        <a:lnTo>
                          <a:pt x="114" y="72"/>
                        </a:lnTo>
                        <a:lnTo>
                          <a:pt x="123" y="66"/>
                        </a:lnTo>
                        <a:lnTo>
                          <a:pt x="126" y="58"/>
                        </a:lnTo>
                        <a:lnTo>
                          <a:pt x="132" y="53"/>
                        </a:lnTo>
                        <a:lnTo>
                          <a:pt x="135" y="46"/>
                        </a:lnTo>
                        <a:lnTo>
                          <a:pt x="136" y="39"/>
                        </a:lnTo>
                        <a:lnTo>
                          <a:pt x="138" y="32"/>
                        </a:lnTo>
                        <a:lnTo>
                          <a:pt x="142" y="26"/>
                        </a:lnTo>
                        <a:lnTo>
                          <a:pt x="146" y="20"/>
                        </a:lnTo>
                        <a:lnTo>
                          <a:pt x="146" y="13"/>
                        </a:lnTo>
                        <a:lnTo>
                          <a:pt x="149" y="6"/>
                        </a:lnTo>
                        <a:lnTo>
                          <a:pt x="153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5" name="AutoShape 10">
                    <a:extLst>
                      <a:ext uri="{FF2B5EF4-FFF2-40B4-BE49-F238E27FC236}">
                        <a16:creationId xmlns="" xmlns:a16="http://schemas.microsoft.com/office/drawing/2014/main" id="{9209E337-F8D7-4ACA-BEFD-DED0BEE42C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54" y="2188"/>
                    <a:ext cx="88" cy="104"/>
                  </a:xfrm>
                  <a:custGeom>
                    <a:avLst/>
                    <a:gdLst>
                      <a:gd name="T0" fmla="*/ 0 w 323"/>
                      <a:gd name="T1" fmla="*/ 0 h 425"/>
                      <a:gd name="T2" fmla="*/ 0 w 323"/>
                      <a:gd name="T3" fmla="*/ 0 h 425"/>
                      <a:gd name="T4" fmla="*/ 0 w 323"/>
                      <a:gd name="T5" fmla="*/ 0 h 425"/>
                      <a:gd name="T6" fmla="*/ 0 w 323"/>
                      <a:gd name="T7" fmla="*/ 0 h 425"/>
                      <a:gd name="T8" fmla="*/ 0 w 323"/>
                      <a:gd name="T9" fmla="*/ 0 h 425"/>
                      <a:gd name="T10" fmla="*/ 0 w 323"/>
                      <a:gd name="T11" fmla="*/ 0 h 425"/>
                      <a:gd name="T12" fmla="*/ 0 w 323"/>
                      <a:gd name="T13" fmla="*/ 0 h 425"/>
                      <a:gd name="T14" fmla="*/ 0 w 323"/>
                      <a:gd name="T15" fmla="*/ 0 h 425"/>
                      <a:gd name="T16" fmla="*/ 0 w 323"/>
                      <a:gd name="T17" fmla="*/ 0 h 425"/>
                      <a:gd name="T18" fmla="*/ 0 w 323"/>
                      <a:gd name="T19" fmla="*/ 0 h 425"/>
                      <a:gd name="T20" fmla="*/ 0 w 323"/>
                      <a:gd name="T21" fmla="*/ 0 h 425"/>
                      <a:gd name="T22" fmla="*/ 0 w 323"/>
                      <a:gd name="T23" fmla="*/ 0 h 425"/>
                      <a:gd name="T24" fmla="*/ 0 w 323"/>
                      <a:gd name="T25" fmla="*/ 0 h 425"/>
                      <a:gd name="T26" fmla="*/ 0 w 323"/>
                      <a:gd name="T27" fmla="*/ 0 h 425"/>
                      <a:gd name="T28" fmla="*/ 0 w 323"/>
                      <a:gd name="T29" fmla="*/ 0 h 425"/>
                      <a:gd name="T30" fmla="*/ 0 w 323"/>
                      <a:gd name="T31" fmla="*/ 0 h 425"/>
                      <a:gd name="T32" fmla="*/ 0 w 323"/>
                      <a:gd name="T33" fmla="*/ 0 h 425"/>
                      <a:gd name="T34" fmla="*/ 0 w 323"/>
                      <a:gd name="T35" fmla="*/ 0 h 425"/>
                      <a:gd name="T36" fmla="*/ 0 w 323"/>
                      <a:gd name="T37" fmla="*/ 0 h 425"/>
                      <a:gd name="T38" fmla="*/ 0 w 323"/>
                      <a:gd name="T39" fmla="*/ 0 h 425"/>
                      <a:gd name="T40" fmla="*/ 0 w 323"/>
                      <a:gd name="T41" fmla="*/ 0 h 425"/>
                      <a:gd name="T42" fmla="*/ 0 w 323"/>
                      <a:gd name="T43" fmla="*/ 0 h 425"/>
                      <a:gd name="T44" fmla="*/ 0 w 323"/>
                      <a:gd name="T45" fmla="*/ 0 h 425"/>
                      <a:gd name="T46" fmla="*/ 0 w 323"/>
                      <a:gd name="T47" fmla="*/ 0 h 425"/>
                      <a:gd name="T48" fmla="*/ 0 w 323"/>
                      <a:gd name="T49" fmla="*/ 0 h 425"/>
                      <a:gd name="T50" fmla="*/ 0 w 323"/>
                      <a:gd name="T51" fmla="*/ 0 h 425"/>
                      <a:gd name="T52" fmla="*/ 0 w 323"/>
                      <a:gd name="T53" fmla="*/ 0 h 425"/>
                      <a:gd name="T54" fmla="*/ 0 w 323"/>
                      <a:gd name="T55" fmla="*/ 0 h 425"/>
                      <a:gd name="T56" fmla="*/ 0 w 323"/>
                      <a:gd name="T57" fmla="*/ 0 h 425"/>
                      <a:gd name="T58" fmla="*/ 0 w 323"/>
                      <a:gd name="T59" fmla="*/ 0 h 425"/>
                      <a:gd name="T60" fmla="*/ 0 w 323"/>
                      <a:gd name="T61" fmla="*/ 0 h 425"/>
                      <a:gd name="T62" fmla="*/ 0 w 323"/>
                      <a:gd name="T63" fmla="*/ 0 h 42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23"/>
                      <a:gd name="T97" fmla="*/ 0 h 425"/>
                      <a:gd name="T98" fmla="*/ 323 w 323"/>
                      <a:gd name="T99" fmla="*/ 425 h 42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23" h="425">
                        <a:moveTo>
                          <a:pt x="0" y="425"/>
                        </a:moveTo>
                        <a:lnTo>
                          <a:pt x="6" y="418"/>
                        </a:lnTo>
                        <a:lnTo>
                          <a:pt x="7" y="411"/>
                        </a:lnTo>
                        <a:lnTo>
                          <a:pt x="8" y="405"/>
                        </a:lnTo>
                        <a:lnTo>
                          <a:pt x="11" y="397"/>
                        </a:lnTo>
                        <a:lnTo>
                          <a:pt x="13" y="391"/>
                        </a:lnTo>
                        <a:lnTo>
                          <a:pt x="20" y="385"/>
                        </a:lnTo>
                        <a:lnTo>
                          <a:pt x="24" y="378"/>
                        </a:lnTo>
                        <a:lnTo>
                          <a:pt x="26" y="371"/>
                        </a:lnTo>
                        <a:lnTo>
                          <a:pt x="28" y="365"/>
                        </a:lnTo>
                        <a:lnTo>
                          <a:pt x="29" y="358"/>
                        </a:lnTo>
                        <a:lnTo>
                          <a:pt x="37" y="352"/>
                        </a:lnTo>
                        <a:lnTo>
                          <a:pt x="46" y="345"/>
                        </a:lnTo>
                        <a:lnTo>
                          <a:pt x="52" y="339"/>
                        </a:lnTo>
                        <a:lnTo>
                          <a:pt x="54" y="331"/>
                        </a:lnTo>
                        <a:lnTo>
                          <a:pt x="56" y="326"/>
                        </a:lnTo>
                        <a:lnTo>
                          <a:pt x="56" y="319"/>
                        </a:lnTo>
                        <a:lnTo>
                          <a:pt x="63" y="311"/>
                        </a:lnTo>
                        <a:lnTo>
                          <a:pt x="70" y="305"/>
                        </a:lnTo>
                        <a:lnTo>
                          <a:pt x="70" y="298"/>
                        </a:lnTo>
                        <a:lnTo>
                          <a:pt x="71" y="292"/>
                        </a:lnTo>
                        <a:lnTo>
                          <a:pt x="71" y="285"/>
                        </a:lnTo>
                        <a:lnTo>
                          <a:pt x="75" y="279"/>
                        </a:lnTo>
                        <a:lnTo>
                          <a:pt x="75" y="272"/>
                        </a:lnTo>
                        <a:lnTo>
                          <a:pt x="87" y="266"/>
                        </a:lnTo>
                        <a:lnTo>
                          <a:pt x="88" y="259"/>
                        </a:lnTo>
                        <a:lnTo>
                          <a:pt x="90" y="253"/>
                        </a:lnTo>
                        <a:lnTo>
                          <a:pt x="93" y="245"/>
                        </a:lnTo>
                        <a:lnTo>
                          <a:pt x="95" y="239"/>
                        </a:lnTo>
                        <a:lnTo>
                          <a:pt x="95" y="232"/>
                        </a:lnTo>
                        <a:lnTo>
                          <a:pt x="95" y="227"/>
                        </a:lnTo>
                        <a:lnTo>
                          <a:pt x="96" y="219"/>
                        </a:lnTo>
                        <a:lnTo>
                          <a:pt x="101" y="212"/>
                        </a:lnTo>
                        <a:lnTo>
                          <a:pt x="111" y="206"/>
                        </a:lnTo>
                        <a:lnTo>
                          <a:pt x="117" y="199"/>
                        </a:lnTo>
                        <a:lnTo>
                          <a:pt x="127" y="193"/>
                        </a:lnTo>
                        <a:lnTo>
                          <a:pt x="128" y="186"/>
                        </a:lnTo>
                        <a:lnTo>
                          <a:pt x="142" y="179"/>
                        </a:lnTo>
                        <a:lnTo>
                          <a:pt x="154" y="172"/>
                        </a:lnTo>
                        <a:lnTo>
                          <a:pt x="160" y="167"/>
                        </a:lnTo>
                        <a:lnTo>
                          <a:pt x="165" y="159"/>
                        </a:lnTo>
                        <a:lnTo>
                          <a:pt x="169" y="153"/>
                        </a:lnTo>
                        <a:lnTo>
                          <a:pt x="179" y="146"/>
                        </a:lnTo>
                        <a:lnTo>
                          <a:pt x="180" y="140"/>
                        </a:lnTo>
                        <a:lnTo>
                          <a:pt x="184" y="133"/>
                        </a:lnTo>
                        <a:lnTo>
                          <a:pt x="189" y="126"/>
                        </a:lnTo>
                        <a:lnTo>
                          <a:pt x="189" y="120"/>
                        </a:lnTo>
                        <a:lnTo>
                          <a:pt x="194" y="112"/>
                        </a:lnTo>
                        <a:lnTo>
                          <a:pt x="210" y="107"/>
                        </a:lnTo>
                        <a:lnTo>
                          <a:pt x="212" y="100"/>
                        </a:lnTo>
                        <a:lnTo>
                          <a:pt x="222" y="93"/>
                        </a:lnTo>
                        <a:lnTo>
                          <a:pt x="230" y="86"/>
                        </a:lnTo>
                        <a:lnTo>
                          <a:pt x="231" y="80"/>
                        </a:lnTo>
                        <a:lnTo>
                          <a:pt x="246" y="73"/>
                        </a:lnTo>
                        <a:lnTo>
                          <a:pt x="257" y="67"/>
                        </a:lnTo>
                        <a:lnTo>
                          <a:pt x="259" y="60"/>
                        </a:lnTo>
                        <a:lnTo>
                          <a:pt x="261" y="52"/>
                        </a:lnTo>
                        <a:lnTo>
                          <a:pt x="269" y="47"/>
                        </a:lnTo>
                        <a:lnTo>
                          <a:pt x="271" y="41"/>
                        </a:lnTo>
                        <a:lnTo>
                          <a:pt x="273" y="34"/>
                        </a:lnTo>
                        <a:lnTo>
                          <a:pt x="274" y="26"/>
                        </a:lnTo>
                        <a:lnTo>
                          <a:pt x="282" y="20"/>
                        </a:lnTo>
                        <a:lnTo>
                          <a:pt x="297" y="14"/>
                        </a:lnTo>
                        <a:lnTo>
                          <a:pt x="305" y="7"/>
                        </a:lnTo>
                        <a:lnTo>
                          <a:pt x="323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6" name="AutoShape 11">
                    <a:extLst>
                      <a:ext uri="{FF2B5EF4-FFF2-40B4-BE49-F238E27FC236}">
                        <a16:creationId xmlns="" xmlns:a16="http://schemas.microsoft.com/office/drawing/2014/main" id="{BEEDA9B5-D3CA-4D98-91EA-BAF0FEF571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097"/>
                    <a:ext cx="140" cy="91"/>
                  </a:xfrm>
                  <a:custGeom>
                    <a:avLst/>
                    <a:gdLst>
                      <a:gd name="T0" fmla="*/ 0 w 498"/>
                      <a:gd name="T1" fmla="*/ 0 h 365"/>
                      <a:gd name="T2" fmla="*/ 0 w 498"/>
                      <a:gd name="T3" fmla="*/ 0 h 365"/>
                      <a:gd name="T4" fmla="*/ 0 w 498"/>
                      <a:gd name="T5" fmla="*/ 0 h 365"/>
                      <a:gd name="T6" fmla="*/ 0 w 498"/>
                      <a:gd name="T7" fmla="*/ 0 h 365"/>
                      <a:gd name="T8" fmla="*/ 0 w 498"/>
                      <a:gd name="T9" fmla="*/ 0 h 365"/>
                      <a:gd name="T10" fmla="*/ 0 w 498"/>
                      <a:gd name="T11" fmla="*/ 0 h 365"/>
                      <a:gd name="T12" fmla="*/ 0 w 498"/>
                      <a:gd name="T13" fmla="*/ 0 h 365"/>
                      <a:gd name="T14" fmla="*/ 0 w 498"/>
                      <a:gd name="T15" fmla="*/ 0 h 365"/>
                      <a:gd name="T16" fmla="*/ 0 w 498"/>
                      <a:gd name="T17" fmla="*/ 0 h 365"/>
                      <a:gd name="T18" fmla="*/ 0 w 498"/>
                      <a:gd name="T19" fmla="*/ 0 h 365"/>
                      <a:gd name="T20" fmla="*/ 0 w 498"/>
                      <a:gd name="T21" fmla="*/ 0 h 365"/>
                      <a:gd name="T22" fmla="*/ 0 w 498"/>
                      <a:gd name="T23" fmla="*/ 0 h 365"/>
                      <a:gd name="T24" fmla="*/ 0 w 498"/>
                      <a:gd name="T25" fmla="*/ 0 h 365"/>
                      <a:gd name="T26" fmla="*/ 0 w 498"/>
                      <a:gd name="T27" fmla="*/ 0 h 365"/>
                      <a:gd name="T28" fmla="*/ 0 w 498"/>
                      <a:gd name="T29" fmla="*/ 0 h 365"/>
                      <a:gd name="T30" fmla="*/ 0 w 498"/>
                      <a:gd name="T31" fmla="*/ 0 h 365"/>
                      <a:gd name="T32" fmla="*/ 0 w 498"/>
                      <a:gd name="T33" fmla="*/ 0 h 365"/>
                      <a:gd name="T34" fmla="*/ 0 w 498"/>
                      <a:gd name="T35" fmla="*/ 0 h 365"/>
                      <a:gd name="T36" fmla="*/ 0 w 498"/>
                      <a:gd name="T37" fmla="*/ 0 h 365"/>
                      <a:gd name="T38" fmla="*/ 0 w 498"/>
                      <a:gd name="T39" fmla="*/ 0 h 365"/>
                      <a:gd name="T40" fmla="*/ 0 w 498"/>
                      <a:gd name="T41" fmla="*/ 0 h 365"/>
                      <a:gd name="T42" fmla="*/ 0 w 498"/>
                      <a:gd name="T43" fmla="*/ 0 h 365"/>
                      <a:gd name="T44" fmla="*/ 0 w 498"/>
                      <a:gd name="T45" fmla="*/ 0 h 365"/>
                      <a:gd name="T46" fmla="*/ 0 w 498"/>
                      <a:gd name="T47" fmla="*/ 0 h 365"/>
                      <a:gd name="T48" fmla="*/ 0 w 498"/>
                      <a:gd name="T49" fmla="*/ 0 h 365"/>
                      <a:gd name="T50" fmla="*/ 0 w 498"/>
                      <a:gd name="T51" fmla="*/ 0 h 365"/>
                      <a:gd name="T52" fmla="*/ 0 w 498"/>
                      <a:gd name="T53" fmla="*/ 0 h 365"/>
                      <a:gd name="T54" fmla="*/ 0 w 498"/>
                      <a:gd name="T55" fmla="*/ 0 h 365"/>
                      <a:gd name="T56" fmla="*/ 0 w 498"/>
                      <a:gd name="T57" fmla="*/ 0 h 365"/>
                      <a:gd name="T58" fmla="*/ 0 w 498"/>
                      <a:gd name="T59" fmla="*/ 0 h 365"/>
                      <a:gd name="T60" fmla="*/ 0 w 498"/>
                      <a:gd name="T61" fmla="*/ 0 h 365"/>
                      <a:gd name="T62" fmla="*/ 0 w 498"/>
                      <a:gd name="T63" fmla="*/ 0 h 365"/>
                      <a:gd name="T64" fmla="*/ 0 w 498"/>
                      <a:gd name="T65" fmla="*/ 0 h 365"/>
                      <a:gd name="T66" fmla="*/ 0 w 498"/>
                      <a:gd name="T67" fmla="*/ 0 h 365"/>
                      <a:gd name="T68" fmla="*/ 0 w 498"/>
                      <a:gd name="T69" fmla="*/ 0 h 365"/>
                      <a:gd name="T70" fmla="*/ 0 w 498"/>
                      <a:gd name="T71" fmla="*/ 0 h 365"/>
                      <a:gd name="T72" fmla="*/ 0 w 498"/>
                      <a:gd name="T73" fmla="*/ 0 h 365"/>
                      <a:gd name="T74" fmla="*/ 0 w 498"/>
                      <a:gd name="T75" fmla="*/ 0 h 365"/>
                      <a:gd name="T76" fmla="*/ 0 w 498"/>
                      <a:gd name="T77" fmla="*/ 0 h 365"/>
                      <a:gd name="T78" fmla="*/ 0 w 498"/>
                      <a:gd name="T79" fmla="*/ 0 h 365"/>
                      <a:gd name="T80" fmla="*/ 0 w 498"/>
                      <a:gd name="T81" fmla="*/ 0 h 365"/>
                      <a:gd name="T82" fmla="*/ 0 w 498"/>
                      <a:gd name="T83" fmla="*/ 0 h 365"/>
                      <a:gd name="T84" fmla="*/ 0 w 498"/>
                      <a:gd name="T85" fmla="*/ 0 h 365"/>
                      <a:gd name="T86" fmla="*/ 0 w 498"/>
                      <a:gd name="T87" fmla="*/ 0 h 365"/>
                      <a:gd name="T88" fmla="*/ 0 w 498"/>
                      <a:gd name="T89" fmla="*/ 0 h 365"/>
                      <a:gd name="T90" fmla="*/ 0 w 498"/>
                      <a:gd name="T91" fmla="*/ 0 h 365"/>
                      <a:gd name="T92" fmla="*/ 0 w 498"/>
                      <a:gd name="T93" fmla="*/ 0 h 365"/>
                      <a:gd name="T94" fmla="*/ 0 w 498"/>
                      <a:gd name="T95" fmla="*/ 0 h 365"/>
                      <a:gd name="T96" fmla="*/ 0 w 498"/>
                      <a:gd name="T97" fmla="*/ 0 h 365"/>
                      <a:gd name="T98" fmla="*/ 0 w 498"/>
                      <a:gd name="T99" fmla="*/ 0 h 365"/>
                      <a:gd name="T100" fmla="*/ 0 w 498"/>
                      <a:gd name="T101" fmla="*/ 0 h 365"/>
                      <a:gd name="T102" fmla="*/ 0 w 498"/>
                      <a:gd name="T103" fmla="*/ 0 h 365"/>
                      <a:gd name="T104" fmla="*/ 0 w 498"/>
                      <a:gd name="T105" fmla="*/ 0 h 365"/>
                      <a:gd name="T106" fmla="*/ 0 w 498"/>
                      <a:gd name="T107" fmla="*/ 0 h 365"/>
                      <a:gd name="T108" fmla="*/ 0 w 498"/>
                      <a:gd name="T109" fmla="*/ 0 h 365"/>
                      <a:gd name="T110" fmla="*/ 0 w 498"/>
                      <a:gd name="T111" fmla="*/ 0 h 365"/>
                      <a:gd name="T112" fmla="*/ 0 w 498"/>
                      <a:gd name="T113" fmla="*/ 0 h 365"/>
                      <a:gd name="T114" fmla="*/ 0 w 498"/>
                      <a:gd name="T115" fmla="*/ 0 h 365"/>
                      <a:gd name="T116" fmla="*/ 0 w 498"/>
                      <a:gd name="T117" fmla="*/ 0 h 365"/>
                      <a:gd name="T118" fmla="*/ 0 w 498"/>
                      <a:gd name="T119" fmla="*/ 0 h 365"/>
                      <a:gd name="T120" fmla="*/ 0 w 498"/>
                      <a:gd name="T121" fmla="*/ 0 h 365"/>
                      <a:gd name="T122" fmla="*/ 0 w 498"/>
                      <a:gd name="T123" fmla="*/ 0 h 365"/>
                      <a:gd name="T124" fmla="*/ 0 w 498"/>
                      <a:gd name="T125" fmla="*/ 0 h 36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498"/>
                      <a:gd name="T190" fmla="*/ 0 h 365"/>
                      <a:gd name="T191" fmla="*/ 498 w 498"/>
                      <a:gd name="T192" fmla="*/ 365 h 36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498" h="365">
                        <a:moveTo>
                          <a:pt x="0" y="365"/>
                        </a:moveTo>
                        <a:lnTo>
                          <a:pt x="3" y="359"/>
                        </a:lnTo>
                        <a:lnTo>
                          <a:pt x="6" y="352"/>
                        </a:lnTo>
                        <a:lnTo>
                          <a:pt x="6" y="346"/>
                        </a:lnTo>
                        <a:lnTo>
                          <a:pt x="13" y="339"/>
                        </a:lnTo>
                        <a:lnTo>
                          <a:pt x="23" y="332"/>
                        </a:lnTo>
                        <a:lnTo>
                          <a:pt x="25" y="325"/>
                        </a:lnTo>
                        <a:lnTo>
                          <a:pt x="36" y="320"/>
                        </a:lnTo>
                        <a:lnTo>
                          <a:pt x="40" y="312"/>
                        </a:lnTo>
                        <a:lnTo>
                          <a:pt x="42" y="305"/>
                        </a:lnTo>
                        <a:lnTo>
                          <a:pt x="46" y="299"/>
                        </a:lnTo>
                        <a:lnTo>
                          <a:pt x="56" y="292"/>
                        </a:lnTo>
                        <a:lnTo>
                          <a:pt x="66" y="286"/>
                        </a:lnTo>
                        <a:lnTo>
                          <a:pt x="68" y="279"/>
                        </a:lnTo>
                        <a:lnTo>
                          <a:pt x="80" y="273"/>
                        </a:lnTo>
                        <a:lnTo>
                          <a:pt x="83" y="265"/>
                        </a:lnTo>
                        <a:lnTo>
                          <a:pt x="83" y="260"/>
                        </a:lnTo>
                        <a:lnTo>
                          <a:pt x="86" y="253"/>
                        </a:lnTo>
                        <a:lnTo>
                          <a:pt x="105" y="246"/>
                        </a:lnTo>
                        <a:lnTo>
                          <a:pt x="115" y="246"/>
                        </a:lnTo>
                        <a:lnTo>
                          <a:pt x="124" y="239"/>
                        </a:lnTo>
                        <a:lnTo>
                          <a:pt x="138" y="233"/>
                        </a:lnTo>
                        <a:lnTo>
                          <a:pt x="159" y="233"/>
                        </a:lnTo>
                        <a:lnTo>
                          <a:pt x="168" y="226"/>
                        </a:lnTo>
                        <a:lnTo>
                          <a:pt x="178" y="220"/>
                        </a:lnTo>
                        <a:lnTo>
                          <a:pt x="180" y="213"/>
                        </a:lnTo>
                        <a:lnTo>
                          <a:pt x="185" y="205"/>
                        </a:lnTo>
                        <a:lnTo>
                          <a:pt x="188" y="200"/>
                        </a:lnTo>
                        <a:lnTo>
                          <a:pt x="191" y="193"/>
                        </a:lnTo>
                        <a:lnTo>
                          <a:pt x="201" y="186"/>
                        </a:lnTo>
                        <a:lnTo>
                          <a:pt x="210" y="179"/>
                        </a:lnTo>
                        <a:lnTo>
                          <a:pt x="212" y="173"/>
                        </a:lnTo>
                        <a:lnTo>
                          <a:pt x="227" y="166"/>
                        </a:lnTo>
                        <a:lnTo>
                          <a:pt x="237" y="160"/>
                        </a:lnTo>
                        <a:lnTo>
                          <a:pt x="254" y="153"/>
                        </a:lnTo>
                        <a:lnTo>
                          <a:pt x="256" y="146"/>
                        </a:lnTo>
                        <a:lnTo>
                          <a:pt x="264" y="140"/>
                        </a:lnTo>
                        <a:lnTo>
                          <a:pt x="269" y="134"/>
                        </a:lnTo>
                        <a:lnTo>
                          <a:pt x="274" y="126"/>
                        </a:lnTo>
                        <a:lnTo>
                          <a:pt x="279" y="119"/>
                        </a:lnTo>
                        <a:lnTo>
                          <a:pt x="279" y="113"/>
                        </a:lnTo>
                        <a:lnTo>
                          <a:pt x="293" y="106"/>
                        </a:lnTo>
                        <a:lnTo>
                          <a:pt x="307" y="100"/>
                        </a:lnTo>
                        <a:lnTo>
                          <a:pt x="311" y="93"/>
                        </a:lnTo>
                        <a:lnTo>
                          <a:pt x="318" y="86"/>
                        </a:lnTo>
                        <a:lnTo>
                          <a:pt x="342" y="86"/>
                        </a:lnTo>
                        <a:lnTo>
                          <a:pt x="344" y="80"/>
                        </a:lnTo>
                        <a:lnTo>
                          <a:pt x="346" y="74"/>
                        </a:lnTo>
                        <a:lnTo>
                          <a:pt x="370" y="74"/>
                        </a:lnTo>
                        <a:lnTo>
                          <a:pt x="373" y="66"/>
                        </a:lnTo>
                        <a:lnTo>
                          <a:pt x="383" y="66"/>
                        </a:lnTo>
                        <a:lnTo>
                          <a:pt x="384" y="60"/>
                        </a:lnTo>
                        <a:lnTo>
                          <a:pt x="391" y="53"/>
                        </a:lnTo>
                        <a:lnTo>
                          <a:pt x="411" y="53"/>
                        </a:lnTo>
                        <a:lnTo>
                          <a:pt x="416" y="47"/>
                        </a:lnTo>
                        <a:lnTo>
                          <a:pt x="434" y="40"/>
                        </a:lnTo>
                        <a:lnTo>
                          <a:pt x="444" y="34"/>
                        </a:lnTo>
                        <a:lnTo>
                          <a:pt x="455" y="34"/>
                        </a:lnTo>
                        <a:lnTo>
                          <a:pt x="455" y="26"/>
                        </a:lnTo>
                        <a:lnTo>
                          <a:pt x="460" y="20"/>
                        </a:lnTo>
                        <a:lnTo>
                          <a:pt x="472" y="14"/>
                        </a:lnTo>
                        <a:lnTo>
                          <a:pt x="484" y="6"/>
                        </a:lnTo>
                        <a:lnTo>
                          <a:pt x="498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7" name="AutoShape 12">
                    <a:extLst>
                      <a:ext uri="{FF2B5EF4-FFF2-40B4-BE49-F238E27FC236}">
                        <a16:creationId xmlns="" xmlns:a16="http://schemas.microsoft.com/office/drawing/2014/main" id="{2665EFFC-9391-4E3B-B16A-FB27B39D27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83" y="2007"/>
                    <a:ext cx="201" cy="90"/>
                  </a:xfrm>
                  <a:custGeom>
                    <a:avLst/>
                    <a:gdLst>
                      <a:gd name="T0" fmla="*/ 0 w 717"/>
                      <a:gd name="T1" fmla="*/ 0 h 360"/>
                      <a:gd name="T2" fmla="*/ 0 w 717"/>
                      <a:gd name="T3" fmla="*/ 0 h 360"/>
                      <a:gd name="T4" fmla="*/ 0 w 717"/>
                      <a:gd name="T5" fmla="*/ 0 h 360"/>
                      <a:gd name="T6" fmla="*/ 0 w 717"/>
                      <a:gd name="T7" fmla="*/ 0 h 360"/>
                      <a:gd name="T8" fmla="*/ 0 w 717"/>
                      <a:gd name="T9" fmla="*/ 0 h 360"/>
                      <a:gd name="T10" fmla="*/ 0 w 717"/>
                      <a:gd name="T11" fmla="*/ 0 h 360"/>
                      <a:gd name="T12" fmla="*/ 0 w 717"/>
                      <a:gd name="T13" fmla="*/ 0 h 360"/>
                      <a:gd name="T14" fmla="*/ 0 w 717"/>
                      <a:gd name="T15" fmla="*/ 0 h 360"/>
                      <a:gd name="T16" fmla="*/ 0 w 717"/>
                      <a:gd name="T17" fmla="*/ 0 h 360"/>
                      <a:gd name="T18" fmla="*/ 0 w 717"/>
                      <a:gd name="T19" fmla="*/ 0 h 360"/>
                      <a:gd name="T20" fmla="*/ 0 w 717"/>
                      <a:gd name="T21" fmla="*/ 0 h 360"/>
                      <a:gd name="T22" fmla="*/ 0 w 717"/>
                      <a:gd name="T23" fmla="*/ 0 h 360"/>
                      <a:gd name="T24" fmla="*/ 0 w 717"/>
                      <a:gd name="T25" fmla="*/ 0 h 360"/>
                      <a:gd name="T26" fmla="*/ 0 w 717"/>
                      <a:gd name="T27" fmla="*/ 0 h 360"/>
                      <a:gd name="T28" fmla="*/ 0 w 717"/>
                      <a:gd name="T29" fmla="*/ 0 h 360"/>
                      <a:gd name="T30" fmla="*/ 0 w 717"/>
                      <a:gd name="T31" fmla="*/ 0 h 360"/>
                      <a:gd name="T32" fmla="*/ 0 w 717"/>
                      <a:gd name="T33" fmla="*/ 0 h 360"/>
                      <a:gd name="T34" fmla="*/ 0 w 717"/>
                      <a:gd name="T35" fmla="*/ 0 h 360"/>
                      <a:gd name="T36" fmla="*/ 0 w 717"/>
                      <a:gd name="T37" fmla="*/ 0 h 360"/>
                      <a:gd name="T38" fmla="*/ 0 w 717"/>
                      <a:gd name="T39" fmla="*/ 0 h 360"/>
                      <a:gd name="T40" fmla="*/ 0 w 717"/>
                      <a:gd name="T41" fmla="*/ 0 h 360"/>
                      <a:gd name="T42" fmla="*/ 0 w 717"/>
                      <a:gd name="T43" fmla="*/ 0 h 360"/>
                      <a:gd name="T44" fmla="*/ 0 w 717"/>
                      <a:gd name="T45" fmla="*/ 0 h 360"/>
                      <a:gd name="T46" fmla="*/ 0 w 717"/>
                      <a:gd name="T47" fmla="*/ 0 h 360"/>
                      <a:gd name="T48" fmla="*/ 0 w 717"/>
                      <a:gd name="T49" fmla="*/ 0 h 360"/>
                      <a:gd name="T50" fmla="*/ 0 w 717"/>
                      <a:gd name="T51" fmla="*/ 0 h 360"/>
                      <a:gd name="T52" fmla="*/ 0 w 717"/>
                      <a:gd name="T53" fmla="*/ 0 h 360"/>
                      <a:gd name="T54" fmla="*/ 0 w 717"/>
                      <a:gd name="T55" fmla="*/ 0 h 360"/>
                      <a:gd name="T56" fmla="*/ 0 w 717"/>
                      <a:gd name="T57" fmla="*/ 0 h 360"/>
                      <a:gd name="T58" fmla="*/ 0 w 717"/>
                      <a:gd name="T59" fmla="*/ 0 h 360"/>
                      <a:gd name="T60" fmla="*/ 0 w 717"/>
                      <a:gd name="T61" fmla="*/ 0 h 360"/>
                      <a:gd name="T62" fmla="*/ 0 w 717"/>
                      <a:gd name="T63" fmla="*/ 0 h 36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717"/>
                      <a:gd name="T97" fmla="*/ 0 h 360"/>
                      <a:gd name="T98" fmla="*/ 717 w 717"/>
                      <a:gd name="T99" fmla="*/ 360 h 36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717" h="360">
                        <a:moveTo>
                          <a:pt x="0" y="360"/>
                        </a:moveTo>
                        <a:lnTo>
                          <a:pt x="12" y="353"/>
                        </a:lnTo>
                        <a:lnTo>
                          <a:pt x="28" y="353"/>
                        </a:lnTo>
                        <a:lnTo>
                          <a:pt x="42" y="347"/>
                        </a:lnTo>
                        <a:lnTo>
                          <a:pt x="53" y="340"/>
                        </a:lnTo>
                        <a:lnTo>
                          <a:pt x="55" y="334"/>
                        </a:lnTo>
                        <a:lnTo>
                          <a:pt x="67" y="334"/>
                        </a:lnTo>
                        <a:lnTo>
                          <a:pt x="77" y="326"/>
                        </a:lnTo>
                        <a:lnTo>
                          <a:pt x="78" y="321"/>
                        </a:lnTo>
                        <a:lnTo>
                          <a:pt x="83" y="313"/>
                        </a:lnTo>
                        <a:lnTo>
                          <a:pt x="85" y="307"/>
                        </a:lnTo>
                        <a:lnTo>
                          <a:pt x="100" y="307"/>
                        </a:lnTo>
                        <a:lnTo>
                          <a:pt x="117" y="300"/>
                        </a:lnTo>
                        <a:lnTo>
                          <a:pt x="141" y="300"/>
                        </a:lnTo>
                        <a:lnTo>
                          <a:pt x="144" y="293"/>
                        </a:lnTo>
                        <a:lnTo>
                          <a:pt x="164" y="293"/>
                        </a:lnTo>
                        <a:lnTo>
                          <a:pt x="166" y="287"/>
                        </a:lnTo>
                        <a:lnTo>
                          <a:pt x="169" y="280"/>
                        </a:lnTo>
                        <a:lnTo>
                          <a:pt x="174" y="273"/>
                        </a:lnTo>
                        <a:lnTo>
                          <a:pt x="188" y="266"/>
                        </a:lnTo>
                        <a:lnTo>
                          <a:pt x="206" y="261"/>
                        </a:lnTo>
                        <a:lnTo>
                          <a:pt x="223" y="253"/>
                        </a:lnTo>
                        <a:lnTo>
                          <a:pt x="230" y="247"/>
                        </a:lnTo>
                        <a:lnTo>
                          <a:pt x="237" y="239"/>
                        </a:lnTo>
                        <a:lnTo>
                          <a:pt x="238" y="234"/>
                        </a:lnTo>
                        <a:lnTo>
                          <a:pt x="245" y="227"/>
                        </a:lnTo>
                        <a:lnTo>
                          <a:pt x="259" y="219"/>
                        </a:lnTo>
                        <a:lnTo>
                          <a:pt x="267" y="213"/>
                        </a:lnTo>
                        <a:lnTo>
                          <a:pt x="279" y="213"/>
                        </a:lnTo>
                        <a:lnTo>
                          <a:pt x="280" y="206"/>
                        </a:lnTo>
                        <a:lnTo>
                          <a:pt x="282" y="200"/>
                        </a:lnTo>
                        <a:lnTo>
                          <a:pt x="286" y="193"/>
                        </a:lnTo>
                        <a:lnTo>
                          <a:pt x="287" y="186"/>
                        </a:lnTo>
                        <a:lnTo>
                          <a:pt x="292" y="179"/>
                        </a:lnTo>
                        <a:lnTo>
                          <a:pt x="298" y="174"/>
                        </a:lnTo>
                        <a:lnTo>
                          <a:pt x="311" y="166"/>
                        </a:lnTo>
                        <a:lnTo>
                          <a:pt x="322" y="160"/>
                        </a:lnTo>
                        <a:lnTo>
                          <a:pt x="336" y="153"/>
                        </a:lnTo>
                        <a:lnTo>
                          <a:pt x="349" y="153"/>
                        </a:lnTo>
                        <a:lnTo>
                          <a:pt x="349" y="147"/>
                        </a:lnTo>
                        <a:lnTo>
                          <a:pt x="363" y="140"/>
                        </a:lnTo>
                        <a:lnTo>
                          <a:pt x="382" y="134"/>
                        </a:lnTo>
                        <a:lnTo>
                          <a:pt x="387" y="126"/>
                        </a:lnTo>
                        <a:lnTo>
                          <a:pt x="428" y="119"/>
                        </a:lnTo>
                        <a:lnTo>
                          <a:pt x="473" y="113"/>
                        </a:lnTo>
                        <a:lnTo>
                          <a:pt x="476" y="106"/>
                        </a:lnTo>
                        <a:lnTo>
                          <a:pt x="493" y="100"/>
                        </a:lnTo>
                        <a:lnTo>
                          <a:pt x="507" y="93"/>
                        </a:lnTo>
                        <a:lnTo>
                          <a:pt x="510" y="87"/>
                        </a:lnTo>
                        <a:lnTo>
                          <a:pt x="527" y="80"/>
                        </a:lnTo>
                        <a:lnTo>
                          <a:pt x="538" y="73"/>
                        </a:lnTo>
                        <a:lnTo>
                          <a:pt x="569" y="73"/>
                        </a:lnTo>
                        <a:lnTo>
                          <a:pt x="584" y="66"/>
                        </a:lnTo>
                        <a:lnTo>
                          <a:pt x="621" y="60"/>
                        </a:lnTo>
                        <a:lnTo>
                          <a:pt x="621" y="53"/>
                        </a:lnTo>
                        <a:lnTo>
                          <a:pt x="641" y="47"/>
                        </a:lnTo>
                        <a:lnTo>
                          <a:pt x="644" y="39"/>
                        </a:lnTo>
                        <a:lnTo>
                          <a:pt x="653" y="33"/>
                        </a:lnTo>
                        <a:lnTo>
                          <a:pt x="659" y="27"/>
                        </a:lnTo>
                        <a:lnTo>
                          <a:pt x="671" y="27"/>
                        </a:lnTo>
                        <a:lnTo>
                          <a:pt x="675" y="19"/>
                        </a:lnTo>
                        <a:lnTo>
                          <a:pt x="676" y="13"/>
                        </a:lnTo>
                        <a:lnTo>
                          <a:pt x="692" y="6"/>
                        </a:lnTo>
                        <a:lnTo>
                          <a:pt x="711" y="6"/>
                        </a:lnTo>
                        <a:lnTo>
                          <a:pt x="717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8" name="AutoShape 13">
                    <a:extLst>
                      <a:ext uri="{FF2B5EF4-FFF2-40B4-BE49-F238E27FC236}">
                        <a16:creationId xmlns="" xmlns:a16="http://schemas.microsoft.com/office/drawing/2014/main" id="{E97A903F-BD10-4341-A120-56D018365C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87" y="1915"/>
                    <a:ext cx="223" cy="89"/>
                  </a:xfrm>
                  <a:custGeom>
                    <a:avLst/>
                    <a:gdLst>
                      <a:gd name="T0" fmla="*/ 0 w 794"/>
                      <a:gd name="T1" fmla="*/ 0 h 368"/>
                      <a:gd name="T2" fmla="*/ 0 w 794"/>
                      <a:gd name="T3" fmla="*/ 0 h 368"/>
                      <a:gd name="T4" fmla="*/ 0 w 794"/>
                      <a:gd name="T5" fmla="*/ 0 h 368"/>
                      <a:gd name="T6" fmla="*/ 0 w 794"/>
                      <a:gd name="T7" fmla="*/ 0 h 368"/>
                      <a:gd name="T8" fmla="*/ 0 w 794"/>
                      <a:gd name="T9" fmla="*/ 0 h 368"/>
                      <a:gd name="T10" fmla="*/ 0 w 794"/>
                      <a:gd name="T11" fmla="*/ 0 h 368"/>
                      <a:gd name="T12" fmla="*/ 0 w 794"/>
                      <a:gd name="T13" fmla="*/ 0 h 368"/>
                      <a:gd name="T14" fmla="*/ 0 w 794"/>
                      <a:gd name="T15" fmla="*/ 0 h 368"/>
                      <a:gd name="T16" fmla="*/ 0 w 794"/>
                      <a:gd name="T17" fmla="*/ 0 h 368"/>
                      <a:gd name="T18" fmla="*/ 0 w 794"/>
                      <a:gd name="T19" fmla="*/ 0 h 368"/>
                      <a:gd name="T20" fmla="*/ 0 w 794"/>
                      <a:gd name="T21" fmla="*/ 0 h 368"/>
                      <a:gd name="T22" fmla="*/ 0 w 794"/>
                      <a:gd name="T23" fmla="*/ 0 h 368"/>
                      <a:gd name="T24" fmla="*/ 0 w 794"/>
                      <a:gd name="T25" fmla="*/ 0 h 368"/>
                      <a:gd name="T26" fmla="*/ 0 w 794"/>
                      <a:gd name="T27" fmla="*/ 0 h 368"/>
                      <a:gd name="T28" fmla="*/ 0 w 794"/>
                      <a:gd name="T29" fmla="*/ 0 h 368"/>
                      <a:gd name="T30" fmla="*/ 0 w 794"/>
                      <a:gd name="T31" fmla="*/ 0 h 368"/>
                      <a:gd name="T32" fmla="*/ 0 w 794"/>
                      <a:gd name="T33" fmla="*/ 0 h 368"/>
                      <a:gd name="T34" fmla="*/ 0 w 794"/>
                      <a:gd name="T35" fmla="*/ 0 h 368"/>
                      <a:gd name="T36" fmla="*/ 0 w 794"/>
                      <a:gd name="T37" fmla="*/ 0 h 368"/>
                      <a:gd name="T38" fmla="*/ 0 w 794"/>
                      <a:gd name="T39" fmla="*/ 0 h 368"/>
                      <a:gd name="T40" fmla="*/ 0 w 794"/>
                      <a:gd name="T41" fmla="*/ 0 h 368"/>
                      <a:gd name="T42" fmla="*/ 0 w 794"/>
                      <a:gd name="T43" fmla="*/ 0 h 368"/>
                      <a:gd name="T44" fmla="*/ 0 w 794"/>
                      <a:gd name="T45" fmla="*/ 0 h 368"/>
                      <a:gd name="T46" fmla="*/ 0 w 794"/>
                      <a:gd name="T47" fmla="*/ 0 h 368"/>
                      <a:gd name="T48" fmla="*/ 0 w 794"/>
                      <a:gd name="T49" fmla="*/ 0 h 368"/>
                      <a:gd name="T50" fmla="*/ 0 w 794"/>
                      <a:gd name="T51" fmla="*/ 0 h 368"/>
                      <a:gd name="T52" fmla="*/ 0 w 794"/>
                      <a:gd name="T53" fmla="*/ 0 h 368"/>
                      <a:gd name="T54" fmla="*/ 0 w 794"/>
                      <a:gd name="T55" fmla="*/ 0 h 368"/>
                      <a:gd name="T56" fmla="*/ 0 w 794"/>
                      <a:gd name="T57" fmla="*/ 0 h 368"/>
                      <a:gd name="T58" fmla="*/ 0 w 794"/>
                      <a:gd name="T59" fmla="*/ 0 h 368"/>
                      <a:gd name="T60" fmla="*/ 0 w 794"/>
                      <a:gd name="T61" fmla="*/ 0 h 368"/>
                      <a:gd name="T62" fmla="*/ 0 w 794"/>
                      <a:gd name="T63" fmla="*/ 0 h 368"/>
                      <a:gd name="T64" fmla="*/ 0 w 794"/>
                      <a:gd name="T65" fmla="*/ 0 h 368"/>
                      <a:gd name="T66" fmla="*/ 0 w 794"/>
                      <a:gd name="T67" fmla="*/ 0 h 368"/>
                      <a:gd name="T68" fmla="*/ 0 w 794"/>
                      <a:gd name="T69" fmla="*/ 0 h 368"/>
                      <a:gd name="T70" fmla="*/ 0 w 794"/>
                      <a:gd name="T71" fmla="*/ 0 h 368"/>
                      <a:gd name="T72" fmla="*/ 0 w 794"/>
                      <a:gd name="T73" fmla="*/ 0 h 368"/>
                      <a:gd name="T74" fmla="*/ 0 w 794"/>
                      <a:gd name="T75" fmla="*/ 0 h 368"/>
                      <a:gd name="T76" fmla="*/ 0 w 794"/>
                      <a:gd name="T77" fmla="*/ 0 h 368"/>
                      <a:gd name="T78" fmla="*/ 0 w 794"/>
                      <a:gd name="T79" fmla="*/ 0 h 368"/>
                      <a:gd name="T80" fmla="*/ 0 w 794"/>
                      <a:gd name="T81" fmla="*/ 0 h 368"/>
                      <a:gd name="T82" fmla="*/ 0 w 794"/>
                      <a:gd name="T83" fmla="*/ 0 h 368"/>
                      <a:gd name="T84" fmla="*/ 0 w 794"/>
                      <a:gd name="T85" fmla="*/ 0 h 368"/>
                      <a:gd name="T86" fmla="*/ 0 w 794"/>
                      <a:gd name="T87" fmla="*/ 0 h 368"/>
                      <a:gd name="T88" fmla="*/ 0 w 794"/>
                      <a:gd name="T89" fmla="*/ 0 h 368"/>
                      <a:gd name="T90" fmla="*/ 0 w 794"/>
                      <a:gd name="T91" fmla="*/ 0 h 368"/>
                      <a:gd name="T92" fmla="*/ 0 w 794"/>
                      <a:gd name="T93" fmla="*/ 0 h 368"/>
                      <a:gd name="T94" fmla="*/ 0 w 794"/>
                      <a:gd name="T95" fmla="*/ 0 h 368"/>
                      <a:gd name="T96" fmla="*/ 0 w 794"/>
                      <a:gd name="T97" fmla="*/ 0 h 368"/>
                      <a:gd name="T98" fmla="*/ 0 w 794"/>
                      <a:gd name="T99" fmla="*/ 0 h 368"/>
                      <a:gd name="T100" fmla="*/ 0 w 794"/>
                      <a:gd name="T101" fmla="*/ 0 h 368"/>
                      <a:gd name="T102" fmla="*/ 0 w 794"/>
                      <a:gd name="T103" fmla="*/ 0 h 368"/>
                      <a:gd name="T104" fmla="*/ 0 w 794"/>
                      <a:gd name="T105" fmla="*/ 0 h 368"/>
                      <a:gd name="T106" fmla="*/ 0 w 794"/>
                      <a:gd name="T107" fmla="*/ 0 h 368"/>
                      <a:gd name="T108" fmla="*/ 0 w 794"/>
                      <a:gd name="T109" fmla="*/ 0 h 368"/>
                      <a:gd name="T110" fmla="*/ 0 w 794"/>
                      <a:gd name="T111" fmla="*/ 0 h 368"/>
                      <a:gd name="T112" fmla="*/ 0 w 794"/>
                      <a:gd name="T113" fmla="*/ 0 h 368"/>
                      <a:gd name="T114" fmla="*/ 0 w 794"/>
                      <a:gd name="T115" fmla="*/ 0 h 368"/>
                      <a:gd name="T116" fmla="*/ 0 w 794"/>
                      <a:gd name="T117" fmla="*/ 0 h 368"/>
                      <a:gd name="T118" fmla="*/ 0 w 794"/>
                      <a:gd name="T119" fmla="*/ 0 h 368"/>
                      <a:gd name="T120" fmla="*/ 0 w 794"/>
                      <a:gd name="T121" fmla="*/ 0 h 368"/>
                      <a:gd name="T122" fmla="*/ 0 w 794"/>
                      <a:gd name="T123" fmla="*/ 0 h 368"/>
                      <a:gd name="T124" fmla="*/ 0 w 794"/>
                      <a:gd name="T125" fmla="*/ 0 h 36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794"/>
                      <a:gd name="T190" fmla="*/ 0 h 368"/>
                      <a:gd name="T191" fmla="*/ 794 w 794"/>
                      <a:gd name="T192" fmla="*/ 368 h 36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794" h="368">
                        <a:moveTo>
                          <a:pt x="0" y="368"/>
                        </a:moveTo>
                        <a:lnTo>
                          <a:pt x="51" y="361"/>
                        </a:lnTo>
                        <a:lnTo>
                          <a:pt x="57" y="354"/>
                        </a:lnTo>
                        <a:lnTo>
                          <a:pt x="61" y="347"/>
                        </a:lnTo>
                        <a:lnTo>
                          <a:pt x="88" y="341"/>
                        </a:lnTo>
                        <a:lnTo>
                          <a:pt x="101" y="334"/>
                        </a:lnTo>
                        <a:lnTo>
                          <a:pt x="103" y="328"/>
                        </a:lnTo>
                        <a:lnTo>
                          <a:pt x="105" y="320"/>
                        </a:lnTo>
                        <a:lnTo>
                          <a:pt x="111" y="314"/>
                        </a:lnTo>
                        <a:lnTo>
                          <a:pt x="115" y="308"/>
                        </a:lnTo>
                        <a:lnTo>
                          <a:pt x="121" y="300"/>
                        </a:lnTo>
                        <a:lnTo>
                          <a:pt x="137" y="300"/>
                        </a:lnTo>
                        <a:lnTo>
                          <a:pt x="142" y="294"/>
                        </a:lnTo>
                        <a:lnTo>
                          <a:pt x="150" y="287"/>
                        </a:lnTo>
                        <a:lnTo>
                          <a:pt x="165" y="287"/>
                        </a:lnTo>
                        <a:lnTo>
                          <a:pt x="170" y="281"/>
                        </a:lnTo>
                        <a:lnTo>
                          <a:pt x="184" y="274"/>
                        </a:lnTo>
                        <a:lnTo>
                          <a:pt x="188" y="267"/>
                        </a:lnTo>
                        <a:lnTo>
                          <a:pt x="247" y="260"/>
                        </a:lnTo>
                        <a:lnTo>
                          <a:pt x="258" y="254"/>
                        </a:lnTo>
                        <a:lnTo>
                          <a:pt x="282" y="254"/>
                        </a:lnTo>
                        <a:lnTo>
                          <a:pt x="284" y="247"/>
                        </a:lnTo>
                        <a:lnTo>
                          <a:pt x="290" y="241"/>
                        </a:lnTo>
                        <a:lnTo>
                          <a:pt x="299" y="234"/>
                        </a:lnTo>
                        <a:lnTo>
                          <a:pt x="308" y="227"/>
                        </a:lnTo>
                        <a:lnTo>
                          <a:pt x="314" y="221"/>
                        </a:lnTo>
                        <a:lnTo>
                          <a:pt x="317" y="213"/>
                        </a:lnTo>
                        <a:lnTo>
                          <a:pt x="325" y="207"/>
                        </a:lnTo>
                        <a:lnTo>
                          <a:pt x="331" y="200"/>
                        </a:lnTo>
                        <a:lnTo>
                          <a:pt x="355" y="200"/>
                        </a:lnTo>
                        <a:lnTo>
                          <a:pt x="357" y="194"/>
                        </a:lnTo>
                        <a:lnTo>
                          <a:pt x="370" y="187"/>
                        </a:lnTo>
                        <a:lnTo>
                          <a:pt x="387" y="187"/>
                        </a:lnTo>
                        <a:lnTo>
                          <a:pt x="400" y="180"/>
                        </a:lnTo>
                        <a:lnTo>
                          <a:pt x="407" y="174"/>
                        </a:lnTo>
                        <a:lnTo>
                          <a:pt x="417" y="167"/>
                        </a:lnTo>
                        <a:lnTo>
                          <a:pt x="437" y="160"/>
                        </a:lnTo>
                        <a:lnTo>
                          <a:pt x="449" y="160"/>
                        </a:lnTo>
                        <a:lnTo>
                          <a:pt x="449" y="153"/>
                        </a:lnTo>
                        <a:lnTo>
                          <a:pt x="450" y="147"/>
                        </a:lnTo>
                        <a:lnTo>
                          <a:pt x="458" y="140"/>
                        </a:lnTo>
                        <a:lnTo>
                          <a:pt x="483" y="133"/>
                        </a:lnTo>
                        <a:lnTo>
                          <a:pt x="564" y="133"/>
                        </a:lnTo>
                        <a:lnTo>
                          <a:pt x="564" y="126"/>
                        </a:lnTo>
                        <a:lnTo>
                          <a:pt x="578" y="120"/>
                        </a:lnTo>
                        <a:lnTo>
                          <a:pt x="580" y="113"/>
                        </a:lnTo>
                        <a:lnTo>
                          <a:pt x="583" y="107"/>
                        </a:lnTo>
                        <a:lnTo>
                          <a:pt x="583" y="99"/>
                        </a:lnTo>
                        <a:lnTo>
                          <a:pt x="601" y="93"/>
                        </a:lnTo>
                        <a:lnTo>
                          <a:pt x="642" y="87"/>
                        </a:lnTo>
                        <a:lnTo>
                          <a:pt x="651" y="80"/>
                        </a:lnTo>
                        <a:lnTo>
                          <a:pt x="653" y="73"/>
                        </a:lnTo>
                        <a:lnTo>
                          <a:pt x="694" y="66"/>
                        </a:lnTo>
                        <a:lnTo>
                          <a:pt x="697" y="60"/>
                        </a:lnTo>
                        <a:lnTo>
                          <a:pt x="698" y="53"/>
                        </a:lnTo>
                        <a:lnTo>
                          <a:pt x="702" y="46"/>
                        </a:lnTo>
                        <a:lnTo>
                          <a:pt x="711" y="39"/>
                        </a:lnTo>
                        <a:lnTo>
                          <a:pt x="726" y="33"/>
                        </a:lnTo>
                        <a:lnTo>
                          <a:pt x="748" y="33"/>
                        </a:lnTo>
                        <a:lnTo>
                          <a:pt x="755" y="26"/>
                        </a:lnTo>
                        <a:lnTo>
                          <a:pt x="762" y="12"/>
                        </a:lnTo>
                        <a:lnTo>
                          <a:pt x="782" y="7"/>
                        </a:lnTo>
                        <a:lnTo>
                          <a:pt x="794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79" name="AutoShape 14">
                    <a:extLst>
                      <a:ext uri="{FF2B5EF4-FFF2-40B4-BE49-F238E27FC236}">
                        <a16:creationId xmlns="" xmlns:a16="http://schemas.microsoft.com/office/drawing/2014/main" id="{E1AD1D4F-BE3B-467F-A150-3384072398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10" y="1826"/>
                    <a:ext cx="291" cy="89"/>
                  </a:xfrm>
                  <a:custGeom>
                    <a:avLst/>
                    <a:gdLst>
                      <a:gd name="T0" fmla="*/ 0 w 1037"/>
                      <a:gd name="T1" fmla="*/ 0 h 356"/>
                      <a:gd name="T2" fmla="*/ 0 w 1037"/>
                      <a:gd name="T3" fmla="*/ 0 h 356"/>
                      <a:gd name="T4" fmla="*/ 0 w 1037"/>
                      <a:gd name="T5" fmla="*/ 0 h 356"/>
                      <a:gd name="T6" fmla="*/ 0 w 1037"/>
                      <a:gd name="T7" fmla="*/ 0 h 356"/>
                      <a:gd name="T8" fmla="*/ 0 w 1037"/>
                      <a:gd name="T9" fmla="*/ 0 h 356"/>
                      <a:gd name="T10" fmla="*/ 0 w 1037"/>
                      <a:gd name="T11" fmla="*/ 0 h 356"/>
                      <a:gd name="T12" fmla="*/ 0 w 1037"/>
                      <a:gd name="T13" fmla="*/ 0 h 356"/>
                      <a:gd name="T14" fmla="*/ 0 w 1037"/>
                      <a:gd name="T15" fmla="*/ 0 h 356"/>
                      <a:gd name="T16" fmla="*/ 0 w 1037"/>
                      <a:gd name="T17" fmla="*/ 0 h 356"/>
                      <a:gd name="T18" fmla="*/ 0 w 1037"/>
                      <a:gd name="T19" fmla="*/ 0 h 356"/>
                      <a:gd name="T20" fmla="*/ 0 w 1037"/>
                      <a:gd name="T21" fmla="*/ 0 h 356"/>
                      <a:gd name="T22" fmla="*/ 0 w 1037"/>
                      <a:gd name="T23" fmla="*/ 0 h 356"/>
                      <a:gd name="T24" fmla="*/ 0 w 1037"/>
                      <a:gd name="T25" fmla="*/ 0 h 356"/>
                      <a:gd name="T26" fmla="*/ 0 w 1037"/>
                      <a:gd name="T27" fmla="*/ 0 h 356"/>
                      <a:gd name="T28" fmla="*/ 0 w 1037"/>
                      <a:gd name="T29" fmla="*/ 0 h 356"/>
                      <a:gd name="T30" fmla="*/ 0 w 1037"/>
                      <a:gd name="T31" fmla="*/ 0 h 356"/>
                      <a:gd name="T32" fmla="*/ 0 w 1037"/>
                      <a:gd name="T33" fmla="*/ 0 h 356"/>
                      <a:gd name="T34" fmla="*/ 0 w 1037"/>
                      <a:gd name="T35" fmla="*/ 0 h 356"/>
                      <a:gd name="T36" fmla="*/ 0 w 1037"/>
                      <a:gd name="T37" fmla="*/ 0 h 356"/>
                      <a:gd name="T38" fmla="*/ 0 w 1037"/>
                      <a:gd name="T39" fmla="*/ 0 h 356"/>
                      <a:gd name="T40" fmla="*/ 0 w 1037"/>
                      <a:gd name="T41" fmla="*/ 0 h 356"/>
                      <a:gd name="T42" fmla="*/ 0 w 1037"/>
                      <a:gd name="T43" fmla="*/ 0 h 356"/>
                      <a:gd name="T44" fmla="*/ 0 w 1037"/>
                      <a:gd name="T45" fmla="*/ 0 h 356"/>
                      <a:gd name="T46" fmla="*/ 0 w 1037"/>
                      <a:gd name="T47" fmla="*/ 0 h 356"/>
                      <a:gd name="T48" fmla="*/ 0 w 1037"/>
                      <a:gd name="T49" fmla="*/ 0 h 356"/>
                      <a:gd name="T50" fmla="*/ 0 w 1037"/>
                      <a:gd name="T51" fmla="*/ 0 h 356"/>
                      <a:gd name="T52" fmla="*/ 0 w 1037"/>
                      <a:gd name="T53" fmla="*/ 0 h 356"/>
                      <a:gd name="T54" fmla="*/ 0 w 1037"/>
                      <a:gd name="T55" fmla="*/ 0 h 356"/>
                      <a:gd name="T56" fmla="*/ 0 w 1037"/>
                      <a:gd name="T57" fmla="*/ 0 h 356"/>
                      <a:gd name="T58" fmla="*/ 0 w 1037"/>
                      <a:gd name="T59" fmla="*/ 0 h 356"/>
                      <a:gd name="T60" fmla="*/ 0 w 1037"/>
                      <a:gd name="T61" fmla="*/ 0 h 356"/>
                      <a:gd name="T62" fmla="*/ 0 w 1037"/>
                      <a:gd name="T63" fmla="*/ 0 h 3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037"/>
                      <a:gd name="T97" fmla="*/ 0 h 356"/>
                      <a:gd name="T98" fmla="*/ 1037 w 1037"/>
                      <a:gd name="T99" fmla="*/ 356 h 3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037" h="356">
                        <a:moveTo>
                          <a:pt x="0" y="356"/>
                        </a:moveTo>
                        <a:lnTo>
                          <a:pt x="8" y="349"/>
                        </a:lnTo>
                        <a:lnTo>
                          <a:pt x="14" y="342"/>
                        </a:lnTo>
                        <a:lnTo>
                          <a:pt x="42" y="335"/>
                        </a:lnTo>
                        <a:lnTo>
                          <a:pt x="50" y="329"/>
                        </a:lnTo>
                        <a:lnTo>
                          <a:pt x="82" y="322"/>
                        </a:lnTo>
                        <a:lnTo>
                          <a:pt x="86" y="315"/>
                        </a:lnTo>
                        <a:lnTo>
                          <a:pt x="147" y="308"/>
                        </a:lnTo>
                        <a:lnTo>
                          <a:pt x="152" y="302"/>
                        </a:lnTo>
                        <a:lnTo>
                          <a:pt x="154" y="295"/>
                        </a:lnTo>
                        <a:lnTo>
                          <a:pt x="170" y="295"/>
                        </a:lnTo>
                        <a:lnTo>
                          <a:pt x="219" y="289"/>
                        </a:lnTo>
                        <a:lnTo>
                          <a:pt x="231" y="281"/>
                        </a:lnTo>
                        <a:lnTo>
                          <a:pt x="255" y="276"/>
                        </a:lnTo>
                        <a:lnTo>
                          <a:pt x="296" y="268"/>
                        </a:lnTo>
                        <a:lnTo>
                          <a:pt x="299" y="261"/>
                        </a:lnTo>
                        <a:lnTo>
                          <a:pt x="336" y="255"/>
                        </a:lnTo>
                        <a:lnTo>
                          <a:pt x="343" y="248"/>
                        </a:lnTo>
                        <a:lnTo>
                          <a:pt x="347" y="242"/>
                        </a:lnTo>
                        <a:lnTo>
                          <a:pt x="364" y="234"/>
                        </a:lnTo>
                        <a:lnTo>
                          <a:pt x="366" y="228"/>
                        </a:lnTo>
                        <a:lnTo>
                          <a:pt x="382" y="228"/>
                        </a:lnTo>
                        <a:lnTo>
                          <a:pt x="384" y="221"/>
                        </a:lnTo>
                        <a:lnTo>
                          <a:pt x="406" y="215"/>
                        </a:lnTo>
                        <a:lnTo>
                          <a:pt x="413" y="208"/>
                        </a:lnTo>
                        <a:lnTo>
                          <a:pt x="433" y="201"/>
                        </a:lnTo>
                        <a:lnTo>
                          <a:pt x="442" y="195"/>
                        </a:lnTo>
                        <a:lnTo>
                          <a:pt x="532" y="195"/>
                        </a:lnTo>
                        <a:lnTo>
                          <a:pt x="532" y="189"/>
                        </a:lnTo>
                        <a:lnTo>
                          <a:pt x="574" y="181"/>
                        </a:lnTo>
                        <a:lnTo>
                          <a:pt x="585" y="174"/>
                        </a:lnTo>
                        <a:lnTo>
                          <a:pt x="599" y="174"/>
                        </a:lnTo>
                        <a:lnTo>
                          <a:pt x="610" y="168"/>
                        </a:lnTo>
                        <a:lnTo>
                          <a:pt x="617" y="161"/>
                        </a:lnTo>
                        <a:lnTo>
                          <a:pt x="630" y="161"/>
                        </a:lnTo>
                        <a:lnTo>
                          <a:pt x="636" y="154"/>
                        </a:lnTo>
                        <a:lnTo>
                          <a:pt x="665" y="154"/>
                        </a:lnTo>
                        <a:lnTo>
                          <a:pt x="667" y="147"/>
                        </a:lnTo>
                        <a:lnTo>
                          <a:pt x="679" y="147"/>
                        </a:lnTo>
                        <a:lnTo>
                          <a:pt x="679" y="141"/>
                        </a:lnTo>
                        <a:lnTo>
                          <a:pt x="697" y="141"/>
                        </a:lnTo>
                        <a:lnTo>
                          <a:pt x="709" y="134"/>
                        </a:lnTo>
                        <a:lnTo>
                          <a:pt x="716" y="128"/>
                        </a:lnTo>
                        <a:lnTo>
                          <a:pt x="749" y="128"/>
                        </a:lnTo>
                        <a:lnTo>
                          <a:pt x="752" y="120"/>
                        </a:lnTo>
                        <a:lnTo>
                          <a:pt x="764" y="114"/>
                        </a:lnTo>
                        <a:lnTo>
                          <a:pt x="786" y="114"/>
                        </a:lnTo>
                        <a:lnTo>
                          <a:pt x="795" y="108"/>
                        </a:lnTo>
                        <a:lnTo>
                          <a:pt x="813" y="101"/>
                        </a:lnTo>
                        <a:lnTo>
                          <a:pt x="827" y="94"/>
                        </a:lnTo>
                        <a:lnTo>
                          <a:pt x="832" y="87"/>
                        </a:lnTo>
                        <a:lnTo>
                          <a:pt x="847" y="81"/>
                        </a:lnTo>
                        <a:lnTo>
                          <a:pt x="862" y="73"/>
                        </a:lnTo>
                        <a:lnTo>
                          <a:pt x="873" y="67"/>
                        </a:lnTo>
                        <a:lnTo>
                          <a:pt x="873" y="60"/>
                        </a:lnTo>
                        <a:lnTo>
                          <a:pt x="895" y="54"/>
                        </a:lnTo>
                        <a:lnTo>
                          <a:pt x="951" y="54"/>
                        </a:lnTo>
                        <a:lnTo>
                          <a:pt x="960" y="47"/>
                        </a:lnTo>
                        <a:lnTo>
                          <a:pt x="976" y="40"/>
                        </a:lnTo>
                        <a:lnTo>
                          <a:pt x="1007" y="33"/>
                        </a:lnTo>
                        <a:lnTo>
                          <a:pt x="1011" y="28"/>
                        </a:lnTo>
                        <a:lnTo>
                          <a:pt x="1012" y="20"/>
                        </a:lnTo>
                        <a:lnTo>
                          <a:pt x="1022" y="13"/>
                        </a:lnTo>
                        <a:lnTo>
                          <a:pt x="1024" y="6"/>
                        </a:lnTo>
                        <a:lnTo>
                          <a:pt x="1037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0" name="AutoShape 15">
                    <a:extLst>
                      <a:ext uri="{FF2B5EF4-FFF2-40B4-BE49-F238E27FC236}">
                        <a16:creationId xmlns="" xmlns:a16="http://schemas.microsoft.com/office/drawing/2014/main" id="{7DFD7227-A18C-40FA-AD8C-A608CAAD29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01" y="1740"/>
                    <a:ext cx="303" cy="86"/>
                  </a:xfrm>
                  <a:custGeom>
                    <a:avLst/>
                    <a:gdLst>
                      <a:gd name="T0" fmla="*/ 0 w 1076"/>
                      <a:gd name="T1" fmla="*/ 0 h 337"/>
                      <a:gd name="T2" fmla="*/ 0 w 1076"/>
                      <a:gd name="T3" fmla="*/ 0 h 337"/>
                      <a:gd name="T4" fmla="*/ 0 w 1076"/>
                      <a:gd name="T5" fmla="*/ 0 h 337"/>
                      <a:gd name="T6" fmla="*/ 0 w 1076"/>
                      <a:gd name="T7" fmla="*/ 0 h 337"/>
                      <a:gd name="T8" fmla="*/ 0 w 1076"/>
                      <a:gd name="T9" fmla="*/ 0 h 337"/>
                      <a:gd name="T10" fmla="*/ 0 w 1076"/>
                      <a:gd name="T11" fmla="*/ 0 h 337"/>
                      <a:gd name="T12" fmla="*/ 0 w 1076"/>
                      <a:gd name="T13" fmla="*/ 0 h 337"/>
                      <a:gd name="T14" fmla="*/ 0 w 1076"/>
                      <a:gd name="T15" fmla="*/ 0 h 337"/>
                      <a:gd name="T16" fmla="*/ 0 w 1076"/>
                      <a:gd name="T17" fmla="*/ 0 h 337"/>
                      <a:gd name="T18" fmla="*/ 0 w 1076"/>
                      <a:gd name="T19" fmla="*/ 0 h 337"/>
                      <a:gd name="T20" fmla="*/ 0 w 1076"/>
                      <a:gd name="T21" fmla="*/ 0 h 337"/>
                      <a:gd name="T22" fmla="*/ 0 w 1076"/>
                      <a:gd name="T23" fmla="*/ 0 h 337"/>
                      <a:gd name="T24" fmla="*/ 0 w 1076"/>
                      <a:gd name="T25" fmla="*/ 0 h 337"/>
                      <a:gd name="T26" fmla="*/ 0 w 1076"/>
                      <a:gd name="T27" fmla="*/ 0 h 337"/>
                      <a:gd name="T28" fmla="*/ 0 w 1076"/>
                      <a:gd name="T29" fmla="*/ 0 h 337"/>
                      <a:gd name="T30" fmla="*/ 0 w 1076"/>
                      <a:gd name="T31" fmla="*/ 0 h 337"/>
                      <a:gd name="T32" fmla="*/ 0 w 1076"/>
                      <a:gd name="T33" fmla="*/ 0 h 337"/>
                      <a:gd name="T34" fmla="*/ 0 w 1076"/>
                      <a:gd name="T35" fmla="*/ 0 h 337"/>
                      <a:gd name="T36" fmla="*/ 0 w 1076"/>
                      <a:gd name="T37" fmla="*/ 0 h 337"/>
                      <a:gd name="T38" fmla="*/ 0 w 1076"/>
                      <a:gd name="T39" fmla="*/ 0 h 337"/>
                      <a:gd name="T40" fmla="*/ 0 w 1076"/>
                      <a:gd name="T41" fmla="*/ 0 h 337"/>
                      <a:gd name="T42" fmla="*/ 0 w 1076"/>
                      <a:gd name="T43" fmla="*/ 0 h 337"/>
                      <a:gd name="T44" fmla="*/ 0 w 1076"/>
                      <a:gd name="T45" fmla="*/ 0 h 337"/>
                      <a:gd name="T46" fmla="*/ 0 w 1076"/>
                      <a:gd name="T47" fmla="*/ 0 h 337"/>
                      <a:gd name="T48" fmla="*/ 0 w 1076"/>
                      <a:gd name="T49" fmla="*/ 0 h 337"/>
                      <a:gd name="T50" fmla="*/ 0 w 1076"/>
                      <a:gd name="T51" fmla="*/ 0 h 337"/>
                      <a:gd name="T52" fmla="*/ 0 w 1076"/>
                      <a:gd name="T53" fmla="*/ 0 h 337"/>
                      <a:gd name="T54" fmla="*/ 0 w 1076"/>
                      <a:gd name="T55" fmla="*/ 0 h 337"/>
                      <a:gd name="T56" fmla="*/ 0 w 1076"/>
                      <a:gd name="T57" fmla="*/ 0 h 337"/>
                      <a:gd name="T58" fmla="*/ 0 w 1076"/>
                      <a:gd name="T59" fmla="*/ 0 h 337"/>
                      <a:gd name="T60" fmla="*/ 0 w 1076"/>
                      <a:gd name="T61" fmla="*/ 0 h 337"/>
                      <a:gd name="T62" fmla="*/ 0 w 1076"/>
                      <a:gd name="T63" fmla="*/ 0 h 337"/>
                      <a:gd name="T64" fmla="*/ 0 w 1076"/>
                      <a:gd name="T65" fmla="*/ 0 h 337"/>
                      <a:gd name="T66" fmla="*/ 0 w 1076"/>
                      <a:gd name="T67" fmla="*/ 0 h 337"/>
                      <a:gd name="T68" fmla="*/ 0 w 1076"/>
                      <a:gd name="T69" fmla="*/ 0 h 337"/>
                      <a:gd name="T70" fmla="*/ 0 w 1076"/>
                      <a:gd name="T71" fmla="*/ 0 h 337"/>
                      <a:gd name="T72" fmla="*/ 0 w 1076"/>
                      <a:gd name="T73" fmla="*/ 0 h 337"/>
                      <a:gd name="T74" fmla="*/ 0 w 1076"/>
                      <a:gd name="T75" fmla="*/ 0 h 337"/>
                      <a:gd name="T76" fmla="*/ 0 w 1076"/>
                      <a:gd name="T77" fmla="*/ 0 h 337"/>
                      <a:gd name="T78" fmla="*/ 0 w 1076"/>
                      <a:gd name="T79" fmla="*/ 0 h 337"/>
                      <a:gd name="T80" fmla="*/ 0 w 1076"/>
                      <a:gd name="T81" fmla="*/ 0 h 337"/>
                      <a:gd name="T82" fmla="*/ 0 w 1076"/>
                      <a:gd name="T83" fmla="*/ 0 h 337"/>
                      <a:gd name="T84" fmla="*/ 0 w 1076"/>
                      <a:gd name="T85" fmla="*/ 0 h 337"/>
                      <a:gd name="T86" fmla="*/ 0 w 1076"/>
                      <a:gd name="T87" fmla="*/ 0 h 337"/>
                      <a:gd name="T88" fmla="*/ 0 w 1076"/>
                      <a:gd name="T89" fmla="*/ 0 h 337"/>
                      <a:gd name="T90" fmla="*/ 0 w 1076"/>
                      <a:gd name="T91" fmla="*/ 0 h 337"/>
                      <a:gd name="T92" fmla="*/ 0 w 1076"/>
                      <a:gd name="T93" fmla="*/ 0 h 337"/>
                      <a:gd name="T94" fmla="*/ 0 w 1076"/>
                      <a:gd name="T95" fmla="*/ 0 h 337"/>
                      <a:gd name="T96" fmla="*/ 0 w 1076"/>
                      <a:gd name="T97" fmla="*/ 0 h 337"/>
                      <a:gd name="T98" fmla="*/ 0 w 1076"/>
                      <a:gd name="T99" fmla="*/ 0 h 337"/>
                      <a:gd name="T100" fmla="*/ 0 w 1076"/>
                      <a:gd name="T101" fmla="*/ 0 h 337"/>
                      <a:gd name="T102" fmla="*/ 0 w 1076"/>
                      <a:gd name="T103" fmla="*/ 0 h 337"/>
                      <a:gd name="T104" fmla="*/ 0 w 1076"/>
                      <a:gd name="T105" fmla="*/ 0 h 337"/>
                      <a:gd name="T106" fmla="*/ 0 w 1076"/>
                      <a:gd name="T107" fmla="*/ 0 h 337"/>
                      <a:gd name="T108" fmla="*/ 0 w 1076"/>
                      <a:gd name="T109" fmla="*/ 0 h 337"/>
                      <a:gd name="T110" fmla="*/ 0 w 1076"/>
                      <a:gd name="T111" fmla="*/ 0 h 337"/>
                      <a:gd name="T112" fmla="*/ 0 w 1076"/>
                      <a:gd name="T113" fmla="*/ 0 h 337"/>
                      <a:gd name="T114" fmla="*/ 0 w 1076"/>
                      <a:gd name="T115" fmla="*/ 0 h 337"/>
                      <a:gd name="T116" fmla="*/ 0 w 1076"/>
                      <a:gd name="T117" fmla="*/ 0 h 337"/>
                      <a:gd name="T118" fmla="*/ 0 w 1076"/>
                      <a:gd name="T119" fmla="*/ 0 h 337"/>
                      <a:gd name="T120" fmla="*/ 0 w 1076"/>
                      <a:gd name="T121" fmla="*/ 0 h 337"/>
                      <a:gd name="T122" fmla="*/ 0 w 1076"/>
                      <a:gd name="T123" fmla="*/ 0 h 337"/>
                      <a:gd name="T124" fmla="*/ 0 w 1076"/>
                      <a:gd name="T125" fmla="*/ 0 h 3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076"/>
                      <a:gd name="T190" fmla="*/ 0 h 337"/>
                      <a:gd name="T191" fmla="*/ 1076 w 1076"/>
                      <a:gd name="T192" fmla="*/ 337 h 3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076" h="337">
                        <a:moveTo>
                          <a:pt x="0" y="337"/>
                        </a:moveTo>
                        <a:lnTo>
                          <a:pt x="28" y="330"/>
                        </a:lnTo>
                        <a:lnTo>
                          <a:pt x="68" y="330"/>
                        </a:lnTo>
                        <a:lnTo>
                          <a:pt x="70" y="323"/>
                        </a:lnTo>
                        <a:lnTo>
                          <a:pt x="87" y="317"/>
                        </a:lnTo>
                        <a:lnTo>
                          <a:pt x="104" y="310"/>
                        </a:lnTo>
                        <a:lnTo>
                          <a:pt x="106" y="304"/>
                        </a:lnTo>
                        <a:lnTo>
                          <a:pt x="107" y="296"/>
                        </a:lnTo>
                        <a:lnTo>
                          <a:pt x="116" y="290"/>
                        </a:lnTo>
                        <a:lnTo>
                          <a:pt x="118" y="283"/>
                        </a:lnTo>
                        <a:lnTo>
                          <a:pt x="142" y="283"/>
                        </a:lnTo>
                        <a:lnTo>
                          <a:pt x="148" y="277"/>
                        </a:lnTo>
                        <a:lnTo>
                          <a:pt x="195" y="277"/>
                        </a:lnTo>
                        <a:lnTo>
                          <a:pt x="201" y="270"/>
                        </a:lnTo>
                        <a:lnTo>
                          <a:pt x="202" y="262"/>
                        </a:lnTo>
                        <a:lnTo>
                          <a:pt x="204" y="257"/>
                        </a:lnTo>
                        <a:lnTo>
                          <a:pt x="213" y="249"/>
                        </a:lnTo>
                        <a:lnTo>
                          <a:pt x="244" y="249"/>
                        </a:lnTo>
                        <a:lnTo>
                          <a:pt x="274" y="243"/>
                        </a:lnTo>
                        <a:lnTo>
                          <a:pt x="317" y="235"/>
                        </a:lnTo>
                        <a:lnTo>
                          <a:pt x="317" y="230"/>
                        </a:lnTo>
                        <a:lnTo>
                          <a:pt x="385" y="230"/>
                        </a:lnTo>
                        <a:lnTo>
                          <a:pt x="386" y="223"/>
                        </a:lnTo>
                        <a:lnTo>
                          <a:pt x="397" y="216"/>
                        </a:lnTo>
                        <a:lnTo>
                          <a:pt x="413" y="209"/>
                        </a:lnTo>
                        <a:lnTo>
                          <a:pt x="423" y="203"/>
                        </a:lnTo>
                        <a:lnTo>
                          <a:pt x="429" y="196"/>
                        </a:lnTo>
                        <a:lnTo>
                          <a:pt x="438" y="188"/>
                        </a:lnTo>
                        <a:lnTo>
                          <a:pt x="445" y="182"/>
                        </a:lnTo>
                        <a:lnTo>
                          <a:pt x="481" y="176"/>
                        </a:lnTo>
                        <a:lnTo>
                          <a:pt x="497" y="176"/>
                        </a:lnTo>
                        <a:lnTo>
                          <a:pt x="515" y="169"/>
                        </a:lnTo>
                        <a:lnTo>
                          <a:pt x="529" y="162"/>
                        </a:lnTo>
                        <a:lnTo>
                          <a:pt x="579" y="155"/>
                        </a:lnTo>
                        <a:lnTo>
                          <a:pt x="584" y="149"/>
                        </a:lnTo>
                        <a:lnTo>
                          <a:pt x="585" y="142"/>
                        </a:lnTo>
                        <a:lnTo>
                          <a:pt x="615" y="135"/>
                        </a:lnTo>
                        <a:lnTo>
                          <a:pt x="617" y="129"/>
                        </a:lnTo>
                        <a:lnTo>
                          <a:pt x="651" y="122"/>
                        </a:lnTo>
                        <a:lnTo>
                          <a:pt x="659" y="116"/>
                        </a:lnTo>
                        <a:lnTo>
                          <a:pt x="697" y="108"/>
                        </a:lnTo>
                        <a:lnTo>
                          <a:pt x="702" y="101"/>
                        </a:lnTo>
                        <a:lnTo>
                          <a:pt x="712" y="101"/>
                        </a:lnTo>
                        <a:lnTo>
                          <a:pt x="732" y="95"/>
                        </a:lnTo>
                        <a:lnTo>
                          <a:pt x="752" y="95"/>
                        </a:lnTo>
                        <a:lnTo>
                          <a:pt x="754" y="88"/>
                        </a:lnTo>
                        <a:lnTo>
                          <a:pt x="811" y="88"/>
                        </a:lnTo>
                        <a:lnTo>
                          <a:pt x="814" y="81"/>
                        </a:lnTo>
                        <a:lnTo>
                          <a:pt x="816" y="74"/>
                        </a:lnTo>
                        <a:lnTo>
                          <a:pt x="816" y="69"/>
                        </a:lnTo>
                        <a:lnTo>
                          <a:pt x="828" y="61"/>
                        </a:lnTo>
                        <a:lnTo>
                          <a:pt x="833" y="55"/>
                        </a:lnTo>
                        <a:lnTo>
                          <a:pt x="852" y="55"/>
                        </a:lnTo>
                        <a:lnTo>
                          <a:pt x="878" y="47"/>
                        </a:lnTo>
                        <a:lnTo>
                          <a:pt x="883" y="42"/>
                        </a:lnTo>
                        <a:lnTo>
                          <a:pt x="893" y="42"/>
                        </a:lnTo>
                        <a:lnTo>
                          <a:pt x="943" y="34"/>
                        </a:lnTo>
                        <a:lnTo>
                          <a:pt x="969" y="27"/>
                        </a:lnTo>
                        <a:lnTo>
                          <a:pt x="977" y="21"/>
                        </a:lnTo>
                        <a:lnTo>
                          <a:pt x="1032" y="21"/>
                        </a:lnTo>
                        <a:lnTo>
                          <a:pt x="1052" y="14"/>
                        </a:lnTo>
                        <a:lnTo>
                          <a:pt x="1061" y="8"/>
                        </a:lnTo>
                        <a:lnTo>
                          <a:pt x="1076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1" name="AutoShape 16">
                    <a:extLst>
                      <a:ext uri="{FF2B5EF4-FFF2-40B4-BE49-F238E27FC236}">
                        <a16:creationId xmlns="" xmlns:a16="http://schemas.microsoft.com/office/drawing/2014/main" id="{FD90D2FC-4877-4EB1-8853-4676E436FE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651"/>
                    <a:ext cx="379" cy="89"/>
                  </a:xfrm>
                  <a:custGeom>
                    <a:avLst/>
                    <a:gdLst>
                      <a:gd name="T0" fmla="*/ 0 w 1356"/>
                      <a:gd name="T1" fmla="*/ 0 h 363"/>
                      <a:gd name="T2" fmla="*/ 0 w 1356"/>
                      <a:gd name="T3" fmla="*/ 0 h 363"/>
                      <a:gd name="T4" fmla="*/ 0 w 1356"/>
                      <a:gd name="T5" fmla="*/ 0 h 363"/>
                      <a:gd name="T6" fmla="*/ 0 w 1356"/>
                      <a:gd name="T7" fmla="*/ 0 h 363"/>
                      <a:gd name="T8" fmla="*/ 0 w 1356"/>
                      <a:gd name="T9" fmla="*/ 0 h 363"/>
                      <a:gd name="T10" fmla="*/ 0 w 1356"/>
                      <a:gd name="T11" fmla="*/ 0 h 363"/>
                      <a:gd name="T12" fmla="*/ 0 w 1356"/>
                      <a:gd name="T13" fmla="*/ 0 h 363"/>
                      <a:gd name="T14" fmla="*/ 0 w 1356"/>
                      <a:gd name="T15" fmla="*/ 0 h 363"/>
                      <a:gd name="T16" fmla="*/ 0 w 1356"/>
                      <a:gd name="T17" fmla="*/ 0 h 363"/>
                      <a:gd name="T18" fmla="*/ 0 w 1356"/>
                      <a:gd name="T19" fmla="*/ 0 h 363"/>
                      <a:gd name="T20" fmla="*/ 0 w 1356"/>
                      <a:gd name="T21" fmla="*/ 0 h 363"/>
                      <a:gd name="T22" fmla="*/ 0 w 1356"/>
                      <a:gd name="T23" fmla="*/ 0 h 363"/>
                      <a:gd name="T24" fmla="*/ 0 w 1356"/>
                      <a:gd name="T25" fmla="*/ 0 h 363"/>
                      <a:gd name="T26" fmla="*/ 0 w 1356"/>
                      <a:gd name="T27" fmla="*/ 0 h 363"/>
                      <a:gd name="T28" fmla="*/ 0 w 1356"/>
                      <a:gd name="T29" fmla="*/ 0 h 363"/>
                      <a:gd name="T30" fmla="*/ 0 w 1356"/>
                      <a:gd name="T31" fmla="*/ 0 h 363"/>
                      <a:gd name="T32" fmla="*/ 0 w 1356"/>
                      <a:gd name="T33" fmla="*/ 0 h 363"/>
                      <a:gd name="T34" fmla="*/ 0 w 1356"/>
                      <a:gd name="T35" fmla="*/ 0 h 363"/>
                      <a:gd name="T36" fmla="*/ 0 w 1356"/>
                      <a:gd name="T37" fmla="*/ 0 h 363"/>
                      <a:gd name="T38" fmla="*/ 0 w 1356"/>
                      <a:gd name="T39" fmla="*/ 0 h 363"/>
                      <a:gd name="T40" fmla="*/ 0 w 1356"/>
                      <a:gd name="T41" fmla="*/ 0 h 363"/>
                      <a:gd name="T42" fmla="*/ 0 w 1356"/>
                      <a:gd name="T43" fmla="*/ 0 h 363"/>
                      <a:gd name="T44" fmla="*/ 0 w 1356"/>
                      <a:gd name="T45" fmla="*/ 0 h 363"/>
                      <a:gd name="T46" fmla="*/ 0 w 1356"/>
                      <a:gd name="T47" fmla="*/ 0 h 363"/>
                      <a:gd name="T48" fmla="*/ 0 w 1356"/>
                      <a:gd name="T49" fmla="*/ 0 h 363"/>
                      <a:gd name="T50" fmla="*/ 0 w 1356"/>
                      <a:gd name="T51" fmla="*/ 0 h 363"/>
                      <a:gd name="T52" fmla="*/ 0 w 1356"/>
                      <a:gd name="T53" fmla="*/ 0 h 363"/>
                      <a:gd name="T54" fmla="*/ 0 w 1356"/>
                      <a:gd name="T55" fmla="*/ 0 h 363"/>
                      <a:gd name="T56" fmla="*/ 0 w 1356"/>
                      <a:gd name="T57" fmla="*/ 0 h 363"/>
                      <a:gd name="T58" fmla="*/ 0 w 1356"/>
                      <a:gd name="T59" fmla="*/ 0 h 363"/>
                      <a:gd name="T60" fmla="*/ 0 w 1356"/>
                      <a:gd name="T61" fmla="*/ 0 h 363"/>
                      <a:gd name="T62" fmla="*/ 0 w 1356"/>
                      <a:gd name="T63" fmla="*/ 0 h 36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356"/>
                      <a:gd name="T97" fmla="*/ 0 h 363"/>
                      <a:gd name="T98" fmla="*/ 1356 w 1356"/>
                      <a:gd name="T99" fmla="*/ 363 h 36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356" h="363">
                        <a:moveTo>
                          <a:pt x="0" y="363"/>
                        </a:moveTo>
                        <a:lnTo>
                          <a:pt x="20" y="357"/>
                        </a:lnTo>
                        <a:lnTo>
                          <a:pt x="22" y="350"/>
                        </a:lnTo>
                        <a:lnTo>
                          <a:pt x="28" y="344"/>
                        </a:lnTo>
                        <a:lnTo>
                          <a:pt x="35" y="336"/>
                        </a:lnTo>
                        <a:lnTo>
                          <a:pt x="37" y="330"/>
                        </a:lnTo>
                        <a:lnTo>
                          <a:pt x="45" y="324"/>
                        </a:lnTo>
                        <a:lnTo>
                          <a:pt x="47" y="316"/>
                        </a:lnTo>
                        <a:lnTo>
                          <a:pt x="61" y="310"/>
                        </a:lnTo>
                        <a:lnTo>
                          <a:pt x="80" y="302"/>
                        </a:lnTo>
                        <a:lnTo>
                          <a:pt x="86" y="297"/>
                        </a:lnTo>
                        <a:lnTo>
                          <a:pt x="154" y="289"/>
                        </a:lnTo>
                        <a:lnTo>
                          <a:pt x="226" y="283"/>
                        </a:lnTo>
                        <a:lnTo>
                          <a:pt x="226" y="276"/>
                        </a:lnTo>
                        <a:lnTo>
                          <a:pt x="233" y="270"/>
                        </a:lnTo>
                        <a:lnTo>
                          <a:pt x="247" y="270"/>
                        </a:lnTo>
                        <a:lnTo>
                          <a:pt x="259" y="263"/>
                        </a:lnTo>
                        <a:lnTo>
                          <a:pt x="304" y="256"/>
                        </a:lnTo>
                        <a:lnTo>
                          <a:pt x="313" y="249"/>
                        </a:lnTo>
                        <a:lnTo>
                          <a:pt x="339" y="242"/>
                        </a:lnTo>
                        <a:lnTo>
                          <a:pt x="377" y="242"/>
                        </a:lnTo>
                        <a:lnTo>
                          <a:pt x="387" y="236"/>
                        </a:lnTo>
                        <a:lnTo>
                          <a:pt x="413" y="228"/>
                        </a:lnTo>
                        <a:lnTo>
                          <a:pt x="428" y="222"/>
                        </a:lnTo>
                        <a:lnTo>
                          <a:pt x="443" y="215"/>
                        </a:lnTo>
                        <a:lnTo>
                          <a:pt x="478" y="209"/>
                        </a:lnTo>
                        <a:lnTo>
                          <a:pt x="494" y="202"/>
                        </a:lnTo>
                        <a:lnTo>
                          <a:pt x="509" y="195"/>
                        </a:lnTo>
                        <a:lnTo>
                          <a:pt x="516" y="189"/>
                        </a:lnTo>
                        <a:lnTo>
                          <a:pt x="583" y="182"/>
                        </a:lnTo>
                        <a:lnTo>
                          <a:pt x="589" y="175"/>
                        </a:lnTo>
                        <a:lnTo>
                          <a:pt x="596" y="169"/>
                        </a:lnTo>
                        <a:lnTo>
                          <a:pt x="607" y="162"/>
                        </a:lnTo>
                        <a:lnTo>
                          <a:pt x="642" y="154"/>
                        </a:lnTo>
                        <a:lnTo>
                          <a:pt x="646" y="148"/>
                        </a:lnTo>
                        <a:lnTo>
                          <a:pt x="659" y="141"/>
                        </a:lnTo>
                        <a:lnTo>
                          <a:pt x="752" y="141"/>
                        </a:lnTo>
                        <a:lnTo>
                          <a:pt x="771" y="135"/>
                        </a:lnTo>
                        <a:lnTo>
                          <a:pt x="930" y="135"/>
                        </a:lnTo>
                        <a:lnTo>
                          <a:pt x="942" y="128"/>
                        </a:lnTo>
                        <a:lnTo>
                          <a:pt x="961" y="128"/>
                        </a:lnTo>
                        <a:lnTo>
                          <a:pt x="981" y="121"/>
                        </a:lnTo>
                        <a:lnTo>
                          <a:pt x="983" y="114"/>
                        </a:lnTo>
                        <a:lnTo>
                          <a:pt x="985" y="108"/>
                        </a:lnTo>
                        <a:lnTo>
                          <a:pt x="1000" y="108"/>
                        </a:lnTo>
                        <a:lnTo>
                          <a:pt x="1037" y="93"/>
                        </a:lnTo>
                        <a:lnTo>
                          <a:pt x="1088" y="87"/>
                        </a:lnTo>
                        <a:lnTo>
                          <a:pt x="1104" y="87"/>
                        </a:lnTo>
                        <a:lnTo>
                          <a:pt x="1120" y="80"/>
                        </a:lnTo>
                        <a:lnTo>
                          <a:pt x="1131" y="74"/>
                        </a:lnTo>
                        <a:lnTo>
                          <a:pt x="1169" y="67"/>
                        </a:lnTo>
                        <a:lnTo>
                          <a:pt x="1179" y="67"/>
                        </a:lnTo>
                        <a:lnTo>
                          <a:pt x="1206" y="61"/>
                        </a:lnTo>
                        <a:lnTo>
                          <a:pt x="1219" y="61"/>
                        </a:lnTo>
                        <a:lnTo>
                          <a:pt x="1244" y="54"/>
                        </a:lnTo>
                        <a:lnTo>
                          <a:pt x="1244" y="47"/>
                        </a:lnTo>
                        <a:lnTo>
                          <a:pt x="1249" y="40"/>
                        </a:lnTo>
                        <a:lnTo>
                          <a:pt x="1262" y="34"/>
                        </a:lnTo>
                        <a:lnTo>
                          <a:pt x="1267" y="27"/>
                        </a:lnTo>
                        <a:lnTo>
                          <a:pt x="1277" y="20"/>
                        </a:lnTo>
                        <a:lnTo>
                          <a:pt x="1315" y="20"/>
                        </a:lnTo>
                        <a:lnTo>
                          <a:pt x="1317" y="13"/>
                        </a:lnTo>
                        <a:lnTo>
                          <a:pt x="1321" y="6"/>
                        </a:lnTo>
                        <a:lnTo>
                          <a:pt x="1341" y="0"/>
                        </a:lnTo>
                        <a:lnTo>
                          <a:pt x="1356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2" name="AutoShape 17">
                    <a:extLst>
                      <a:ext uri="{FF2B5EF4-FFF2-40B4-BE49-F238E27FC236}">
                        <a16:creationId xmlns="" xmlns:a16="http://schemas.microsoft.com/office/drawing/2014/main" id="{BFF0B270-AD6C-41E9-BF44-22C53A2E2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1595"/>
                    <a:ext cx="374" cy="56"/>
                  </a:xfrm>
                  <a:custGeom>
                    <a:avLst/>
                    <a:gdLst>
                      <a:gd name="T0" fmla="*/ 0 w 1329"/>
                      <a:gd name="T1" fmla="*/ 0 h 222"/>
                      <a:gd name="T2" fmla="*/ 0 w 1329"/>
                      <a:gd name="T3" fmla="*/ 0 h 222"/>
                      <a:gd name="T4" fmla="*/ 0 w 1329"/>
                      <a:gd name="T5" fmla="*/ 0 h 222"/>
                      <a:gd name="T6" fmla="*/ 0 w 1329"/>
                      <a:gd name="T7" fmla="*/ 0 h 222"/>
                      <a:gd name="T8" fmla="*/ 0 w 1329"/>
                      <a:gd name="T9" fmla="*/ 0 h 222"/>
                      <a:gd name="T10" fmla="*/ 0 w 1329"/>
                      <a:gd name="T11" fmla="*/ 0 h 222"/>
                      <a:gd name="T12" fmla="*/ 0 w 1329"/>
                      <a:gd name="T13" fmla="*/ 0 h 222"/>
                      <a:gd name="T14" fmla="*/ 0 w 1329"/>
                      <a:gd name="T15" fmla="*/ 0 h 222"/>
                      <a:gd name="T16" fmla="*/ 0 w 1329"/>
                      <a:gd name="T17" fmla="*/ 0 h 222"/>
                      <a:gd name="T18" fmla="*/ 0 w 1329"/>
                      <a:gd name="T19" fmla="*/ 0 h 222"/>
                      <a:gd name="T20" fmla="*/ 0 w 1329"/>
                      <a:gd name="T21" fmla="*/ 0 h 222"/>
                      <a:gd name="T22" fmla="*/ 0 w 1329"/>
                      <a:gd name="T23" fmla="*/ 0 h 222"/>
                      <a:gd name="T24" fmla="*/ 0 w 1329"/>
                      <a:gd name="T25" fmla="*/ 0 h 222"/>
                      <a:gd name="T26" fmla="*/ 0 w 1329"/>
                      <a:gd name="T27" fmla="*/ 0 h 222"/>
                      <a:gd name="T28" fmla="*/ 0 w 1329"/>
                      <a:gd name="T29" fmla="*/ 0 h 222"/>
                      <a:gd name="T30" fmla="*/ 0 w 1329"/>
                      <a:gd name="T31" fmla="*/ 0 h 222"/>
                      <a:gd name="T32" fmla="*/ 0 w 1329"/>
                      <a:gd name="T33" fmla="*/ 0 h 222"/>
                      <a:gd name="T34" fmla="*/ 0 w 1329"/>
                      <a:gd name="T35" fmla="*/ 0 h 222"/>
                      <a:gd name="T36" fmla="*/ 0 w 1329"/>
                      <a:gd name="T37" fmla="*/ 0 h 222"/>
                      <a:gd name="T38" fmla="*/ 0 w 1329"/>
                      <a:gd name="T39" fmla="*/ 0 h 222"/>
                      <a:gd name="T40" fmla="*/ 0 w 1329"/>
                      <a:gd name="T41" fmla="*/ 0 h 222"/>
                      <a:gd name="T42" fmla="*/ 0 w 1329"/>
                      <a:gd name="T43" fmla="*/ 0 h 222"/>
                      <a:gd name="T44" fmla="*/ 0 w 1329"/>
                      <a:gd name="T45" fmla="*/ 0 h 222"/>
                      <a:gd name="T46" fmla="*/ 0 w 1329"/>
                      <a:gd name="T47" fmla="*/ 0 h 222"/>
                      <a:gd name="T48" fmla="*/ 0 w 1329"/>
                      <a:gd name="T49" fmla="*/ 0 h 222"/>
                      <a:gd name="T50" fmla="*/ 0 w 1329"/>
                      <a:gd name="T51" fmla="*/ 0 h 222"/>
                      <a:gd name="T52" fmla="*/ 0 w 1329"/>
                      <a:gd name="T53" fmla="*/ 0 h 222"/>
                      <a:gd name="T54" fmla="*/ 0 w 1329"/>
                      <a:gd name="T55" fmla="*/ 0 h 222"/>
                      <a:gd name="T56" fmla="*/ 0 w 1329"/>
                      <a:gd name="T57" fmla="*/ 0 h 222"/>
                      <a:gd name="T58" fmla="*/ 0 w 1329"/>
                      <a:gd name="T59" fmla="*/ 0 h 222"/>
                      <a:gd name="T60" fmla="*/ 0 w 1329"/>
                      <a:gd name="T61" fmla="*/ 0 h 222"/>
                      <a:gd name="T62" fmla="*/ 0 w 1329"/>
                      <a:gd name="T63" fmla="*/ 0 h 222"/>
                      <a:gd name="T64" fmla="*/ 0 w 1329"/>
                      <a:gd name="T65" fmla="*/ 0 h 222"/>
                      <a:gd name="T66" fmla="*/ 0 w 1329"/>
                      <a:gd name="T67" fmla="*/ 0 h 222"/>
                      <a:gd name="T68" fmla="*/ 0 w 1329"/>
                      <a:gd name="T69" fmla="*/ 0 h 222"/>
                      <a:gd name="T70" fmla="*/ 0 w 1329"/>
                      <a:gd name="T71" fmla="*/ 0 h 222"/>
                      <a:gd name="T72" fmla="*/ 0 w 1329"/>
                      <a:gd name="T73" fmla="*/ 0 h 222"/>
                      <a:gd name="T74" fmla="*/ 0 w 1329"/>
                      <a:gd name="T75" fmla="*/ 0 h 222"/>
                      <a:gd name="T76" fmla="*/ 0 w 1329"/>
                      <a:gd name="T77" fmla="*/ 0 h 222"/>
                      <a:gd name="T78" fmla="*/ 0 w 1329"/>
                      <a:gd name="T79" fmla="*/ 0 h 222"/>
                      <a:gd name="T80" fmla="*/ 0 w 1329"/>
                      <a:gd name="T81" fmla="*/ 0 h 222"/>
                      <a:gd name="T82" fmla="*/ 0 w 1329"/>
                      <a:gd name="T83" fmla="*/ 0 h 222"/>
                      <a:gd name="T84" fmla="*/ 0 w 1329"/>
                      <a:gd name="T85" fmla="*/ 0 h 222"/>
                      <a:gd name="T86" fmla="*/ 0 w 1329"/>
                      <a:gd name="T87" fmla="*/ 0 h 222"/>
                      <a:gd name="T88" fmla="*/ 0 w 1329"/>
                      <a:gd name="T89" fmla="*/ 0 h 222"/>
                      <a:gd name="T90" fmla="*/ 0 w 1329"/>
                      <a:gd name="T91" fmla="*/ 0 h 222"/>
                      <a:gd name="T92" fmla="*/ 0 w 1329"/>
                      <a:gd name="T93" fmla="*/ 0 h 222"/>
                      <a:gd name="T94" fmla="*/ 0 w 1329"/>
                      <a:gd name="T95" fmla="*/ 0 h 222"/>
                      <a:gd name="T96" fmla="*/ 0 w 1329"/>
                      <a:gd name="T97" fmla="*/ 0 h 222"/>
                      <a:gd name="T98" fmla="*/ 0 w 1329"/>
                      <a:gd name="T99" fmla="*/ 0 h 222"/>
                      <a:gd name="T100" fmla="*/ 0 w 1329"/>
                      <a:gd name="T101" fmla="*/ 0 h 222"/>
                      <a:gd name="T102" fmla="*/ 0 w 1329"/>
                      <a:gd name="T103" fmla="*/ 0 h 222"/>
                      <a:gd name="T104" fmla="*/ 0 w 1329"/>
                      <a:gd name="T105" fmla="*/ 0 h 222"/>
                      <a:gd name="T106" fmla="*/ 0 w 1329"/>
                      <a:gd name="T107" fmla="*/ 0 h 222"/>
                      <a:gd name="T108" fmla="*/ 0 w 1329"/>
                      <a:gd name="T109" fmla="*/ 0 h 222"/>
                      <a:gd name="T110" fmla="*/ 0 w 1329"/>
                      <a:gd name="T111" fmla="*/ 0 h 222"/>
                      <a:gd name="T112" fmla="*/ 0 w 1329"/>
                      <a:gd name="T113" fmla="*/ 0 h 222"/>
                      <a:gd name="T114" fmla="*/ 0 w 1329"/>
                      <a:gd name="T115" fmla="*/ 0 h 222"/>
                      <a:gd name="T116" fmla="*/ 0 w 1329"/>
                      <a:gd name="T117" fmla="*/ 0 h 222"/>
                      <a:gd name="T118" fmla="*/ 0 w 1329"/>
                      <a:gd name="T119" fmla="*/ 0 h 222"/>
                      <a:gd name="T120" fmla="*/ 0 w 1329"/>
                      <a:gd name="T121" fmla="*/ 0 h 222"/>
                      <a:gd name="T122" fmla="*/ 0 w 1329"/>
                      <a:gd name="T123" fmla="*/ 0 h 222"/>
                      <a:gd name="T124" fmla="*/ 0 w 1329"/>
                      <a:gd name="T125" fmla="*/ 0 h 22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329"/>
                      <a:gd name="T190" fmla="*/ 0 h 222"/>
                      <a:gd name="T191" fmla="*/ 1329 w 1329"/>
                      <a:gd name="T192" fmla="*/ 222 h 222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329" h="222">
                        <a:moveTo>
                          <a:pt x="0" y="222"/>
                        </a:moveTo>
                        <a:lnTo>
                          <a:pt x="2" y="214"/>
                        </a:lnTo>
                        <a:lnTo>
                          <a:pt x="18" y="208"/>
                        </a:lnTo>
                        <a:lnTo>
                          <a:pt x="44" y="208"/>
                        </a:lnTo>
                        <a:lnTo>
                          <a:pt x="53" y="201"/>
                        </a:lnTo>
                        <a:lnTo>
                          <a:pt x="67" y="195"/>
                        </a:lnTo>
                        <a:lnTo>
                          <a:pt x="129" y="195"/>
                        </a:lnTo>
                        <a:lnTo>
                          <a:pt x="129" y="187"/>
                        </a:lnTo>
                        <a:lnTo>
                          <a:pt x="151" y="187"/>
                        </a:lnTo>
                        <a:lnTo>
                          <a:pt x="195" y="187"/>
                        </a:lnTo>
                        <a:lnTo>
                          <a:pt x="196" y="181"/>
                        </a:lnTo>
                        <a:lnTo>
                          <a:pt x="254" y="181"/>
                        </a:lnTo>
                        <a:lnTo>
                          <a:pt x="254" y="174"/>
                        </a:lnTo>
                        <a:lnTo>
                          <a:pt x="266" y="174"/>
                        </a:lnTo>
                        <a:lnTo>
                          <a:pt x="269" y="168"/>
                        </a:lnTo>
                        <a:lnTo>
                          <a:pt x="287" y="168"/>
                        </a:lnTo>
                        <a:lnTo>
                          <a:pt x="287" y="160"/>
                        </a:lnTo>
                        <a:lnTo>
                          <a:pt x="297" y="160"/>
                        </a:lnTo>
                        <a:lnTo>
                          <a:pt x="300" y="153"/>
                        </a:lnTo>
                        <a:lnTo>
                          <a:pt x="301" y="147"/>
                        </a:lnTo>
                        <a:lnTo>
                          <a:pt x="322" y="147"/>
                        </a:lnTo>
                        <a:lnTo>
                          <a:pt x="322" y="139"/>
                        </a:lnTo>
                        <a:lnTo>
                          <a:pt x="353" y="139"/>
                        </a:lnTo>
                        <a:lnTo>
                          <a:pt x="363" y="139"/>
                        </a:lnTo>
                        <a:lnTo>
                          <a:pt x="391" y="139"/>
                        </a:lnTo>
                        <a:lnTo>
                          <a:pt x="400" y="139"/>
                        </a:lnTo>
                        <a:lnTo>
                          <a:pt x="429" y="139"/>
                        </a:lnTo>
                        <a:lnTo>
                          <a:pt x="430" y="133"/>
                        </a:lnTo>
                        <a:lnTo>
                          <a:pt x="447" y="133"/>
                        </a:lnTo>
                        <a:lnTo>
                          <a:pt x="447" y="125"/>
                        </a:lnTo>
                        <a:lnTo>
                          <a:pt x="467" y="125"/>
                        </a:lnTo>
                        <a:lnTo>
                          <a:pt x="500" y="125"/>
                        </a:lnTo>
                        <a:lnTo>
                          <a:pt x="544" y="125"/>
                        </a:lnTo>
                        <a:lnTo>
                          <a:pt x="575" y="125"/>
                        </a:lnTo>
                        <a:lnTo>
                          <a:pt x="577" y="118"/>
                        </a:lnTo>
                        <a:lnTo>
                          <a:pt x="611" y="118"/>
                        </a:lnTo>
                        <a:lnTo>
                          <a:pt x="611" y="110"/>
                        </a:lnTo>
                        <a:lnTo>
                          <a:pt x="653" y="110"/>
                        </a:lnTo>
                        <a:lnTo>
                          <a:pt x="668" y="110"/>
                        </a:lnTo>
                        <a:lnTo>
                          <a:pt x="669" y="102"/>
                        </a:lnTo>
                        <a:lnTo>
                          <a:pt x="683" y="102"/>
                        </a:lnTo>
                        <a:lnTo>
                          <a:pt x="686" y="94"/>
                        </a:lnTo>
                        <a:lnTo>
                          <a:pt x="693" y="87"/>
                        </a:lnTo>
                        <a:lnTo>
                          <a:pt x="710" y="87"/>
                        </a:lnTo>
                        <a:lnTo>
                          <a:pt x="714" y="79"/>
                        </a:lnTo>
                        <a:lnTo>
                          <a:pt x="734" y="79"/>
                        </a:lnTo>
                        <a:lnTo>
                          <a:pt x="736" y="71"/>
                        </a:lnTo>
                        <a:lnTo>
                          <a:pt x="827" y="71"/>
                        </a:lnTo>
                        <a:lnTo>
                          <a:pt x="828" y="63"/>
                        </a:lnTo>
                        <a:lnTo>
                          <a:pt x="869" y="63"/>
                        </a:lnTo>
                        <a:lnTo>
                          <a:pt x="872" y="56"/>
                        </a:lnTo>
                        <a:lnTo>
                          <a:pt x="907" y="56"/>
                        </a:lnTo>
                        <a:lnTo>
                          <a:pt x="916" y="48"/>
                        </a:lnTo>
                        <a:lnTo>
                          <a:pt x="952" y="48"/>
                        </a:lnTo>
                        <a:lnTo>
                          <a:pt x="963" y="40"/>
                        </a:lnTo>
                        <a:lnTo>
                          <a:pt x="972" y="32"/>
                        </a:lnTo>
                        <a:lnTo>
                          <a:pt x="984" y="24"/>
                        </a:lnTo>
                        <a:lnTo>
                          <a:pt x="985" y="16"/>
                        </a:lnTo>
                        <a:lnTo>
                          <a:pt x="992" y="8"/>
                        </a:lnTo>
                        <a:lnTo>
                          <a:pt x="1013" y="8"/>
                        </a:lnTo>
                        <a:lnTo>
                          <a:pt x="1046" y="8"/>
                        </a:lnTo>
                        <a:lnTo>
                          <a:pt x="1046" y="0"/>
                        </a:lnTo>
                        <a:lnTo>
                          <a:pt x="1329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3" name="AutoShape 18">
                    <a:extLst>
                      <a:ext uri="{FF2B5EF4-FFF2-40B4-BE49-F238E27FC236}">
                        <a16:creationId xmlns="" xmlns:a16="http://schemas.microsoft.com/office/drawing/2014/main" id="{8565CD36-1C45-43AB-9C87-9284B3AE12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8" y="1515"/>
                    <a:ext cx="438" cy="80"/>
                  </a:xfrm>
                  <a:custGeom>
                    <a:avLst/>
                    <a:gdLst>
                      <a:gd name="T0" fmla="*/ 0 w 1548"/>
                      <a:gd name="T1" fmla="*/ 0 h 322"/>
                      <a:gd name="T2" fmla="*/ 0 w 1548"/>
                      <a:gd name="T3" fmla="*/ 0 h 322"/>
                      <a:gd name="T4" fmla="*/ 0 w 1548"/>
                      <a:gd name="T5" fmla="*/ 0 h 322"/>
                      <a:gd name="T6" fmla="*/ 0 w 1548"/>
                      <a:gd name="T7" fmla="*/ 0 h 322"/>
                      <a:gd name="T8" fmla="*/ 0 w 1548"/>
                      <a:gd name="T9" fmla="*/ 0 h 322"/>
                      <a:gd name="T10" fmla="*/ 0 w 1548"/>
                      <a:gd name="T11" fmla="*/ 0 h 322"/>
                      <a:gd name="T12" fmla="*/ 0 w 1548"/>
                      <a:gd name="T13" fmla="*/ 0 h 322"/>
                      <a:gd name="T14" fmla="*/ 0 w 1548"/>
                      <a:gd name="T15" fmla="*/ 0 h 322"/>
                      <a:gd name="T16" fmla="*/ 0 w 1548"/>
                      <a:gd name="T17" fmla="*/ 0 h 322"/>
                      <a:gd name="T18" fmla="*/ 0 w 1548"/>
                      <a:gd name="T19" fmla="*/ 0 h 322"/>
                      <a:gd name="T20" fmla="*/ 0 w 1548"/>
                      <a:gd name="T21" fmla="*/ 0 h 322"/>
                      <a:gd name="T22" fmla="*/ 0 w 1548"/>
                      <a:gd name="T23" fmla="*/ 0 h 322"/>
                      <a:gd name="T24" fmla="*/ 0 w 1548"/>
                      <a:gd name="T25" fmla="*/ 0 h 322"/>
                      <a:gd name="T26" fmla="*/ 0 w 1548"/>
                      <a:gd name="T27" fmla="*/ 0 h 322"/>
                      <a:gd name="T28" fmla="*/ 0 w 1548"/>
                      <a:gd name="T29" fmla="*/ 0 h 322"/>
                      <a:gd name="T30" fmla="*/ 0 w 1548"/>
                      <a:gd name="T31" fmla="*/ 0 h 322"/>
                      <a:gd name="T32" fmla="*/ 0 w 1548"/>
                      <a:gd name="T33" fmla="*/ 0 h 322"/>
                      <a:gd name="T34" fmla="*/ 0 w 1548"/>
                      <a:gd name="T35" fmla="*/ 0 h 322"/>
                      <a:gd name="T36" fmla="*/ 0 w 1548"/>
                      <a:gd name="T37" fmla="*/ 0 h 322"/>
                      <a:gd name="T38" fmla="*/ 0 w 1548"/>
                      <a:gd name="T39" fmla="*/ 0 h 322"/>
                      <a:gd name="T40" fmla="*/ 0 w 1548"/>
                      <a:gd name="T41" fmla="*/ 0 h 322"/>
                      <a:gd name="T42" fmla="*/ 0 w 1548"/>
                      <a:gd name="T43" fmla="*/ 0 h 322"/>
                      <a:gd name="T44" fmla="*/ 0 w 1548"/>
                      <a:gd name="T45" fmla="*/ 0 h 322"/>
                      <a:gd name="T46" fmla="*/ 0 w 1548"/>
                      <a:gd name="T47" fmla="*/ 0 h 322"/>
                      <a:gd name="T48" fmla="*/ 0 w 1548"/>
                      <a:gd name="T49" fmla="*/ 0 h 322"/>
                      <a:gd name="T50" fmla="*/ 0 w 1548"/>
                      <a:gd name="T51" fmla="*/ 0 h 322"/>
                      <a:gd name="T52" fmla="*/ 0 w 1548"/>
                      <a:gd name="T53" fmla="*/ 0 h 322"/>
                      <a:gd name="T54" fmla="*/ 0 w 1548"/>
                      <a:gd name="T55" fmla="*/ 0 h 322"/>
                      <a:gd name="T56" fmla="*/ 0 w 1548"/>
                      <a:gd name="T57" fmla="*/ 0 h 322"/>
                      <a:gd name="T58" fmla="*/ 0 w 1548"/>
                      <a:gd name="T59" fmla="*/ 0 h 322"/>
                      <a:gd name="T60" fmla="*/ 0 w 1548"/>
                      <a:gd name="T61" fmla="*/ 0 h 322"/>
                      <a:gd name="T62" fmla="*/ 0 w 1548"/>
                      <a:gd name="T63" fmla="*/ 0 h 32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548"/>
                      <a:gd name="T97" fmla="*/ 0 h 322"/>
                      <a:gd name="T98" fmla="*/ 1548 w 1548"/>
                      <a:gd name="T99" fmla="*/ 322 h 32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548" h="322">
                        <a:moveTo>
                          <a:pt x="0" y="322"/>
                        </a:moveTo>
                        <a:lnTo>
                          <a:pt x="0" y="314"/>
                        </a:lnTo>
                        <a:lnTo>
                          <a:pt x="11" y="306"/>
                        </a:lnTo>
                        <a:lnTo>
                          <a:pt x="37" y="306"/>
                        </a:lnTo>
                        <a:lnTo>
                          <a:pt x="95" y="306"/>
                        </a:lnTo>
                        <a:lnTo>
                          <a:pt x="98" y="298"/>
                        </a:lnTo>
                        <a:lnTo>
                          <a:pt x="113" y="298"/>
                        </a:lnTo>
                        <a:lnTo>
                          <a:pt x="126" y="290"/>
                        </a:lnTo>
                        <a:lnTo>
                          <a:pt x="134" y="282"/>
                        </a:lnTo>
                        <a:lnTo>
                          <a:pt x="142" y="273"/>
                        </a:lnTo>
                        <a:lnTo>
                          <a:pt x="152" y="273"/>
                        </a:lnTo>
                        <a:lnTo>
                          <a:pt x="157" y="265"/>
                        </a:lnTo>
                        <a:lnTo>
                          <a:pt x="177" y="265"/>
                        </a:lnTo>
                        <a:lnTo>
                          <a:pt x="227" y="265"/>
                        </a:lnTo>
                        <a:lnTo>
                          <a:pt x="239" y="258"/>
                        </a:lnTo>
                        <a:lnTo>
                          <a:pt x="267" y="258"/>
                        </a:lnTo>
                        <a:lnTo>
                          <a:pt x="271" y="248"/>
                        </a:lnTo>
                        <a:lnTo>
                          <a:pt x="330" y="248"/>
                        </a:lnTo>
                        <a:lnTo>
                          <a:pt x="346" y="240"/>
                        </a:lnTo>
                        <a:lnTo>
                          <a:pt x="365" y="240"/>
                        </a:lnTo>
                        <a:lnTo>
                          <a:pt x="374" y="233"/>
                        </a:lnTo>
                        <a:lnTo>
                          <a:pt x="381" y="224"/>
                        </a:lnTo>
                        <a:lnTo>
                          <a:pt x="387" y="215"/>
                        </a:lnTo>
                        <a:lnTo>
                          <a:pt x="395" y="208"/>
                        </a:lnTo>
                        <a:lnTo>
                          <a:pt x="461" y="208"/>
                        </a:lnTo>
                        <a:lnTo>
                          <a:pt x="480" y="200"/>
                        </a:lnTo>
                        <a:lnTo>
                          <a:pt x="497" y="192"/>
                        </a:lnTo>
                        <a:lnTo>
                          <a:pt x="512" y="192"/>
                        </a:lnTo>
                        <a:lnTo>
                          <a:pt x="529" y="183"/>
                        </a:lnTo>
                        <a:lnTo>
                          <a:pt x="579" y="183"/>
                        </a:lnTo>
                        <a:lnTo>
                          <a:pt x="581" y="175"/>
                        </a:lnTo>
                        <a:lnTo>
                          <a:pt x="685" y="175"/>
                        </a:lnTo>
                        <a:lnTo>
                          <a:pt x="687" y="166"/>
                        </a:lnTo>
                        <a:lnTo>
                          <a:pt x="728" y="166"/>
                        </a:lnTo>
                        <a:lnTo>
                          <a:pt x="732" y="159"/>
                        </a:lnTo>
                        <a:lnTo>
                          <a:pt x="745" y="150"/>
                        </a:lnTo>
                        <a:lnTo>
                          <a:pt x="789" y="150"/>
                        </a:lnTo>
                        <a:lnTo>
                          <a:pt x="794" y="141"/>
                        </a:lnTo>
                        <a:lnTo>
                          <a:pt x="817" y="134"/>
                        </a:lnTo>
                        <a:lnTo>
                          <a:pt x="825" y="125"/>
                        </a:lnTo>
                        <a:lnTo>
                          <a:pt x="867" y="125"/>
                        </a:lnTo>
                        <a:lnTo>
                          <a:pt x="869" y="116"/>
                        </a:lnTo>
                        <a:lnTo>
                          <a:pt x="883" y="109"/>
                        </a:lnTo>
                        <a:lnTo>
                          <a:pt x="894" y="100"/>
                        </a:lnTo>
                        <a:lnTo>
                          <a:pt x="929" y="93"/>
                        </a:lnTo>
                        <a:lnTo>
                          <a:pt x="1010" y="93"/>
                        </a:lnTo>
                        <a:lnTo>
                          <a:pt x="1010" y="84"/>
                        </a:lnTo>
                        <a:lnTo>
                          <a:pt x="1068" y="84"/>
                        </a:lnTo>
                        <a:lnTo>
                          <a:pt x="1073" y="75"/>
                        </a:lnTo>
                        <a:lnTo>
                          <a:pt x="1116" y="75"/>
                        </a:lnTo>
                        <a:lnTo>
                          <a:pt x="1129" y="68"/>
                        </a:lnTo>
                        <a:lnTo>
                          <a:pt x="1156" y="68"/>
                        </a:lnTo>
                        <a:lnTo>
                          <a:pt x="1176" y="59"/>
                        </a:lnTo>
                        <a:lnTo>
                          <a:pt x="1183" y="51"/>
                        </a:lnTo>
                        <a:lnTo>
                          <a:pt x="1184" y="42"/>
                        </a:lnTo>
                        <a:lnTo>
                          <a:pt x="1300" y="42"/>
                        </a:lnTo>
                        <a:lnTo>
                          <a:pt x="1313" y="34"/>
                        </a:lnTo>
                        <a:lnTo>
                          <a:pt x="1324" y="34"/>
                        </a:lnTo>
                        <a:lnTo>
                          <a:pt x="1331" y="25"/>
                        </a:lnTo>
                        <a:lnTo>
                          <a:pt x="1343" y="25"/>
                        </a:lnTo>
                        <a:lnTo>
                          <a:pt x="1356" y="17"/>
                        </a:lnTo>
                        <a:lnTo>
                          <a:pt x="1365" y="9"/>
                        </a:lnTo>
                        <a:lnTo>
                          <a:pt x="1481" y="9"/>
                        </a:lnTo>
                        <a:lnTo>
                          <a:pt x="1489" y="0"/>
                        </a:lnTo>
                        <a:lnTo>
                          <a:pt x="1548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4" name="AutoShape 19">
                    <a:extLst>
                      <a:ext uri="{FF2B5EF4-FFF2-40B4-BE49-F238E27FC236}">
                        <a16:creationId xmlns="" xmlns:a16="http://schemas.microsoft.com/office/drawing/2014/main" id="{D1C32F94-F80A-4D5F-AD47-A2C26DDE3B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96" y="1442"/>
                    <a:ext cx="343" cy="73"/>
                  </a:xfrm>
                  <a:custGeom>
                    <a:avLst/>
                    <a:gdLst>
                      <a:gd name="T0" fmla="*/ 0 w 1230"/>
                      <a:gd name="T1" fmla="*/ 0 h 290"/>
                      <a:gd name="T2" fmla="*/ 0 w 1230"/>
                      <a:gd name="T3" fmla="*/ 0 h 290"/>
                      <a:gd name="T4" fmla="*/ 0 w 1230"/>
                      <a:gd name="T5" fmla="*/ 0 h 290"/>
                      <a:gd name="T6" fmla="*/ 0 w 1230"/>
                      <a:gd name="T7" fmla="*/ 0 h 290"/>
                      <a:gd name="T8" fmla="*/ 0 w 1230"/>
                      <a:gd name="T9" fmla="*/ 0 h 290"/>
                      <a:gd name="T10" fmla="*/ 0 w 1230"/>
                      <a:gd name="T11" fmla="*/ 0 h 290"/>
                      <a:gd name="T12" fmla="*/ 0 w 1230"/>
                      <a:gd name="T13" fmla="*/ 0 h 290"/>
                      <a:gd name="T14" fmla="*/ 0 w 1230"/>
                      <a:gd name="T15" fmla="*/ 0 h 290"/>
                      <a:gd name="T16" fmla="*/ 0 w 1230"/>
                      <a:gd name="T17" fmla="*/ 0 h 290"/>
                      <a:gd name="T18" fmla="*/ 0 w 1230"/>
                      <a:gd name="T19" fmla="*/ 0 h 290"/>
                      <a:gd name="T20" fmla="*/ 0 w 1230"/>
                      <a:gd name="T21" fmla="*/ 0 h 290"/>
                      <a:gd name="T22" fmla="*/ 0 w 1230"/>
                      <a:gd name="T23" fmla="*/ 0 h 290"/>
                      <a:gd name="T24" fmla="*/ 0 w 1230"/>
                      <a:gd name="T25" fmla="*/ 0 h 290"/>
                      <a:gd name="T26" fmla="*/ 0 w 1230"/>
                      <a:gd name="T27" fmla="*/ 0 h 290"/>
                      <a:gd name="T28" fmla="*/ 0 w 1230"/>
                      <a:gd name="T29" fmla="*/ 0 h 290"/>
                      <a:gd name="T30" fmla="*/ 0 w 1230"/>
                      <a:gd name="T31" fmla="*/ 0 h 290"/>
                      <a:gd name="T32" fmla="*/ 0 w 1230"/>
                      <a:gd name="T33" fmla="*/ 0 h 290"/>
                      <a:gd name="T34" fmla="*/ 0 w 1230"/>
                      <a:gd name="T35" fmla="*/ 0 h 290"/>
                      <a:gd name="T36" fmla="*/ 0 w 1230"/>
                      <a:gd name="T37" fmla="*/ 0 h 290"/>
                      <a:gd name="T38" fmla="*/ 0 w 1230"/>
                      <a:gd name="T39" fmla="*/ 0 h 290"/>
                      <a:gd name="T40" fmla="*/ 0 w 1230"/>
                      <a:gd name="T41" fmla="*/ 0 h 290"/>
                      <a:gd name="T42" fmla="*/ 0 w 1230"/>
                      <a:gd name="T43" fmla="*/ 0 h 290"/>
                      <a:gd name="T44" fmla="*/ 0 w 1230"/>
                      <a:gd name="T45" fmla="*/ 0 h 290"/>
                      <a:gd name="T46" fmla="*/ 0 w 1230"/>
                      <a:gd name="T47" fmla="*/ 0 h 290"/>
                      <a:gd name="T48" fmla="*/ 0 w 1230"/>
                      <a:gd name="T49" fmla="*/ 0 h 290"/>
                      <a:gd name="T50" fmla="*/ 0 w 1230"/>
                      <a:gd name="T51" fmla="*/ 0 h 290"/>
                      <a:gd name="T52" fmla="*/ 0 w 1230"/>
                      <a:gd name="T53" fmla="*/ 0 h 290"/>
                      <a:gd name="T54" fmla="*/ 0 w 1230"/>
                      <a:gd name="T55" fmla="*/ 0 h 290"/>
                      <a:gd name="T56" fmla="*/ 0 w 1230"/>
                      <a:gd name="T57" fmla="*/ 0 h 290"/>
                      <a:gd name="T58" fmla="*/ 0 w 1230"/>
                      <a:gd name="T59" fmla="*/ 0 h 290"/>
                      <a:gd name="T60" fmla="*/ 0 w 1230"/>
                      <a:gd name="T61" fmla="*/ 0 h 290"/>
                      <a:gd name="T62" fmla="*/ 0 w 1230"/>
                      <a:gd name="T63" fmla="*/ 0 h 290"/>
                      <a:gd name="T64" fmla="*/ 0 w 1230"/>
                      <a:gd name="T65" fmla="*/ 0 h 290"/>
                      <a:gd name="T66" fmla="*/ 0 w 1230"/>
                      <a:gd name="T67" fmla="*/ 0 h 290"/>
                      <a:gd name="T68" fmla="*/ 0 w 1230"/>
                      <a:gd name="T69" fmla="*/ 0 h 290"/>
                      <a:gd name="T70" fmla="*/ 0 w 1230"/>
                      <a:gd name="T71" fmla="*/ 0 h 290"/>
                      <a:gd name="T72" fmla="*/ 0 w 1230"/>
                      <a:gd name="T73" fmla="*/ 0 h 290"/>
                      <a:gd name="T74" fmla="*/ 0 w 1230"/>
                      <a:gd name="T75" fmla="*/ 0 h 290"/>
                      <a:gd name="T76" fmla="*/ 0 w 1230"/>
                      <a:gd name="T77" fmla="*/ 0 h 290"/>
                      <a:gd name="T78" fmla="*/ 0 w 1230"/>
                      <a:gd name="T79" fmla="*/ 0 h 290"/>
                      <a:gd name="T80" fmla="*/ 0 w 1230"/>
                      <a:gd name="T81" fmla="*/ 0 h 290"/>
                      <a:gd name="T82" fmla="*/ 0 w 1230"/>
                      <a:gd name="T83" fmla="*/ 0 h 290"/>
                      <a:gd name="T84" fmla="*/ 0 w 1230"/>
                      <a:gd name="T85" fmla="*/ 0 h 290"/>
                      <a:gd name="T86" fmla="*/ 0 w 1230"/>
                      <a:gd name="T87" fmla="*/ 0 h 290"/>
                      <a:gd name="T88" fmla="*/ 0 w 1230"/>
                      <a:gd name="T89" fmla="*/ 0 h 290"/>
                      <a:gd name="T90" fmla="*/ 0 w 1230"/>
                      <a:gd name="T91" fmla="*/ 0 h 290"/>
                      <a:gd name="T92" fmla="*/ 0 w 1230"/>
                      <a:gd name="T93" fmla="*/ 0 h 290"/>
                      <a:gd name="T94" fmla="*/ 0 w 1230"/>
                      <a:gd name="T95" fmla="*/ 0 h 290"/>
                      <a:gd name="T96" fmla="*/ 0 w 1230"/>
                      <a:gd name="T97" fmla="*/ 0 h 290"/>
                      <a:gd name="T98" fmla="*/ 0 w 1230"/>
                      <a:gd name="T99" fmla="*/ 0 h 290"/>
                      <a:gd name="T100" fmla="*/ 0 w 1230"/>
                      <a:gd name="T101" fmla="*/ 0 h 290"/>
                      <a:gd name="T102" fmla="*/ 0 w 1230"/>
                      <a:gd name="T103" fmla="*/ 0 h 290"/>
                      <a:gd name="T104" fmla="*/ 0 w 1230"/>
                      <a:gd name="T105" fmla="*/ 0 h 290"/>
                      <a:gd name="T106" fmla="*/ 0 w 1230"/>
                      <a:gd name="T107" fmla="*/ 0 h 290"/>
                      <a:gd name="T108" fmla="*/ 0 w 1230"/>
                      <a:gd name="T109" fmla="*/ 0 h 290"/>
                      <a:gd name="T110" fmla="*/ 0 w 1230"/>
                      <a:gd name="T111" fmla="*/ 0 h 290"/>
                      <a:gd name="T112" fmla="*/ 0 w 1230"/>
                      <a:gd name="T113" fmla="*/ 0 h 290"/>
                      <a:gd name="T114" fmla="*/ 0 w 1230"/>
                      <a:gd name="T115" fmla="*/ 0 h 290"/>
                      <a:gd name="T116" fmla="*/ 0 w 1230"/>
                      <a:gd name="T117" fmla="*/ 0 h 290"/>
                      <a:gd name="T118" fmla="*/ 0 w 1230"/>
                      <a:gd name="T119" fmla="*/ 0 h 290"/>
                      <a:gd name="T120" fmla="*/ 0 w 1230"/>
                      <a:gd name="T121" fmla="*/ 0 h 290"/>
                      <a:gd name="T122" fmla="*/ 0 w 1230"/>
                      <a:gd name="T123" fmla="*/ 0 h 290"/>
                      <a:gd name="T124" fmla="*/ 0 w 1230"/>
                      <a:gd name="T125" fmla="*/ 0 h 29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30"/>
                      <a:gd name="T190" fmla="*/ 0 h 290"/>
                      <a:gd name="T191" fmla="*/ 1230 w 1230"/>
                      <a:gd name="T192" fmla="*/ 290 h 290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30" h="290">
                        <a:moveTo>
                          <a:pt x="0" y="290"/>
                        </a:moveTo>
                        <a:lnTo>
                          <a:pt x="9" y="282"/>
                        </a:lnTo>
                        <a:lnTo>
                          <a:pt x="16" y="274"/>
                        </a:lnTo>
                        <a:lnTo>
                          <a:pt x="19" y="266"/>
                        </a:lnTo>
                        <a:lnTo>
                          <a:pt x="35" y="266"/>
                        </a:lnTo>
                        <a:lnTo>
                          <a:pt x="53" y="257"/>
                        </a:lnTo>
                        <a:lnTo>
                          <a:pt x="64" y="249"/>
                        </a:lnTo>
                        <a:lnTo>
                          <a:pt x="106" y="240"/>
                        </a:lnTo>
                        <a:lnTo>
                          <a:pt x="139" y="240"/>
                        </a:lnTo>
                        <a:lnTo>
                          <a:pt x="148" y="232"/>
                        </a:lnTo>
                        <a:lnTo>
                          <a:pt x="213" y="232"/>
                        </a:lnTo>
                        <a:lnTo>
                          <a:pt x="239" y="224"/>
                        </a:lnTo>
                        <a:lnTo>
                          <a:pt x="255" y="224"/>
                        </a:lnTo>
                        <a:lnTo>
                          <a:pt x="259" y="215"/>
                        </a:lnTo>
                        <a:lnTo>
                          <a:pt x="267" y="206"/>
                        </a:lnTo>
                        <a:lnTo>
                          <a:pt x="323" y="206"/>
                        </a:lnTo>
                        <a:lnTo>
                          <a:pt x="344" y="199"/>
                        </a:lnTo>
                        <a:lnTo>
                          <a:pt x="429" y="199"/>
                        </a:lnTo>
                        <a:lnTo>
                          <a:pt x="497" y="199"/>
                        </a:lnTo>
                        <a:lnTo>
                          <a:pt x="497" y="190"/>
                        </a:lnTo>
                        <a:lnTo>
                          <a:pt x="577" y="190"/>
                        </a:lnTo>
                        <a:lnTo>
                          <a:pt x="578" y="181"/>
                        </a:lnTo>
                        <a:lnTo>
                          <a:pt x="610" y="181"/>
                        </a:lnTo>
                        <a:lnTo>
                          <a:pt x="620" y="173"/>
                        </a:lnTo>
                        <a:lnTo>
                          <a:pt x="646" y="173"/>
                        </a:lnTo>
                        <a:lnTo>
                          <a:pt x="679" y="173"/>
                        </a:lnTo>
                        <a:lnTo>
                          <a:pt x="688" y="173"/>
                        </a:lnTo>
                        <a:lnTo>
                          <a:pt x="699" y="164"/>
                        </a:lnTo>
                        <a:lnTo>
                          <a:pt x="710" y="164"/>
                        </a:lnTo>
                        <a:lnTo>
                          <a:pt x="712" y="155"/>
                        </a:lnTo>
                        <a:lnTo>
                          <a:pt x="716" y="146"/>
                        </a:lnTo>
                        <a:lnTo>
                          <a:pt x="747" y="146"/>
                        </a:lnTo>
                        <a:lnTo>
                          <a:pt x="752" y="138"/>
                        </a:lnTo>
                        <a:lnTo>
                          <a:pt x="753" y="128"/>
                        </a:lnTo>
                        <a:lnTo>
                          <a:pt x="782" y="128"/>
                        </a:lnTo>
                        <a:lnTo>
                          <a:pt x="791" y="128"/>
                        </a:lnTo>
                        <a:lnTo>
                          <a:pt x="800" y="119"/>
                        </a:lnTo>
                        <a:lnTo>
                          <a:pt x="815" y="119"/>
                        </a:lnTo>
                        <a:lnTo>
                          <a:pt x="828" y="119"/>
                        </a:lnTo>
                        <a:lnTo>
                          <a:pt x="857" y="119"/>
                        </a:lnTo>
                        <a:lnTo>
                          <a:pt x="857" y="110"/>
                        </a:lnTo>
                        <a:lnTo>
                          <a:pt x="858" y="100"/>
                        </a:lnTo>
                        <a:lnTo>
                          <a:pt x="891" y="100"/>
                        </a:lnTo>
                        <a:lnTo>
                          <a:pt x="900" y="100"/>
                        </a:lnTo>
                        <a:lnTo>
                          <a:pt x="900" y="90"/>
                        </a:lnTo>
                        <a:lnTo>
                          <a:pt x="908" y="81"/>
                        </a:lnTo>
                        <a:lnTo>
                          <a:pt x="916" y="71"/>
                        </a:lnTo>
                        <a:lnTo>
                          <a:pt x="926" y="71"/>
                        </a:lnTo>
                        <a:lnTo>
                          <a:pt x="934" y="61"/>
                        </a:lnTo>
                        <a:lnTo>
                          <a:pt x="966" y="61"/>
                        </a:lnTo>
                        <a:lnTo>
                          <a:pt x="967" y="51"/>
                        </a:lnTo>
                        <a:lnTo>
                          <a:pt x="976" y="51"/>
                        </a:lnTo>
                        <a:lnTo>
                          <a:pt x="986" y="41"/>
                        </a:lnTo>
                        <a:lnTo>
                          <a:pt x="997" y="41"/>
                        </a:lnTo>
                        <a:lnTo>
                          <a:pt x="1147" y="41"/>
                        </a:lnTo>
                        <a:lnTo>
                          <a:pt x="1160" y="41"/>
                        </a:lnTo>
                        <a:lnTo>
                          <a:pt x="1164" y="30"/>
                        </a:lnTo>
                        <a:lnTo>
                          <a:pt x="1179" y="30"/>
                        </a:lnTo>
                        <a:lnTo>
                          <a:pt x="1179" y="20"/>
                        </a:lnTo>
                        <a:lnTo>
                          <a:pt x="1207" y="20"/>
                        </a:lnTo>
                        <a:lnTo>
                          <a:pt x="1207" y="9"/>
                        </a:lnTo>
                        <a:lnTo>
                          <a:pt x="1220" y="9"/>
                        </a:lnTo>
                        <a:lnTo>
                          <a:pt x="1230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  <p:sp>
                <p:nvSpPr>
                  <p:cNvPr id="85" name="AutoShape 20">
                    <a:extLst>
                      <a:ext uri="{FF2B5EF4-FFF2-40B4-BE49-F238E27FC236}">
                        <a16:creationId xmlns="" xmlns:a16="http://schemas.microsoft.com/office/drawing/2014/main" id="{A27D30D5-DB56-4224-924B-8B20C35F54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9" y="1347"/>
                    <a:ext cx="694" cy="89"/>
                  </a:xfrm>
                  <a:custGeom>
                    <a:avLst/>
                    <a:gdLst>
                      <a:gd name="T0" fmla="*/ 0 w 2458"/>
                      <a:gd name="T1" fmla="*/ 0 h 363"/>
                      <a:gd name="T2" fmla="*/ 0 w 2458"/>
                      <a:gd name="T3" fmla="*/ 0 h 363"/>
                      <a:gd name="T4" fmla="*/ 0 w 2458"/>
                      <a:gd name="T5" fmla="*/ 0 h 363"/>
                      <a:gd name="T6" fmla="*/ 0 w 2458"/>
                      <a:gd name="T7" fmla="*/ 0 h 363"/>
                      <a:gd name="T8" fmla="*/ 0 w 2458"/>
                      <a:gd name="T9" fmla="*/ 0 h 363"/>
                      <a:gd name="T10" fmla="*/ 0 w 2458"/>
                      <a:gd name="T11" fmla="*/ 0 h 363"/>
                      <a:gd name="T12" fmla="*/ 0 w 2458"/>
                      <a:gd name="T13" fmla="*/ 0 h 363"/>
                      <a:gd name="T14" fmla="*/ 0 w 2458"/>
                      <a:gd name="T15" fmla="*/ 0 h 363"/>
                      <a:gd name="T16" fmla="*/ 0 w 2458"/>
                      <a:gd name="T17" fmla="*/ 0 h 363"/>
                      <a:gd name="T18" fmla="*/ 0 w 2458"/>
                      <a:gd name="T19" fmla="*/ 0 h 363"/>
                      <a:gd name="T20" fmla="*/ 0 w 2458"/>
                      <a:gd name="T21" fmla="*/ 0 h 363"/>
                      <a:gd name="T22" fmla="*/ 0 w 2458"/>
                      <a:gd name="T23" fmla="*/ 0 h 363"/>
                      <a:gd name="T24" fmla="*/ 0 w 2458"/>
                      <a:gd name="T25" fmla="*/ 0 h 363"/>
                      <a:gd name="T26" fmla="*/ 0 w 2458"/>
                      <a:gd name="T27" fmla="*/ 0 h 363"/>
                      <a:gd name="T28" fmla="*/ 0 w 2458"/>
                      <a:gd name="T29" fmla="*/ 0 h 363"/>
                      <a:gd name="T30" fmla="*/ 0 w 2458"/>
                      <a:gd name="T31" fmla="*/ 0 h 363"/>
                      <a:gd name="T32" fmla="*/ 0 w 2458"/>
                      <a:gd name="T33" fmla="*/ 0 h 363"/>
                      <a:gd name="T34" fmla="*/ 0 w 2458"/>
                      <a:gd name="T35" fmla="*/ 0 h 363"/>
                      <a:gd name="T36" fmla="*/ 0 w 2458"/>
                      <a:gd name="T37" fmla="*/ 0 h 363"/>
                      <a:gd name="T38" fmla="*/ 0 w 2458"/>
                      <a:gd name="T39" fmla="*/ 0 h 363"/>
                      <a:gd name="T40" fmla="*/ 0 w 2458"/>
                      <a:gd name="T41" fmla="*/ 0 h 363"/>
                      <a:gd name="T42" fmla="*/ 0 w 2458"/>
                      <a:gd name="T43" fmla="*/ 0 h 363"/>
                      <a:gd name="T44" fmla="*/ 0 w 2458"/>
                      <a:gd name="T45" fmla="*/ 0 h 363"/>
                      <a:gd name="T46" fmla="*/ 0 w 2458"/>
                      <a:gd name="T47" fmla="*/ 0 h 363"/>
                      <a:gd name="T48" fmla="*/ 0 w 2458"/>
                      <a:gd name="T49" fmla="*/ 0 h 363"/>
                      <a:gd name="T50" fmla="*/ 0 w 2458"/>
                      <a:gd name="T51" fmla="*/ 0 h 363"/>
                      <a:gd name="T52" fmla="*/ 0 w 2458"/>
                      <a:gd name="T53" fmla="*/ 0 h 363"/>
                      <a:gd name="T54" fmla="*/ 0 w 2458"/>
                      <a:gd name="T55" fmla="*/ 0 h 363"/>
                      <a:gd name="T56" fmla="*/ 0 w 2458"/>
                      <a:gd name="T57" fmla="*/ 0 h 363"/>
                      <a:gd name="T58" fmla="*/ 0 w 2458"/>
                      <a:gd name="T59" fmla="*/ 0 h 363"/>
                      <a:gd name="T60" fmla="*/ 0 w 2458"/>
                      <a:gd name="T61" fmla="*/ 0 h 363"/>
                      <a:gd name="T62" fmla="*/ 0 w 2458"/>
                      <a:gd name="T63" fmla="*/ 0 h 36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58"/>
                      <a:gd name="T97" fmla="*/ 0 h 363"/>
                      <a:gd name="T98" fmla="*/ 2458 w 2458"/>
                      <a:gd name="T99" fmla="*/ 363 h 36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58" h="363">
                        <a:moveTo>
                          <a:pt x="0" y="363"/>
                        </a:moveTo>
                        <a:lnTo>
                          <a:pt x="4" y="352"/>
                        </a:lnTo>
                        <a:lnTo>
                          <a:pt x="22" y="352"/>
                        </a:lnTo>
                        <a:lnTo>
                          <a:pt x="54" y="352"/>
                        </a:lnTo>
                        <a:lnTo>
                          <a:pt x="55" y="342"/>
                        </a:lnTo>
                        <a:lnTo>
                          <a:pt x="99" y="342"/>
                        </a:lnTo>
                        <a:lnTo>
                          <a:pt x="109" y="331"/>
                        </a:lnTo>
                        <a:lnTo>
                          <a:pt x="280" y="331"/>
                        </a:lnTo>
                        <a:lnTo>
                          <a:pt x="295" y="320"/>
                        </a:lnTo>
                        <a:lnTo>
                          <a:pt x="304" y="309"/>
                        </a:lnTo>
                        <a:lnTo>
                          <a:pt x="354" y="309"/>
                        </a:lnTo>
                        <a:lnTo>
                          <a:pt x="370" y="298"/>
                        </a:lnTo>
                        <a:lnTo>
                          <a:pt x="460" y="298"/>
                        </a:lnTo>
                        <a:lnTo>
                          <a:pt x="465" y="289"/>
                        </a:lnTo>
                        <a:lnTo>
                          <a:pt x="482" y="289"/>
                        </a:lnTo>
                        <a:lnTo>
                          <a:pt x="491" y="289"/>
                        </a:lnTo>
                        <a:lnTo>
                          <a:pt x="507" y="289"/>
                        </a:lnTo>
                        <a:lnTo>
                          <a:pt x="509" y="277"/>
                        </a:lnTo>
                        <a:lnTo>
                          <a:pt x="521" y="266"/>
                        </a:lnTo>
                        <a:lnTo>
                          <a:pt x="604" y="266"/>
                        </a:lnTo>
                        <a:lnTo>
                          <a:pt x="630" y="255"/>
                        </a:lnTo>
                        <a:lnTo>
                          <a:pt x="642" y="255"/>
                        </a:lnTo>
                        <a:lnTo>
                          <a:pt x="646" y="243"/>
                        </a:lnTo>
                        <a:lnTo>
                          <a:pt x="783" y="243"/>
                        </a:lnTo>
                        <a:lnTo>
                          <a:pt x="791" y="232"/>
                        </a:lnTo>
                        <a:lnTo>
                          <a:pt x="816" y="232"/>
                        </a:lnTo>
                        <a:lnTo>
                          <a:pt x="831" y="221"/>
                        </a:lnTo>
                        <a:lnTo>
                          <a:pt x="927" y="221"/>
                        </a:lnTo>
                        <a:lnTo>
                          <a:pt x="937" y="209"/>
                        </a:lnTo>
                        <a:lnTo>
                          <a:pt x="959" y="209"/>
                        </a:lnTo>
                        <a:lnTo>
                          <a:pt x="962" y="198"/>
                        </a:lnTo>
                        <a:lnTo>
                          <a:pt x="1037" y="198"/>
                        </a:lnTo>
                        <a:lnTo>
                          <a:pt x="1041" y="186"/>
                        </a:lnTo>
                        <a:lnTo>
                          <a:pt x="1105" y="186"/>
                        </a:lnTo>
                        <a:lnTo>
                          <a:pt x="1115" y="176"/>
                        </a:lnTo>
                        <a:lnTo>
                          <a:pt x="1238" y="176"/>
                        </a:lnTo>
                        <a:lnTo>
                          <a:pt x="1239" y="164"/>
                        </a:lnTo>
                        <a:lnTo>
                          <a:pt x="1348" y="164"/>
                        </a:lnTo>
                        <a:lnTo>
                          <a:pt x="1348" y="153"/>
                        </a:lnTo>
                        <a:lnTo>
                          <a:pt x="1369" y="142"/>
                        </a:lnTo>
                        <a:lnTo>
                          <a:pt x="1426" y="142"/>
                        </a:lnTo>
                        <a:lnTo>
                          <a:pt x="1448" y="130"/>
                        </a:lnTo>
                        <a:lnTo>
                          <a:pt x="1502" y="130"/>
                        </a:lnTo>
                        <a:lnTo>
                          <a:pt x="1504" y="118"/>
                        </a:lnTo>
                        <a:lnTo>
                          <a:pt x="1577" y="118"/>
                        </a:lnTo>
                        <a:lnTo>
                          <a:pt x="1587" y="107"/>
                        </a:lnTo>
                        <a:lnTo>
                          <a:pt x="1892" y="107"/>
                        </a:lnTo>
                        <a:lnTo>
                          <a:pt x="1893" y="95"/>
                        </a:lnTo>
                        <a:lnTo>
                          <a:pt x="2001" y="95"/>
                        </a:lnTo>
                        <a:lnTo>
                          <a:pt x="2001" y="83"/>
                        </a:lnTo>
                        <a:lnTo>
                          <a:pt x="2075" y="83"/>
                        </a:lnTo>
                        <a:lnTo>
                          <a:pt x="2079" y="72"/>
                        </a:lnTo>
                        <a:lnTo>
                          <a:pt x="2086" y="60"/>
                        </a:lnTo>
                        <a:lnTo>
                          <a:pt x="2115" y="60"/>
                        </a:lnTo>
                        <a:lnTo>
                          <a:pt x="2115" y="48"/>
                        </a:lnTo>
                        <a:lnTo>
                          <a:pt x="2222" y="48"/>
                        </a:lnTo>
                        <a:lnTo>
                          <a:pt x="2227" y="37"/>
                        </a:lnTo>
                        <a:lnTo>
                          <a:pt x="2254" y="37"/>
                        </a:lnTo>
                        <a:lnTo>
                          <a:pt x="2282" y="37"/>
                        </a:lnTo>
                        <a:lnTo>
                          <a:pt x="2285" y="25"/>
                        </a:lnTo>
                        <a:lnTo>
                          <a:pt x="2356" y="25"/>
                        </a:lnTo>
                        <a:lnTo>
                          <a:pt x="2357" y="13"/>
                        </a:lnTo>
                        <a:lnTo>
                          <a:pt x="2435" y="13"/>
                        </a:lnTo>
                        <a:lnTo>
                          <a:pt x="2458" y="13"/>
                        </a:lnTo>
                        <a:lnTo>
                          <a:pt x="2458" y="0"/>
                        </a:lnTo>
                      </a:path>
                    </a:pathLst>
                  </a:custGeom>
                  <a:noFill/>
                  <a:ln w="28440">
                    <a:solidFill>
                      <a:srgbClr val="83005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defRPr/>
                    </a:pPr>
                    <a:endParaRPr lang="en-US" sz="1200" kern="0" dirty="0">
                      <a:solidFill>
                        <a:srgbClr val="67116F"/>
                      </a:solidFill>
                      <a:latin typeface="Arial" panose="020B0604020202020204" pitchFamily="34" charset="0"/>
                      <a:ea typeface="ＭＳ Ｐゴシック" pitchFamily="34" charset="-128"/>
                      <a:cs typeface="Arial"/>
                    </a:endParaRPr>
                  </a:p>
                </p:txBody>
              </p:sp>
            </p:grpSp>
            <p:sp>
              <p:nvSpPr>
                <p:cNvPr id="71" name="AutoShape 21">
                  <a:extLst>
                    <a:ext uri="{FF2B5EF4-FFF2-40B4-BE49-F238E27FC236}">
                      <a16:creationId xmlns="" xmlns:a16="http://schemas.microsoft.com/office/drawing/2014/main" id="{97524569-5921-4D37-97AA-BE228EB720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21232" y="2145425"/>
                  <a:ext cx="46783" cy="1815"/>
                </a:xfrm>
                <a:custGeom>
                  <a:avLst/>
                  <a:gdLst>
                    <a:gd name="T0" fmla="*/ 0 w 111"/>
                    <a:gd name="T1" fmla="*/ 0 h 1588"/>
                    <a:gd name="T2" fmla="*/ 2147483647 w 111"/>
                    <a:gd name="T3" fmla="*/ 0 h 1588"/>
                    <a:gd name="T4" fmla="*/ 2147483647 w 111"/>
                    <a:gd name="T5" fmla="*/ 0 h 1588"/>
                    <a:gd name="T6" fmla="*/ 2147483647 w 111"/>
                    <a:gd name="T7" fmla="*/ 0 h 1588"/>
                    <a:gd name="T8" fmla="*/ 2147483647 w 111"/>
                    <a:gd name="T9" fmla="*/ 0 h 1588"/>
                    <a:gd name="T10" fmla="*/ 2147483647 w 111"/>
                    <a:gd name="T11" fmla="*/ 0 h 15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1"/>
                    <a:gd name="T19" fmla="*/ 0 h 1588"/>
                    <a:gd name="T20" fmla="*/ 111 w 111"/>
                    <a:gd name="T21" fmla="*/ 0 h 158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1" h="1588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38" y="0"/>
                      </a:lnTo>
                      <a:lnTo>
                        <a:pt x="77" y="0"/>
                      </a:lnTo>
                      <a:lnTo>
                        <a:pt x="86" y="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28440">
                  <a:solidFill>
                    <a:srgbClr val="83005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377">
                    <a:defRPr/>
                  </a:pPr>
                  <a:endParaRPr lang="en-US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pitchFamily="34" charset="-128"/>
                    <a:cs typeface="Arial"/>
                  </a:endParaRPr>
                </a:p>
              </p:txBody>
            </p:sp>
          </p:grpSp>
          <p:sp>
            <p:nvSpPr>
              <p:cNvPr id="32" name="Text Box 32">
                <a:extLst>
                  <a:ext uri="{FF2B5EF4-FFF2-40B4-BE49-F238E27FC236}">
                    <a16:creationId xmlns="" xmlns:a16="http://schemas.microsoft.com/office/drawing/2014/main" id="{57D328BE-4AF3-43CE-8A7B-1E4264C01B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430" y="5396048"/>
                <a:ext cx="3102505" cy="292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sz="1200" kern="0" dirty="0">
                    <a:solidFill>
                      <a:srgbClr val="67116F"/>
                    </a:solidFill>
                    <a:cs typeface="Arial" charset="0"/>
                  </a:rPr>
                  <a:t>Дни после рандомизации </a:t>
                </a:r>
                <a:endParaRPr lang="en-GB" sz="1200" kern="0" dirty="0">
                  <a:solidFill>
                    <a:srgbClr val="67116F"/>
                  </a:solidFill>
                  <a:cs typeface="Arial" charset="0"/>
                </a:endParaRPr>
              </a:p>
            </p:txBody>
          </p:sp>
          <p:sp>
            <p:nvSpPr>
              <p:cNvPr id="33" name="Text Box 46">
                <a:extLst>
                  <a:ext uri="{FF2B5EF4-FFF2-40B4-BE49-F238E27FC236}">
                    <a16:creationId xmlns="" xmlns:a16="http://schemas.microsoft.com/office/drawing/2014/main" id="{12E3C062-B71B-4107-9242-29AB0CC20D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1949090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12</a:t>
                </a:r>
              </a:p>
            </p:txBody>
          </p:sp>
          <p:sp>
            <p:nvSpPr>
              <p:cNvPr id="34" name="Text Box 47">
                <a:extLst>
                  <a:ext uri="{FF2B5EF4-FFF2-40B4-BE49-F238E27FC236}">
                    <a16:creationId xmlns="" xmlns:a16="http://schemas.microsoft.com/office/drawing/2014/main" id="{415DE23A-9F96-43FF-B5AB-CCB54CE076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2192321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11</a:t>
                </a:r>
              </a:p>
            </p:txBody>
          </p:sp>
          <p:sp>
            <p:nvSpPr>
              <p:cNvPr id="35" name="Text Box 48">
                <a:extLst>
                  <a:ext uri="{FF2B5EF4-FFF2-40B4-BE49-F238E27FC236}">
                    <a16:creationId xmlns="" xmlns:a16="http://schemas.microsoft.com/office/drawing/2014/main" id="{F1255818-CB77-4070-A3FB-248210697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2433734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10</a:t>
                </a:r>
              </a:p>
            </p:txBody>
          </p:sp>
          <p:sp>
            <p:nvSpPr>
              <p:cNvPr id="36" name="Text Box 49">
                <a:extLst>
                  <a:ext uri="{FF2B5EF4-FFF2-40B4-BE49-F238E27FC236}">
                    <a16:creationId xmlns="" xmlns:a16="http://schemas.microsoft.com/office/drawing/2014/main" id="{3FC3BDF1-5437-42CF-BEDF-449AA4A761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2675149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9</a:t>
                </a:r>
              </a:p>
            </p:txBody>
          </p:sp>
          <p:sp>
            <p:nvSpPr>
              <p:cNvPr id="37" name="Text Box 50">
                <a:extLst>
                  <a:ext uri="{FF2B5EF4-FFF2-40B4-BE49-F238E27FC236}">
                    <a16:creationId xmlns="" xmlns:a16="http://schemas.microsoft.com/office/drawing/2014/main" id="{27FAF42F-C2DF-4B3C-9448-F9FD7E1372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2916562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8</a:t>
                </a:r>
              </a:p>
            </p:txBody>
          </p:sp>
          <p:sp>
            <p:nvSpPr>
              <p:cNvPr id="38" name="Text Box 51">
                <a:extLst>
                  <a:ext uri="{FF2B5EF4-FFF2-40B4-BE49-F238E27FC236}">
                    <a16:creationId xmlns="" xmlns:a16="http://schemas.microsoft.com/office/drawing/2014/main" id="{20D7BAFB-2CE9-410E-9135-4049539198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157977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7</a:t>
                </a:r>
              </a:p>
            </p:txBody>
          </p:sp>
          <p:sp>
            <p:nvSpPr>
              <p:cNvPr id="39" name="Text Box 52">
                <a:extLst>
                  <a:ext uri="{FF2B5EF4-FFF2-40B4-BE49-F238E27FC236}">
                    <a16:creationId xmlns="" xmlns:a16="http://schemas.microsoft.com/office/drawing/2014/main" id="{6565EADC-F569-4A19-9AF7-2B6BB1C666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401207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6</a:t>
                </a:r>
              </a:p>
            </p:txBody>
          </p:sp>
          <p:sp>
            <p:nvSpPr>
              <p:cNvPr id="40" name="Text Box 53">
                <a:extLst>
                  <a:ext uri="{FF2B5EF4-FFF2-40B4-BE49-F238E27FC236}">
                    <a16:creationId xmlns="" xmlns:a16="http://schemas.microsoft.com/office/drawing/2014/main" id="{CF9E1C24-5A21-45A2-9EF1-3B07D8FB2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642619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5</a:t>
                </a:r>
              </a:p>
            </p:txBody>
          </p:sp>
          <p:sp>
            <p:nvSpPr>
              <p:cNvPr id="41" name="Text Box 54">
                <a:extLst>
                  <a:ext uri="{FF2B5EF4-FFF2-40B4-BE49-F238E27FC236}">
                    <a16:creationId xmlns="" xmlns:a16="http://schemas.microsoft.com/office/drawing/2014/main" id="{8684DCA8-B438-48EE-9A94-410D815D75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3885849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4</a:t>
                </a:r>
              </a:p>
            </p:txBody>
          </p:sp>
          <p:sp>
            <p:nvSpPr>
              <p:cNvPr id="42" name="Text Box 55">
                <a:extLst>
                  <a:ext uri="{FF2B5EF4-FFF2-40B4-BE49-F238E27FC236}">
                    <a16:creationId xmlns="" xmlns:a16="http://schemas.microsoft.com/office/drawing/2014/main" id="{7E806FFA-8940-42A9-93CB-98F284B0E5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127264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3</a:t>
                </a:r>
              </a:p>
            </p:txBody>
          </p:sp>
          <p:sp>
            <p:nvSpPr>
              <p:cNvPr id="43" name="Text Box 56">
                <a:extLst>
                  <a:ext uri="{FF2B5EF4-FFF2-40B4-BE49-F238E27FC236}">
                    <a16:creationId xmlns="" xmlns:a16="http://schemas.microsoft.com/office/drawing/2014/main" id="{19995C13-1A2A-4928-9DB2-DE20A42E34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370492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2</a:t>
                </a:r>
              </a:p>
            </p:txBody>
          </p:sp>
          <p:sp>
            <p:nvSpPr>
              <p:cNvPr id="44" name="Text Box 57">
                <a:extLst>
                  <a:ext uri="{FF2B5EF4-FFF2-40B4-BE49-F238E27FC236}">
                    <a16:creationId xmlns="" xmlns:a16="http://schemas.microsoft.com/office/drawing/2014/main" id="{DEF1D446-C2BD-4062-A5AC-0A7E749FC7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611906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</a:t>
                </a:r>
              </a:p>
            </p:txBody>
          </p:sp>
          <p:sp>
            <p:nvSpPr>
              <p:cNvPr id="45" name="Text Box 58">
                <a:extLst>
                  <a:ext uri="{FF2B5EF4-FFF2-40B4-BE49-F238E27FC236}">
                    <a16:creationId xmlns="" xmlns:a16="http://schemas.microsoft.com/office/drawing/2014/main" id="{1E034287-A171-479A-9D76-FD6221CD5F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722" y="4853322"/>
                <a:ext cx="86532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46" name="Text Box 59">
                <a:extLst>
                  <a:ext uri="{FF2B5EF4-FFF2-40B4-BE49-F238E27FC236}">
                    <a16:creationId xmlns="" xmlns:a16="http://schemas.microsoft.com/office/drawing/2014/main" id="{479C4059-F830-4296-A965-5B5BF42C60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3195" y="1707676"/>
                <a:ext cx="173063" cy="175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13</a:t>
                </a:r>
              </a:p>
            </p:txBody>
          </p:sp>
          <p:sp>
            <p:nvSpPr>
              <p:cNvPr id="47" name="Text Box 60">
                <a:extLst>
                  <a:ext uri="{FF2B5EF4-FFF2-40B4-BE49-F238E27FC236}">
                    <a16:creationId xmlns="" xmlns:a16="http://schemas.microsoft.com/office/drawing/2014/main" id="{FB9973BE-15C7-4EC5-9039-D774578533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183166" y="3326130"/>
                <a:ext cx="3310821" cy="313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sz="1200" kern="0" dirty="0">
                    <a:solidFill>
                      <a:srgbClr val="67116F"/>
                    </a:solidFill>
                    <a:cs typeface="Arial" charset="0"/>
                  </a:rPr>
                  <a:t>Совокупная частота </a:t>
                </a:r>
                <a:r>
                  <a:rPr lang="en-GB" sz="1200" kern="0" dirty="0">
                    <a:solidFill>
                      <a:srgbClr val="67116F"/>
                    </a:solidFill>
                    <a:cs typeface="Arial" charset="0"/>
                  </a:rPr>
                  <a:t>(%) </a:t>
                </a:r>
              </a:p>
            </p:txBody>
          </p:sp>
          <p:sp>
            <p:nvSpPr>
              <p:cNvPr id="48" name="Text Box 61">
                <a:extLst>
                  <a:ext uri="{FF2B5EF4-FFF2-40B4-BE49-F238E27FC236}">
                    <a16:creationId xmlns="" xmlns:a16="http://schemas.microsoft.com/office/drawing/2014/main" id="{B051E4B3-B817-467A-9D8D-B270CDEA7D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1400" y="2457332"/>
                <a:ext cx="383567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377" fontAlgn="base">
                  <a:spcBef>
                    <a:spcPts val="100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altLang="en-US" sz="10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9</a:t>
                </a:r>
                <a:r>
                  <a:rPr lang="ru-RU" altLang="en-US" sz="10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,</a:t>
                </a:r>
                <a:r>
                  <a:rPr lang="en-GB" altLang="en-US" sz="10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8</a:t>
                </a:r>
                <a:endParaRPr lang="en-GB" altLang="en-US" sz="1400" b="1" dirty="0">
                  <a:solidFill>
                    <a:srgbClr val="67116F"/>
                  </a:solidFill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 Box 62">
                <a:extLst>
                  <a:ext uri="{FF2B5EF4-FFF2-40B4-BE49-F238E27FC236}">
                    <a16:creationId xmlns="" xmlns:a16="http://schemas.microsoft.com/office/drawing/2014/main" id="{B95365D7-00D6-46F1-8DB4-9ACFDE8055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8845" y="2021698"/>
                <a:ext cx="470096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b="1" kern="0" dirty="0">
                    <a:solidFill>
                      <a:srgbClr val="67116F"/>
                    </a:solidFill>
                    <a:cs typeface="Arial" charset="0"/>
                  </a:rPr>
                  <a:t>11,7</a:t>
                </a:r>
              </a:p>
            </p:txBody>
          </p:sp>
          <p:sp>
            <p:nvSpPr>
              <p:cNvPr id="50" name="Line 72">
                <a:extLst>
                  <a:ext uri="{FF2B5EF4-FFF2-40B4-BE49-F238E27FC236}">
                    <a16:creationId xmlns="" xmlns:a16="http://schemas.microsoft.com/office/drawing/2014/main" id="{AFDB3EAF-81EB-42D9-BDD6-7FFA5C349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792" y="1802064"/>
                <a:ext cx="0" cy="338524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>
                  <a:defRPr/>
                </a:pPr>
                <a:endParaRPr lang="fr-FR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51" name="Text Box 88">
                <a:extLst>
                  <a:ext uri="{FF2B5EF4-FFF2-40B4-BE49-F238E27FC236}">
                    <a16:creationId xmlns="" xmlns:a16="http://schemas.microsoft.com/office/drawing/2014/main" id="{303802E1-091A-40EE-ACCC-DF5173835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5069" y="4789791"/>
                <a:ext cx="2918521" cy="257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spcBef>
                    <a:spcPts val="1000"/>
                  </a:spcBef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HR 0,84 (</a:t>
                </a:r>
                <a:r>
                  <a:rPr lang="ru-RU" sz="1000" kern="0" dirty="0">
                    <a:solidFill>
                      <a:srgbClr val="67116F"/>
                    </a:solidFill>
                    <a:cs typeface="Arial" charset="0"/>
                  </a:rPr>
                  <a:t>95% ДИ: </a:t>
                </a: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0,77–0,92), </a:t>
                </a:r>
                <a:r>
                  <a:rPr lang="en-GB" sz="1000" i="1" kern="0" dirty="0">
                    <a:solidFill>
                      <a:srgbClr val="67116F"/>
                    </a:solidFill>
                    <a:cs typeface="Arial" charset="0"/>
                  </a:rPr>
                  <a:t>P</a:t>
                </a:r>
                <a:r>
                  <a:rPr lang="en-GB" sz="1000" kern="0" dirty="0">
                    <a:solidFill>
                      <a:srgbClr val="67116F"/>
                    </a:solidFill>
                    <a:cs typeface="Arial" charset="0"/>
                  </a:rPr>
                  <a:t>&lt;0,001</a:t>
                </a:r>
              </a:p>
            </p:txBody>
          </p:sp>
          <p:sp>
            <p:nvSpPr>
              <p:cNvPr id="52" name="Text Box 89">
                <a:extLst>
                  <a:ext uri="{FF2B5EF4-FFF2-40B4-BE49-F238E27FC236}">
                    <a16:creationId xmlns="" xmlns:a16="http://schemas.microsoft.com/office/drawing/2014/main" id="{DE38CE65-05B1-40FF-B89E-92DF81051B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6499" y="1818401"/>
                <a:ext cx="1546383" cy="46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914377" eaLnBrk="1" hangingPunct="1"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sz="1200" b="1" kern="0" dirty="0">
                    <a:solidFill>
                      <a:srgbClr val="67116F"/>
                    </a:solidFill>
                    <a:cs typeface="Arial" charset="0"/>
                  </a:rPr>
                  <a:t>Клопидогрел</a:t>
                </a:r>
                <a:endParaRPr lang="en-US" sz="1200" b="1" kern="0" dirty="0">
                  <a:solidFill>
                    <a:srgbClr val="67116F"/>
                  </a:solidFill>
                  <a:cs typeface="Arial" charset="0"/>
                </a:endParaRPr>
              </a:p>
              <a:p>
                <a:pPr algn="ctr" defTabSz="914377" eaLnBrk="1" hangingPunct="1"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en-US" sz="1000" kern="0" dirty="0">
                    <a:solidFill>
                      <a:srgbClr val="67116F"/>
                    </a:solidFill>
                    <a:cs typeface="Arial" charset="0"/>
                  </a:rPr>
                  <a:t>(n=9291)</a:t>
                </a:r>
                <a:r>
                  <a:rPr lang="ru-RU" sz="1000" kern="0" dirty="0">
                    <a:solidFill>
                      <a:srgbClr val="67116F"/>
                    </a:solidFill>
                    <a:cs typeface="Arial" charset="0"/>
                  </a:rPr>
                  <a:t> </a:t>
                </a:r>
                <a:endParaRPr lang="en-GB" sz="1000" kern="0" dirty="0">
                  <a:solidFill>
                    <a:srgbClr val="67116F"/>
                  </a:solidFill>
                  <a:cs typeface="Arial" charset="0"/>
                </a:endParaRPr>
              </a:p>
            </p:txBody>
          </p:sp>
          <p:sp>
            <p:nvSpPr>
              <p:cNvPr id="53" name="Text Box 90">
                <a:extLst>
                  <a:ext uri="{FF2B5EF4-FFF2-40B4-BE49-F238E27FC236}">
                    <a16:creationId xmlns="" xmlns:a16="http://schemas.microsoft.com/office/drawing/2014/main" id="{B0F5D22F-F393-4026-ABCF-50F37BE80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3884" y="2805840"/>
                <a:ext cx="1721665" cy="679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7500" tIns="35100" rIns="67500" bIns="351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altLang="en-US" sz="12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Брилинта 90мг</a:t>
                </a:r>
                <a:endParaRPr lang="en-US" altLang="en-US" sz="1200" b="1" dirty="0">
                  <a:solidFill>
                    <a:srgbClr val="67116F"/>
                  </a:solidFill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altLang="en-US" sz="1200" b="1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2 раза в сутки</a:t>
                </a:r>
              </a:p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0" algn="l"/>
                    <a:tab pos="596885" algn="l"/>
                    <a:tab pos="1195887" algn="l"/>
                    <a:tab pos="1794888" algn="l"/>
                    <a:tab pos="2393891" algn="l"/>
                    <a:tab pos="2992892" algn="l"/>
                    <a:tab pos="3591894" algn="l"/>
                    <a:tab pos="4190895" algn="l"/>
                    <a:tab pos="4789898" algn="l"/>
                    <a:tab pos="5388899" algn="l"/>
                    <a:tab pos="5987901" algn="l"/>
                    <a:tab pos="6586902" algn="l"/>
                    <a:tab pos="7185904" algn="l"/>
                    <a:tab pos="7784905" algn="l"/>
                    <a:tab pos="8383908" algn="l"/>
                    <a:tab pos="8982909" algn="l"/>
                    <a:tab pos="9581911" algn="l"/>
                    <a:tab pos="10180912" algn="l"/>
                    <a:tab pos="10779914" algn="l"/>
                    <a:tab pos="11378916" algn="l"/>
                    <a:tab pos="11977918" algn="l"/>
                  </a:tabLst>
                  <a:defRPr/>
                </a:pPr>
                <a:r>
                  <a:rPr lang="ru-RU" altLang="en-US" sz="1000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(</a:t>
                </a:r>
                <a:r>
                  <a:rPr lang="en-US" altLang="en-US" sz="1000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n=9333</a:t>
                </a:r>
                <a:r>
                  <a:rPr lang="ru-RU" altLang="en-US" sz="1000" dirty="0">
                    <a:solidFill>
                      <a:srgbClr val="67116F"/>
                    </a:solidFill>
                    <a:ea typeface="MS PGothic" panose="020B0600070205080204" pitchFamily="34" charset="-128"/>
                    <a:cs typeface="Arial" panose="020B0604020202020204" pitchFamily="34" charset="0"/>
                  </a:rPr>
                  <a:t>) </a:t>
                </a:r>
                <a:endParaRPr lang="en-GB" altLang="en-US" sz="1000" dirty="0">
                  <a:solidFill>
                    <a:srgbClr val="67116F"/>
                  </a:solidFill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91">
                <a:extLst>
                  <a:ext uri="{FF2B5EF4-FFF2-40B4-BE49-F238E27FC236}">
                    <a16:creationId xmlns="" xmlns:a16="http://schemas.microsoft.com/office/drawing/2014/main" id="{0516A437-8E24-4C66-B54E-B4F579075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539" y="2148757"/>
                <a:ext cx="3009020" cy="2808026"/>
              </a:xfrm>
              <a:custGeom>
                <a:avLst/>
                <a:gdLst>
                  <a:gd name="T0" fmla="*/ 2147483647 w 3244"/>
                  <a:gd name="T1" fmla="*/ 2147483647 h 1793"/>
                  <a:gd name="T2" fmla="*/ 2147483647 w 3244"/>
                  <a:gd name="T3" fmla="*/ 2147483647 h 1793"/>
                  <a:gd name="T4" fmla="*/ 2147483647 w 3244"/>
                  <a:gd name="T5" fmla="*/ 2147483647 h 1793"/>
                  <a:gd name="T6" fmla="*/ 2147483647 w 3244"/>
                  <a:gd name="T7" fmla="*/ 2147483647 h 1793"/>
                  <a:gd name="T8" fmla="*/ 2147483647 w 3244"/>
                  <a:gd name="T9" fmla="*/ 2147483647 h 1793"/>
                  <a:gd name="T10" fmla="*/ 2147483647 w 3244"/>
                  <a:gd name="T11" fmla="*/ 2147483647 h 1793"/>
                  <a:gd name="T12" fmla="*/ 2147483647 w 3244"/>
                  <a:gd name="T13" fmla="*/ 2147483647 h 1793"/>
                  <a:gd name="T14" fmla="*/ 2147483647 w 3244"/>
                  <a:gd name="T15" fmla="*/ 2147483647 h 1793"/>
                  <a:gd name="T16" fmla="*/ 2147483647 w 3244"/>
                  <a:gd name="T17" fmla="*/ 2147483647 h 1793"/>
                  <a:gd name="T18" fmla="*/ 2147483647 w 3244"/>
                  <a:gd name="T19" fmla="*/ 2147483647 h 1793"/>
                  <a:gd name="T20" fmla="*/ 2147483647 w 3244"/>
                  <a:gd name="T21" fmla="*/ 2147483647 h 1793"/>
                  <a:gd name="T22" fmla="*/ 2147483647 w 3244"/>
                  <a:gd name="T23" fmla="*/ 2147483647 h 1793"/>
                  <a:gd name="T24" fmla="*/ 2147483647 w 3244"/>
                  <a:gd name="T25" fmla="*/ 2147483647 h 1793"/>
                  <a:gd name="T26" fmla="*/ 2147483647 w 3244"/>
                  <a:gd name="T27" fmla="*/ 2147483647 h 1793"/>
                  <a:gd name="T28" fmla="*/ 2147483647 w 3244"/>
                  <a:gd name="T29" fmla="*/ 2147483647 h 1793"/>
                  <a:gd name="T30" fmla="*/ 2147483647 w 3244"/>
                  <a:gd name="T31" fmla="*/ 2147483647 h 1793"/>
                  <a:gd name="T32" fmla="*/ 2147483647 w 3244"/>
                  <a:gd name="T33" fmla="*/ 2147483647 h 1793"/>
                  <a:gd name="T34" fmla="*/ 2147483647 w 3244"/>
                  <a:gd name="T35" fmla="*/ 2147483647 h 1793"/>
                  <a:gd name="T36" fmla="*/ 2147483647 w 3244"/>
                  <a:gd name="T37" fmla="*/ 2147483647 h 1793"/>
                  <a:gd name="T38" fmla="*/ 2147483647 w 3244"/>
                  <a:gd name="T39" fmla="*/ 2147483647 h 1793"/>
                  <a:gd name="T40" fmla="*/ 2147483647 w 3244"/>
                  <a:gd name="T41" fmla="*/ 2147483647 h 1793"/>
                  <a:gd name="T42" fmla="*/ 2147483647 w 3244"/>
                  <a:gd name="T43" fmla="*/ 2147483647 h 1793"/>
                  <a:gd name="T44" fmla="*/ 2147483647 w 3244"/>
                  <a:gd name="T45" fmla="*/ 2147483647 h 1793"/>
                  <a:gd name="T46" fmla="*/ 2147483647 w 3244"/>
                  <a:gd name="T47" fmla="*/ 2147483647 h 1793"/>
                  <a:gd name="T48" fmla="*/ 2147483647 w 3244"/>
                  <a:gd name="T49" fmla="*/ 2147483647 h 1793"/>
                  <a:gd name="T50" fmla="*/ 2147483647 w 3244"/>
                  <a:gd name="T51" fmla="*/ 2147483647 h 1793"/>
                  <a:gd name="T52" fmla="*/ 2147483647 w 3244"/>
                  <a:gd name="T53" fmla="*/ 2147483647 h 1793"/>
                  <a:gd name="T54" fmla="*/ 2147483647 w 3244"/>
                  <a:gd name="T55" fmla="*/ 2147483647 h 1793"/>
                  <a:gd name="T56" fmla="*/ 2147483647 w 3244"/>
                  <a:gd name="T57" fmla="*/ 2147483647 h 1793"/>
                  <a:gd name="T58" fmla="*/ 2147483647 w 3244"/>
                  <a:gd name="T59" fmla="*/ 2147483647 h 1793"/>
                  <a:gd name="T60" fmla="*/ 2147483647 w 3244"/>
                  <a:gd name="T61" fmla="*/ 2147483647 h 1793"/>
                  <a:gd name="T62" fmla="*/ 2147483647 w 3244"/>
                  <a:gd name="T63" fmla="*/ 2147483647 h 1793"/>
                  <a:gd name="T64" fmla="*/ 2147483647 w 3244"/>
                  <a:gd name="T65" fmla="*/ 2147483647 h 1793"/>
                  <a:gd name="T66" fmla="*/ 2147483647 w 3244"/>
                  <a:gd name="T67" fmla="*/ 2147483647 h 1793"/>
                  <a:gd name="T68" fmla="*/ 2147483647 w 3244"/>
                  <a:gd name="T69" fmla="*/ 2147483647 h 1793"/>
                  <a:gd name="T70" fmla="*/ 2147483647 w 3244"/>
                  <a:gd name="T71" fmla="*/ 2147483647 h 1793"/>
                  <a:gd name="T72" fmla="*/ 2147483647 w 3244"/>
                  <a:gd name="T73" fmla="*/ 2147483647 h 1793"/>
                  <a:gd name="T74" fmla="*/ 2147483647 w 3244"/>
                  <a:gd name="T75" fmla="*/ 2147483647 h 1793"/>
                  <a:gd name="T76" fmla="*/ 2147483647 w 3244"/>
                  <a:gd name="T77" fmla="*/ 2147483647 h 1793"/>
                  <a:gd name="T78" fmla="*/ 2147483647 w 3244"/>
                  <a:gd name="T79" fmla="*/ 2147483647 h 1793"/>
                  <a:gd name="T80" fmla="*/ 2147483647 w 3244"/>
                  <a:gd name="T81" fmla="*/ 2147483647 h 1793"/>
                  <a:gd name="T82" fmla="*/ 2147483647 w 3244"/>
                  <a:gd name="T83" fmla="*/ 2147483647 h 1793"/>
                  <a:gd name="T84" fmla="*/ 2147483647 w 3244"/>
                  <a:gd name="T85" fmla="*/ 2147483647 h 1793"/>
                  <a:gd name="T86" fmla="*/ 2147483647 w 3244"/>
                  <a:gd name="T87" fmla="*/ 2147483647 h 1793"/>
                  <a:gd name="T88" fmla="*/ 2147483647 w 3244"/>
                  <a:gd name="T89" fmla="*/ 2147483647 h 1793"/>
                  <a:gd name="T90" fmla="*/ 2147483647 w 3244"/>
                  <a:gd name="T91" fmla="*/ 2147483647 h 1793"/>
                  <a:gd name="T92" fmla="*/ 2147483647 w 3244"/>
                  <a:gd name="T93" fmla="*/ 2147483647 h 1793"/>
                  <a:gd name="T94" fmla="*/ 2147483647 w 3244"/>
                  <a:gd name="T95" fmla="*/ 2147483647 h 1793"/>
                  <a:gd name="T96" fmla="*/ 2147483647 w 3244"/>
                  <a:gd name="T97" fmla="*/ 2147483647 h 1793"/>
                  <a:gd name="T98" fmla="*/ 2147483647 w 3244"/>
                  <a:gd name="T99" fmla="*/ 2147483647 h 1793"/>
                  <a:gd name="T100" fmla="*/ 2147483647 w 3244"/>
                  <a:gd name="T101" fmla="*/ 2147483647 h 1793"/>
                  <a:gd name="T102" fmla="*/ 2147483647 w 3244"/>
                  <a:gd name="T103" fmla="*/ 2147483647 h 1793"/>
                  <a:gd name="T104" fmla="*/ 2147483647 w 3244"/>
                  <a:gd name="T105" fmla="*/ 2147483647 h 1793"/>
                  <a:gd name="T106" fmla="*/ 2147483647 w 3244"/>
                  <a:gd name="T107" fmla="*/ 2147483647 h 1793"/>
                  <a:gd name="T108" fmla="*/ 2147483647 w 3244"/>
                  <a:gd name="T109" fmla="*/ 2147483647 h 1793"/>
                  <a:gd name="T110" fmla="*/ 2147483647 w 3244"/>
                  <a:gd name="T111" fmla="*/ 2147483647 h 1793"/>
                  <a:gd name="T112" fmla="*/ 2147483647 w 3244"/>
                  <a:gd name="T113" fmla="*/ 2147483647 h 17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44"/>
                  <a:gd name="T172" fmla="*/ 0 h 1793"/>
                  <a:gd name="T173" fmla="*/ 3244 w 3244"/>
                  <a:gd name="T174" fmla="*/ 1793 h 17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44" h="1793">
                    <a:moveTo>
                      <a:pt x="0" y="1793"/>
                    </a:moveTo>
                    <a:lnTo>
                      <a:pt x="15" y="1790"/>
                    </a:lnTo>
                    <a:lnTo>
                      <a:pt x="13" y="1661"/>
                    </a:lnTo>
                    <a:lnTo>
                      <a:pt x="18" y="1661"/>
                    </a:lnTo>
                    <a:lnTo>
                      <a:pt x="18" y="1629"/>
                    </a:lnTo>
                    <a:lnTo>
                      <a:pt x="22" y="1629"/>
                    </a:lnTo>
                    <a:lnTo>
                      <a:pt x="19" y="1571"/>
                    </a:lnTo>
                    <a:lnTo>
                      <a:pt x="25" y="1572"/>
                    </a:lnTo>
                    <a:lnTo>
                      <a:pt x="24" y="1527"/>
                    </a:lnTo>
                    <a:lnTo>
                      <a:pt x="30" y="1526"/>
                    </a:lnTo>
                    <a:lnTo>
                      <a:pt x="30" y="1499"/>
                    </a:lnTo>
                    <a:lnTo>
                      <a:pt x="34" y="1497"/>
                    </a:lnTo>
                    <a:lnTo>
                      <a:pt x="33" y="1467"/>
                    </a:lnTo>
                    <a:lnTo>
                      <a:pt x="40" y="1467"/>
                    </a:lnTo>
                    <a:lnTo>
                      <a:pt x="39" y="1430"/>
                    </a:lnTo>
                    <a:lnTo>
                      <a:pt x="43" y="1431"/>
                    </a:lnTo>
                    <a:lnTo>
                      <a:pt x="43" y="1403"/>
                    </a:lnTo>
                    <a:lnTo>
                      <a:pt x="48" y="1403"/>
                    </a:lnTo>
                    <a:lnTo>
                      <a:pt x="48" y="1383"/>
                    </a:lnTo>
                    <a:lnTo>
                      <a:pt x="55" y="1383"/>
                    </a:lnTo>
                    <a:lnTo>
                      <a:pt x="55" y="1334"/>
                    </a:lnTo>
                    <a:lnTo>
                      <a:pt x="61" y="1331"/>
                    </a:lnTo>
                    <a:lnTo>
                      <a:pt x="63" y="1301"/>
                    </a:lnTo>
                    <a:lnTo>
                      <a:pt x="69" y="1302"/>
                    </a:lnTo>
                    <a:lnTo>
                      <a:pt x="69" y="1281"/>
                    </a:lnTo>
                    <a:lnTo>
                      <a:pt x="76" y="1277"/>
                    </a:lnTo>
                    <a:lnTo>
                      <a:pt x="76" y="1254"/>
                    </a:lnTo>
                    <a:lnTo>
                      <a:pt x="79" y="1256"/>
                    </a:lnTo>
                    <a:lnTo>
                      <a:pt x="79" y="1247"/>
                    </a:lnTo>
                    <a:lnTo>
                      <a:pt x="81" y="1239"/>
                    </a:lnTo>
                    <a:lnTo>
                      <a:pt x="88" y="1232"/>
                    </a:lnTo>
                    <a:lnTo>
                      <a:pt x="90" y="1224"/>
                    </a:lnTo>
                    <a:lnTo>
                      <a:pt x="91" y="1217"/>
                    </a:lnTo>
                    <a:lnTo>
                      <a:pt x="93" y="1202"/>
                    </a:lnTo>
                    <a:lnTo>
                      <a:pt x="99" y="1202"/>
                    </a:lnTo>
                    <a:lnTo>
                      <a:pt x="99" y="1191"/>
                    </a:lnTo>
                    <a:lnTo>
                      <a:pt x="103" y="1182"/>
                    </a:lnTo>
                    <a:lnTo>
                      <a:pt x="106" y="1173"/>
                    </a:lnTo>
                    <a:lnTo>
                      <a:pt x="112" y="1172"/>
                    </a:lnTo>
                    <a:lnTo>
                      <a:pt x="111" y="1158"/>
                    </a:lnTo>
                    <a:lnTo>
                      <a:pt x="115" y="1158"/>
                    </a:lnTo>
                    <a:lnTo>
                      <a:pt x="117" y="1151"/>
                    </a:lnTo>
                    <a:lnTo>
                      <a:pt x="120" y="1142"/>
                    </a:lnTo>
                    <a:lnTo>
                      <a:pt x="126" y="1137"/>
                    </a:lnTo>
                    <a:lnTo>
                      <a:pt x="129" y="1133"/>
                    </a:lnTo>
                    <a:lnTo>
                      <a:pt x="132" y="1125"/>
                    </a:lnTo>
                    <a:lnTo>
                      <a:pt x="136" y="1122"/>
                    </a:lnTo>
                    <a:lnTo>
                      <a:pt x="139" y="1113"/>
                    </a:lnTo>
                    <a:lnTo>
                      <a:pt x="141" y="1104"/>
                    </a:lnTo>
                    <a:lnTo>
                      <a:pt x="144" y="1098"/>
                    </a:lnTo>
                    <a:lnTo>
                      <a:pt x="147" y="1089"/>
                    </a:lnTo>
                    <a:lnTo>
                      <a:pt x="153" y="1083"/>
                    </a:lnTo>
                    <a:lnTo>
                      <a:pt x="153" y="1076"/>
                    </a:lnTo>
                    <a:lnTo>
                      <a:pt x="162" y="1076"/>
                    </a:lnTo>
                    <a:lnTo>
                      <a:pt x="166" y="1067"/>
                    </a:lnTo>
                    <a:lnTo>
                      <a:pt x="175" y="1064"/>
                    </a:lnTo>
                    <a:lnTo>
                      <a:pt x="181" y="1058"/>
                    </a:lnTo>
                    <a:lnTo>
                      <a:pt x="189" y="1050"/>
                    </a:lnTo>
                    <a:lnTo>
                      <a:pt x="189" y="1043"/>
                    </a:lnTo>
                    <a:lnTo>
                      <a:pt x="198" y="1040"/>
                    </a:lnTo>
                    <a:lnTo>
                      <a:pt x="199" y="1032"/>
                    </a:lnTo>
                    <a:lnTo>
                      <a:pt x="202" y="1028"/>
                    </a:lnTo>
                    <a:lnTo>
                      <a:pt x="213" y="1020"/>
                    </a:lnTo>
                    <a:lnTo>
                      <a:pt x="216" y="1014"/>
                    </a:lnTo>
                    <a:lnTo>
                      <a:pt x="220" y="1008"/>
                    </a:lnTo>
                    <a:lnTo>
                      <a:pt x="225" y="1002"/>
                    </a:lnTo>
                    <a:lnTo>
                      <a:pt x="228" y="999"/>
                    </a:lnTo>
                    <a:lnTo>
                      <a:pt x="238" y="996"/>
                    </a:lnTo>
                    <a:lnTo>
                      <a:pt x="237" y="989"/>
                    </a:lnTo>
                    <a:lnTo>
                      <a:pt x="241" y="983"/>
                    </a:lnTo>
                    <a:lnTo>
                      <a:pt x="247" y="980"/>
                    </a:lnTo>
                    <a:lnTo>
                      <a:pt x="252" y="974"/>
                    </a:lnTo>
                    <a:lnTo>
                      <a:pt x="255" y="969"/>
                    </a:lnTo>
                    <a:lnTo>
                      <a:pt x="261" y="965"/>
                    </a:lnTo>
                    <a:lnTo>
                      <a:pt x="265" y="965"/>
                    </a:lnTo>
                    <a:lnTo>
                      <a:pt x="271" y="959"/>
                    </a:lnTo>
                    <a:lnTo>
                      <a:pt x="277" y="957"/>
                    </a:lnTo>
                    <a:lnTo>
                      <a:pt x="286" y="953"/>
                    </a:lnTo>
                    <a:lnTo>
                      <a:pt x="291" y="945"/>
                    </a:lnTo>
                    <a:lnTo>
                      <a:pt x="295" y="941"/>
                    </a:lnTo>
                    <a:lnTo>
                      <a:pt x="301" y="936"/>
                    </a:lnTo>
                    <a:lnTo>
                      <a:pt x="306" y="933"/>
                    </a:lnTo>
                    <a:lnTo>
                      <a:pt x="309" y="929"/>
                    </a:lnTo>
                    <a:lnTo>
                      <a:pt x="313" y="923"/>
                    </a:lnTo>
                    <a:lnTo>
                      <a:pt x="313" y="915"/>
                    </a:lnTo>
                    <a:lnTo>
                      <a:pt x="333" y="915"/>
                    </a:lnTo>
                    <a:lnTo>
                      <a:pt x="334" y="909"/>
                    </a:lnTo>
                    <a:lnTo>
                      <a:pt x="346" y="909"/>
                    </a:lnTo>
                    <a:lnTo>
                      <a:pt x="355" y="906"/>
                    </a:lnTo>
                    <a:lnTo>
                      <a:pt x="364" y="906"/>
                    </a:lnTo>
                    <a:lnTo>
                      <a:pt x="367" y="890"/>
                    </a:lnTo>
                    <a:lnTo>
                      <a:pt x="378" y="890"/>
                    </a:lnTo>
                    <a:lnTo>
                      <a:pt x="385" y="881"/>
                    </a:lnTo>
                    <a:lnTo>
                      <a:pt x="391" y="881"/>
                    </a:lnTo>
                    <a:lnTo>
                      <a:pt x="393" y="872"/>
                    </a:lnTo>
                    <a:lnTo>
                      <a:pt x="408" y="872"/>
                    </a:lnTo>
                    <a:lnTo>
                      <a:pt x="409" y="864"/>
                    </a:lnTo>
                    <a:lnTo>
                      <a:pt x="420" y="861"/>
                    </a:lnTo>
                    <a:lnTo>
                      <a:pt x="420" y="855"/>
                    </a:lnTo>
                    <a:lnTo>
                      <a:pt x="432" y="855"/>
                    </a:lnTo>
                    <a:lnTo>
                      <a:pt x="432" y="846"/>
                    </a:lnTo>
                    <a:lnTo>
                      <a:pt x="438" y="839"/>
                    </a:lnTo>
                    <a:lnTo>
                      <a:pt x="439" y="833"/>
                    </a:lnTo>
                    <a:lnTo>
                      <a:pt x="448" y="833"/>
                    </a:lnTo>
                    <a:lnTo>
                      <a:pt x="448" y="825"/>
                    </a:lnTo>
                    <a:lnTo>
                      <a:pt x="457" y="825"/>
                    </a:lnTo>
                    <a:lnTo>
                      <a:pt x="460" y="816"/>
                    </a:lnTo>
                    <a:lnTo>
                      <a:pt x="472" y="816"/>
                    </a:lnTo>
                    <a:lnTo>
                      <a:pt x="477" y="806"/>
                    </a:lnTo>
                    <a:lnTo>
                      <a:pt x="490" y="806"/>
                    </a:lnTo>
                    <a:lnTo>
                      <a:pt x="490" y="795"/>
                    </a:lnTo>
                    <a:lnTo>
                      <a:pt x="507" y="797"/>
                    </a:lnTo>
                    <a:lnTo>
                      <a:pt x="505" y="779"/>
                    </a:lnTo>
                    <a:lnTo>
                      <a:pt x="513" y="779"/>
                    </a:lnTo>
                    <a:lnTo>
                      <a:pt x="519" y="776"/>
                    </a:lnTo>
                    <a:lnTo>
                      <a:pt x="522" y="770"/>
                    </a:lnTo>
                    <a:lnTo>
                      <a:pt x="531" y="770"/>
                    </a:lnTo>
                    <a:lnTo>
                      <a:pt x="531" y="765"/>
                    </a:lnTo>
                    <a:lnTo>
                      <a:pt x="537" y="765"/>
                    </a:lnTo>
                    <a:lnTo>
                      <a:pt x="540" y="759"/>
                    </a:lnTo>
                    <a:lnTo>
                      <a:pt x="546" y="759"/>
                    </a:lnTo>
                    <a:lnTo>
                      <a:pt x="552" y="755"/>
                    </a:lnTo>
                    <a:lnTo>
                      <a:pt x="556" y="755"/>
                    </a:lnTo>
                    <a:lnTo>
                      <a:pt x="559" y="750"/>
                    </a:lnTo>
                    <a:lnTo>
                      <a:pt x="565" y="747"/>
                    </a:lnTo>
                    <a:lnTo>
                      <a:pt x="573" y="744"/>
                    </a:lnTo>
                    <a:lnTo>
                      <a:pt x="579" y="744"/>
                    </a:lnTo>
                    <a:lnTo>
                      <a:pt x="583" y="738"/>
                    </a:lnTo>
                    <a:lnTo>
                      <a:pt x="589" y="738"/>
                    </a:lnTo>
                    <a:lnTo>
                      <a:pt x="597" y="737"/>
                    </a:lnTo>
                    <a:lnTo>
                      <a:pt x="604" y="734"/>
                    </a:lnTo>
                    <a:lnTo>
                      <a:pt x="607" y="729"/>
                    </a:lnTo>
                    <a:lnTo>
                      <a:pt x="612" y="725"/>
                    </a:lnTo>
                    <a:lnTo>
                      <a:pt x="619" y="720"/>
                    </a:lnTo>
                    <a:lnTo>
                      <a:pt x="627" y="720"/>
                    </a:lnTo>
                    <a:lnTo>
                      <a:pt x="631" y="714"/>
                    </a:lnTo>
                    <a:lnTo>
                      <a:pt x="639" y="716"/>
                    </a:lnTo>
                    <a:lnTo>
                      <a:pt x="657" y="716"/>
                    </a:lnTo>
                    <a:lnTo>
                      <a:pt x="657" y="707"/>
                    </a:lnTo>
                    <a:lnTo>
                      <a:pt x="667" y="705"/>
                    </a:lnTo>
                    <a:lnTo>
                      <a:pt x="669" y="699"/>
                    </a:lnTo>
                    <a:lnTo>
                      <a:pt x="684" y="699"/>
                    </a:lnTo>
                    <a:lnTo>
                      <a:pt x="690" y="690"/>
                    </a:lnTo>
                    <a:lnTo>
                      <a:pt x="699" y="692"/>
                    </a:lnTo>
                    <a:lnTo>
                      <a:pt x="711" y="692"/>
                    </a:lnTo>
                    <a:lnTo>
                      <a:pt x="711" y="686"/>
                    </a:lnTo>
                    <a:lnTo>
                      <a:pt x="720" y="686"/>
                    </a:lnTo>
                    <a:lnTo>
                      <a:pt x="721" y="678"/>
                    </a:lnTo>
                    <a:lnTo>
                      <a:pt x="754" y="678"/>
                    </a:lnTo>
                    <a:lnTo>
                      <a:pt x="756" y="671"/>
                    </a:lnTo>
                    <a:lnTo>
                      <a:pt x="763" y="669"/>
                    </a:lnTo>
                    <a:lnTo>
                      <a:pt x="771" y="666"/>
                    </a:lnTo>
                    <a:lnTo>
                      <a:pt x="783" y="662"/>
                    </a:lnTo>
                    <a:lnTo>
                      <a:pt x="789" y="654"/>
                    </a:lnTo>
                    <a:lnTo>
                      <a:pt x="813" y="656"/>
                    </a:lnTo>
                    <a:lnTo>
                      <a:pt x="814" y="648"/>
                    </a:lnTo>
                    <a:lnTo>
                      <a:pt x="828" y="648"/>
                    </a:lnTo>
                    <a:lnTo>
                      <a:pt x="832" y="644"/>
                    </a:lnTo>
                    <a:lnTo>
                      <a:pt x="841" y="642"/>
                    </a:lnTo>
                    <a:lnTo>
                      <a:pt x="850" y="638"/>
                    </a:lnTo>
                    <a:lnTo>
                      <a:pt x="859" y="632"/>
                    </a:lnTo>
                    <a:lnTo>
                      <a:pt x="868" y="624"/>
                    </a:lnTo>
                    <a:lnTo>
                      <a:pt x="877" y="618"/>
                    </a:lnTo>
                    <a:lnTo>
                      <a:pt x="888" y="618"/>
                    </a:lnTo>
                    <a:lnTo>
                      <a:pt x="894" y="615"/>
                    </a:lnTo>
                    <a:lnTo>
                      <a:pt x="901" y="617"/>
                    </a:lnTo>
                    <a:lnTo>
                      <a:pt x="903" y="611"/>
                    </a:lnTo>
                    <a:lnTo>
                      <a:pt x="924" y="612"/>
                    </a:lnTo>
                    <a:lnTo>
                      <a:pt x="928" y="605"/>
                    </a:lnTo>
                    <a:lnTo>
                      <a:pt x="936" y="602"/>
                    </a:lnTo>
                    <a:lnTo>
                      <a:pt x="948" y="599"/>
                    </a:lnTo>
                    <a:lnTo>
                      <a:pt x="952" y="591"/>
                    </a:lnTo>
                    <a:lnTo>
                      <a:pt x="963" y="591"/>
                    </a:lnTo>
                    <a:lnTo>
                      <a:pt x="972" y="585"/>
                    </a:lnTo>
                    <a:lnTo>
                      <a:pt x="982" y="579"/>
                    </a:lnTo>
                    <a:lnTo>
                      <a:pt x="993" y="573"/>
                    </a:lnTo>
                    <a:lnTo>
                      <a:pt x="1000" y="570"/>
                    </a:lnTo>
                    <a:lnTo>
                      <a:pt x="1009" y="569"/>
                    </a:lnTo>
                    <a:lnTo>
                      <a:pt x="1012" y="563"/>
                    </a:lnTo>
                    <a:lnTo>
                      <a:pt x="1020" y="563"/>
                    </a:lnTo>
                    <a:lnTo>
                      <a:pt x="1023" y="558"/>
                    </a:lnTo>
                    <a:lnTo>
                      <a:pt x="1072" y="558"/>
                    </a:lnTo>
                    <a:lnTo>
                      <a:pt x="1069" y="549"/>
                    </a:lnTo>
                    <a:lnTo>
                      <a:pt x="1092" y="551"/>
                    </a:lnTo>
                    <a:lnTo>
                      <a:pt x="1095" y="540"/>
                    </a:lnTo>
                    <a:lnTo>
                      <a:pt x="1143" y="540"/>
                    </a:lnTo>
                    <a:lnTo>
                      <a:pt x="1143" y="528"/>
                    </a:lnTo>
                    <a:lnTo>
                      <a:pt x="1161" y="530"/>
                    </a:lnTo>
                    <a:lnTo>
                      <a:pt x="1164" y="518"/>
                    </a:lnTo>
                    <a:lnTo>
                      <a:pt x="1195" y="516"/>
                    </a:lnTo>
                    <a:lnTo>
                      <a:pt x="1195" y="507"/>
                    </a:lnTo>
                    <a:lnTo>
                      <a:pt x="1203" y="506"/>
                    </a:lnTo>
                    <a:lnTo>
                      <a:pt x="1204" y="500"/>
                    </a:lnTo>
                    <a:lnTo>
                      <a:pt x="1215" y="498"/>
                    </a:lnTo>
                    <a:lnTo>
                      <a:pt x="1219" y="492"/>
                    </a:lnTo>
                    <a:lnTo>
                      <a:pt x="1233" y="489"/>
                    </a:lnTo>
                    <a:lnTo>
                      <a:pt x="1239" y="483"/>
                    </a:lnTo>
                    <a:lnTo>
                      <a:pt x="1252" y="482"/>
                    </a:lnTo>
                    <a:lnTo>
                      <a:pt x="1251" y="473"/>
                    </a:lnTo>
                    <a:lnTo>
                      <a:pt x="1267" y="474"/>
                    </a:lnTo>
                    <a:lnTo>
                      <a:pt x="1269" y="468"/>
                    </a:lnTo>
                    <a:lnTo>
                      <a:pt x="1309" y="470"/>
                    </a:lnTo>
                    <a:lnTo>
                      <a:pt x="1317" y="465"/>
                    </a:lnTo>
                    <a:lnTo>
                      <a:pt x="1326" y="462"/>
                    </a:lnTo>
                    <a:lnTo>
                      <a:pt x="1338" y="459"/>
                    </a:lnTo>
                    <a:lnTo>
                      <a:pt x="1345" y="455"/>
                    </a:lnTo>
                    <a:lnTo>
                      <a:pt x="1356" y="452"/>
                    </a:lnTo>
                    <a:lnTo>
                      <a:pt x="1362" y="446"/>
                    </a:lnTo>
                    <a:lnTo>
                      <a:pt x="1371" y="444"/>
                    </a:lnTo>
                    <a:lnTo>
                      <a:pt x="1374" y="434"/>
                    </a:lnTo>
                    <a:lnTo>
                      <a:pt x="1392" y="434"/>
                    </a:lnTo>
                    <a:lnTo>
                      <a:pt x="1395" y="429"/>
                    </a:lnTo>
                    <a:lnTo>
                      <a:pt x="1405" y="432"/>
                    </a:lnTo>
                    <a:lnTo>
                      <a:pt x="1407" y="425"/>
                    </a:lnTo>
                    <a:lnTo>
                      <a:pt x="1425" y="425"/>
                    </a:lnTo>
                    <a:lnTo>
                      <a:pt x="1432" y="422"/>
                    </a:lnTo>
                    <a:lnTo>
                      <a:pt x="1440" y="422"/>
                    </a:lnTo>
                    <a:lnTo>
                      <a:pt x="1447" y="419"/>
                    </a:lnTo>
                    <a:lnTo>
                      <a:pt x="1474" y="420"/>
                    </a:lnTo>
                    <a:lnTo>
                      <a:pt x="1476" y="416"/>
                    </a:lnTo>
                    <a:lnTo>
                      <a:pt x="1497" y="414"/>
                    </a:lnTo>
                    <a:lnTo>
                      <a:pt x="1497" y="410"/>
                    </a:lnTo>
                    <a:lnTo>
                      <a:pt x="1524" y="411"/>
                    </a:lnTo>
                    <a:lnTo>
                      <a:pt x="1525" y="404"/>
                    </a:lnTo>
                    <a:lnTo>
                      <a:pt x="1558" y="405"/>
                    </a:lnTo>
                    <a:lnTo>
                      <a:pt x="1561" y="398"/>
                    </a:lnTo>
                    <a:lnTo>
                      <a:pt x="1569" y="398"/>
                    </a:lnTo>
                    <a:lnTo>
                      <a:pt x="1572" y="389"/>
                    </a:lnTo>
                    <a:lnTo>
                      <a:pt x="1593" y="387"/>
                    </a:lnTo>
                    <a:lnTo>
                      <a:pt x="1594" y="383"/>
                    </a:lnTo>
                    <a:lnTo>
                      <a:pt x="1621" y="381"/>
                    </a:lnTo>
                    <a:lnTo>
                      <a:pt x="1623" y="372"/>
                    </a:lnTo>
                    <a:lnTo>
                      <a:pt x="1647" y="372"/>
                    </a:lnTo>
                    <a:lnTo>
                      <a:pt x="1648" y="366"/>
                    </a:lnTo>
                    <a:lnTo>
                      <a:pt x="1672" y="368"/>
                    </a:lnTo>
                    <a:lnTo>
                      <a:pt x="1674" y="360"/>
                    </a:lnTo>
                    <a:lnTo>
                      <a:pt x="1693" y="359"/>
                    </a:lnTo>
                    <a:lnTo>
                      <a:pt x="1692" y="351"/>
                    </a:lnTo>
                    <a:lnTo>
                      <a:pt x="1728" y="351"/>
                    </a:lnTo>
                    <a:lnTo>
                      <a:pt x="1728" y="347"/>
                    </a:lnTo>
                    <a:lnTo>
                      <a:pt x="1761" y="348"/>
                    </a:lnTo>
                    <a:lnTo>
                      <a:pt x="1762" y="345"/>
                    </a:lnTo>
                    <a:lnTo>
                      <a:pt x="1770" y="342"/>
                    </a:lnTo>
                    <a:lnTo>
                      <a:pt x="1774" y="335"/>
                    </a:lnTo>
                    <a:lnTo>
                      <a:pt x="1786" y="335"/>
                    </a:lnTo>
                    <a:lnTo>
                      <a:pt x="1786" y="330"/>
                    </a:lnTo>
                    <a:lnTo>
                      <a:pt x="1803" y="333"/>
                    </a:lnTo>
                    <a:lnTo>
                      <a:pt x="1804" y="324"/>
                    </a:lnTo>
                    <a:lnTo>
                      <a:pt x="1818" y="323"/>
                    </a:lnTo>
                    <a:lnTo>
                      <a:pt x="1819" y="320"/>
                    </a:lnTo>
                    <a:lnTo>
                      <a:pt x="1840" y="321"/>
                    </a:lnTo>
                    <a:lnTo>
                      <a:pt x="1842" y="315"/>
                    </a:lnTo>
                    <a:lnTo>
                      <a:pt x="1870" y="314"/>
                    </a:lnTo>
                    <a:lnTo>
                      <a:pt x="1872" y="308"/>
                    </a:lnTo>
                    <a:lnTo>
                      <a:pt x="1890" y="311"/>
                    </a:lnTo>
                    <a:lnTo>
                      <a:pt x="1888" y="302"/>
                    </a:lnTo>
                    <a:lnTo>
                      <a:pt x="1921" y="303"/>
                    </a:lnTo>
                    <a:lnTo>
                      <a:pt x="1921" y="291"/>
                    </a:lnTo>
                    <a:lnTo>
                      <a:pt x="1941" y="294"/>
                    </a:lnTo>
                    <a:lnTo>
                      <a:pt x="1941" y="288"/>
                    </a:lnTo>
                    <a:lnTo>
                      <a:pt x="1987" y="288"/>
                    </a:lnTo>
                    <a:lnTo>
                      <a:pt x="1989" y="279"/>
                    </a:lnTo>
                    <a:lnTo>
                      <a:pt x="2017" y="279"/>
                    </a:lnTo>
                    <a:lnTo>
                      <a:pt x="2019" y="272"/>
                    </a:lnTo>
                    <a:lnTo>
                      <a:pt x="2032" y="273"/>
                    </a:lnTo>
                    <a:lnTo>
                      <a:pt x="2038" y="270"/>
                    </a:lnTo>
                    <a:lnTo>
                      <a:pt x="2049" y="272"/>
                    </a:lnTo>
                    <a:lnTo>
                      <a:pt x="2052" y="266"/>
                    </a:lnTo>
                    <a:lnTo>
                      <a:pt x="2062" y="266"/>
                    </a:lnTo>
                    <a:lnTo>
                      <a:pt x="2068" y="261"/>
                    </a:lnTo>
                    <a:lnTo>
                      <a:pt x="2080" y="263"/>
                    </a:lnTo>
                    <a:lnTo>
                      <a:pt x="2083" y="257"/>
                    </a:lnTo>
                    <a:lnTo>
                      <a:pt x="2107" y="258"/>
                    </a:lnTo>
                    <a:lnTo>
                      <a:pt x="2109" y="242"/>
                    </a:lnTo>
                    <a:lnTo>
                      <a:pt x="2133" y="240"/>
                    </a:lnTo>
                    <a:lnTo>
                      <a:pt x="2145" y="236"/>
                    </a:lnTo>
                    <a:lnTo>
                      <a:pt x="2152" y="230"/>
                    </a:lnTo>
                    <a:lnTo>
                      <a:pt x="2158" y="225"/>
                    </a:lnTo>
                    <a:lnTo>
                      <a:pt x="2236" y="225"/>
                    </a:lnTo>
                    <a:lnTo>
                      <a:pt x="2236" y="218"/>
                    </a:lnTo>
                    <a:lnTo>
                      <a:pt x="2266" y="219"/>
                    </a:lnTo>
                    <a:lnTo>
                      <a:pt x="2266" y="203"/>
                    </a:lnTo>
                    <a:lnTo>
                      <a:pt x="2286" y="206"/>
                    </a:lnTo>
                    <a:lnTo>
                      <a:pt x="2289" y="198"/>
                    </a:lnTo>
                    <a:lnTo>
                      <a:pt x="2310" y="198"/>
                    </a:lnTo>
                    <a:lnTo>
                      <a:pt x="2314" y="194"/>
                    </a:lnTo>
                    <a:lnTo>
                      <a:pt x="2341" y="195"/>
                    </a:lnTo>
                    <a:lnTo>
                      <a:pt x="2343" y="191"/>
                    </a:lnTo>
                    <a:lnTo>
                      <a:pt x="2385" y="189"/>
                    </a:lnTo>
                    <a:lnTo>
                      <a:pt x="2383" y="183"/>
                    </a:lnTo>
                    <a:lnTo>
                      <a:pt x="2407" y="183"/>
                    </a:lnTo>
                    <a:lnTo>
                      <a:pt x="2406" y="176"/>
                    </a:lnTo>
                    <a:lnTo>
                      <a:pt x="2439" y="174"/>
                    </a:lnTo>
                    <a:lnTo>
                      <a:pt x="2493" y="176"/>
                    </a:lnTo>
                    <a:lnTo>
                      <a:pt x="2493" y="168"/>
                    </a:lnTo>
                    <a:lnTo>
                      <a:pt x="2509" y="168"/>
                    </a:lnTo>
                    <a:lnTo>
                      <a:pt x="2508" y="164"/>
                    </a:lnTo>
                    <a:lnTo>
                      <a:pt x="2539" y="164"/>
                    </a:lnTo>
                    <a:lnTo>
                      <a:pt x="2541" y="158"/>
                    </a:lnTo>
                    <a:lnTo>
                      <a:pt x="2550" y="156"/>
                    </a:lnTo>
                    <a:lnTo>
                      <a:pt x="2548" y="149"/>
                    </a:lnTo>
                    <a:lnTo>
                      <a:pt x="2568" y="152"/>
                    </a:lnTo>
                    <a:lnTo>
                      <a:pt x="2568" y="146"/>
                    </a:lnTo>
                    <a:lnTo>
                      <a:pt x="2586" y="146"/>
                    </a:lnTo>
                    <a:lnTo>
                      <a:pt x="2584" y="140"/>
                    </a:lnTo>
                    <a:lnTo>
                      <a:pt x="2598" y="140"/>
                    </a:lnTo>
                    <a:lnTo>
                      <a:pt x="2598" y="134"/>
                    </a:lnTo>
                    <a:lnTo>
                      <a:pt x="2625" y="132"/>
                    </a:lnTo>
                    <a:lnTo>
                      <a:pt x="2626" y="128"/>
                    </a:lnTo>
                    <a:lnTo>
                      <a:pt x="2665" y="129"/>
                    </a:lnTo>
                    <a:lnTo>
                      <a:pt x="2665" y="119"/>
                    </a:lnTo>
                    <a:lnTo>
                      <a:pt x="2700" y="119"/>
                    </a:lnTo>
                    <a:lnTo>
                      <a:pt x="2700" y="111"/>
                    </a:lnTo>
                    <a:lnTo>
                      <a:pt x="2715" y="110"/>
                    </a:lnTo>
                    <a:lnTo>
                      <a:pt x="2716" y="105"/>
                    </a:lnTo>
                    <a:lnTo>
                      <a:pt x="2812" y="104"/>
                    </a:lnTo>
                    <a:lnTo>
                      <a:pt x="2814" y="99"/>
                    </a:lnTo>
                    <a:lnTo>
                      <a:pt x="2829" y="102"/>
                    </a:lnTo>
                    <a:lnTo>
                      <a:pt x="2829" y="92"/>
                    </a:lnTo>
                    <a:lnTo>
                      <a:pt x="2851" y="92"/>
                    </a:lnTo>
                    <a:lnTo>
                      <a:pt x="2853" y="83"/>
                    </a:lnTo>
                    <a:lnTo>
                      <a:pt x="2878" y="83"/>
                    </a:lnTo>
                    <a:lnTo>
                      <a:pt x="2878" y="74"/>
                    </a:lnTo>
                    <a:lnTo>
                      <a:pt x="2892" y="74"/>
                    </a:lnTo>
                    <a:lnTo>
                      <a:pt x="2896" y="62"/>
                    </a:lnTo>
                    <a:lnTo>
                      <a:pt x="2941" y="62"/>
                    </a:lnTo>
                    <a:lnTo>
                      <a:pt x="2943" y="54"/>
                    </a:lnTo>
                    <a:lnTo>
                      <a:pt x="2953" y="56"/>
                    </a:lnTo>
                    <a:lnTo>
                      <a:pt x="2955" y="51"/>
                    </a:lnTo>
                    <a:lnTo>
                      <a:pt x="2971" y="51"/>
                    </a:lnTo>
                    <a:lnTo>
                      <a:pt x="2971" y="44"/>
                    </a:lnTo>
                    <a:lnTo>
                      <a:pt x="2988" y="45"/>
                    </a:lnTo>
                    <a:lnTo>
                      <a:pt x="2986" y="39"/>
                    </a:lnTo>
                    <a:lnTo>
                      <a:pt x="3013" y="39"/>
                    </a:lnTo>
                    <a:lnTo>
                      <a:pt x="3013" y="33"/>
                    </a:lnTo>
                    <a:lnTo>
                      <a:pt x="3060" y="33"/>
                    </a:lnTo>
                    <a:lnTo>
                      <a:pt x="3058" y="26"/>
                    </a:lnTo>
                    <a:lnTo>
                      <a:pt x="3084" y="27"/>
                    </a:lnTo>
                    <a:lnTo>
                      <a:pt x="3085" y="23"/>
                    </a:lnTo>
                    <a:lnTo>
                      <a:pt x="3133" y="23"/>
                    </a:lnTo>
                    <a:lnTo>
                      <a:pt x="3133" y="18"/>
                    </a:lnTo>
                    <a:lnTo>
                      <a:pt x="3183" y="18"/>
                    </a:lnTo>
                    <a:lnTo>
                      <a:pt x="3183" y="8"/>
                    </a:lnTo>
                    <a:lnTo>
                      <a:pt x="3222" y="8"/>
                    </a:lnTo>
                    <a:lnTo>
                      <a:pt x="3222" y="0"/>
                    </a:lnTo>
                    <a:lnTo>
                      <a:pt x="3244" y="0"/>
                    </a:lnTo>
                  </a:path>
                </a:pathLst>
              </a:custGeom>
              <a:noFill/>
              <a:ln w="28440">
                <a:solidFill>
                  <a:srgbClr val="3F4444">
                    <a:lumMod val="40000"/>
                    <a:lumOff val="60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defRPr/>
                </a:pPr>
                <a:endParaRPr lang="fr-FR" kern="0" dirty="0">
                  <a:solidFill>
                    <a:srgbClr val="67116F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cxnSp>
            <p:nvCxnSpPr>
              <p:cNvPr id="55" name="Straight Connector 4">
                <a:extLst>
                  <a:ext uri="{FF2B5EF4-FFF2-40B4-BE49-F238E27FC236}">
                    <a16:creationId xmlns="" xmlns:a16="http://schemas.microsoft.com/office/drawing/2014/main" id="{22C5A526-9543-4EC5-9507-5A7445DF12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1806036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" name="Straight Connector 189">
                <a:extLst>
                  <a:ext uri="{FF2B5EF4-FFF2-40B4-BE49-F238E27FC236}">
                    <a16:creationId xmlns="" xmlns:a16="http://schemas.microsoft.com/office/drawing/2014/main" id="{5825F9FC-E42D-4E97-9BF5-A862E26F968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04892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47105B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Straight Connector 190">
                <a:extLst>
                  <a:ext uri="{FF2B5EF4-FFF2-40B4-BE49-F238E27FC236}">
                    <a16:creationId xmlns="" xmlns:a16="http://schemas.microsoft.com/office/drawing/2014/main" id="{83B9D8E2-8E9B-416B-844D-37D69EF16CB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29022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" name="Straight Connector 191">
                <a:extLst>
                  <a:ext uri="{FF2B5EF4-FFF2-40B4-BE49-F238E27FC236}">
                    <a16:creationId xmlns="" xmlns:a16="http://schemas.microsoft.com/office/drawing/2014/main" id="{EB1F529F-7D66-4106-9A86-D88C049CFD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533111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" name="Straight Connector 192">
                <a:extLst>
                  <a:ext uri="{FF2B5EF4-FFF2-40B4-BE49-F238E27FC236}">
                    <a16:creationId xmlns="" xmlns:a16="http://schemas.microsoft.com/office/drawing/2014/main" id="{F29C868D-82FD-4D10-B2EF-78150D4594B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277599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Connector 193">
                <a:extLst>
                  <a:ext uri="{FF2B5EF4-FFF2-40B4-BE49-F238E27FC236}">
                    <a16:creationId xmlns="" xmlns:a16="http://schemas.microsoft.com/office/drawing/2014/main" id="{29A4FEE5-389A-48AD-981B-8F4609E914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01729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Straight Connector 194">
                <a:extLst>
                  <a:ext uri="{FF2B5EF4-FFF2-40B4-BE49-F238E27FC236}">
                    <a16:creationId xmlns="" xmlns:a16="http://schemas.microsoft.com/office/drawing/2014/main" id="{1EC1046B-9493-40AD-BB5D-B07C84D963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260186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Connector 195">
                <a:extLst>
                  <a:ext uri="{FF2B5EF4-FFF2-40B4-BE49-F238E27FC236}">
                    <a16:creationId xmlns="" xmlns:a16="http://schemas.microsoft.com/office/drawing/2014/main" id="{55F4AD2A-1292-48F8-9245-8E4DE03031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50307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Straight Connector 196">
                <a:extLst>
                  <a:ext uri="{FF2B5EF4-FFF2-40B4-BE49-F238E27FC236}">
                    <a16:creationId xmlns="" xmlns:a16="http://schemas.microsoft.com/office/drawing/2014/main" id="{3B6C50D5-75DD-420D-BDC1-D1CC56636C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74437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Straight Connector 197">
                <a:extLst>
                  <a:ext uri="{FF2B5EF4-FFF2-40B4-BE49-F238E27FC236}">
                    <a16:creationId xmlns="" xmlns:a16="http://schemas.microsoft.com/office/drawing/2014/main" id="{AECEF60D-4677-4497-A1F8-C18C6C76D8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3987261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Straight Connector 198">
                <a:extLst>
                  <a:ext uri="{FF2B5EF4-FFF2-40B4-BE49-F238E27FC236}">
                    <a16:creationId xmlns="" xmlns:a16="http://schemas.microsoft.com/office/drawing/2014/main" id="{6DE292EA-F12E-4A70-B454-C5199D32A79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23014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Connector 199">
                <a:extLst>
                  <a:ext uri="{FF2B5EF4-FFF2-40B4-BE49-F238E27FC236}">
                    <a16:creationId xmlns="" xmlns:a16="http://schemas.microsoft.com/office/drawing/2014/main" id="{D2AF14D5-0CA6-495F-9287-C31FDF8601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471449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200">
                <a:extLst>
                  <a:ext uri="{FF2B5EF4-FFF2-40B4-BE49-F238E27FC236}">
                    <a16:creationId xmlns="" xmlns:a16="http://schemas.microsoft.com/office/drawing/2014/main" id="{2527456E-31AA-4A62-8A5F-DBC68BFE75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714336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Connector 201">
                <a:extLst>
                  <a:ext uri="{FF2B5EF4-FFF2-40B4-BE49-F238E27FC236}">
                    <a16:creationId xmlns="" xmlns:a16="http://schemas.microsoft.com/office/drawing/2014/main" id="{CD7828AE-3E04-44FE-A9AB-65DC0EFCCF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5130" y="4957224"/>
                <a:ext cx="42333" cy="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9" name="Title 8">
                <a:extLst>
                  <a:ext uri="{FF2B5EF4-FFF2-40B4-BE49-F238E27FC236}">
                    <a16:creationId xmlns="" xmlns:a16="http://schemas.microsoft.com/office/drawing/2014/main" id="{B160E31C-971C-4F16-9DB8-E822F6EE9A4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45280" y="1079637"/>
                <a:ext cx="4475553" cy="707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Первичная конечная точка эффективности</a:t>
                </a:r>
                <a:r>
                  <a:rPr lang="en-GB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:</a:t>
                </a:r>
                <a:r>
                  <a:rPr lang="ru-RU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 </a:t>
                </a:r>
                <a:r>
                  <a:rPr lang="en-GB" sz="1200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 </a:t>
                </a:r>
              </a:p>
              <a:p>
                <a:pPr algn="ctr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400" b="1" kern="0" dirty="0">
                    <a:solidFill>
                      <a:srgbClr val="67116F"/>
                    </a:solidFill>
                    <a:latin typeface="Arial" panose="020B0604020202020204" pitchFamily="34" charset="0"/>
                    <a:ea typeface="ＭＳ Ｐゴシック" charset="0"/>
                    <a:cs typeface="Arial" pitchFamily="34" charset="0"/>
                  </a:rPr>
                  <a:t>Время до С-С смерти, ИМ или инсульта </a:t>
                </a:r>
                <a:endParaRPr lang="en-US" sz="1400" b="1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</p:grpSp>
      </p:grpSp>
      <p:sp>
        <p:nvSpPr>
          <p:cNvPr id="90" name="Arrow: Down 89">
            <a:extLst>
              <a:ext uri="{FF2B5EF4-FFF2-40B4-BE49-F238E27FC236}">
                <a16:creationId xmlns="" xmlns:a16="http://schemas.microsoft.com/office/drawing/2014/main" id="{8A4C81D3-B05F-4070-805C-384382B34763}"/>
              </a:ext>
            </a:extLst>
          </p:cNvPr>
          <p:cNvSpPr/>
          <p:nvPr/>
        </p:nvSpPr>
        <p:spPr>
          <a:xfrm>
            <a:off x="5088912" y="2157525"/>
            <a:ext cx="1408403" cy="1138044"/>
          </a:xfrm>
          <a:prstGeom prst="downArrow">
            <a:avLst/>
          </a:prstGeom>
          <a:gradFill>
            <a:gsLst>
              <a:gs pos="0">
                <a:srgbClr val="FFC000">
                  <a:lumMod val="40000"/>
                  <a:lumOff val="60000"/>
                </a:srgbClr>
              </a:gs>
              <a:gs pos="26000">
                <a:srgbClr val="C00000"/>
              </a:gs>
              <a:gs pos="0">
                <a:srgbClr val="ED7D31"/>
              </a:gs>
              <a:gs pos="74000">
                <a:srgbClr val="FFC000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121917" tIns="60958" rIns="121917" bIns="60958" anchor="b"/>
          <a:lstStyle/>
          <a:p>
            <a:pPr algn="ctr" defTabSz="914377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COP </a:t>
            </a:r>
            <a:r>
              <a:rPr lang="ru-RU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16%</a:t>
            </a:r>
          </a:p>
        </p:txBody>
      </p:sp>
      <p:grpSp>
        <p:nvGrpSpPr>
          <p:cNvPr id="12" name="Group 224">
            <a:extLst>
              <a:ext uri="{FF2B5EF4-FFF2-40B4-BE49-F238E27FC236}">
                <a16:creationId xmlns="" xmlns:a16="http://schemas.microsoft.com/office/drawing/2014/main" id="{96C7AE6D-76BD-4CF7-A59A-16FFC3319AC9}"/>
              </a:ext>
            </a:extLst>
          </p:cNvPr>
          <p:cNvGrpSpPr>
            <a:grpSpLocks/>
          </p:cNvGrpSpPr>
          <p:nvPr/>
        </p:nvGrpSpPr>
        <p:grpSpPr bwMode="auto">
          <a:xfrm>
            <a:off x="6530076" y="1565692"/>
            <a:ext cx="4064776" cy="4084602"/>
            <a:chOff x="4814614" y="1164289"/>
            <a:chExt cx="4295053" cy="4498913"/>
          </a:xfrm>
        </p:grpSpPr>
        <p:sp>
          <p:nvSpPr>
            <p:cNvPr id="92" name="Text Box 39">
              <a:extLst>
                <a:ext uri="{FF2B5EF4-FFF2-40B4-BE49-F238E27FC236}">
                  <a16:creationId xmlns="" xmlns:a16="http://schemas.microsoft.com/office/drawing/2014/main" id="{F314B6AC-8878-4FB7-8B95-646854551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2028" y="5194637"/>
              <a:ext cx="218568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93" name="Text Box 40">
              <a:extLst>
                <a:ext uri="{FF2B5EF4-FFF2-40B4-BE49-F238E27FC236}">
                  <a16:creationId xmlns="" xmlns:a16="http://schemas.microsoft.com/office/drawing/2014/main" id="{88CFA158-6D05-4CEE-8A7E-DFC061FC0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4636" y="5194637"/>
              <a:ext cx="293097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60</a:t>
              </a:r>
            </a:p>
          </p:txBody>
        </p:sp>
        <p:sp>
          <p:nvSpPr>
            <p:cNvPr id="94" name="Text Box 41">
              <a:extLst>
                <a:ext uri="{FF2B5EF4-FFF2-40B4-BE49-F238E27FC236}">
                  <a16:creationId xmlns="" xmlns:a16="http://schemas.microsoft.com/office/drawing/2014/main" id="{BDAEF962-16DE-4765-86F6-583F79529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057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120</a:t>
              </a:r>
            </a:p>
          </p:txBody>
        </p:sp>
        <p:sp>
          <p:nvSpPr>
            <p:cNvPr id="95" name="Text Box 42">
              <a:extLst>
                <a:ext uri="{FF2B5EF4-FFF2-40B4-BE49-F238E27FC236}">
                  <a16:creationId xmlns="" xmlns:a16="http://schemas.microsoft.com/office/drawing/2014/main" id="{A294B4E3-DF1E-4B0A-964D-7F9A52E93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9577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180</a:t>
              </a:r>
            </a:p>
          </p:txBody>
        </p:sp>
        <p:sp>
          <p:nvSpPr>
            <p:cNvPr id="96" name="Text Box 43">
              <a:extLst>
                <a:ext uri="{FF2B5EF4-FFF2-40B4-BE49-F238E27FC236}">
                  <a16:creationId xmlns="" xmlns:a16="http://schemas.microsoft.com/office/drawing/2014/main" id="{9587A638-0B86-4E51-B6A7-FADEC11EA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8613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240</a:t>
              </a:r>
            </a:p>
          </p:txBody>
        </p:sp>
        <p:sp>
          <p:nvSpPr>
            <p:cNvPr id="97" name="Text Box 44">
              <a:extLst>
                <a:ext uri="{FF2B5EF4-FFF2-40B4-BE49-F238E27FC236}">
                  <a16:creationId xmlns="" xmlns:a16="http://schemas.microsoft.com/office/drawing/2014/main" id="{C9FDAD1B-344C-4735-AB7D-ED4B5FC2D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7651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300</a:t>
              </a:r>
            </a:p>
          </p:txBody>
        </p:sp>
        <p:sp>
          <p:nvSpPr>
            <p:cNvPr id="98" name="Text Box 45">
              <a:extLst>
                <a:ext uri="{FF2B5EF4-FFF2-40B4-BE49-F238E27FC236}">
                  <a16:creationId xmlns="" xmlns:a16="http://schemas.microsoft.com/office/drawing/2014/main" id="{642BE4B9-0CC8-475D-94BE-02CE6D17E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1720" y="5194637"/>
              <a:ext cx="367625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360</a:t>
              </a:r>
            </a:p>
          </p:txBody>
        </p:sp>
        <p:sp>
          <p:nvSpPr>
            <p:cNvPr id="99" name="Text Box 51">
              <a:extLst>
                <a:ext uri="{FF2B5EF4-FFF2-40B4-BE49-F238E27FC236}">
                  <a16:creationId xmlns="" xmlns:a16="http://schemas.microsoft.com/office/drawing/2014/main" id="{1F4A1C5A-CEFD-43CA-A108-4B01F405A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1713327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7</a:t>
              </a:r>
            </a:p>
          </p:txBody>
        </p:sp>
        <p:sp>
          <p:nvSpPr>
            <p:cNvPr id="100" name="Text Box 52">
              <a:extLst>
                <a:ext uri="{FF2B5EF4-FFF2-40B4-BE49-F238E27FC236}">
                  <a16:creationId xmlns="" xmlns:a16="http://schemas.microsoft.com/office/drawing/2014/main" id="{5DA95161-857B-4B14-AB21-98123FB7D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2164445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6</a:t>
              </a:r>
            </a:p>
          </p:txBody>
        </p:sp>
        <p:sp>
          <p:nvSpPr>
            <p:cNvPr id="101" name="Text Box 53">
              <a:extLst>
                <a:ext uri="{FF2B5EF4-FFF2-40B4-BE49-F238E27FC236}">
                  <a16:creationId xmlns="" xmlns:a16="http://schemas.microsoft.com/office/drawing/2014/main" id="{2D7E794A-D12F-40EA-986F-21B3E3D3E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2615564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5</a:t>
              </a:r>
            </a:p>
          </p:txBody>
        </p:sp>
        <p:sp>
          <p:nvSpPr>
            <p:cNvPr id="102" name="Text Box 54">
              <a:extLst>
                <a:ext uri="{FF2B5EF4-FFF2-40B4-BE49-F238E27FC236}">
                  <a16:creationId xmlns="" xmlns:a16="http://schemas.microsoft.com/office/drawing/2014/main" id="{37050F55-0851-4A45-9703-F8D22E4A4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3066683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4</a:t>
              </a:r>
            </a:p>
          </p:txBody>
        </p:sp>
        <p:sp>
          <p:nvSpPr>
            <p:cNvPr id="103" name="Text Box 55">
              <a:extLst>
                <a:ext uri="{FF2B5EF4-FFF2-40B4-BE49-F238E27FC236}">
                  <a16:creationId xmlns="" xmlns:a16="http://schemas.microsoft.com/office/drawing/2014/main" id="{97144A3E-3F11-41B2-ADD5-12F469939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3517802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b="1" kern="0" dirty="0">
                  <a:solidFill>
                    <a:srgbClr val="67116F"/>
                  </a:solidFill>
                  <a:cs typeface="Arial" charset="0"/>
                </a:rPr>
                <a:t>3</a:t>
              </a:r>
            </a:p>
          </p:txBody>
        </p:sp>
        <p:sp>
          <p:nvSpPr>
            <p:cNvPr id="104" name="Text Box 56">
              <a:extLst>
                <a:ext uri="{FF2B5EF4-FFF2-40B4-BE49-F238E27FC236}">
                  <a16:creationId xmlns="" xmlns:a16="http://schemas.microsoft.com/office/drawing/2014/main" id="{03263EAA-9D48-407B-8F32-F03DF328C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3968922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105" name="Text Box 57">
              <a:extLst>
                <a:ext uri="{FF2B5EF4-FFF2-40B4-BE49-F238E27FC236}">
                  <a16:creationId xmlns="" xmlns:a16="http://schemas.microsoft.com/office/drawing/2014/main" id="{26A01B9E-D8AF-4E55-9CBD-554753587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4418293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106" name="Text Box 58">
              <a:extLst>
                <a:ext uri="{FF2B5EF4-FFF2-40B4-BE49-F238E27FC236}">
                  <a16:creationId xmlns="" xmlns:a16="http://schemas.microsoft.com/office/drawing/2014/main" id="{27D97E38-8036-48C9-B9E7-74258FF3E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5552" y="4869412"/>
              <a:ext cx="74529" cy="16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kern="0" dirty="0">
                  <a:solidFill>
                    <a:srgbClr val="67116F"/>
                  </a:solidFill>
                  <a:cs typeface="Arial" charset="0"/>
                </a:rPr>
                <a:t>0</a:t>
              </a:r>
            </a:p>
          </p:txBody>
        </p:sp>
        <p:sp>
          <p:nvSpPr>
            <p:cNvPr id="107" name="Text Box 60">
              <a:extLst>
                <a:ext uri="{FF2B5EF4-FFF2-40B4-BE49-F238E27FC236}">
                  <a16:creationId xmlns="" xmlns:a16="http://schemas.microsoft.com/office/drawing/2014/main" id="{5C3B52A3-6D61-41C4-87FF-B2E2FF9638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293775" y="3347819"/>
              <a:ext cx="3311705" cy="2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ru-RU" sz="1200" kern="0" dirty="0">
                  <a:solidFill>
                    <a:srgbClr val="67116F"/>
                  </a:solidFill>
                  <a:cs typeface="Arial" charset="0"/>
                </a:rPr>
                <a:t>Совокупная частота</a:t>
              </a:r>
              <a:r>
                <a:rPr lang="en-GB" sz="1200" kern="0" dirty="0">
                  <a:solidFill>
                    <a:srgbClr val="67116F"/>
                  </a:solidFill>
                  <a:cs typeface="Arial" charset="0"/>
                </a:rPr>
                <a:t> (%) </a:t>
              </a:r>
            </a:p>
          </p:txBody>
        </p:sp>
        <p:sp>
          <p:nvSpPr>
            <p:cNvPr id="108" name="Line 72">
              <a:extLst>
                <a:ext uri="{FF2B5EF4-FFF2-40B4-BE49-F238E27FC236}">
                  <a16:creationId xmlns="" xmlns:a16="http://schemas.microsoft.com/office/drawing/2014/main" id="{9D5E2ED5-6094-4508-8514-B3A2961FA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7244" y="1800752"/>
              <a:ext cx="0" cy="338689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fr-FR" kern="0" dirty="0">
                <a:solidFill>
                  <a:srgbClr val="67116F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109" name="Text Box 88">
              <a:extLst>
                <a:ext uri="{FF2B5EF4-FFF2-40B4-BE49-F238E27FC236}">
                  <a16:creationId xmlns="" xmlns:a16="http://schemas.microsoft.com/office/drawing/2014/main" id="{A71C8F0A-1776-4D20-8DAE-D05179888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1894" y="4547684"/>
              <a:ext cx="2422224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it-IT" sz="1000" b="1" kern="0" dirty="0">
                  <a:solidFill>
                    <a:srgbClr val="67116F"/>
                  </a:solidFill>
                  <a:cs typeface="Arial" charset="0"/>
                </a:rPr>
                <a:t>HR 0.79 (95% CI 0.69–0.91), </a:t>
              </a:r>
              <a:r>
                <a:rPr lang="it-IT" sz="1000" b="1" i="1" kern="0" dirty="0">
                  <a:solidFill>
                    <a:srgbClr val="67116F"/>
                  </a:solidFill>
                  <a:cs typeface="Arial" charset="0"/>
                </a:rPr>
                <a:t>P</a:t>
              </a:r>
              <a:r>
                <a:rPr lang="it-IT" sz="1000" b="1" kern="0" dirty="0">
                  <a:solidFill>
                    <a:srgbClr val="67116F"/>
                  </a:solidFill>
                  <a:cs typeface="Arial" charset="0"/>
                </a:rPr>
                <a:t>=0.001</a:t>
              </a:r>
            </a:p>
          </p:txBody>
        </p:sp>
        <p:cxnSp>
          <p:nvCxnSpPr>
            <p:cNvPr id="110" name="Straight Connector 243">
              <a:extLst>
                <a:ext uri="{FF2B5EF4-FFF2-40B4-BE49-F238E27FC236}">
                  <a16:creationId xmlns="" xmlns:a16="http://schemas.microsoft.com/office/drawing/2014/main" id="{78221E42-2A27-4A4D-A130-36F383755E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1806036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244">
              <a:extLst>
                <a:ext uri="{FF2B5EF4-FFF2-40B4-BE49-F238E27FC236}">
                  <a16:creationId xmlns="" xmlns:a16="http://schemas.microsoft.com/office/drawing/2014/main" id="{AE8104E2-7B6A-4331-9629-10EA3B065E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2256886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245">
              <a:extLst>
                <a:ext uri="{FF2B5EF4-FFF2-40B4-BE49-F238E27FC236}">
                  <a16:creationId xmlns="" xmlns:a16="http://schemas.microsoft.com/office/drawing/2014/main" id="{ED1A30D1-52D6-4058-B769-5D804F6017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2706149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246">
              <a:extLst>
                <a:ext uri="{FF2B5EF4-FFF2-40B4-BE49-F238E27FC236}">
                  <a16:creationId xmlns="" xmlns:a16="http://schemas.microsoft.com/office/drawing/2014/main" id="{201D8AB1-93EF-43C8-AC7C-0B8BACB09D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3156999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247">
              <a:extLst>
                <a:ext uri="{FF2B5EF4-FFF2-40B4-BE49-F238E27FC236}">
                  <a16:creationId xmlns="" xmlns:a16="http://schemas.microsoft.com/office/drawing/2014/main" id="{B7F902D6-22E5-4D2C-B3E1-40D5D72212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3606261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248">
              <a:extLst>
                <a:ext uri="{FF2B5EF4-FFF2-40B4-BE49-F238E27FC236}">
                  <a16:creationId xmlns="" xmlns:a16="http://schemas.microsoft.com/office/drawing/2014/main" id="{19F16CF7-5B6D-4FF7-A308-F04E59A750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4055524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249">
              <a:extLst>
                <a:ext uri="{FF2B5EF4-FFF2-40B4-BE49-F238E27FC236}">
                  <a16:creationId xmlns="" xmlns:a16="http://schemas.microsoft.com/office/drawing/2014/main" id="{2FBA839A-3EF1-4218-8DFC-450892FD64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4506374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Connector 250">
              <a:extLst>
                <a:ext uri="{FF2B5EF4-FFF2-40B4-BE49-F238E27FC236}">
                  <a16:creationId xmlns="" xmlns:a16="http://schemas.microsoft.com/office/drawing/2014/main" id="{8B3A144E-D1C0-4A3C-92D6-895FFE8D2B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15653" y="4957224"/>
              <a:ext cx="4233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Freeform 2">
              <a:extLst>
                <a:ext uri="{FF2B5EF4-FFF2-40B4-BE49-F238E27FC236}">
                  <a16:creationId xmlns="" xmlns:a16="http://schemas.microsoft.com/office/drawing/2014/main" id="{552E221A-1E81-4DB5-BBF0-4A5BB788A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2859" y="2662775"/>
              <a:ext cx="3022738" cy="2285320"/>
            </a:xfrm>
            <a:custGeom>
              <a:avLst/>
              <a:gdLst>
                <a:gd name="T0" fmla="*/ 2147483647 w 3232"/>
                <a:gd name="T1" fmla="*/ 2147483647 h 1134"/>
                <a:gd name="T2" fmla="*/ 2147483647 w 3232"/>
                <a:gd name="T3" fmla="*/ 2147483647 h 1134"/>
                <a:gd name="T4" fmla="*/ 2147483647 w 3232"/>
                <a:gd name="T5" fmla="*/ 2147483647 h 1134"/>
                <a:gd name="T6" fmla="*/ 2147483647 w 3232"/>
                <a:gd name="T7" fmla="*/ 2147483647 h 1134"/>
                <a:gd name="T8" fmla="*/ 2147483647 w 3232"/>
                <a:gd name="T9" fmla="*/ 2147483647 h 1134"/>
                <a:gd name="T10" fmla="*/ 2147483647 w 3232"/>
                <a:gd name="T11" fmla="*/ 2147483647 h 1134"/>
                <a:gd name="T12" fmla="*/ 2147483647 w 3232"/>
                <a:gd name="T13" fmla="*/ 2147483647 h 1134"/>
                <a:gd name="T14" fmla="*/ 2147483647 w 3232"/>
                <a:gd name="T15" fmla="*/ 2147483647 h 1134"/>
                <a:gd name="T16" fmla="*/ 2147483647 w 3232"/>
                <a:gd name="T17" fmla="*/ 2147483647 h 1134"/>
                <a:gd name="T18" fmla="*/ 2147483647 w 3232"/>
                <a:gd name="T19" fmla="*/ 2147483647 h 1134"/>
                <a:gd name="T20" fmla="*/ 2147483647 w 3232"/>
                <a:gd name="T21" fmla="*/ 2147483647 h 1134"/>
                <a:gd name="T22" fmla="*/ 2147483647 w 3232"/>
                <a:gd name="T23" fmla="*/ 2147483647 h 1134"/>
                <a:gd name="T24" fmla="*/ 2147483647 w 3232"/>
                <a:gd name="T25" fmla="*/ 2147483647 h 1134"/>
                <a:gd name="T26" fmla="*/ 2147483647 w 3232"/>
                <a:gd name="T27" fmla="*/ 2147483647 h 1134"/>
                <a:gd name="T28" fmla="*/ 2147483647 w 3232"/>
                <a:gd name="T29" fmla="*/ 2147483647 h 1134"/>
                <a:gd name="T30" fmla="*/ 2147483647 w 3232"/>
                <a:gd name="T31" fmla="*/ 2147483647 h 1134"/>
                <a:gd name="T32" fmla="*/ 2147483647 w 3232"/>
                <a:gd name="T33" fmla="*/ 2147483647 h 1134"/>
                <a:gd name="T34" fmla="*/ 2147483647 w 3232"/>
                <a:gd name="T35" fmla="*/ 2147483647 h 1134"/>
                <a:gd name="T36" fmla="*/ 2147483647 w 3232"/>
                <a:gd name="T37" fmla="*/ 2147483647 h 1134"/>
                <a:gd name="T38" fmla="*/ 2147483647 w 3232"/>
                <a:gd name="T39" fmla="*/ 2147483647 h 1134"/>
                <a:gd name="T40" fmla="*/ 2147483647 w 3232"/>
                <a:gd name="T41" fmla="*/ 2147483647 h 1134"/>
                <a:gd name="T42" fmla="*/ 2147483647 w 3232"/>
                <a:gd name="T43" fmla="*/ 2147483647 h 1134"/>
                <a:gd name="T44" fmla="*/ 2147483647 w 3232"/>
                <a:gd name="T45" fmla="*/ 2147483647 h 1134"/>
                <a:gd name="T46" fmla="*/ 2147483647 w 3232"/>
                <a:gd name="T47" fmla="*/ 2147483647 h 1134"/>
                <a:gd name="T48" fmla="*/ 2147483647 w 3232"/>
                <a:gd name="T49" fmla="*/ 2147483647 h 1134"/>
                <a:gd name="T50" fmla="*/ 2147483647 w 3232"/>
                <a:gd name="T51" fmla="*/ 2147483647 h 1134"/>
                <a:gd name="T52" fmla="*/ 2147483647 w 3232"/>
                <a:gd name="T53" fmla="*/ 2147483647 h 1134"/>
                <a:gd name="T54" fmla="*/ 2147483647 w 3232"/>
                <a:gd name="T55" fmla="*/ 2147483647 h 1134"/>
                <a:gd name="T56" fmla="*/ 2147483647 w 3232"/>
                <a:gd name="T57" fmla="*/ 2147483647 h 1134"/>
                <a:gd name="T58" fmla="*/ 2147483647 w 3232"/>
                <a:gd name="T59" fmla="*/ 2147483647 h 1134"/>
                <a:gd name="T60" fmla="*/ 2147483647 w 3232"/>
                <a:gd name="T61" fmla="*/ 2147483647 h 1134"/>
                <a:gd name="T62" fmla="*/ 2147483647 w 3232"/>
                <a:gd name="T63" fmla="*/ 2147483647 h 1134"/>
                <a:gd name="T64" fmla="*/ 2147483647 w 3232"/>
                <a:gd name="T65" fmla="*/ 2147483647 h 1134"/>
                <a:gd name="T66" fmla="*/ 2147483647 w 3232"/>
                <a:gd name="T67" fmla="*/ 2147483647 h 1134"/>
                <a:gd name="T68" fmla="*/ 2147483647 w 3232"/>
                <a:gd name="T69" fmla="*/ 2147483647 h 1134"/>
                <a:gd name="T70" fmla="*/ 2147483647 w 3232"/>
                <a:gd name="T71" fmla="*/ 2147483647 h 1134"/>
                <a:gd name="T72" fmla="*/ 2147483647 w 3232"/>
                <a:gd name="T73" fmla="*/ 2147483647 h 1134"/>
                <a:gd name="T74" fmla="*/ 2147483647 w 3232"/>
                <a:gd name="T75" fmla="*/ 2147483647 h 1134"/>
                <a:gd name="T76" fmla="*/ 2147483647 w 3232"/>
                <a:gd name="T77" fmla="*/ 2147483647 h 1134"/>
                <a:gd name="T78" fmla="*/ 2147483647 w 3232"/>
                <a:gd name="T79" fmla="*/ 2147483647 h 1134"/>
                <a:gd name="T80" fmla="*/ 2147483647 w 3232"/>
                <a:gd name="T81" fmla="*/ 2147483647 h 1134"/>
                <a:gd name="T82" fmla="*/ 2147483647 w 3232"/>
                <a:gd name="T83" fmla="*/ 2147483647 h 1134"/>
                <a:gd name="T84" fmla="*/ 2147483647 w 3232"/>
                <a:gd name="T85" fmla="*/ 2147483647 h 1134"/>
                <a:gd name="T86" fmla="*/ 2147483647 w 3232"/>
                <a:gd name="T87" fmla="*/ 2147483647 h 1134"/>
                <a:gd name="T88" fmla="*/ 2147483647 w 3232"/>
                <a:gd name="T89" fmla="*/ 2147483647 h 1134"/>
                <a:gd name="T90" fmla="*/ 2147483647 w 3232"/>
                <a:gd name="T91" fmla="*/ 2147483647 h 1134"/>
                <a:gd name="T92" fmla="*/ 2147483647 w 3232"/>
                <a:gd name="T93" fmla="*/ 2147483647 h 1134"/>
                <a:gd name="T94" fmla="*/ 2147483647 w 3232"/>
                <a:gd name="T95" fmla="*/ 2147483647 h 1134"/>
                <a:gd name="T96" fmla="*/ 2147483647 w 3232"/>
                <a:gd name="T97" fmla="*/ 2147483647 h 1134"/>
                <a:gd name="T98" fmla="*/ 2147483647 w 3232"/>
                <a:gd name="T99" fmla="*/ 2147483647 h 1134"/>
                <a:gd name="T100" fmla="*/ 2147483647 w 3232"/>
                <a:gd name="T101" fmla="*/ 2147483647 h 1134"/>
                <a:gd name="T102" fmla="*/ 2147483647 w 3232"/>
                <a:gd name="T103" fmla="*/ 2147483647 h 1134"/>
                <a:gd name="T104" fmla="*/ 2147483647 w 3232"/>
                <a:gd name="T105" fmla="*/ 2147483647 h 1134"/>
                <a:gd name="T106" fmla="*/ 2147483647 w 3232"/>
                <a:gd name="T107" fmla="*/ 2147483647 h 1134"/>
                <a:gd name="T108" fmla="*/ 2147483647 w 3232"/>
                <a:gd name="T109" fmla="*/ 2147483647 h 1134"/>
                <a:gd name="T110" fmla="*/ 2147483647 w 3232"/>
                <a:gd name="T111" fmla="*/ 2147483647 h 1134"/>
                <a:gd name="T112" fmla="*/ 2147483647 w 3232"/>
                <a:gd name="T113" fmla="*/ 2147483647 h 1134"/>
                <a:gd name="T114" fmla="*/ 2147483647 w 3232"/>
                <a:gd name="T115" fmla="*/ 2147483647 h 1134"/>
                <a:gd name="T116" fmla="*/ 2147483647 w 3232"/>
                <a:gd name="T117" fmla="*/ 2147483647 h 1134"/>
                <a:gd name="T118" fmla="*/ 2147483647 w 3232"/>
                <a:gd name="T119" fmla="*/ 2147483647 h 1134"/>
                <a:gd name="T120" fmla="*/ 2147483647 w 3232"/>
                <a:gd name="T121" fmla="*/ 2147483647 h 11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32"/>
                <a:gd name="T184" fmla="*/ 0 h 1134"/>
                <a:gd name="T185" fmla="*/ 3232 w 3232"/>
                <a:gd name="T186" fmla="*/ 1134 h 11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32" h="1134">
                  <a:moveTo>
                    <a:pt x="0" y="1134"/>
                  </a:moveTo>
                  <a:lnTo>
                    <a:pt x="15" y="1134"/>
                  </a:lnTo>
                  <a:lnTo>
                    <a:pt x="12" y="1101"/>
                  </a:lnTo>
                  <a:lnTo>
                    <a:pt x="17" y="1103"/>
                  </a:lnTo>
                  <a:lnTo>
                    <a:pt x="18" y="1076"/>
                  </a:lnTo>
                  <a:lnTo>
                    <a:pt x="21" y="1076"/>
                  </a:lnTo>
                  <a:lnTo>
                    <a:pt x="20" y="1052"/>
                  </a:lnTo>
                  <a:lnTo>
                    <a:pt x="24" y="1050"/>
                  </a:lnTo>
                  <a:lnTo>
                    <a:pt x="24" y="1023"/>
                  </a:lnTo>
                  <a:lnTo>
                    <a:pt x="26" y="1016"/>
                  </a:lnTo>
                  <a:lnTo>
                    <a:pt x="27" y="1007"/>
                  </a:lnTo>
                  <a:lnTo>
                    <a:pt x="30" y="999"/>
                  </a:lnTo>
                  <a:lnTo>
                    <a:pt x="33" y="989"/>
                  </a:lnTo>
                  <a:lnTo>
                    <a:pt x="32" y="981"/>
                  </a:lnTo>
                  <a:lnTo>
                    <a:pt x="39" y="978"/>
                  </a:lnTo>
                  <a:lnTo>
                    <a:pt x="39" y="966"/>
                  </a:lnTo>
                  <a:lnTo>
                    <a:pt x="42" y="959"/>
                  </a:lnTo>
                  <a:lnTo>
                    <a:pt x="45" y="945"/>
                  </a:lnTo>
                  <a:lnTo>
                    <a:pt x="44" y="938"/>
                  </a:lnTo>
                  <a:lnTo>
                    <a:pt x="48" y="935"/>
                  </a:lnTo>
                  <a:lnTo>
                    <a:pt x="51" y="927"/>
                  </a:lnTo>
                  <a:lnTo>
                    <a:pt x="51" y="918"/>
                  </a:lnTo>
                  <a:lnTo>
                    <a:pt x="56" y="912"/>
                  </a:lnTo>
                  <a:lnTo>
                    <a:pt x="59" y="906"/>
                  </a:lnTo>
                  <a:lnTo>
                    <a:pt x="57" y="899"/>
                  </a:lnTo>
                  <a:lnTo>
                    <a:pt x="63" y="894"/>
                  </a:lnTo>
                  <a:lnTo>
                    <a:pt x="62" y="888"/>
                  </a:lnTo>
                  <a:lnTo>
                    <a:pt x="63" y="882"/>
                  </a:lnTo>
                  <a:lnTo>
                    <a:pt x="65" y="875"/>
                  </a:lnTo>
                  <a:lnTo>
                    <a:pt x="66" y="869"/>
                  </a:lnTo>
                  <a:lnTo>
                    <a:pt x="69" y="861"/>
                  </a:lnTo>
                  <a:lnTo>
                    <a:pt x="71" y="849"/>
                  </a:lnTo>
                  <a:lnTo>
                    <a:pt x="78" y="848"/>
                  </a:lnTo>
                  <a:lnTo>
                    <a:pt x="80" y="833"/>
                  </a:lnTo>
                  <a:lnTo>
                    <a:pt x="83" y="831"/>
                  </a:lnTo>
                  <a:lnTo>
                    <a:pt x="83" y="818"/>
                  </a:lnTo>
                  <a:lnTo>
                    <a:pt x="90" y="816"/>
                  </a:lnTo>
                  <a:lnTo>
                    <a:pt x="92" y="804"/>
                  </a:lnTo>
                  <a:lnTo>
                    <a:pt x="99" y="804"/>
                  </a:lnTo>
                  <a:lnTo>
                    <a:pt x="101" y="788"/>
                  </a:lnTo>
                  <a:lnTo>
                    <a:pt x="107" y="788"/>
                  </a:lnTo>
                  <a:lnTo>
                    <a:pt x="110" y="770"/>
                  </a:lnTo>
                  <a:lnTo>
                    <a:pt x="116" y="768"/>
                  </a:lnTo>
                  <a:lnTo>
                    <a:pt x="114" y="752"/>
                  </a:lnTo>
                  <a:lnTo>
                    <a:pt x="129" y="750"/>
                  </a:lnTo>
                  <a:lnTo>
                    <a:pt x="129" y="735"/>
                  </a:lnTo>
                  <a:lnTo>
                    <a:pt x="140" y="734"/>
                  </a:lnTo>
                  <a:lnTo>
                    <a:pt x="141" y="722"/>
                  </a:lnTo>
                  <a:lnTo>
                    <a:pt x="149" y="722"/>
                  </a:lnTo>
                  <a:lnTo>
                    <a:pt x="149" y="710"/>
                  </a:lnTo>
                  <a:lnTo>
                    <a:pt x="156" y="708"/>
                  </a:lnTo>
                  <a:lnTo>
                    <a:pt x="158" y="698"/>
                  </a:lnTo>
                  <a:lnTo>
                    <a:pt x="174" y="696"/>
                  </a:lnTo>
                  <a:lnTo>
                    <a:pt x="174" y="689"/>
                  </a:lnTo>
                  <a:lnTo>
                    <a:pt x="182" y="687"/>
                  </a:lnTo>
                  <a:lnTo>
                    <a:pt x="183" y="675"/>
                  </a:lnTo>
                  <a:lnTo>
                    <a:pt x="210" y="675"/>
                  </a:lnTo>
                  <a:lnTo>
                    <a:pt x="212" y="659"/>
                  </a:lnTo>
                  <a:lnTo>
                    <a:pt x="219" y="659"/>
                  </a:lnTo>
                  <a:lnTo>
                    <a:pt x="218" y="650"/>
                  </a:lnTo>
                  <a:lnTo>
                    <a:pt x="225" y="648"/>
                  </a:lnTo>
                  <a:lnTo>
                    <a:pt x="227" y="642"/>
                  </a:lnTo>
                  <a:lnTo>
                    <a:pt x="243" y="644"/>
                  </a:lnTo>
                  <a:lnTo>
                    <a:pt x="246" y="633"/>
                  </a:lnTo>
                  <a:lnTo>
                    <a:pt x="254" y="632"/>
                  </a:lnTo>
                  <a:lnTo>
                    <a:pt x="255" y="623"/>
                  </a:lnTo>
                  <a:lnTo>
                    <a:pt x="263" y="623"/>
                  </a:lnTo>
                  <a:lnTo>
                    <a:pt x="266" y="615"/>
                  </a:lnTo>
                  <a:lnTo>
                    <a:pt x="285" y="612"/>
                  </a:lnTo>
                  <a:lnTo>
                    <a:pt x="291" y="602"/>
                  </a:lnTo>
                  <a:lnTo>
                    <a:pt x="299" y="602"/>
                  </a:lnTo>
                  <a:lnTo>
                    <a:pt x="306" y="594"/>
                  </a:lnTo>
                  <a:lnTo>
                    <a:pt x="329" y="593"/>
                  </a:lnTo>
                  <a:lnTo>
                    <a:pt x="330" y="585"/>
                  </a:lnTo>
                  <a:lnTo>
                    <a:pt x="366" y="584"/>
                  </a:lnTo>
                  <a:lnTo>
                    <a:pt x="366" y="573"/>
                  </a:lnTo>
                  <a:lnTo>
                    <a:pt x="390" y="573"/>
                  </a:lnTo>
                  <a:lnTo>
                    <a:pt x="390" y="563"/>
                  </a:lnTo>
                  <a:lnTo>
                    <a:pt x="398" y="563"/>
                  </a:lnTo>
                  <a:lnTo>
                    <a:pt x="398" y="552"/>
                  </a:lnTo>
                  <a:lnTo>
                    <a:pt x="414" y="552"/>
                  </a:lnTo>
                  <a:lnTo>
                    <a:pt x="419" y="546"/>
                  </a:lnTo>
                  <a:lnTo>
                    <a:pt x="430" y="542"/>
                  </a:lnTo>
                  <a:lnTo>
                    <a:pt x="436" y="530"/>
                  </a:lnTo>
                  <a:lnTo>
                    <a:pt x="478" y="531"/>
                  </a:lnTo>
                  <a:lnTo>
                    <a:pt x="481" y="525"/>
                  </a:lnTo>
                  <a:lnTo>
                    <a:pt x="496" y="522"/>
                  </a:lnTo>
                  <a:lnTo>
                    <a:pt x="499" y="501"/>
                  </a:lnTo>
                  <a:lnTo>
                    <a:pt x="512" y="498"/>
                  </a:lnTo>
                  <a:lnTo>
                    <a:pt x="520" y="492"/>
                  </a:lnTo>
                  <a:lnTo>
                    <a:pt x="551" y="489"/>
                  </a:lnTo>
                  <a:lnTo>
                    <a:pt x="554" y="483"/>
                  </a:lnTo>
                  <a:lnTo>
                    <a:pt x="563" y="485"/>
                  </a:lnTo>
                  <a:lnTo>
                    <a:pt x="565" y="477"/>
                  </a:lnTo>
                  <a:lnTo>
                    <a:pt x="575" y="479"/>
                  </a:lnTo>
                  <a:lnTo>
                    <a:pt x="583" y="473"/>
                  </a:lnTo>
                  <a:lnTo>
                    <a:pt x="598" y="474"/>
                  </a:lnTo>
                  <a:lnTo>
                    <a:pt x="610" y="470"/>
                  </a:lnTo>
                  <a:lnTo>
                    <a:pt x="616" y="470"/>
                  </a:lnTo>
                  <a:lnTo>
                    <a:pt x="626" y="465"/>
                  </a:lnTo>
                  <a:lnTo>
                    <a:pt x="649" y="465"/>
                  </a:lnTo>
                  <a:lnTo>
                    <a:pt x="650" y="455"/>
                  </a:lnTo>
                  <a:lnTo>
                    <a:pt x="689" y="458"/>
                  </a:lnTo>
                  <a:lnTo>
                    <a:pt x="688" y="449"/>
                  </a:lnTo>
                  <a:lnTo>
                    <a:pt x="709" y="452"/>
                  </a:lnTo>
                  <a:lnTo>
                    <a:pt x="710" y="443"/>
                  </a:lnTo>
                  <a:lnTo>
                    <a:pt x="728" y="444"/>
                  </a:lnTo>
                  <a:lnTo>
                    <a:pt x="731" y="441"/>
                  </a:lnTo>
                  <a:lnTo>
                    <a:pt x="760" y="440"/>
                  </a:lnTo>
                  <a:lnTo>
                    <a:pt x="763" y="434"/>
                  </a:lnTo>
                  <a:lnTo>
                    <a:pt x="817" y="434"/>
                  </a:lnTo>
                  <a:lnTo>
                    <a:pt x="820" y="426"/>
                  </a:lnTo>
                  <a:lnTo>
                    <a:pt x="827" y="422"/>
                  </a:lnTo>
                  <a:lnTo>
                    <a:pt x="839" y="422"/>
                  </a:lnTo>
                  <a:lnTo>
                    <a:pt x="847" y="416"/>
                  </a:lnTo>
                  <a:lnTo>
                    <a:pt x="854" y="413"/>
                  </a:lnTo>
                  <a:lnTo>
                    <a:pt x="862" y="410"/>
                  </a:lnTo>
                  <a:lnTo>
                    <a:pt x="917" y="410"/>
                  </a:lnTo>
                  <a:lnTo>
                    <a:pt x="931" y="405"/>
                  </a:lnTo>
                  <a:lnTo>
                    <a:pt x="943" y="399"/>
                  </a:lnTo>
                  <a:lnTo>
                    <a:pt x="968" y="401"/>
                  </a:lnTo>
                  <a:lnTo>
                    <a:pt x="968" y="395"/>
                  </a:lnTo>
                  <a:lnTo>
                    <a:pt x="1001" y="396"/>
                  </a:lnTo>
                  <a:lnTo>
                    <a:pt x="1003" y="386"/>
                  </a:lnTo>
                  <a:lnTo>
                    <a:pt x="1037" y="387"/>
                  </a:lnTo>
                  <a:lnTo>
                    <a:pt x="1037" y="380"/>
                  </a:lnTo>
                  <a:lnTo>
                    <a:pt x="1075" y="378"/>
                  </a:lnTo>
                  <a:lnTo>
                    <a:pt x="1073" y="374"/>
                  </a:lnTo>
                  <a:lnTo>
                    <a:pt x="1120" y="377"/>
                  </a:lnTo>
                  <a:lnTo>
                    <a:pt x="1120" y="369"/>
                  </a:lnTo>
                  <a:lnTo>
                    <a:pt x="1168" y="369"/>
                  </a:lnTo>
                  <a:lnTo>
                    <a:pt x="1168" y="360"/>
                  </a:lnTo>
                  <a:lnTo>
                    <a:pt x="1189" y="359"/>
                  </a:lnTo>
                  <a:lnTo>
                    <a:pt x="1190" y="354"/>
                  </a:lnTo>
                  <a:lnTo>
                    <a:pt x="1208" y="356"/>
                  </a:lnTo>
                  <a:lnTo>
                    <a:pt x="1213" y="344"/>
                  </a:lnTo>
                  <a:lnTo>
                    <a:pt x="1286" y="344"/>
                  </a:lnTo>
                  <a:lnTo>
                    <a:pt x="1288" y="338"/>
                  </a:lnTo>
                  <a:lnTo>
                    <a:pt x="1309" y="338"/>
                  </a:lnTo>
                  <a:lnTo>
                    <a:pt x="1309" y="332"/>
                  </a:lnTo>
                  <a:lnTo>
                    <a:pt x="1351" y="332"/>
                  </a:lnTo>
                  <a:lnTo>
                    <a:pt x="1352" y="326"/>
                  </a:lnTo>
                  <a:lnTo>
                    <a:pt x="1373" y="327"/>
                  </a:lnTo>
                  <a:lnTo>
                    <a:pt x="1372" y="320"/>
                  </a:lnTo>
                  <a:lnTo>
                    <a:pt x="1388" y="321"/>
                  </a:lnTo>
                  <a:lnTo>
                    <a:pt x="1391" y="317"/>
                  </a:lnTo>
                  <a:lnTo>
                    <a:pt x="1400" y="311"/>
                  </a:lnTo>
                  <a:lnTo>
                    <a:pt x="1411" y="308"/>
                  </a:lnTo>
                  <a:lnTo>
                    <a:pt x="1454" y="306"/>
                  </a:lnTo>
                  <a:lnTo>
                    <a:pt x="1454" y="300"/>
                  </a:lnTo>
                  <a:lnTo>
                    <a:pt x="1501" y="300"/>
                  </a:lnTo>
                  <a:lnTo>
                    <a:pt x="1505" y="299"/>
                  </a:lnTo>
                  <a:lnTo>
                    <a:pt x="1516" y="296"/>
                  </a:lnTo>
                  <a:lnTo>
                    <a:pt x="1520" y="294"/>
                  </a:lnTo>
                  <a:lnTo>
                    <a:pt x="1528" y="290"/>
                  </a:lnTo>
                  <a:lnTo>
                    <a:pt x="1532" y="287"/>
                  </a:lnTo>
                  <a:lnTo>
                    <a:pt x="1619" y="287"/>
                  </a:lnTo>
                  <a:lnTo>
                    <a:pt x="1621" y="278"/>
                  </a:lnTo>
                  <a:lnTo>
                    <a:pt x="1630" y="281"/>
                  </a:lnTo>
                  <a:lnTo>
                    <a:pt x="1630" y="273"/>
                  </a:lnTo>
                  <a:lnTo>
                    <a:pt x="1646" y="276"/>
                  </a:lnTo>
                  <a:lnTo>
                    <a:pt x="1648" y="270"/>
                  </a:lnTo>
                  <a:lnTo>
                    <a:pt x="1705" y="269"/>
                  </a:lnTo>
                  <a:lnTo>
                    <a:pt x="1706" y="258"/>
                  </a:lnTo>
                  <a:lnTo>
                    <a:pt x="1769" y="263"/>
                  </a:lnTo>
                  <a:lnTo>
                    <a:pt x="1771" y="255"/>
                  </a:lnTo>
                  <a:lnTo>
                    <a:pt x="1780" y="257"/>
                  </a:lnTo>
                  <a:lnTo>
                    <a:pt x="1781" y="251"/>
                  </a:lnTo>
                  <a:lnTo>
                    <a:pt x="1804" y="252"/>
                  </a:lnTo>
                  <a:lnTo>
                    <a:pt x="1805" y="246"/>
                  </a:lnTo>
                  <a:lnTo>
                    <a:pt x="1823" y="248"/>
                  </a:lnTo>
                  <a:lnTo>
                    <a:pt x="1825" y="243"/>
                  </a:lnTo>
                  <a:lnTo>
                    <a:pt x="1841" y="243"/>
                  </a:lnTo>
                  <a:lnTo>
                    <a:pt x="1840" y="237"/>
                  </a:lnTo>
                  <a:lnTo>
                    <a:pt x="1859" y="237"/>
                  </a:lnTo>
                  <a:lnTo>
                    <a:pt x="1862" y="228"/>
                  </a:lnTo>
                  <a:lnTo>
                    <a:pt x="1883" y="228"/>
                  </a:lnTo>
                  <a:lnTo>
                    <a:pt x="1883" y="222"/>
                  </a:lnTo>
                  <a:lnTo>
                    <a:pt x="1898" y="222"/>
                  </a:lnTo>
                  <a:lnTo>
                    <a:pt x="1900" y="218"/>
                  </a:lnTo>
                  <a:lnTo>
                    <a:pt x="1919" y="221"/>
                  </a:lnTo>
                  <a:lnTo>
                    <a:pt x="1921" y="209"/>
                  </a:lnTo>
                  <a:lnTo>
                    <a:pt x="1993" y="206"/>
                  </a:lnTo>
                  <a:lnTo>
                    <a:pt x="1991" y="200"/>
                  </a:lnTo>
                  <a:lnTo>
                    <a:pt x="2029" y="198"/>
                  </a:lnTo>
                  <a:lnTo>
                    <a:pt x="2029" y="192"/>
                  </a:lnTo>
                  <a:lnTo>
                    <a:pt x="2051" y="194"/>
                  </a:lnTo>
                  <a:lnTo>
                    <a:pt x="2051" y="186"/>
                  </a:lnTo>
                  <a:lnTo>
                    <a:pt x="2099" y="185"/>
                  </a:lnTo>
                  <a:lnTo>
                    <a:pt x="2099" y="179"/>
                  </a:lnTo>
                  <a:lnTo>
                    <a:pt x="2120" y="180"/>
                  </a:lnTo>
                  <a:lnTo>
                    <a:pt x="2122" y="176"/>
                  </a:lnTo>
                  <a:lnTo>
                    <a:pt x="2140" y="177"/>
                  </a:lnTo>
                  <a:lnTo>
                    <a:pt x="2141" y="168"/>
                  </a:lnTo>
                  <a:lnTo>
                    <a:pt x="2155" y="168"/>
                  </a:lnTo>
                  <a:lnTo>
                    <a:pt x="2155" y="162"/>
                  </a:lnTo>
                  <a:lnTo>
                    <a:pt x="2212" y="162"/>
                  </a:lnTo>
                  <a:lnTo>
                    <a:pt x="2213" y="158"/>
                  </a:lnTo>
                  <a:lnTo>
                    <a:pt x="2234" y="156"/>
                  </a:lnTo>
                  <a:lnTo>
                    <a:pt x="2236" y="152"/>
                  </a:lnTo>
                  <a:lnTo>
                    <a:pt x="2269" y="153"/>
                  </a:lnTo>
                  <a:lnTo>
                    <a:pt x="2267" y="147"/>
                  </a:lnTo>
                  <a:lnTo>
                    <a:pt x="2336" y="149"/>
                  </a:lnTo>
                  <a:lnTo>
                    <a:pt x="2339" y="146"/>
                  </a:lnTo>
                  <a:lnTo>
                    <a:pt x="2381" y="146"/>
                  </a:lnTo>
                  <a:lnTo>
                    <a:pt x="2383" y="137"/>
                  </a:lnTo>
                  <a:lnTo>
                    <a:pt x="2458" y="138"/>
                  </a:lnTo>
                  <a:lnTo>
                    <a:pt x="2507" y="138"/>
                  </a:lnTo>
                  <a:lnTo>
                    <a:pt x="2506" y="128"/>
                  </a:lnTo>
                  <a:lnTo>
                    <a:pt x="2522" y="131"/>
                  </a:lnTo>
                  <a:lnTo>
                    <a:pt x="2524" y="123"/>
                  </a:lnTo>
                  <a:lnTo>
                    <a:pt x="2555" y="125"/>
                  </a:lnTo>
                  <a:lnTo>
                    <a:pt x="2554" y="117"/>
                  </a:lnTo>
                  <a:lnTo>
                    <a:pt x="2566" y="119"/>
                  </a:lnTo>
                  <a:lnTo>
                    <a:pt x="2566" y="111"/>
                  </a:lnTo>
                  <a:lnTo>
                    <a:pt x="2600" y="114"/>
                  </a:lnTo>
                  <a:lnTo>
                    <a:pt x="2600" y="105"/>
                  </a:lnTo>
                  <a:lnTo>
                    <a:pt x="2615" y="105"/>
                  </a:lnTo>
                  <a:lnTo>
                    <a:pt x="2617" y="98"/>
                  </a:lnTo>
                  <a:lnTo>
                    <a:pt x="2707" y="98"/>
                  </a:lnTo>
                  <a:lnTo>
                    <a:pt x="2707" y="90"/>
                  </a:lnTo>
                  <a:lnTo>
                    <a:pt x="2731" y="90"/>
                  </a:lnTo>
                  <a:lnTo>
                    <a:pt x="2731" y="84"/>
                  </a:lnTo>
                  <a:lnTo>
                    <a:pt x="2747" y="86"/>
                  </a:lnTo>
                  <a:lnTo>
                    <a:pt x="2747" y="80"/>
                  </a:lnTo>
                  <a:lnTo>
                    <a:pt x="2822" y="78"/>
                  </a:lnTo>
                  <a:lnTo>
                    <a:pt x="2825" y="75"/>
                  </a:lnTo>
                  <a:lnTo>
                    <a:pt x="2848" y="74"/>
                  </a:lnTo>
                  <a:lnTo>
                    <a:pt x="2849" y="71"/>
                  </a:lnTo>
                  <a:lnTo>
                    <a:pt x="2879" y="69"/>
                  </a:lnTo>
                  <a:lnTo>
                    <a:pt x="2881" y="62"/>
                  </a:lnTo>
                  <a:lnTo>
                    <a:pt x="2888" y="62"/>
                  </a:lnTo>
                  <a:lnTo>
                    <a:pt x="2888" y="54"/>
                  </a:lnTo>
                  <a:lnTo>
                    <a:pt x="2947" y="54"/>
                  </a:lnTo>
                  <a:lnTo>
                    <a:pt x="2945" y="47"/>
                  </a:lnTo>
                  <a:lnTo>
                    <a:pt x="2974" y="47"/>
                  </a:lnTo>
                  <a:lnTo>
                    <a:pt x="2974" y="32"/>
                  </a:lnTo>
                  <a:lnTo>
                    <a:pt x="2995" y="32"/>
                  </a:lnTo>
                  <a:lnTo>
                    <a:pt x="2995" y="20"/>
                  </a:lnTo>
                  <a:lnTo>
                    <a:pt x="3017" y="20"/>
                  </a:lnTo>
                  <a:lnTo>
                    <a:pt x="3019" y="17"/>
                  </a:lnTo>
                  <a:lnTo>
                    <a:pt x="3040" y="18"/>
                  </a:lnTo>
                  <a:lnTo>
                    <a:pt x="3038" y="9"/>
                  </a:lnTo>
                  <a:lnTo>
                    <a:pt x="3184" y="8"/>
                  </a:lnTo>
                  <a:lnTo>
                    <a:pt x="3184" y="0"/>
                  </a:lnTo>
                  <a:lnTo>
                    <a:pt x="3232" y="0"/>
                  </a:lnTo>
                </a:path>
              </a:pathLst>
            </a:custGeom>
            <a:noFill/>
            <a:ln w="28440">
              <a:solidFill>
                <a:srgbClr val="3F4444">
                  <a:lumMod val="40000"/>
                  <a:lumOff val="6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70">
                <a:defRPr/>
              </a:pPr>
              <a:endParaRPr lang="fr-FR" kern="0" dirty="0">
                <a:solidFill>
                  <a:srgbClr val="67116F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grpSp>
          <p:nvGrpSpPr>
            <p:cNvPr id="14" name="Group 222">
              <a:extLst>
                <a:ext uri="{FF2B5EF4-FFF2-40B4-BE49-F238E27FC236}">
                  <a16:creationId xmlns="" xmlns:a16="http://schemas.microsoft.com/office/drawing/2014/main" id="{CD0C22BB-F684-401B-9DE7-2723633225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2529" y="3158586"/>
              <a:ext cx="3024012" cy="1797050"/>
              <a:chOff x="1717114" y="2590800"/>
              <a:chExt cx="4800942" cy="2130426"/>
            </a:xfrm>
          </p:grpSpPr>
          <p:sp>
            <p:nvSpPr>
              <p:cNvPr id="134" name="Freeform 4">
                <a:extLst>
                  <a:ext uri="{FF2B5EF4-FFF2-40B4-BE49-F238E27FC236}">
                    <a16:creationId xmlns="" xmlns:a16="http://schemas.microsoft.com/office/drawing/2014/main" id="{577833B4-C68F-477F-870B-2396DE666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7637" y="4345384"/>
                <a:ext cx="42610" cy="375194"/>
              </a:xfrm>
              <a:custGeom>
                <a:avLst/>
                <a:gdLst>
                  <a:gd name="T0" fmla="*/ 0 w 113"/>
                  <a:gd name="T1" fmla="*/ 0 h 629"/>
                  <a:gd name="T2" fmla="*/ 0 w 113"/>
                  <a:gd name="T3" fmla="*/ 0 h 629"/>
                  <a:gd name="T4" fmla="*/ 0 w 113"/>
                  <a:gd name="T5" fmla="*/ 0 h 629"/>
                  <a:gd name="T6" fmla="*/ 0 w 113"/>
                  <a:gd name="T7" fmla="*/ 0 h 629"/>
                  <a:gd name="T8" fmla="*/ 0 w 113"/>
                  <a:gd name="T9" fmla="*/ 0 h 629"/>
                  <a:gd name="T10" fmla="*/ 0 w 113"/>
                  <a:gd name="T11" fmla="*/ 0 h 629"/>
                  <a:gd name="T12" fmla="*/ 0 w 113"/>
                  <a:gd name="T13" fmla="*/ 0 h 629"/>
                  <a:gd name="T14" fmla="*/ 0 w 113"/>
                  <a:gd name="T15" fmla="*/ 0 h 629"/>
                  <a:gd name="T16" fmla="*/ 0 w 113"/>
                  <a:gd name="T17" fmla="*/ 0 h 629"/>
                  <a:gd name="T18" fmla="*/ 0 w 113"/>
                  <a:gd name="T19" fmla="*/ 0 h 629"/>
                  <a:gd name="T20" fmla="*/ 0 w 113"/>
                  <a:gd name="T21" fmla="*/ 0 h 629"/>
                  <a:gd name="T22" fmla="*/ 0 w 113"/>
                  <a:gd name="T23" fmla="*/ 0 h 629"/>
                  <a:gd name="T24" fmla="*/ 0 w 113"/>
                  <a:gd name="T25" fmla="*/ 0 h 629"/>
                  <a:gd name="T26" fmla="*/ 0 w 113"/>
                  <a:gd name="T27" fmla="*/ 0 h 629"/>
                  <a:gd name="T28" fmla="*/ 0 w 113"/>
                  <a:gd name="T29" fmla="*/ 0 h 629"/>
                  <a:gd name="T30" fmla="*/ 0 w 113"/>
                  <a:gd name="T31" fmla="*/ 0 h 629"/>
                  <a:gd name="T32" fmla="*/ 0 w 113"/>
                  <a:gd name="T33" fmla="*/ 0 h 629"/>
                  <a:gd name="T34" fmla="*/ 0 w 113"/>
                  <a:gd name="T35" fmla="*/ 0 h 629"/>
                  <a:gd name="T36" fmla="*/ 0 w 113"/>
                  <a:gd name="T37" fmla="*/ 0 h 629"/>
                  <a:gd name="T38" fmla="*/ 0 w 113"/>
                  <a:gd name="T39" fmla="*/ 0 h 629"/>
                  <a:gd name="T40" fmla="*/ 0 w 113"/>
                  <a:gd name="T41" fmla="*/ 0 h 629"/>
                  <a:gd name="T42" fmla="*/ 0 w 113"/>
                  <a:gd name="T43" fmla="*/ 0 h 629"/>
                  <a:gd name="T44" fmla="*/ 0 w 113"/>
                  <a:gd name="T45" fmla="*/ 0 h 629"/>
                  <a:gd name="T46" fmla="*/ 0 w 113"/>
                  <a:gd name="T47" fmla="*/ 0 h 629"/>
                  <a:gd name="T48" fmla="*/ 0 w 113"/>
                  <a:gd name="T49" fmla="*/ 0 h 629"/>
                  <a:gd name="T50" fmla="*/ 0 w 113"/>
                  <a:gd name="T51" fmla="*/ 0 h 629"/>
                  <a:gd name="T52" fmla="*/ 0 w 113"/>
                  <a:gd name="T53" fmla="*/ 0 h 629"/>
                  <a:gd name="T54" fmla="*/ 0 w 113"/>
                  <a:gd name="T55" fmla="*/ 0 h 629"/>
                  <a:gd name="T56" fmla="*/ 0 w 113"/>
                  <a:gd name="T57" fmla="*/ 0 h 629"/>
                  <a:gd name="T58" fmla="*/ 0 w 113"/>
                  <a:gd name="T59" fmla="*/ 0 h 629"/>
                  <a:gd name="T60" fmla="*/ 0 w 113"/>
                  <a:gd name="T61" fmla="*/ 0 h 629"/>
                  <a:gd name="T62" fmla="*/ 0 w 113"/>
                  <a:gd name="T63" fmla="*/ 0 h 629"/>
                  <a:gd name="T64" fmla="*/ 0 w 113"/>
                  <a:gd name="T65" fmla="*/ 0 h 629"/>
                  <a:gd name="T66" fmla="*/ 0 w 113"/>
                  <a:gd name="T67" fmla="*/ 0 h 629"/>
                  <a:gd name="T68" fmla="*/ 0 w 113"/>
                  <a:gd name="T69" fmla="*/ 0 h 629"/>
                  <a:gd name="T70" fmla="*/ 0 w 113"/>
                  <a:gd name="T71" fmla="*/ 0 h 629"/>
                  <a:gd name="T72" fmla="*/ 0 w 113"/>
                  <a:gd name="T73" fmla="*/ 0 h 629"/>
                  <a:gd name="T74" fmla="*/ 0 w 113"/>
                  <a:gd name="T75" fmla="*/ 0 h 629"/>
                  <a:gd name="T76" fmla="*/ 0 w 113"/>
                  <a:gd name="T77" fmla="*/ 0 h 629"/>
                  <a:gd name="T78" fmla="*/ 0 w 113"/>
                  <a:gd name="T79" fmla="*/ 0 h 629"/>
                  <a:gd name="T80" fmla="*/ 0 w 113"/>
                  <a:gd name="T81" fmla="*/ 0 h 629"/>
                  <a:gd name="T82" fmla="*/ 0 w 113"/>
                  <a:gd name="T83" fmla="*/ 0 h 629"/>
                  <a:gd name="T84" fmla="*/ 0 w 113"/>
                  <a:gd name="T85" fmla="*/ 0 h 629"/>
                  <a:gd name="T86" fmla="*/ 0 w 113"/>
                  <a:gd name="T87" fmla="*/ 0 h 629"/>
                  <a:gd name="T88" fmla="*/ 0 w 113"/>
                  <a:gd name="T89" fmla="*/ 0 h 629"/>
                  <a:gd name="T90" fmla="*/ 0 w 113"/>
                  <a:gd name="T91" fmla="*/ 0 h 629"/>
                  <a:gd name="T92" fmla="*/ 0 w 113"/>
                  <a:gd name="T93" fmla="*/ 0 h 629"/>
                  <a:gd name="T94" fmla="*/ 0 w 113"/>
                  <a:gd name="T95" fmla="*/ 0 h 629"/>
                  <a:gd name="T96" fmla="*/ 0 w 113"/>
                  <a:gd name="T97" fmla="*/ 0 h 629"/>
                  <a:gd name="T98" fmla="*/ 0 w 113"/>
                  <a:gd name="T99" fmla="*/ 0 h 629"/>
                  <a:gd name="T100" fmla="*/ 0 w 113"/>
                  <a:gd name="T101" fmla="*/ 0 h 629"/>
                  <a:gd name="T102" fmla="*/ 0 w 113"/>
                  <a:gd name="T103" fmla="*/ 0 h 629"/>
                  <a:gd name="T104" fmla="*/ 0 w 113"/>
                  <a:gd name="T105" fmla="*/ 0 h 629"/>
                  <a:gd name="T106" fmla="*/ 0 w 113"/>
                  <a:gd name="T107" fmla="*/ 0 h 629"/>
                  <a:gd name="T108" fmla="*/ 0 w 113"/>
                  <a:gd name="T109" fmla="*/ 0 h 629"/>
                  <a:gd name="T110" fmla="*/ 0 w 113"/>
                  <a:gd name="T111" fmla="*/ 0 h 629"/>
                  <a:gd name="T112" fmla="*/ 0 w 113"/>
                  <a:gd name="T113" fmla="*/ 0 h 629"/>
                  <a:gd name="T114" fmla="*/ 0 w 113"/>
                  <a:gd name="T115" fmla="*/ 0 h 629"/>
                  <a:gd name="T116" fmla="*/ 0 w 113"/>
                  <a:gd name="T117" fmla="*/ 0 h 629"/>
                  <a:gd name="T118" fmla="*/ 0 w 113"/>
                  <a:gd name="T119" fmla="*/ 0 h 629"/>
                  <a:gd name="T120" fmla="*/ 0 w 113"/>
                  <a:gd name="T121" fmla="*/ 0 h 629"/>
                  <a:gd name="T122" fmla="*/ 0 w 113"/>
                  <a:gd name="T123" fmla="*/ 0 h 629"/>
                  <a:gd name="T124" fmla="*/ 0 w 113"/>
                  <a:gd name="T125" fmla="*/ 0 h 6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"/>
                  <a:gd name="T190" fmla="*/ 0 h 629"/>
                  <a:gd name="T191" fmla="*/ 113 w 113"/>
                  <a:gd name="T192" fmla="*/ 629 h 6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" h="629">
                    <a:moveTo>
                      <a:pt x="0" y="629"/>
                    </a:moveTo>
                    <a:lnTo>
                      <a:pt x="37" y="619"/>
                    </a:lnTo>
                    <a:lnTo>
                      <a:pt x="38" y="610"/>
                    </a:lnTo>
                    <a:lnTo>
                      <a:pt x="39" y="582"/>
                    </a:lnTo>
                    <a:lnTo>
                      <a:pt x="40" y="572"/>
                    </a:lnTo>
                    <a:lnTo>
                      <a:pt x="40" y="562"/>
                    </a:lnTo>
                    <a:lnTo>
                      <a:pt x="40" y="553"/>
                    </a:lnTo>
                    <a:lnTo>
                      <a:pt x="40" y="544"/>
                    </a:lnTo>
                    <a:lnTo>
                      <a:pt x="40" y="534"/>
                    </a:lnTo>
                    <a:lnTo>
                      <a:pt x="40" y="515"/>
                    </a:lnTo>
                    <a:lnTo>
                      <a:pt x="40" y="505"/>
                    </a:lnTo>
                    <a:lnTo>
                      <a:pt x="40" y="497"/>
                    </a:lnTo>
                    <a:lnTo>
                      <a:pt x="41" y="487"/>
                    </a:lnTo>
                    <a:lnTo>
                      <a:pt x="42" y="477"/>
                    </a:lnTo>
                    <a:lnTo>
                      <a:pt x="43" y="467"/>
                    </a:lnTo>
                    <a:lnTo>
                      <a:pt x="43" y="458"/>
                    </a:lnTo>
                    <a:lnTo>
                      <a:pt x="44" y="448"/>
                    </a:lnTo>
                    <a:lnTo>
                      <a:pt x="44" y="439"/>
                    </a:lnTo>
                    <a:lnTo>
                      <a:pt x="45" y="430"/>
                    </a:lnTo>
                    <a:lnTo>
                      <a:pt x="45" y="420"/>
                    </a:lnTo>
                    <a:lnTo>
                      <a:pt x="46" y="410"/>
                    </a:lnTo>
                    <a:lnTo>
                      <a:pt x="47" y="400"/>
                    </a:lnTo>
                    <a:lnTo>
                      <a:pt x="48" y="390"/>
                    </a:lnTo>
                    <a:lnTo>
                      <a:pt x="48" y="382"/>
                    </a:lnTo>
                    <a:lnTo>
                      <a:pt x="51" y="373"/>
                    </a:lnTo>
                    <a:lnTo>
                      <a:pt x="52" y="363"/>
                    </a:lnTo>
                    <a:lnTo>
                      <a:pt x="55" y="353"/>
                    </a:lnTo>
                    <a:lnTo>
                      <a:pt x="55" y="343"/>
                    </a:lnTo>
                    <a:lnTo>
                      <a:pt x="55" y="333"/>
                    </a:lnTo>
                    <a:lnTo>
                      <a:pt x="56" y="325"/>
                    </a:lnTo>
                    <a:lnTo>
                      <a:pt x="57" y="316"/>
                    </a:lnTo>
                    <a:lnTo>
                      <a:pt x="58" y="306"/>
                    </a:lnTo>
                    <a:lnTo>
                      <a:pt x="60" y="296"/>
                    </a:lnTo>
                    <a:lnTo>
                      <a:pt x="60" y="286"/>
                    </a:lnTo>
                    <a:lnTo>
                      <a:pt x="62" y="276"/>
                    </a:lnTo>
                    <a:lnTo>
                      <a:pt x="62" y="268"/>
                    </a:lnTo>
                    <a:lnTo>
                      <a:pt x="63" y="258"/>
                    </a:lnTo>
                    <a:lnTo>
                      <a:pt x="63" y="248"/>
                    </a:lnTo>
                    <a:lnTo>
                      <a:pt x="69" y="239"/>
                    </a:lnTo>
                    <a:lnTo>
                      <a:pt x="70" y="229"/>
                    </a:lnTo>
                    <a:lnTo>
                      <a:pt x="75" y="220"/>
                    </a:lnTo>
                    <a:lnTo>
                      <a:pt x="75" y="210"/>
                    </a:lnTo>
                    <a:lnTo>
                      <a:pt x="78" y="201"/>
                    </a:lnTo>
                    <a:lnTo>
                      <a:pt x="78" y="191"/>
                    </a:lnTo>
                    <a:lnTo>
                      <a:pt x="80" y="181"/>
                    </a:lnTo>
                    <a:lnTo>
                      <a:pt x="80" y="171"/>
                    </a:lnTo>
                    <a:lnTo>
                      <a:pt x="80" y="163"/>
                    </a:lnTo>
                    <a:lnTo>
                      <a:pt x="84" y="153"/>
                    </a:lnTo>
                    <a:lnTo>
                      <a:pt x="84" y="144"/>
                    </a:lnTo>
                    <a:lnTo>
                      <a:pt x="84" y="134"/>
                    </a:lnTo>
                    <a:lnTo>
                      <a:pt x="86" y="124"/>
                    </a:lnTo>
                    <a:lnTo>
                      <a:pt x="92" y="114"/>
                    </a:lnTo>
                    <a:lnTo>
                      <a:pt x="93" y="105"/>
                    </a:lnTo>
                    <a:lnTo>
                      <a:pt x="94" y="96"/>
                    </a:lnTo>
                    <a:lnTo>
                      <a:pt x="98" y="86"/>
                    </a:lnTo>
                    <a:lnTo>
                      <a:pt x="98" y="77"/>
                    </a:lnTo>
                    <a:lnTo>
                      <a:pt x="98" y="67"/>
                    </a:lnTo>
                    <a:lnTo>
                      <a:pt x="103" y="58"/>
                    </a:lnTo>
                    <a:lnTo>
                      <a:pt x="103" y="39"/>
                    </a:lnTo>
                    <a:lnTo>
                      <a:pt x="104" y="29"/>
                    </a:lnTo>
                    <a:lnTo>
                      <a:pt x="110" y="19"/>
                    </a:lnTo>
                    <a:lnTo>
                      <a:pt x="113" y="9"/>
                    </a:lnTo>
                    <a:lnTo>
                      <a:pt x="113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5" name="Freeform 5">
                <a:extLst>
                  <a:ext uri="{FF2B5EF4-FFF2-40B4-BE49-F238E27FC236}">
                    <a16:creationId xmlns="" xmlns:a16="http://schemas.microsoft.com/office/drawing/2014/main" id="{F969D31D-350F-4A32-B64B-CC41348D8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247" y="3997138"/>
                <a:ext cx="95872" cy="348247"/>
              </a:xfrm>
              <a:custGeom>
                <a:avLst/>
                <a:gdLst>
                  <a:gd name="T0" fmla="*/ 0 w 258"/>
                  <a:gd name="T1" fmla="*/ 0 h 585"/>
                  <a:gd name="T2" fmla="*/ 0 w 258"/>
                  <a:gd name="T3" fmla="*/ 0 h 585"/>
                  <a:gd name="T4" fmla="*/ 0 w 258"/>
                  <a:gd name="T5" fmla="*/ 0 h 585"/>
                  <a:gd name="T6" fmla="*/ 0 w 258"/>
                  <a:gd name="T7" fmla="*/ 0 h 585"/>
                  <a:gd name="T8" fmla="*/ 0 w 258"/>
                  <a:gd name="T9" fmla="*/ 0 h 585"/>
                  <a:gd name="T10" fmla="*/ 0 w 258"/>
                  <a:gd name="T11" fmla="*/ 0 h 585"/>
                  <a:gd name="T12" fmla="*/ 0 w 258"/>
                  <a:gd name="T13" fmla="*/ 0 h 585"/>
                  <a:gd name="T14" fmla="*/ 0 w 258"/>
                  <a:gd name="T15" fmla="*/ 0 h 585"/>
                  <a:gd name="T16" fmla="*/ 0 w 258"/>
                  <a:gd name="T17" fmla="*/ 0 h 585"/>
                  <a:gd name="T18" fmla="*/ 0 w 258"/>
                  <a:gd name="T19" fmla="*/ 0 h 585"/>
                  <a:gd name="T20" fmla="*/ 0 w 258"/>
                  <a:gd name="T21" fmla="*/ 0 h 585"/>
                  <a:gd name="T22" fmla="*/ 0 w 258"/>
                  <a:gd name="T23" fmla="*/ 0 h 585"/>
                  <a:gd name="T24" fmla="*/ 0 w 258"/>
                  <a:gd name="T25" fmla="*/ 0 h 585"/>
                  <a:gd name="T26" fmla="*/ 0 w 258"/>
                  <a:gd name="T27" fmla="*/ 0 h 585"/>
                  <a:gd name="T28" fmla="*/ 0 w 258"/>
                  <a:gd name="T29" fmla="*/ 0 h 585"/>
                  <a:gd name="T30" fmla="*/ 0 w 258"/>
                  <a:gd name="T31" fmla="*/ 0 h 585"/>
                  <a:gd name="T32" fmla="*/ 0 w 258"/>
                  <a:gd name="T33" fmla="*/ 0 h 585"/>
                  <a:gd name="T34" fmla="*/ 0 w 258"/>
                  <a:gd name="T35" fmla="*/ 0 h 585"/>
                  <a:gd name="T36" fmla="*/ 0 w 258"/>
                  <a:gd name="T37" fmla="*/ 0 h 585"/>
                  <a:gd name="T38" fmla="*/ 0 w 258"/>
                  <a:gd name="T39" fmla="*/ 0 h 585"/>
                  <a:gd name="T40" fmla="*/ 0 w 258"/>
                  <a:gd name="T41" fmla="*/ 0 h 585"/>
                  <a:gd name="T42" fmla="*/ 0 w 258"/>
                  <a:gd name="T43" fmla="*/ 0 h 585"/>
                  <a:gd name="T44" fmla="*/ 0 w 258"/>
                  <a:gd name="T45" fmla="*/ 0 h 585"/>
                  <a:gd name="T46" fmla="*/ 0 w 258"/>
                  <a:gd name="T47" fmla="*/ 0 h 585"/>
                  <a:gd name="T48" fmla="*/ 0 w 258"/>
                  <a:gd name="T49" fmla="*/ 0 h 585"/>
                  <a:gd name="T50" fmla="*/ 0 w 258"/>
                  <a:gd name="T51" fmla="*/ 0 h 585"/>
                  <a:gd name="T52" fmla="*/ 0 w 258"/>
                  <a:gd name="T53" fmla="*/ 0 h 585"/>
                  <a:gd name="T54" fmla="*/ 0 w 258"/>
                  <a:gd name="T55" fmla="*/ 0 h 585"/>
                  <a:gd name="T56" fmla="*/ 0 w 258"/>
                  <a:gd name="T57" fmla="*/ 0 h 585"/>
                  <a:gd name="T58" fmla="*/ 0 w 258"/>
                  <a:gd name="T59" fmla="*/ 0 h 585"/>
                  <a:gd name="T60" fmla="*/ 0 w 258"/>
                  <a:gd name="T61" fmla="*/ 0 h 585"/>
                  <a:gd name="T62" fmla="*/ 0 w 258"/>
                  <a:gd name="T63" fmla="*/ 0 h 5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8"/>
                  <a:gd name="T97" fmla="*/ 0 h 585"/>
                  <a:gd name="T98" fmla="*/ 258 w 258"/>
                  <a:gd name="T99" fmla="*/ 585 h 5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8" h="585">
                    <a:moveTo>
                      <a:pt x="0" y="585"/>
                    </a:moveTo>
                    <a:lnTo>
                      <a:pt x="3" y="576"/>
                    </a:lnTo>
                    <a:lnTo>
                      <a:pt x="4" y="566"/>
                    </a:lnTo>
                    <a:lnTo>
                      <a:pt x="4" y="557"/>
                    </a:lnTo>
                    <a:lnTo>
                      <a:pt x="10" y="547"/>
                    </a:lnTo>
                    <a:lnTo>
                      <a:pt x="14" y="537"/>
                    </a:lnTo>
                    <a:lnTo>
                      <a:pt x="15" y="528"/>
                    </a:lnTo>
                    <a:lnTo>
                      <a:pt x="18" y="518"/>
                    </a:lnTo>
                    <a:lnTo>
                      <a:pt x="22" y="509"/>
                    </a:lnTo>
                    <a:lnTo>
                      <a:pt x="24" y="499"/>
                    </a:lnTo>
                    <a:lnTo>
                      <a:pt x="29" y="489"/>
                    </a:lnTo>
                    <a:lnTo>
                      <a:pt x="38" y="489"/>
                    </a:lnTo>
                    <a:lnTo>
                      <a:pt x="45" y="479"/>
                    </a:lnTo>
                    <a:lnTo>
                      <a:pt x="46" y="470"/>
                    </a:lnTo>
                    <a:lnTo>
                      <a:pt x="47" y="461"/>
                    </a:lnTo>
                    <a:lnTo>
                      <a:pt x="52" y="451"/>
                    </a:lnTo>
                    <a:lnTo>
                      <a:pt x="53" y="442"/>
                    </a:lnTo>
                    <a:lnTo>
                      <a:pt x="53" y="432"/>
                    </a:lnTo>
                    <a:lnTo>
                      <a:pt x="56" y="423"/>
                    </a:lnTo>
                    <a:lnTo>
                      <a:pt x="63" y="413"/>
                    </a:lnTo>
                    <a:lnTo>
                      <a:pt x="72" y="404"/>
                    </a:lnTo>
                    <a:lnTo>
                      <a:pt x="76" y="394"/>
                    </a:lnTo>
                    <a:lnTo>
                      <a:pt x="77" y="384"/>
                    </a:lnTo>
                    <a:lnTo>
                      <a:pt x="77" y="374"/>
                    </a:lnTo>
                    <a:lnTo>
                      <a:pt x="82" y="364"/>
                    </a:lnTo>
                    <a:lnTo>
                      <a:pt x="83" y="356"/>
                    </a:lnTo>
                    <a:lnTo>
                      <a:pt x="97" y="346"/>
                    </a:lnTo>
                    <a:lnTo>
                      <a:pt x="106" y="346"/>
                    </a:lnTo>
                    <a:lnTo>
                      <a:pt x="107" y="336"/>
                    </a:lnTo>
                    <a:lnTo>
                      <a:pt x="109" y="326"/>
                    </a:lnTo>
                    <a:lnTo>
                      <a:pt x="118" y="316"/>
                    </a:lnTo>
                    <a:lnTo>
                      <a:pt x="126" y="308"/>
                    </a:lnTo>
                    <a:lnTo>
                      <a:pt x="131" y="298"/>
                    </a:lnTo>
                    <a:lnTo>
                      <a:pt x="135" y="288"/>
                    </a:lnTo>
                    <a:lnTo>
                      <a:pt x="136" y="278"/>
                    </a:lnTo>
                    <a:lnTo>
                      <a:pt x="138" y="268"/>
                    </a:lnTo>
                    <a:lnTo>
                      <a:pt x="142" y="259"/>
                    </a:lnTo>
                    <a:lnTo>
                      <a:pt x="143" y="251"/>
                    </a:lnTo>
                    <a:lnTo>
                      <a:pt x="150" y="241"/>
                    </a:lnTo>
                    <a:lnTo>
                      <a:pt x="159" y="231"/>
                    </a:lnTo>
                    <a:lnTo>
                      <a:pt x="160" y="221"/>
                    </a:lnTo>
                    <a:lnTo>
                      <a:pt x="167" y="211"/>
                    </a:lnTo>
                    <a:lnTo>
                      <a:pt x="167" y="202"/>
                    </a:lnTo>
                    <a:lnTo>
                      <a:pt x="174" y="193"/>
                    </a:lnTo>
                    <a:lnTo>
                      <a:pt x="176" y="183"/>
                    </a:lnTo>
                    <a:lnTo>
                      <a:pt x="178" y="173"/>
                    </a:lnTo>
                    <a:lnTo>
                      <a:pt x="180" y="163"/>
                    </a:lnTo>
                    <a:lnTo>
                      <a:pt x="185" y="154"/>
                    </a:lnTo>
                    <a:lnTo>
                      <a:pt x="186" y="144"/>
                    </a:lnTo>
                    <a:lnTo>
                      <a:pt x="187" y="135"/>
                    </a:lnTo>
                    <a:lnTo>
                      <a:pt x="190" y="125"/>
                    </a:lnTo>
                    <a:lnTo>
                      <a:pt x="196" y="115"/>
                    </a:lnTo>
                    <a:lnTo>
                      <a:pt x="198" y="106"/>
                    </a:lnTo>
                    <a:lnTo>
                      <a:pt x="207" y="96"/>
                    </a:lnTo>
                    <a:lnTo>
                      <a:pt x="211" y="86"/>
                    </a:lnTo>
                    <a:lnTo>
                      <a:pt x="215" y="77"/>
                    </a:lnTo>
                    <a:lnTo>
                      <a:pt x="225" y="67"/>
                    </a:lnTo>
                    <a:lnTo>
                      <a:pt x="228" y="58"/>
                    </a:lnTo>
                    <a:lnTo>
                      <a:pt x="229" y="48"/>
                    </a:lnTo>
                    <a:lnTo>
                      <a:pt x="232" y="38"/>
                    </a:lnTo>
                    <a:lnTo>
                      <a:pt x="241" y="38"/>
                    </a:lnTo>
                    <a:lnTo>
                      <a:pt x="249" y="28"/>
                    </a:lnTo>
                    <a:lnTo>
                      <a:pt x="254" y="19"/>
                    </a:lnTo>
                    <a:lnTo>
                      <a:pt x="254" y="10"/>
                    </a:lnTo>
                    <a:lnTo>
                      <a:pt x="258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6" name="Freeform 6">
                <a:extLst>
                  <a:ext uri="{FF2B5EF4-FFF2-40B4-BE49-F238E27FC236}">
                    <a16:creationId xmlns="" xmlns:a16="http://schemas.microsoft.com/office/drawing/2014/main" id="{8BC76204-4F94-4232-9887-7B8F5360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8781" y="3700713"/>
                <a:ext cx="234353" cy="296425"/>
              </a:xfrm>
              <a:custGeom>
                <a:avLst/>
                <a:gdLst>
                  <a:gd name="T0" fmla="*/ 0 w 634"/>
                  <a:gd name="T1" fmla="*/ 0 h 501"/>
                  <a:gd name="T2" fmla="*/ 0 w 634"/>
                  <a:gd name="T3" fmla="*/ 0 h 501"/>
                  <a:gd name="T4" fmla="*/ 0 w 634"/>
                  <a:gd name="T5" fmla="*/ 0 h 501"/>
                  <a:gd name="T6" fmla="*/ 0 w 634"/>
                  <a:gd name="T7" fmla="*/ 0 h 501"/>
                  <a:gd name="T8" fmla="*/ 0 w 634"/>
                  <a:gd name="T9" fmla="*/ 0 h 501"/>
                  <a:gd name="T10" fmla="*/ 0 w 634"/>
                  <a:gd name="T11" fmla="*/ 0 h 501"/>
                  <a:gd name="T12" fmla="*/ 0 w 634"/>
                  <a:gd name="T13" fmla="*/ 0 h 501"/>
                  <a:gd name="T14" fmla="*/ 0 w 634"/>
                  <a:gd name="T15" fmla="*/ 0 h 501"/>
                  <a:gd name="T16" fmla="*/ 0 w 634"/>
                  <a:gd name="T17" fmla="*/ 0 h 501"/>
                  <a:gd name="T18" fmla="*/ 0 w 634"/>
                  <a:gd name="T19" fmla="*/ 0 h 501"/>
                  <a:gd name="T20" fmla="*/ 0 w 634"/>
                  <a:gd name="T21" fmla="*/ 0 h 501"/>
                  <a:gd name="T22" fmla="*/ 0 w 634"/>
                  <a:gd name="T23" fmla="*/ 0 h 501"/>
                  <a:gd name="T24" fmla="*/ 0 w 634"/>
                  <a:gd name="T25" fmla="*/ 0 h 501"/>
                  <a:gd name="T26" fmla="*/ 0 w 634"/>
                  <a:gd name="T27" fmla="*/ 0 h 501"/>
                  <a:gd name="T28" fmla="*/ 0 w 634"/>
                  <a:gd name="T29" fmla="*/ 0 h 501"/>
                  <a:gd name="T30" fmla="*/ 0 w 634"/>
                  <a:gd name="T31" fmla="*/ 0 h 501"/>
                  <a:gd name="T32" fmla="*/ 0 w 634"/>
                  <a:gd name="T33" fmla="*/ 0 h 501"/>
                  <a:gd name="T34" fmla="*/ 0 w 634"/>
                  <a:gd name="T35" fmla="*/ 0 h 501"/>
                  <a:gd name="T36" fmla="*/ 0 w 634"/>
                  <a:gd name="T37" fmla="*/ 0 h 501"/>
                  <a:gd name="T38" fmla="*/ 0 w 634"/>
                  <a:gd name="T39" fmla="*/ 0 h 501"/>
                  <a:gd name="T40" fmla="*/ 0 w 634"/>
                  <a:gd name="T41" fmla="*/ 0 h 501"/>
                  <a:gd name="T42" fmla="*/ 0 w 634"/>
                  <a:gd name="T43" fmla="*/ 0 h 501"/>
                  <a:gd name="T44" fmla="*/ 0 w 634"/>
                  <a:gd name="T45" fmla="*/ 0 h 501"/>
                  <a:gd name="T46" fmla="*/ 0 w 634"/>
                  <a:gd name="T47" fmla="*/ 0 h 501"/>
                  <a:gd name="T48" fmla="*/ 0 w 634"/>
                  <a:gd name="T49" fmla="*/ 0 h 501"/>
                  <a:gd name="T50" fmla="*/ 0 w 634"/>
                  <a:gd name="T51" fmla="*/ 0 h 501"/>
                  <a:gd name="T52" fmla="*/ 0 w 634"/>
                  <a:gd name="T53" fmla="*/ 0 h 501"/>
                  <a:gd name="T54" fmla="*/ 0 w 634"/>
                  <a:gd name="T55" fmla="*/ 0 h 501"/>
                  <a:gd name="T56" fmla="*/ 0 w 634"/>
                  <a:gd name="T57" fmla="*/ 0 h 501"/>
                  <a:gd name="T58" fmla="*/ 0 w 634"/>
                  <a:gd name="T59" fmla="*/ 0 h 501"/>
                  <a:gd name="T60" fmla="*/ 0 w 634"/>
                  <a:gd name="T61" fmla="*/ 0 h 501"/>
                  <a:gd name="T62" fmla="*/ 0 w 634"/>
                  <a:gd name="T63" fmla="*/ 0 h 501"/>
                  <a:gd name="T64" fmla="*/ 0 w 634"/>
                  <a:gd name="T65" fmla="*/ 0 h 501"/>
                  <a:gd name="T66" fmla="*/ 0 w 634"/>
                  <a:gd name="T67" fmla="*/ 0 h 501"/>
                  <a:gd name="T68" fmla="*/ 0 w 634"/>
                  <a:gd name="T69" fmla="*/ 0 h 501"/>
                  <a:gd name="T70" fmla="*/ 0 w 634"/>
                  <a:gd name="T71" fmla="*/ 0 h 501"/>
                  <a:gd name="T72" fmla="*/ 0 w 634"/>
                  <a:gd name="T73" fmla="*/ 0 h 501"/>
                  <a:gd name="T74" fmla="*/ 0 w 634"/>
                  <a:gd name="T75" fmla="*/ 0 h 501"/>
                  <a:gd name="T76" fmla="*/ 0 w 634"/>
                  <a:gd name="T77" fmla="*/ 0 h 501"/>
                  <a:gd name="T78" fmla="*/ 0 w 634"/>
                  <a:gd name="T79" fmla="*/ 0 h 501"/>
                  <a:gd name="T80" fmla="*/ 0 w 634"/>
                  <a:gd name="T81" fmla="*/ 0 h 501"/>
                  <a:gd name="T82" fmla="*/ 0 w 634"/>
                  <a:gd name="T83" fmla="*/ 0 h 501"/>
                  <a:gd name="T84" fmla="*/ 0 w 634"/>
                  <a:gd name="T85" fmla="*/ 0 h 501"/>
                  <a:gd name="T86" fmla="*/ 0 w 634"/>
                  <a:gd name="T87" fmla="*/ 0 h 501"/>
                  <a:gd name="T88" fmla="*/ 0 w 634"/>
                  <a:gd name="T89" fmla="*/ 0 h 501"/>
                  <a:gd name="T90" fmla="*/ 0 w 634"/>
                  <a:gd name="T91" fmla="*/ 0 h 501"/>
                  <a:gd name="T92" fmla="*/ 0 w 634"/>
                  <a:gd name="T93" fmla="*/ 0 h 501"/>
                  <a:gd name="T94" fmla="*/ 0 w 634"/>
                  <a:gd name="T95" fmla="*/ 0 h 501"/>
                  <a:gd name="T96" fmla="*/ 0 w 634"/>
                  <a:gd name="T97" fmla="*/ 0 h 501"/>
                  <a:gd name="T98" fmla="*/ 0 w 634"/>
                  <a:gd name="T99" fmla="*/ 0 h 501"/>
                  <a:gd name="T100" fmla="*/ 0 w 634"/>
                  <a:gd name="T101" fmla="*/ 0 h 501"/>
                  <a:gd name="T102" fmla="*/ 0 w 634"/>
                  <a:gd name="T103" fmla="*/ 0 h 501"/>
                  <a:gd name="T104" fmla="*/ 0 w 634"/>
                  <a:gd name="T105" fmla="*/ 0 h 501"/>
                  <a:gd name="T106" fmla="*/ 0 w 634"/>
                  <a:gd name="T107" fmla="*/ 0 h 501"/>
                  <a:gd name="T108" fmla="*/ 0 w 634"/>
                  <a:gd name="T109" fmla="*/ 0 h 501"/>
                  <a:gd name="T110" fmla="*/ 0 w 634"/>
                  <a:gd name="T111" fmla="*/ 0 h 501"/>
                  <a:gd name="T112" fmla="*/ 0 w 634"/>
                  <a:gd name="T113" fmla="*/ 0 h 501"/>
                  <a:gd name="T114" fmla="*/ 0 w 634"/>
                  <a:gd name="T115" fmla="*/ 0 h 501"/>
                  <a:gd name="T116" fmla="*/ 0 w 634"/>
                  <a:gd name="T117" fmla="*/ 0 h 501"/>
                  <a:gd name="T118" fmla="*/ 0 w 634"/>
                  <a:gd name="T119" fmla="*/ 0 h 501"/>
                  <a:gd name="T120" fmla="*/ 0 w 634"/>
                  <a:gd name="T121" fmla="*/ 0 h 501"/>
                  <a:gd name="T122" fmla="*/ 0 w 634"/>
                  <a:gd name="T123" fmla="*/ 0 h 501"/>
                  <a:gd name="T124" fmla="*/ 0 w 634"/>
                  <a:gd name="T125" fmla="*/ 0 h 5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34"/>
                  <a:gd name="T190" fmla="*/ 0 h 501"/>
                  <a:gd name="T191" fmla="*/ 634 w 634"/>
                  <a:gd name="T192" fmla="*/ 501 h 5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34" h="501">
                    <a:moveTo>
                      <a:pt x="0" y="501"/>
                    </a:moveTo>
                    <a:lnTo>
                      <a:pt x="1" y="491"/>
                    </a:lnTo>
                    <a:lnTo>
                      <a:pt x="12" y="481"/>
                    </a:lnTo>
                    <a:lnTo>
                      <a:pt x="13" y="471"/>
                    </a:lnTo>
                    <a:lnTo>
                      <a:pt x="16" y="463"/>
                    </a:lnTo>
                    <a:lnTo>
                      <a:pt x="17" y="453"/>
                    </a:lnTo>
                    <a:lnTo>
                      <a:pt x="17" y="443"/>
                    </a:lnTo>
                    <a:lnTo>
                      <a:pt x="29" y="443"/>
                    </a:lnTo>
                    <a:lnTo>
                      <a:pt x="33" y="433"/>
                    </a:lnTo>
                    <a:lnTo>
                      <a:pt x="35" y="423"/>
                    </a:lnTo>
                    <a:lnTo>
                      <a:pt x="45" y="414"/>
                    </a:lnTo>
                    <a:lnTo>
                      <a:pt x="48" y="405"/>
                    </a:lnTo>
                    <a:lnTo>
                      <a:pt x="59" y="405"/>
                    </a:lnTo>
                    <a:lnTo>
                      <a:pt x="65" y="395"/>
                    </a:lnTo>
                    <a:lnTo>
                      <a:pt x="69" y="385"/>
                    </a:lnTo>
                    <a:lnTo>
                      <a:pt x="73" y="375"/>
                    </a:lnTo>
                    <a:lnTo>
                      <a:pt x="85" y="366"/>
                    </a:lnTo>
                    <a:lnTo>
                      <a:pt x="88" y="356"/>
                    </a:lnTo>
                    <a:lnTo>
                      <a:pt x="94" y="347"/>
                    </a:lnTo>
                    <a:lnTo>
                      <a:pt x="103" y="337"/>
                    </a:lnTo>
                    <a:lnTo>
                      <a:pt x="111" y="327"/>
                    </a:lnTo>
                    <a:lnTo>
                      <a:pt x="126" y="318"/>
                    </a:lnTo>
                    <a:lnTo>
                      <a:pt x="127" y="308"/>
                    </a:lnTo>
                    <a:lnTo>
                      <a:pt x="129" y="298"/>
                    </a:lnTo>
                    <a:lnTo>
                      <a:pt x="137" y="289"/>
                    </a:lnTo>
                    <a:lnTo>
                      <a:pt x="161" y="279"/>
                    </a:lnTo>
                    <a:lnTo>
                      <a:pt x="170" y="270"/>
                    </a:lnTo>
                    <a:lnTo>
                      <a:pt x="174" y="260"/>
                    </a:lnTo>
                    <a:lnTo>
                      <a:pt x="209" y="260"/>
                    </a:lnTo>
                    <a:lnTo>
                      <a:pt x="219" y="250"/>
                    </a:lnTo>
                    <a:lnTo>
                      <a:pt x="219" y="240"/>
                    </a:lnTo>
                    <a:lnTo>
                      <a:pt x="233" y="240"/>
                    </a:lnTo>
                    <a:lnTo>
                      <a:pt x="235" y="231"/>
                    </a:lnTo>
                    <a:lnTo>
                      <a:pt x="240" y="222"/>
                    </a:lnTo>
                    <a:lnTo>
                      <a:pt x="253" y="212"/>
                    </a:lnTo>
                    <a:lnTo>
                      <a:pt x="254" y="202"/>
                    </a:lnTo>
                    <a:lnTo>
                      <a:pt x="263" y="192"/>
                    </a:lnTo>
                    <a:lnTo>
                      <a:pt x="285" y="182"/>
                    </a:lnTo>
                    <a:lnTo>
                      <a:pt x="291" y="174"/>
                    </a:lnTo>
                    <a:lnTo>
                      <a:pt x="299" y="164"/>
                    </a:lnTo>
                    <a:lnTo>
                      <a:pt x="310" y="154"/>
                    </a:lnTo>
                    <a:lnTo>
                      <a:pt x="317" y="144"/>
                    </a:lnTo>
                    <a:lnTo>
                      <a:pt x="382" y="144"/>
                    </a:lnTo>
                    <a:lnTo>
                      <a:pt x="388" y="134"/>
                    </a:lnTo>
                    <a:lnTo>
                      <a:pt x="397" y="125"/>
                    </a:lnTo>
                    <a:lnTo>
                      <a:pt x="403" y="116"/>
                    </a:lnTo>
                    <a:lnTo>
                      <a:pt x="404" y="106"/>
                    </a:lnTo>
                    <a:lnTo>
                      <a:pt x="461" y="106"/>
                    </a:lnTo>
                    <a:lnTo>
                      <a:pt x="463" y="96"/>
                    </a:lnTo>
                    <a:lnTo>
                      <a:pt x="463" y="86"/>
                    </a:lnTo>
                    <a:lnTo>
                      <a:pt x="477" y="77"/>
                    </a:lnTo>
                    <a:lnTo>
                      <a:pt x="501" y="67"/>
                    </a:lnTo>
                    <a:lnTo>
                      <a:pt x="513" y="67"/>
                    </a:lnTo>
                    <a:lnTo>
                      <a:pt x="536" y="58"/>
                    </a:lnTo>
                    <a:lnTo>
                      <a:pt x="556" y="58"/>
                    </a:lnTo>
                    <a:lnTo>
                      <a:pt x="576" y="48"/>
                    </a:lnTo>
                    <a:lnTo>
                      <a:pt x="582" y="38"/>
                    </a:lnTo>
                    <a:lnTo>
                      <a:pt x="586" y="29"/>
                    </a:lnTo>
                    <a:lnTo>
                      <a:pt x="603" y="29"/>
                    </a:lnTo>
                    <a:lnTo>
                      <a:pt x="607" y="19"/>
                    </a:lnTo>
                    <a:lnTo>
                      <a:pt x="609" y="9"/>
                    </a:lnTo>
                    <a:lnTo>
                      <a:pt x="629" y="9"/>
                    </a:lnTo>
                    <a:lnTo>
                      <a:pt x="634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7" name="Freeform 7">
                <a:extLst>
                  <a:ext uri="{FF2B5EF4-FFF2-40B4-BE49-F238E27FC236}">
                    <a16:creationId xmlns="" xmlns:a16="http://schemas.microsoft.com/office/drawing/2014/main" id="{5B00E2F4-C0D2-4AD1-ABF6-84C511CBC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135" y="3439527"/>
                <a:ext cx="484685" cy="261185"/>
              </a:xfrm>
              <a:custGeom>
                <a:avLst/>
                <a:gdLst>
                  <a:gd name="T0" fmla="*/ 0 w 1305"/>
                  <a:gd name="T1" fmla="*/ 0 h 437"/>
                  <a:gd name="T2" fmla="*/ 0 w 1305"/>
                  <a:gd name="T3" fmla="*/ 0 h 437"/>
                  <a:gd name="T4" fmla="*/ 0 w 1305"/>
                  <a:gd name="T5" fmla="*/ 0 h 437"/>
                  <a:gd name="T6" fmla="*/ 0 w 1305"/>
                  <a:gd name="T7" fmla="*/ 0 h 437"/>
                  <a:gd name="T8" fmla="*/ 0 w 1305"/>
                  <a:gd name="T9" fmla="*/ 0 h 437"/>
                  <a:gd name="T10" fmla="*/ 0 w 1305"/>
                  <a:gd name="T11" fmla="*/ 0 h 437"/>
                  <a:gd name="T12" fmla="*/ 0 w 1305"/>
                  <a:gd name="T13" fmla="*/ 0 h 437"/>
                  <a:gd name="T14" fmla="*/ 0 w 1305"/>
                  <a:gd name="T15" fmla="*/ 0 h 437"/>
                  <a:gd name="T16" fmla="*/ 0 w 1305"/>
                  <a:gd name="T17" fmla="*/ 0 h 437"/>
                  <a:gd name="T18" fmla="*/ 0 w 1305"/>
                  <a:gd name="T19" fmla="*/ 0 h 437"/>
                  <a:gd name="T20" fmla="*/ 0 w 1305"/>
                  <a:gd name="T21" fmla="*/ 0 h 437"/>
                  <a:gd name="T22" fmla="*/ 0 w 1305"/>
                  <a:gd name="T23" fmla="*/ 0 h 437"/>
                  <a:gd name="T24" fmla="*/ 0 w 1305"/>
                  <a:gd name="T25" fmla="*/ 0 h 437"/>
                  <a:gd name="T26" fmla="*/ 0 w 1305"/>
                  <a:gd name="T27" fmla="*/ 0 h 437"/>
                  <a:gd name="T28" fmla="*/ 0 w 1305"/>
                  <a:gd name="T29" fmla="*/ 0 h 437"/>
                  <a:gd name="T30" fmla="*/ 0 w 1305"/>
                  <a:gd name="T31" fmla="*/ 0 h 437"/>
                  <a:gd name="T32" fmla="*/ 0 w 1305"/>
                  <a:gd name="T33" fmla="*/ 0 h 437"/>
                  <a:gd name="T34" fmla="*/ 0 w 1305"/>
                  <a:gd name="T35" fmla="*/ 0 h 437"/>
                  <a:gd name="T36" fmla="*/ 0 w 1305"/>
                  <a:gd name="T37" fmla="*/ 0 h 437"/>
                  <a:gd name="T38" fmla="*/ 0 w 1305"/>
                  <a:gd name="T39" fmla="*/ 0 h 437"/>
                  <a:gd name="T40" fmla="*/ 0 w 1305"/>
                  <a:gd name="T41" fmla="*/ 0 h 437"/>
                  <a:gd name="T42" fmla="*/ 0 w 1305"/>
                  <a:gd name="T43" fmla="*/ 0 h 437"/>
                  <a:gd name="T44" fmla="*/ 0 w 1305"/>
                  <a:gd name="T45" fmla="*/ 0 h 437"/>
                  <a:gd name="T46" fmla="*/ 0 w 1305"/>
                  <a:gd name="T47" fmla="*/ 0 h 437"/>
                  <a:gd name="T48" fmla="*/ 0 w 1305"/>
                  <a:gd name="T49" fmla="*/ 0 h 437"/>
                  <a:gd name="T50" fmla="*/ 0 w 1305"/>
                  <a:gd name="T51" fmla="*/ 0 h 437"/>
                  <a:gd name="T52" fmla="*/ 0 w 1305"/>
                  <a:gd name="T53" fmla="*/ 0 h 437"/>
                  <a:gd name="T54" fmla="*/ 0 w 1305"/>
                  <a:gd name="T55" fmla="*/ 0 h 437"/>
                  <a:gd name="T56" fmla="*/ 0 w 1305"/>
                  <a:gd name="T57" fmla="*/ 0 h 437"/>
                  <a:gd name="T58" fmla="*/ 0 w 1305"/>
                  <a:gd name="T59" fmla="*/ 0 h 437"/>
                  <a:gd name="T60" fmla="*/ 0 w 1305"/>
                  <a:gd name="T61" fmla="*/ 0 h 437"/>
                  <a:gd name="T62" fmla="*/ 0 w 1305"/>
                  <a:gd name="T63" fmla="*/ 0 h 4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05"/>
                  <a:gd name="T97" fmla="*/ 0 h 437"/>
                  <a:gd name="T98" fmla="*/ 1305 w 1305"/>
                  <a:gd name="T99" fmla="*/ 437 h 4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05" h="437">
                    <a:moveTo>
                      <a:pt x="0" y="437"/>
                    </a:moveTo>
                    <a:lnTo>
                      <a:pt x="8" y="427"/>
                    </a:lnTo>
                    <a:lnTo>
                      <a:pt x="72" y="427"/>
                    </a:lnTo>
                    <a:lnTo>
                      <a:pt x="79" y="418"/>
                    </a:lnTo>
                    <a:lnTo>
                      <a:pt x="142" y="418"/>
                    </a:lnTo>
                    <a:lnTo>
                      <a:pt x="142" y="408"/>
                    </a:lnTo>
                    <a:lnTo>
                      <a:pt x="144" y="398"/>
                    </a:lnTo>
                    <a:lnTo>
                      <a:pt x="180" y="398"/>
                    </a:lnTo>
                    <a:lnTo>
                      <a:pt x="198" y="388"/>
                    </a:lnTo>
                    <a:lnTo>
                      <a:pt x="218" y="388"/>
                    </a:lnTo>
                    <a:lnTo>
                      <a:pt x="223" y="379"/>
                    </a:lnTo>
                    <a:lnTo>
                      <a:pt x="238" y="379"/>
                    </a:lnTo>
                    <a:lnTo>
                      <a:pt x="239" y="370"/>
                    </a:lnTo>
                    <a:lnTo>
                      <a:pt x="274" y="360"/>
                    </a:lnTo>
                    <a:lnTo>
                      <a:pt x="290" y="360"/>
                    </a:lnTo>
                    <a:lnTo>
                      <a:pt x="304" y="350"/>
                    </a:lnTo>
                    <a:lnTo>
                      <a:pt x="328" y="350"/>
                    </a:lnTo>
                    <a:lnTo>
                      <a:pt x="346" y="339"/>
                    </a:lnTo>
                    <a:lnTo>
                      <a:pt x="362" y="339"/>
                    </a:lnTo>
                    <a:lnTo>
                      <a:pt x="368" y="330"/>
                    </a:lnTo>
                    <a:lnTo>
                      <a:pt x="378" y="321"/>
                    </a:lnTo>
                    <a:lnTo>
                      <a:pt x="403" y="321"/>
                    </a:lnTo>
                    <a:lnTo>
                      <a:pt x="406" y="311"/>
                    </a:lnTo>
                    <a:lnTo>
                      <a:pt x="429" y="311"/>
                    </a:lnTo>
                    <a:lnTo>
                      <a:pt x="435" y="301"/>
                    </a:lnTo>
                    <a:lnTo>
                      <a:pt x="435" y="291"/>
                    </a:lnTo>
                    <a:lnTo>
                      <a:pt x="546" y="291"/>
                    </a:lnTo>
                    <a:lnTo>
                      <a:pt x="560" y="282"/>
                    </a:lnTo>
                    <a:lnTo>
                      <a:pt x="579" y="272"/>
                    </a:lnTo>
                    <a:lnTo>
                      <a:pt x="602" y="262"/>
                    </a:lnTo>
                    <a:lnTo>
                      <a:pt x="617" y="262"/>
                    </a:lnTo>
                    <a:lnTo>
                      <a:pt x="626" y="253"/>
                    </a:lnTo>
                    <a:lnTo>
                      <a:pt x="634" y="253"/>
                    </a:lnTo>
                    <a:lnTo>
                      <a:pt x="649" y="243"/>
                    </a:lnTo>
                    <a:lnTo>
                      <a:pt x="745" y="233"/>
                    </a:lnTo>
                    <a:lnTo>
                      <a:pt x="756" y="223"/>
                    </a:lnTo>
                    <a:lnTo>
                      <a:pt x="769" y="213"/>
                    </a:lnTo>
                    <a:lnTo>
                      <a:pt x="772" y="204"/>
                    </a:lnTo>
                    <a:lnTo>
                      <a:pt x="808" y="195"/>
                    </a:lnTo>
                    <a:lnTo>
                      <a:pt x="831" y="195"/>
                    </a:lnTo>
                    <a:lnTo>
                      <a:pt x="845" y="185"/>
                    </a:lnTo>
                    <a:lnTo>
                      <a:pt x="847" y="175"/>
                    </a:lnTo>
                    <a:lnTo>
                      <a:pt x="882" y="165"/>
                    </a:lnTo>
                    <a:lnTo>
                      <a:pt x="883" y="156"/>
                    </a:lnTo>
                    <a:lnTo>
                      <a:pt x="903" y="145"/>
                    </a:lnTo>
                    <a:lnTo>
                      <a:pt x="914" y="136"/>
                    </a:lnTo>
                    <a:lnTo>
                      <a:pt x="921" y="126"/>
                    </a:lnTo>
                    <a:lnTo>
                      <a:pt x="934" y="126"/>
                    </a:lnTo>
                    <a:lnTo>
                      <a:pt x="938" y="117"/>
                    </a:lnTo>
                    <a:lnTo>
                      <a:pt x="938" y="107"/>
                    </a:lnTo>
                    <a:lnTo>
                      <a:pt x="954" y="97"/>
                    </a:lnTo>
                    <a:lnTo>
                      <a:pt x="1037" y="97"/>
                    </a:lnTo>
                    <a:lnTo>
                      <a:pt x="1091" y="87"/>
                    </a:lnTo>
                    <a:lnTo>
                      <a:pt x="1100" y="77"/>
                    </a:lnTo>
                    <a:lnTo>
                      <a:pt x="1116" y="77"/>
                    </a:lnTo>
                    <a:lnTo>
                      <a:pt x="1121" y="69"/>
                    </a:lnTo>
                    <a:lnTo>
                      <a:pt x="1129" y="58"/>
                    </a:lnTo>
                    <a:lnTo>
                      <a:pt x="1153" y="58"/>
                    </a:lnTo>
                    <a:lnTo>
                      <a:pt x="1177" y="48"/>
                    </a:lnTo>
                    <a:lnTo>
                      <a:pt x="1262" y="48"/>
                    </a:lnTo>
                    <a:lnTo>
                      <a:pt x="1263" y="38"/>
                    </a:lnTo>
                    <a:lnTo>
                      <a:pt x="1291" y="29"/>
                    </a:lnTo>
                    <a:lnTo>
                      <a:pt x="1294" y="19"/>
                    </a:lnTo>
                    <a:lnTo>
                      <a:pt x="1304" y="10"/>
                    </a:lnTo>
                    <a:lnTo>
                      <a:pt x="1305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8" name="Freeform 8">
                <a:extLst>
                  <a:ext uri="{FF2B5EF4-FFF2-40B4-BE49-F238E27FC236}">
                    <a16:creationId xmlns="" xmlns:a16="http://schemas.microsoft.com/office/drawing/2014/main" id="{D9575E2A-843B-4D5B-951E-528A337A0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820" y="3165905"/>
                <a:ext cx="812248" cy="273623"/>
              </a:xfrm>
              <a:custGeom>
                <a:avLst/>
                <a:gdLst>
                  <a:gd name="T0" fmla="*/ 0 w 2204"/>
                  <a:gd name="T1" fmla="*/ 0 h 459"/>
                  <a:gd name="T2" fmla="*/ 0 w 2204"/>
                  <a:gd name="T3" fmla="*/ 0 h 459"/>
                  <a:gd name="T4" fmla="*/ 0 w 2204"/>
                  <a:gd name="T5" fmla="*/ 0 h 459"/>
                  <a:gd name="T6" fmla="*/ 0 w 2204"/>
                  <a:gd name="T7" fmla="*/ 0 h 459"/>
                  <a:gd name="T8" fmla="*/ 0 w 2204"/>
                  <a:gd name="T9" fmla="*/ 0 h 459"/>
                  <a:gd name="T10" fmla="*/ 0 w 2204"/>
                  <a:gd name="T11" fmla="*/ 0 h 459"/>
                  <a:gd name="T12" fmla="*/ 0 w 2204"/>
                  <a:gd name="T13" fmla="*/ 0 h 459"/>
                  <a:gd name="T14" fmla="*/ 0 w 2204"/>
                  <a:gd name="T15" fmla="*/ 0 h 459"/>
                  <a:gd name="T16" fmla="*/ 0 w 2204"/>
                  <a:gd name="T17" fmla="*/ 0 h 459"/>
                  <a:gd name="T18" fmla="*/ 0 w 2204"/>
                  <a:gd name="T19" fmla="*/ 0 h 459"/>
                  <a:gd name="T20" fmla="*/ 0 w 2204"/>
                  <a:gd name="T21" fmla="*/ 0 h 459"/>
                  <a:gd name="T22" fmla="*/ 0 w 2204"/>
                  <a:gd name="T23" fmla="*/ 0 h 459"/>
                  <a:gd name="T24" fmla="*/ 0 w 2204"/>
                  <a:gd name="T25" fmla="*/ 0 h 459"/>
                  <a:gd name="T26" fmla="*/ 0 w 2204"/>
                  <a:gd name="T27" fmla="*/ 0 h 459"/>
                  <a:gd name="T28" fmla="*/ 0 w 2204"/>
                  <a:gd name="T29" fmla="*/ 0 h 459"/>
                  <a:gd name="T30" fmla="*/ 0 w 2204"/>
                  <a:gd name="T31" fmla="*/ 0 h 459"/>
                  <a:gd name="T32" fmla="*/ 0 w 2204"/>
                  <a:gd name="T33" fmla="*/ 0 h 459"/>
                  <a:gd name="T34" fmla="*/ 0 w 2204"/>
                  <a:gd name="T35" fmla="*/ 0 h 459"/>
                  <a:gd name="T36" fmla="*/ 0 w 2204"/>
                  <a:gd name="T37" fmla="*/ 0 h 459"/>
                  <a:gd name="T38" fmla="*/ 0 w 2204"/>
                  <a:gd name="T39" fmla="*/ 0 h 459"/>
                  <a:gd name="T40" fmla="*/ 0 w 2204"/>
                  <a:gd name="T41" fmla="*/ 0 h 459"/>
                  <a:gd name="T42" fmla="*/ 0 w 2204"/>
                  <a:gd name="T43" fmla="*/ 0 h 459"/>
                  <a:gd name="T44" fmla="*/ 0 w 2204"/>
                  <a:gd name="T45" fmla="*/ 0 h 459"/>
                  <a:gd name="T46" fmla="*/ 0 w 2204"/>
                  <a:gd name="T47" fmla="*/ 0 h 459"/>
                  <a:gd name="T48" fmla="*/ 0 w 2204"/>
                  <a:gd name="T49" fmla="*/ 0 h 459"/>
                  <a:gd name="T50" fmla="*/ 0 w 2204"/>
                  <a:gd name="T51" fmla="*/ 0 h 459"/>
                  <a:gd name="T52" fmla="*/ 0 w 2204"/>
                  <a:gd name="T53" fmla="*/ 0 h 459"/>
                  <a:gd name="T54" fmla="*/ 0 w 2204"/>
                  <a:gd name="T55" fmla="*/ 0 h 459"/>
                  <a:gd name="T56" fmla="*/ 0 w 2204"/>
                  <a:gd name="T57" fmla="*/ 0 h 459"/>
                  <a:gd name="T58" fmla="*/ 0 w 2204"/>
                  <a:gd name="T59" fmla="*/ 0 h 459"/>
                  <a:gd name="T60" fmla="*/ 0 w 2204"/>
                  <a:gd name="T61" fmla="*/ 0 h 459"/>
                  <a:gd name="T62" fmla="*/ 0 w 2204"/>
                  <a:gd name="T63" fmla="*/ 0 h 459"/>
                  <a:gd name="T64" fmla="*/ 0 w 2204"/>
                  <a:gd name="T65" fmla="*/ 0 h 459"/>
                  <a:gd name="T66" fmla="*/ 0 w 2204"/>
                  <a:gd name="T67" fmla="*/ 0 h 459"/>
                  <a:gd name="T68" fmla="*/ 0 w 2204"/>
                  <a:gd name="T69" fmla="*/ 0 h 459"/>
                  <a:gd name="T70" fmla="*/ 0 w 2204"/>
                  <a:gd name="T71" fmla="*/ 0 h 459"/>
                  <a:gd name="T72" fmla="*/ 0 w 2204"/>
                  <a:gd name="T73" fmla="*/ 0 h 459"/>
                  <a:gd name="T74" fmla="*/ 0 w 2204"/>
                  <a:gd name="T75" fmla="*/ 0 h 459"/>
                  <a:gd name="T76" fmla="*/ 0 w 2204"/>
                  <a:gd name="T77" fmla="*/ 0 h 459"/>
                  <a:gd name="T78" fmla="*/ 0 w 2204"/>
                  <a:gd name="T79" fmla="*/ 0 h 459"/>
                  <a:gd name="T80" fmla="*/ 0 w 2204"/>
                  <a:gd name="T81" fmla="*/ 0 h 459"/>
                  <a:gd name="T82" fmla="*/ 0 w 2204"/>
                  <a:gd name="T83" fmla="*/ 0 h 459"/>
                  <a:gd name="T84" fmla="*/ 0 w 2204"/>
                  <a:gd name="T85" fmla="*/ 0 h 459"/>
                  <a:gd name="T86" fmla="*/ 0 w 2204"/>
                  <a:gd name="T87" fmla="*/ 0 h 459"/>
                  <a:gd name="T88" fmla="*/ 0 w 2204"/>
                  <a:gd name="T89" fmla="*/ 0 h 459"/>
                  <a:gd name="T90" fmla="*/ 0 w 2204"/>
                  <a:gd name="T91" fmla="*/ 0 h 459"/>
                  <a:gd name="T92" fmla="*/ 0 w 2204"/>
                  <a:gd name="T93" fmla="*/ 0 h 459"/>
                  <a:gd name="T94" fmla="*/ 0 w 2204"/>
                  <a:gd name="T95" fmla="*/ 0 h 459"/>
                  <a:gd name="T96" fmla="*/ 0 w 2204"/>
                  <a:gd name="T97" fmla="*/ 0 h 459"/>
                  <a:gd name="T98" fmla="*/ 0 w 2204"/>
                  <a:gd name="T99" fmla="*/ 0 h 459"/>
                  <a:gd name="T100" fmla="*/ 0 w 2204"/>
                  <a:gd name="T101" fmla="*/ 0 h 459"/>
                  <a:gd name="T102" fmla="*/ 0 w 2204"/>
                  <a:gd name="T103" fmla="*/ 0 h 459"/>
                  <a:gd name="T104" fmla="*/ 0 w 2204"/>
                  <a:gd name="T105" fmla="*/ 0 h 459"/>
                  <a:gd name="T106" fmla="*/ 0 w 2204"/>
                  <a:gd name="T107" fmla="*/ 0 h 459"/>
                  <a:gd name="T108" fmla="*/ 0 w 2204"/>
                  <a:gd name="T109" fmla="*/ 0 h 459"/>
                  <a:gd name="T110" fmla="*/ 0 w 2204"/>
                  <a:gd name="T111" fmla="*/ 0 h 459"/>
                  <a:gd name="T112" fmla="*/ 0 w 2204"/>
                  <a:gd name="T113" fmla="*/ 0 h 459"/>
                  <a:gd name="T114" fmla="*/ 0 w 2204"/>
                  <a:gd name="T115" fmla="*/ 0 h 459"/>
                  <a:gd name="T116" fmla="*/ 0 w 2204"/>
                  <a:gd name="T117" fmla="*/ 0 h 459"/>
                  <a:gd name="T118" fmla="*/ 0 w 2204"/>
                  <a:gd name="T119" fmla="*/ 0 h 459"/>
                  <a:gd name="T120" fmla="*/ 0 w 2204"/>
                  <a:gd name="T121" fmla="*/ 0 h 459"/>
                  <a:gd name="T122" fmla="*/ 0 w 2204"/>
                  <a:gd name="T123" fmla="*/ 0 h 459"/>
                  <a:gd name="T124" fmla="*/ 0 w 2204"/>
                  <a:gd name="T125" fmla="*/ 0 h 4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04"/>
                  <a:gd name="T190" fmla="*/ 0 h 459"/>
                  <a:gd name="T191" fmla="*/ 2204 w 2204"/>
                  <a:gd name="T192" fmla="*/ 459 h 4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04" h="459">
                    <a:moveTo>
                      <a:pt x="0" y="459"/>
                    </a:moveTo>
                    <a:lnTo>
                      <a:pt x="29" y="459"/>
                    </a:lnTo>
                    <a:lnTo>
                      <a:pt x="31" y="449"/>
                    </a:lnTo>
                    <a:lnTo>
                      <a:pt x="247" y="449"/>
                    </a:lnTo>
                    <a:lnTo>
                      <a:pt x="257" y="439"/>
                    </a:lnTo>
                    <a:lnTo>
                      <a:pt x="275" y="429"/>
                    </a:lnTo>
                    <a:lnTo>
                      <a:pt x="371" y="419"/>
                    </a:lnTo>
                    <a:lnTo>
                      <a:pt x="372" y="411"/>
                    </a:lnTo>
                    <a:lnTo>
                      <a:pt x="422" y="411"/>
                    </a:lnTo>
                    <a:lnTo>
                      <a:pt x="458" y="401"/>
                    </a:lnTo>
                    <a:lnTo>
                      <a:pt x="478" y="391"/>
                    </a:lnTo>
                    <a:lnTo>
                      <a:pt x="512" y="381"/>
                    </a:lnTo>
                    <a:lnTo>
                      <a:pt x="518" y="371"/>
                    </a:lnTo>
                    <a:lnTo>
                      <a:pt x="554" y="361"/>
                    </a:lnTo>
                    <a:lnTo>
                      <a:pt x="572" y="361"/>
                    </a:lnTo>
                    <a:lnTo>
                      <a:pt x="623" y="351"/>
                    </a:lnTo>
                    <a:lnTo>
                      <a:pt x="639" y="342"/>
                    </a:lnTo>
                    <a:lnTo>
                      <a:pt x="689" y="332"/>
                    </a:lnTo>
                    <a:lnTo>
                      <a:pt x="725" y="323"/>
                    </a:lnTo>
                    <a:lnTo>
                      <a:pt x="763" y="313"/>
                    </a:lnTo>
                    <a:lnTo>
                      <a:pt x="809" y="302"/>
                    </a:lnTo>
                    <a:lnTo>
                      <a:pt x="834" y="292"/>
                    </a:lnTo>
                    <a:lnTo>
                      <a:pt x="851" y="292"/>
                    </a:lnTo>
                    <a:lnTo>
                      <a:pt x="853" y="284"/>
                    </a:lnTo>
                    <a:lnTo>
                      <a:pt x="861" y="274"/>
                    </a:lnTo>
                    <a:lnTo>
                      <a:pt x="982" y="264"/>
                    </a:lnTo>
                    <a:lnTo>
                      <a:pt x="1002" y="264"/>
                    </a:lnTo>
                    <a:lnTo>
                      <a:pt x="1044" y="254"/>
                    </a:lnTo>
                    <a:lnTo>
                      <a:pt x="1055" y="244"/>
                    </a:lnTo>
                    <a:lnTo>
                      <a:pt x="1181" y="244"/>
                    </a:lnTo>
                    <a:lnTo>
                      <a:pt x="1202" y="234"/>
                    </a:lnTo>
                    <a:lnTo>
                      <a:pt x="1283" y="234"/>
                    </a:lnTo>
                    <a:lnTo>
                      <a:pt x="1297" y="224"/>
                    </a:lnTo>
                    <a:lnTo>
                      <a:pt x="1322" y="224"/>
                    </a:lnTo>
                    <a:lnTo>
                      <a:pt x="1342" y="215"/>
                    </a:lnTo>
                    <a:lnTo>
                      <a:pt x="1365" y="206"/>
                    </a:lnTo>
                    <a:lnTo>
                      <a:pt x="1372" y="196"/>
                    </a:lnTo>
                    <a:lnTo>
                      <a:pt x="1388" y="196"/>
                    </a:lnTo>
                    <a:lnTo>
                      <a:pt x="1422" y="186"/>
                    </a:lnTo>
                    <a:lnTo>
                      <a:pt x="1430" y="175"/>
                    </a:lnTo>
                    <a:lnTo>
                      <a:pt x="1437" y="166"/>
                    </a:lnTo>
                    <a:lnTo>
                      <a:pt x="1481" y="157"/>
                    </a:lnTo>
                    <a:lnTo>
                      <a:pt x="1494" y="147"/>
                    </a:lnTo>
                    <a:lnTo>
                      <a:pt x="1512" y="137"/>
                    </a:lnTo>
                    <a:lnTo>
                      <a:pt x="1575" y="137"/>
                    </a:lnTo>
                    <a:lnTo>
                      <a:pt x="1594" y="127"/>
                    </a:lnTo>
                    <a:lnTo>
                      <a:pt x="1703" y="127"/>
                    </a:lnTo>
                    <a:lnTo>
                      <a:pt x="1716" y="117"/>
                    </a:lnTo>
                    <a:lnTo>
                      <a:pt x="1725" y="107"/>
                    </a:lnTo>
                    <a:lnTo>
                      <a:pt x="1785" y="107"/>
                    </a:lnTo>
                    <a:lnTo>
                      <a:pt x="1823" y="98"/>
                    </a:lnTo>
                    <a:lnTo>
                      <a:pt x="1871" y="88"/>
                    </a:lnTo>
                    <a:lnTo>
                      <a:pt x="1892" y="88"/>
                    </a:lnTo>
                    <a:lnTo>
                      <a:pt x="1904" y="79"/>
                    </a:lnTo>
                    <a:lnTo>
                      <a:pt x="1951" y="68"/>
                    </a:lnTo>
                    <a:lnTo>
                      <a:pt x="1989" y="58"/>
                    </a:lnTo>
                    <a:lnTo>
                      <a:pt x="2004" y="58"/>
                    </a:lnTo>
                    <a:lnTo>
                      <a:pt x="2092" y="49"/>
                    </a:lnTo>
                    <a:lnTo>
                      <a:pt x="2107" y="39"/>
                    </a:lnTo>
                    <a:lnTo>
                      <a:pt x="2138" y="30"/>
                    </a:lnTo>
                    <a:lnTo>
                      <a:pt x="2158" y="19"/>
                    </a:lnTo>
                    <a:lnTo>
                      <a:pt x="2167" y="10"/>
                    </a:lnTo>
                    <a:lnTo>
                      <a:pt x="2204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39" name="Freeform 9">
                <a:extLst>
                  <a:ext uri="{FF2B5EF4-FFF2-40B4-BE49-F238E27FC236}">
                    <a16:creationId xmlns="" xmlns:a16="http://schemas.microsoft.com/office/drawing/2014/main" id="{5C988FD2-0B1C-4915-9136-CC9A66CEC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069" y="2987636"/>
                <a:ext cx="934750" cy="178269"/>
              </a:xfrm>
              <a:custGeom>
                <a:avLst/>
                <a:gdLst>
                  <a:gd name="T0" fmla="*/ 0 w 2519"/>
                  <a:gd name="T1" fmla="*/ 0 h 300"/>
                  <a:gd name="T2" fmla="*/ 0 w 2519"/>
                  <a:gd name="T3" fmla="*/ 0 h 300"/>
                  <a:gd name="T4" fmla="*/ 0 w 2519"/>
                  <a:gd name="T5" fmla="*/ 0 h 300"/>
                  <a:gd name="T6" fmla="*/ 0 w 2519"/>
                  <a:gd name="T7" fmla="*/ 0 h 300"/>
                  <a:gd name="T8" fmla="*/ 0 w 2519"/>
                  <a:gd name="T9" fmla="*/ 0 h 300"/>
                  <a:gd name="T10" fmla="*/ 0 w 2519"/>
                  <a:gd name="T11" fmla="*/ 0 h 300"/>
                  <a:gd name="T12" fmla="*/ 0 w 2519"/>
                  <a:gd name="T13" fmla="*/ 0 h 300"/>
                  <a:gd name="T14" fmla="*/ 0 w 2519"/>
                  <a:gd name="T15" fmla="*/ 0 h 300"/>
                  <a:gd name="T16" fmla="*/ 0 w 2519"/>
                  <a:gd name="T17" fmla="*/ 0 h 300"/>
                  <a:gd name="T18" fmla="*/ 0 w 2519"/>
                  <a:gd name="T19" fmla="*/ 0 h 300"/>
                  <a:gd name="T20" fmla="*/ 0 w 2519"/>
                  <a:gd name="T21" fmla="*/ 0 h 300"/>
                  <a:gd name="T22" fmla="*/ 0 w 2519"/>
                  <a:gd name="T23" fmla="*/ 0 h 300"/>
                  <a:gd name="T24" fmla="*/ 0 w 2519"/>
                  <a:gd name="T25" fmla="*/ 0 h 300"/>
                  <a:gd name="T26" fmla="*/ 0 w 2519"/>
                  <a:gd name="T27" fmla="*/ 0 h 300"/>
                  <a:gd name="T28" fmla="*/ 0 w 2519"/>
                  <a:gd name="T29" fmla="*/ 0 h 300"/>
                  <a:gd name="T30" fmla="*/ 0 w 2519"/>
                  <a:gd name="T31" fmla="*/ 0 h 300"/>
                  <a:gd name="T32" fmla="*/ 0 w 2519"/>
                  <a:gd name="T33" fmla="*/ 0 h 300"/>
                  <a:gd name="T34" fmla="*/ 0 w 2519"/>
                  <a:gd name="T35" fmla="*/ 0 h 300"/>
                  <a:gd name="T36" fmla="*/ 0 w 2519"/>
                  <a:gd name="T37" fmla="*/ 0 h 300"/>
                  <a:gd name="T38" fmla="*/ 0 w 2519"/>
                  <a:gd name="T39" fmla="*/ 0 h 300"/>
                  <a:gd name="T40" fmla="*/ 0 w 2519"/>
                  <a:gd name="T41" fmla="*/ 0 h 300"/>
                  <a:gd name="T42" fmla="*/ 0 w 2519"/>
                  <a:gd name="T43" fmla="*/ 0 h 300"/>
                  <a:gd name="T44" fmla="*/ 0 w 2519"/>
                  <a:gd name="T45" fmla="*/ 0 h 300"/>
                  <a:gd name="T46" fmla="*/ 0 w 2519"/>
                  <a:gd name="T47" fmla="*/ 0 h 300"/>
                  <a:gd name="T48" fmla="*/ 0 w 2519"/>
                  <a:gd name="T49" fmla="*/ 0 h 300"/>
                  <a:gd name="T50" fmla="*/ 0 w 2519"/>
                  <a:gd name="T51" fmla="*/ 0 h 300"/>
                  <a:gd name="T52" fmla="*/ 0 w 2519"/>
                  <a:gd name="T53" fmla="*/ 0 h 300"/>
                  <a:gd name="T54" fmla="*/ 0 w 2519"/>
                  <a:gd name="T55" fmla="*/ 0 h 300"/>
                  <a:gd name="T56" fmla="*/ 0 w 2519"/>
                  <a:gd name="T57" fmla="*/ 0 h 300"/>
                  <a:gd name="T58" fmla="*/ 0 w 2519"/>
                  <a:gd name="T59" fmla="*/ 0 h 300"/>
                  <a:gd name="T60" fmla="*/ 0 w 2519"/>
                  <a:gd name="T61" fmla="*/ 0 h 300"/>
                  <a:gd name="T62" fmla="*/ 0 w 2519"/>
                  <a:gd name="T63" fmla="*/ 0 h 3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19"/>
                  <a:gd name="T97" fmla="*/ 0 h 300"/>
                  <a:gd name="T98" fmla="*/ 2519 w 2519"/>
                  <a:gd name="T99" fmla="*/ 300 h 3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19" h="300">
                    <a:moveTo>
                      <a:pt x="0" y="300"/>
                    </a:moveTo>
                    <a:lnTo>
                      <a:pt x="55" y="300"/>
                    </a:lnTo>
                    <a:lnTo>
                      <a:pt x="58" y="290"/>
                    </a:lnTo>
                    <a:lnTo>
                      <a:pt x="114" y="290"/>
                    </a:lnTo>
                    <a:lnTo>
                      <a:pt x="117" y="280"/>
                    </a:lnTo>
                    <a:lnTo>
                      <a:pt x="127" y="280"/>
                    </a:lnTo>
                    <a:lnTo>
                      <a:pt x="137" y="271"/>
                    </a:lnTo>
                    <a:lnTo>
                      <a:pt x="196" y="271"/>
                    </a:lnTo>
                    <a:lnTo>
                      <a:pt x="246" y="261"/>
                    </a:lnTo>
                    <a:lnTo>
                      <a:pt x="286" y="251"/>
                    </a:lnTo>
                    <a:lnTo>
                      <a:pt x="336" y="251"/>
                    </a:lnTo>
                    <a:lnTo>
                      <a:pt x="427" y="241"/>
                    </a:lnTo>
                    <a:lnTo>
                      <a:pt x="460" y="231"/>
                    </a:lnTo>
                    <a:lnTo>
                      <a:pt x="523" y="221"/>
                    </a:lnTo>
                    <a:lnTo>
                      <a:pt x="534" y="211"/>
                    </a:lnTo>
                    <a:lnTo>
                      <a:pt x="626" y="211"/>
                    </a:lnTo>
                    <a:lnTo>
                      <a:pt x="638" y="202"/>
                    </a:lnTo>
                    <a:lnTo>
                      <a:pt x="695" y="193"/>
                    </a:lnTo>
                    <a:lnTo>
                      <a:pt x="756" y="193"/>
                    </a:lnTo>
                    <a:lnTo>
                      <a:pt x="831" y="182"/>
                    </a:lnTo>
                    <a:lnTo>
                      <a:pt x="969" y="162"/>
                    </a:lnTo>
                    <a:lnTo>
                      <a:pt x="1055" y="162"/>
                    </a:lnTo>
                    <a:lnTo>
                      <a:pt x="1130" y="153"/>
                    </a:lnTo>
                    <a:lnTo>
                      <a:pt x="1277" y="153"/>
                    </a:lnTo>
                    <a:lnTo>
                      <a:pt x="1284" y="144"/>
                    </a:lnTo>
                    <a:lnTo>
                      <a:pt x="1341" y="144"/>
                    </a:lnTo>
                    <a:lnTo>
                      <a:pt x="1365" y="133"/>
                    </a:lnTo>
                    <a:lnTo>
                      <a:pt x="1381" y="133"/>
                    </a:lnTo>
                    <a:lnTo>
                      <a:pt x="1418" y="123"/>
                    </a:lnTo>
                    <a:lnTo>
                      <a:pt x="1468" y="114"/>
                    </a:lnTo>
                    <a:lnTo>
                      <a:pt x="1484" y="114"/>
                    </a:lnTo>
                    <a:lnTo>
                      <a:pt x="1549" y="104"/>
                    </a:lnTo>
                    <a:lnTo>
                      <a:pt x="1673" y="104"/>
                    </a:lnTo>
                    <a:lnTo>
                      <a:pt x="1688" y="93"/>
                    </a:lnTo>
                    <a:lnTo>
                      <a:pt x="1697" y="84"/>
                    </a:lnTo>
                    <a:lnTo>
                      <a:pt x="1708" y="84"/>
                    </a:lnTo>
                    <a:lnTo>
                      <a:pt x="1723" y="75"/>
                    </a:lnTo>
                    <a:lnTo>
                      <a:pt x="1728" y="65"/>
                    </a:lnTo>
                    <a:lnTo>
                      <a:pt x="1743" y="65"/>
                    </a:lnTo>
                    <a:lnTo>
                      <a:pt x="1755" y="54"/>
                    </a:lnTo>
                    <a:lnTo>
                      <a:pt x="1842" y="54"/>
                    </a:lnTo>
                    <a:lnTo>
                      <a:pt x="1888" y="54"/>
                    </a:lnTo>
                    <a:lnTo>
                      <a:pt x="1991" y="54"/>
                    </a:lnTo>
                    <a:lnTo>
                      <a:pt x="1991" y="45"/>
                    </a:lnTo>
                    <a:lnTo>
                      <a:pt x="2031" y="45"/>
                    </a:lnTo>
                    <a:lnTo>
                      <a:pt x="2064" y="45"/>
                    </a:lnTo>
                    <a:lnTo>
                      <a:pt x="2090" y="45"/>
                    </a:lnTo>
                    <a:lnTo>
                      <a:pt x="2100" y="45"/>
                    </a:lnTo>
                    <a:lnTo>
                      <a:pt x="2128" y="45"/>
                    </a:lnTo>
                    <a:lnTo>
                      <a:pt x="2137" y="45"/>
                    </a:lnTo>
                    <a:lnTo>
                      <a:pt x="2167" y="45"/>
                    </a:lnTo>
                    <a:lnTo>
                      <a:pt x="2204" y="45"/>
                    </a:lnTo>
                    <a:lnTo>
                      <a:pt x="2238" y="45"/>
                    </a:lnTo>
                    <a:lnTo>
                      <a:pt x="2277" y="45"/>
                    </a:lnTo>
                    <a:lnTo>
                      <a:pt x="2283" y="33"/>
                    </a:lnTo>
                    <a:lnTo>
                      <a:pt x="2313" y="33"/>
                    </a:lnTo>
                    <a:lnTo>
                      <a:pt x="2354" y="33"/>
                    </a:lnTo>
                    <a:lnTo>
                      <a:pt x="2391" y="33"/>
                    </a:lnTo>
                    <a:lnTo>
                      <a:pt x="2421" y="33"/>
                    </a:lnTo>
                    <a:lnTo>
                      <a:pt x="2432" y="22"/>
                    </a:lnTo>
                    <a:lnTo>
                      <a:pt x="2461" y="22"/>
                    </a:lnTo>
                    <a:lnTo>
                      <a:pt x="2472" y="22"/>
                    </a:lnTo>
                    <a:lnTo>
                      <a:pt x="2473" y="11"/>
                    </a:lnTo>
                    <a:lnTo>
                      <a:pt x="2518" y="11"/>
                    </a:lnTo>
                    <a:lnTo>
                      <a:pt x="2519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40" name="Freeform 10">
                <a:extLst>
                  <a:ext uri="{FF2B5EF4-FFF2-40B4-BE49-F238E27FC236}">
                    <a16:creationId xmlns="" xmlns:a16="http://schemas.microsoft.com/office/drawing/2014/main" id="{C65FD3D1-0E41-475E-9550-EAE76404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818" y="2749253"/>
                <a:ext cx="913447" cy="236310"/>
              </a:xfrm>
              <a:custGeom>
                <a:avLst/>
                <a:gdLst>
                  <a:gd name="T0" fmla="*/ 0 w 2454"/>
                  <a:gd name="T1" fmla="*/ 0 h 395"/>
                  <a:gd name="T2" fmla="*/ 0 w 2454"/>
                  <a:gd name="T3" fmla="*/ 0 h 395"/>
                  <a:gd name="T4" fmla="*/ 0 w 2454"/>
                  <a:gd name="T5" fmla="*/ 0 h 395"/>
                  <a:gd name="T6" fmla="*/ 0 w 2454"/>
                  <a:gd name="T7" fmla="*/ 0 h 395"/>
                  <a:gd name="T8" fmla="*/ 0 w 2454"/>
                  <a:gd name="T9" fmla="*/ 0 h 395"/>
                  <a:gd name="T10" fmla="*/ 0 w 2454"/>
                  <a:gd name="T11" fmla="*/ 0 h 395"/>
                  <a:gd name="T12" fmla="*/ 0 w 2454"/>
                  <a:gd name="T13" fmla="*/ 0 h 395"/>
                  <a:gd name="T14" fmla="*/ 0 w 2454"/>
                  <a:gd name="T15" fmla="*/ 0 h 395"/>
                  <a:gd name="T16" fmla="*/ 0 w 2454"/>
                  <a:gd name="T17" fmla="*/ 0 h 395"/>
                  <a:gd name="T18" fmla="*/ 0 w 2454"/>
                  <a:gd name="T19" fmla="*/ 0 h 395"/>
                  <a:gd name="T20" fmla="*/ 0 w 2454"/>
                  <a:gd name="T21" fmla="*/ 0 h 395"/>
                  <a:gd name="T22" fmla="*/ 0 w 2454"/>
                  <a:gd name="T23" fmla="*/ 0 h 395"/>
                  <a:gd name="T24" fmla="*/ 0 w 2454"/>
                  <a:gd name="T25" fmla="*/ 0 h 395"/>
                  <a:gd name="T26" fmla="*/ 0 w 2454"/>
                  <a:gd name="T27" fmla="*/ 0 h 395"/>
                  <a:gd name="T28" fmla="*/ 0 w 2454"/>
                  <a:gd name="T29" fmla="*/ 0 h 395"/>
                  <a:gd name="T30" fmla="*/ 0 w 2454"/>
                  <a:gd name="T31" fmla="*/ 0 h 395"/>
                  <a:gd name="T32" fmla="*/ 0 w 2454"/>
                  <a:gd name="T33" fmla="*/ 0 h 395"/>
                  <a:gd name="T34" fmla="*/ 0 w 2454"/>
                  <a:gd name="T35" fmla="*/ 0 h 395"/>
                  <a:gd name="T36" fmla="*/ 0 w 2454"/>
                  <a:gd name="T37" fmla="*/ 0 h 395"/>
                  <a:gd name="T38" fmla="*/ 0 w 2454"/>
                  <a:gd name="T39" fmla="*/ 0 h 395"/>
                  <a:gd name="T40" fmla="*/ 0 w 2454"/>
                  <a:gd name="T41" fmla="*/ 0 h 395"/>
                  <a:gd name="T42" fmla="*/ 0 w 2454"/>
                  <a:gd name="T43" fmla="*/ 0 h 395"/>
                  <a:gd name="T44" fmla="*/ 0 w 2454"/>
                  <a:gd name="T45" fmla="*/ 0 h 395"/>
                  <a:gd name="T46" fmla="*/ 0 w 2454"/>
                  <a:gd name="T47" fmla="*/ 0 h 395"/>
                  <a:gd name="T48" fmla="*/ 0 w 2454"/>
                  <a:gd name="T49" fmla="*/ 0 h 395"/>
                  <a:gd name="T50" fmla="*/ 0 w 2454"/>
                  <a:gd name="T51" fmla="*/ 0 h 395"/>
                  <a:gd name="T52" fmla="*/ 0 w 2454"/>
                  <a:gd name="T53" fmla="*/ 0 h 395"/>
                  <a:gd name="T54" fmla="*/ 0 w 2454"/>
                  <a:gd name="T55" fmla="*/ 0 h 395"/>
                  <a:gd name="T56" fmla="*/ 0 w 2454"/>
                  <a:gd name="T57" fmla="*/ 0 h 395"/>
                  <a:gd name="T58" fmla="*/ 0 w 2454"/>
                  <a:gd name="T59" fmla="*/ 0 h 395"/>
                  <a:gd name="T60" fmla="*/ 0 w 2454"/>
                  <a:gd name="T61" fmla="*/ 0 h 395"/>
                  <a:gd name="T62" fmla="*/ 0 w 2454"/>
                  <a:gd name="T63" fmla="*/ 0 h 395"/>
                  <a:gd name="T64" fmla="*/ 0 w 2454"/>
                  <a:gd name="T65" fmla="*/ 0 h 395"/>
                  <a:gd name="T66" fmla="*/ 0 w 2454"/>
                  <a:gd name="T67" fmla="*/ 0 h 395"/>
                  <a:gd name="T68" fmla="*/ 0 w 2454"/>
                  <a:gd name="T69" fmla="*/ 0 h 395"/>
                  <a:gd name="T70" fmla="*/ 0 w 2454"/>
                  <a:gd name="T71" fmla="*/ 0 h 395"/>
                  <a:gd name="T72" fmla="*/ 0 w 2454"/>
                  <a:gd name="T73" fmla="*/ 0 h 395"/>
                  <a:gd name="T74" fmla="*/ 0 w 2454"/>
                  <a:gd name="T75" fmla="*/ 0 h 395"/>
                  <a:gd name="T76" fmla="*/ 0 w 2454"/>
                  <a:gd name="T77" fmla="*/ 0 h 395"/>
                  <a:gd name="T78" fmla="*/ 0 w 2454"/>
                  <a:gd name="T79" fmla="*/ 0 h 395"/>
                  <a:gd name="T80" fmla="*/ 0 w 2454"/>
                  <a:gd name="T81" fmla="*/ 0 h 395"/>
                  <a:gd name="T82" fmla="*/ 0 w 2454"/>
                  <a:gd name="T83" fmla="*/ 0 h 395"/>
                  <a:gd name="T84" fmla="*/ 0 w 2454"/>
                  <a:gd name="T85" fmla="*/ 0 h 395"/>
                  <a:gd name="T86" fmla="*/ 0 w 2454"/>
                  <a:gd name="T87" fmla="*/ 0 h 395"/>
                  <a:gd name="T88" fmla="*/ 0 w 2454"/>
                  <a:gd name="T89" fmla="*/ 0 h 395"/>
                  <a:gd name="T90" fmla="*/ 0 w 2454"/>
                  <a:gd name="T91" fmla="*/ 0 h 395"/>
                  <a:gd name="T92" fmla="*/ 0 w 2454"/>
                  <a:gd name="T93" fmla="*/ 0 h 395"/>
                  <a:gd name="T94" fmla="*/ 0 w 2454"/>
                  <a:gd name="T95" fmla="*/ 0 h 395"/>
                  <a:gd name="T96" fmla="*/ 0 w 2454"/>
                  <a:gd name="T97" fmla="*/ 0 h 395"/>
                  <a:gd name="T98" fmla="*/ 0 w 2454"/>
                  <a:gd name="T99" fmla="*/ 0 h 395"/>
                  <a:gd name="T100" fmla="*/ 0 w 2454"/>
                  <a:gd name="T101" fmla="*/ 0 h 395"/>
                  <a:gd name="T102" fmla="*/ 0 w 2454"/>
                  <a:gd name="T103" fmla="*/ 0 h 395"/>
                  <a:gd name="T104" fmla="*/ 0 w 2454"/>
                  <a:gd name="T105" fmla="*/ 0 h 395"/>
                  <a:gd name="T106" fmla="*/ 0 w 2454"/>
                  <a:gd name="T107" fmla="*/ 0 h 395"/>
                  <a:gd name="T108" fmla="*/ 0 w 2454"/>
                  <a:gd name="T109" fmla="*/ 0 h 395"/>
                  <a:gd name="T110" fmla="*/ 0 w 2454"/>
                  <a:gd name="T111" fmla="*/ 0 h 395"/>
                  <a:gd name="T112" fmla="*/ 0 w 2454"/>
                  <a:gd name="T113" fmla="*/ 0 h 395"/>
                  <a:gd name="T114" fmla="*/ 0 w 2454"/>
                  <a:gd name="T115" fmla="*/ 0 h 395"/>
                  <a:gd name="T116" fmla="*/ 0 w 2454"/>
                  <a:gd name="T117" fmla="*/ 0 h 395"/>
                  <a:gd name="T118" fmla="*/ 0 w 2454"/>
                  <a:gd name="T119" fmla="*/ 0 h 395"/>
                  <a:gd name="T120" fmla="*/ 0 w 2454"/>
                  <a:gd name="T121" fmla="*/ 0 h 395"/>
                  <a:gd name="T122" fmla="*/ 0 w 2454"/>
                  <a:gd name="T123" fmla="*/ 0 h 395"/>
                  <a:gd name="T124" fmla="*/ 0 w 2454"/>
                  <a:gd name="T125" fmla="*/ 0 h 39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54"/>
                  <a:gd name="T190" fmla="*/ 0 h 395"/>
                  <a:gd name="T191" fmla="*/ 2454 w 2454"/>
                  <a:gd name="T192" fmla="*/ 395 h 39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54" h="395">
                    <a:moveTo>
                      <a:pt x="0" y="395"/>
                    </a:moveTo>
                    <a:lnTo>
                      <a:pt x="160" y="395"/>
                    </a:lnTo>
                    <a:lnTo>
                      <a:pt x="166" y="383"/>
                    </a:lnTo>
                    <a:lnTo>
                      <a:pt x="226" y="383"/>
                    </a:lnTo>
                    <a:lnTo>
                      <a:pt x="226" y="372"/>
                    </a:lnTo>
                    <a:lnTo>
                      <a:pt x="235" y="360"/>
                    </a:lnTo>
                    <a:lnTo>
                      <a:pt x="303" y="360"/>
                    </a:lnTo>
                    <a:lnTo>
                      <a:pt x="318" y="349"/>
                    </a:lnTo>
                    <a:lnTo>
                      <a:pt x="556" y="349"/>
                    </a:lnTo>
                    <a:lnTo>
                      <a:pt x="559" y="337"/>
                    </a:lnTo>
                    <a:lnTo>
                      <a:pt x="586" y="337"/>
                    </a:lnTo>
                    <a:lnTo>
                      <a:pt x="643" y="337"/>
                    </a:lnTo>
                    <a:lnTo>
                      <a:pt x="645" y="325"/>
                    </a:lnTo>
                    <a:lnTo>
                      <a:pt x="689" y="325"/>
                    </a:lnTo>
                    <a:lnTo>
                      <a:pt x="690" y="313"/>
                    </a:lnTo>
                    <a:lnTo>
                      <a:pt x="725" y="313"/>
                    </a:lnTo>
                    <a:lnTo>
                      <a:pt x="831" y="313"/>
                    </a:lnTo>
                    <a:lnTo>
                      <a:pt x="832" y="301"/>
                    </a:lnTo>
                    <a:lnTo>
                      <a:pt x="879" y="301"/>
                    </a:lnTo>
                    <a:lnTo>
                      <a:pt x="895" y="289"/>
                    </a:lnTo>
                    <a:lnTo>
                      <a:pt x="1009" y="289"/>
                    </a:lnTo>
                    <a:lnTo>
                      <a:pt x="1029" y="277"/>
                    </a:lnTo>
                    <a:lnTo>
                      <a:pt x="1061" y="277"/>
                    </a:lnTo>
                    <a:lnTo>
                      <a:pt x="1077" y="265"/>
                    </a:lnTo>
                    <a:lnTo>
                      <a:pt x="1093" y="265"/>
                    </a:lnTo>
                    <a:lnTo>
                      <a:pt x="1120" y="253"/>
                    </a:lnTo>
                    <a:lnTo>
                      <a:pt x="1128" y="241"/>
                    </a:lnTo>
                    <a:lnTo>
                      <a:pt x="1306" y="241"/>
                    </a:lnTo>
                    <a:lnTo>
                      <a:pt x="1324" y="229"/>
                    </a:lnTo>
                    <a:lnTo>
                      <a:pt x="1339" y="229"/>
                    </a:lnTo>
                    <a:lnTo>
                      <a:pt x="1342" y="217"/>
                    </a:lnTo>
                    <a:lnTo>
                      <a:pt x="1371" y="217"/>
                    </a:lnTo>
                    <a:lnTo>
                      <a:pt x="1374" y="205"/>
                    </a:lnTo>
                    <a:lnTo>
                      <a:pt x="1416" y="205"/>
                    </a:lnTo>
                    <a:lnTo>
                      <a:pt x="1418" y="193"/>
                    </a:lnTo>
                    <a:lnTo>
                      <a:pt x="1433" y="181"/>
                    </a:lnTo>
                    <a:lnTo>
                      <a:pt x="1559" y="181"/>
                    </a:lnTo>
                    <a:lnTo>
                      <a:pt x="1559" y="169"/>
                    </a:lnTo>
                    <a:lnTo>
                      <a:pt x="1665" y="169"/>
                    </a:lnTo>
                    <a:lnTo>
                      <a:pt x="1678" y="156"/>
                    </a:lnTo>
                    <a:lnTo>
                      <a:pt x="1706" y="156"/>
                    </a:lnTo>
                    <a:lnTo>
                      <a:pt x="1725" y="144"/>
                    </a:lnTo>
                    <a:lnTo>
                      <a:pt x="1776" y="144"/>
                    </a:lnTo>
                    <a:lnTo>
                      <a:pt x="1788" y="132"/>
                    </a:lnTo>
                    <a:lnTo>
                      <a:pt x="1893" y="132"/>
                    </a:lnTo>
                    <a:lnTo>
                      <a:pt x="1898" y="120"/>
                    </a:lnTo>
                    <a:lnTo>
                      <a:pt x="2031" y="120"/>
                    </a:lnTo>
                    <a:lnTo>
                      <a:pt x="2038" y="108"/>
                    </a:lnTo>
                    <a:lnTo>
                      <a:pt x="2098" y="108"/>
                    </a:lnTo>
                    <a:lnTo>
                      <a:pt x="2107" y="96"/>
                    </a:lnTo>
                    <a:lnTo>
                      <a:pt x="2116" y="84"/>
                    </a:lnTo>
                    <a:lnTo>
                      <a:pt x="2132" y="84"/>
                    </a:lnTo>
                    <a:lnTo>
                      <a:pt x="2151" y="72"/>
                    </a:lnTo>
                    <a:lnTo>
                      <a:pt x="2163" y="60"/>
                    </a:lnTo>
                    <a:lnTo>
                      <a:pt x="2237" y="60"/>
                    </a:lnTo>
                    <a:lnTo>
                      <a:pt x="2246" y="48"/>
                    </a:lnTo>
                    <a:lnTo>
                      <a:pt x="2312" y="48"/>
                    </a:lnTo>
                    <a:lnTo>
                      <a:pt x="2336" y="36"/>
                    </a:lnTo>
                    <a:lnTo>
                      <a:pt x="2353" y="36"/>
                    </a:lnTo>
                    <a:lnTo>
                      <a:pt x="2364" y="24"/>
                    </a:lnTo>
                    <a:lnTo>
                      <a:pt x="2367" y="12"/>
                    </a:lnTo>
                    <a:lnTo>
                      <a:pt x="2451" y="12"/>
                    </a:lnTo>
                    <a:lnTo>
                      <a:pt x="2454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141" name="Freeform 11">
                <a:extLst>
                  <a:ext uri="{FF2B5EF4-FFF2-40B4-BE49-F238E27FC236}">
                    <a16:creationId xmlns="" xmlns:a16="http://schemas.microsoft.com/office/drawing/2014/main" id="{57BE360B-D2F6-4550-958F-7E7A69184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265" y="2591713"/>
                <a:ext cx="1280954" cy="157540"/>
              </a:xfrm>
              <a:custGeom>
                <a:avLst/>
                <a:gdLst>
                  <a:gd name="T0" fmla="*/ 0 w 3446"/>
                  <a:gd name="T1" fmla="*/ 0 h 265"/>
                  <a:gd name="T2" fmla="*/ 0 w 3446"/>
                  <a:gd name="T3" fmla="*/ 0 h 265"/>
                  <a:gd name="T4" fmla="*/ 0 w 3446"/>
                  <a:gd name="T5" fmla="*/ 0 h 265"/>
                  <a:gd name="T6" fmla="*/ 0 w 3446"/>
                  <a:gd name="T7" fmla="*/ 0 h 265"/>
                  <a:gd name="T8" fmla="*/ 0 w 3446"/>
                  <a:gd name="T9" fmla="*/ 0 h 265"/>
                  <a:gd name="T10" fmla="*/ 0 w 3446"/>
                  <a:gd name="T11" fmla="*/ 0 h 265"/>
                  <a:gd name="T12" fmla="*/ 0 w 3446"/>
                  <a:gd name="T13" fmla="*/ 0 h 265"/>
                  <a:gd name="T14" fmla="*/ 0 w 3446"/>
                  <a:gd name="T15" fmla="*/ 0 h 265"/>
                  <a:gd name="T16" fmla="*/ 0 w 3446"/>
                  <a:gd name="T17" fmla="*/ 0 h 265"/>
                  <a:gd name="T18" fmla="*/ 0 w 3446"/>
                  <a:gd name="T19" fmla="*/ 0 h 265"/>
                  <a:gd name="T20" fmla="*/ 0 w 3446"/>
                  <a:gd name="T21" fmla="*/ 0 h 265"/>
                  <a:gd name="T22" fmla="*/ 0 w 3446"/>
                  <a:gd name="T23" fmla="*/ 0 h 265"/>
                  <a:gd name="T24" fmla="*/ 0 w 3446"/>
                  <a:gd name="T25" fmla="*/ 0 h 265"/>
                  <a:gd name="T26" fmla="*/ 0 w 3446"/>
                  <a:gd name="T27" fmla="*/ 0 h 265"/>
                  <a:gd name="T28" fmla="*/ 0 w 3446"/>
                  <a:gd name="T29" fmla="*/ 0 h 265"/>
                  <a:gd name="T30" fmla="*/ 0 w 3446"/>
                  <a:gd name="T31" fmla="*/ 0 h 265"/>
                  <a:gd name="T32" fmla="*/ 0 w 3446"/>
                  <a:gd name="T33" fmla="*/ 0 h 265"/>
                  <a:gd name="T34" fmla="*/ 0 w 3446"/>
                  <a:gd name="T35" fmla="*/ 0 h 265"/>
                  <a:gd name="T36" fmla="*/ 0 w 3446"/>
                  <a:gd name="T37" fmla="*/ 0 h 265"/>
                  <a:gd name="T38" fmla="*/ 0 w 3446"/>
                  <a:gd name="T39" fmla="*/ 0 h 265"/>
                  <a:gd name="T40" fmla="*/ 0 w 3446"/>
                  <a:gd name="T41" fmla="*/ 0 h 265"/>
                  <a:gd name="T42" fmla="*/ 0 w 3446"/>
                  <a:gd name="T43" fmla="*/ 0 h 265"/>
                  <a:gd name="T44" fmla="*/ 0 w 3446"/>
                  <a:gd name="T45" fmla="*/ 0 h 265"/>
                  <a:gd name="T46" fmla="*/ 0 w 3446"/>
                  <a:gd name="T47" fmla="*/ 0 h 265"/>
                  <a:gd name="T48" fmla="*/ 0 w 3446"/>
                  <a:gd name="T49" fmla="*/ 0 h 265"/>
                  <a:gd name="T50" fmla="*/ 0 w 3446"/>
                  <a:gd name="T51" fmla="*/ 0 h 265"/>
                  <a:gd name="T52" fmla="*/ 0 w 3446"/>
                  <a:gd name="T53" fmla="*/ 0 h 265"/>
                  <a:gd name="T54" fmla="*/ 0 w 3446"/>
                  <a:gd name="T55" fmla="*/ 0 h 265"/>
                  <a:gd name="T56" fmla="*/ 0 w 3446"/>
                  <a:gd name="T57" fmla="*/ 0 h 265"/>
                  <a:gd name="T58" fmla="*/ 0 w 3446"/>
                  <a:gd name="T59" fmla="*/ 0 h 265"/>
                  <a:gd name="T60" fmla="*/ 0 w 3446"/>
                  <a:gd name="T61" fmla="*/ 0 h 265"/>
                  <a:gd name="T62" fmla="*/ 0 w 3446"/>
                  <a:gd name="T63" fmla="*/ 0 h 26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46"/>
                  <a:gd name="T97" fmla="*/ 0 h 265"/>
                  <a:gd name="T98" fmla="*/ 3446 w 3446"/>
                  <a:gd name="T99" fmla="*/ 265 h 26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46" h="265">
                    <a:moveTo>
                      <a:pt x="0" y="265"/>
                    </a:moveTo>
                    <a:lnTo>
                      <a:pt x="73" y="265"/>
                    </a:lnTo>
                    <a:lnTo>
                      <a:pt x="254" y="265"/>
                    </a:lnTo>
                    <a:lnTo>
                      <a:pt x="260" y="252"/>
                    </a:lnTo>
                    <a:lnTo>
                      <a:pt x="290" y="252"/>
                    </a:lnTo>
                    <a:lnTo>
                      <a:pt x="322" y="252"/>
                    </a:lnTo>
                    <a:lnTo>
                      <a:pt x="333" y="252"/>
                    </a:lnTo>
                    <a:lnTo>
                      <a:pt x="344" y="239"/>
                    </a:lnTo>
                    <a:lnTo>
                      <a:pt x="363" y="239"/>
                    </a:lnTo>
                    <a:lnTo>
                      <a:pt x="392" y="239"/>
                    </a:lnTo>
                    <a:lnTo>
                      <a:pt x="400" y="239"/>
                    </a:lnTo>
                    <a:lnTo>
                      <a:pt x="427" y="239"/>
                    </a:lnTo>
                    <a:lnTo>
                      <a:pt x="435" y="239"/>
                    </a:lnTo>
                    <a:lnTo>
                      <a:pt x="444" y="226"/>
                    </a:lnTo>
                    <a:lnTo>
                      <a:pt x="460" y="226"/>
                    </a:lnTo>
                    <a:lnTo>
                      <a:pt x="472" y="226"/>
                    </a:lnTo>
                    <a:lnTo>
                      <a:pt x="501" y="226"/>
                    </a:lnTo>
                    <a:lnTo>
                      <a:pt x="534" y="226"/>
                    </a:lnTo>
                    <a:lnTo>
                      <a:pt x="546" y="226"/>
                    </a:lnTo>
                    <a:lnTo>
                      <a:pt x="553" y="211"/>
                    </a:lnTo>
                    <a:lnTo>
                      <a:pt x="561" y="197"/>
                    </a:lnTo>
                    <a:lnTo>
                      <a:pt x="570" y="197"/>
                    </a:lnTo>
                    <a:lnTo>
                      <a:pt x="580" y="197"/>
                    </a:lnTo>
                    <a:lnTo>
                      <a:pt x="609" y="197"/>
                    </a:lnTo>
                    <a:lnTo>
                      <a:pt x="641" y="197"/>
                    </a:lnTo>
                    <a:lnTo>
                      <a:pt x="716" y="197"/>
                    </a:lnTo>
                    <a:lnTo>
                      <a:pt x="792" y="197"/>
                    </a:lnTo>
                    <a:lnTo>
                      <a:pt x="823" y="197"/>
                    </a:lnTo>
                    <a:lnTo>
                      <a:pt x="851" y="197"/>
                    </a:lnTo>
                    <a:lnTo>
                      <a:pt x="851" y="182"/>
                    </a:lnTo>
                    <a:lnTo>
                      <a:pt x="866" y="182"/>
                    </a:lnTo>
                    <a:lnTo>
                      <a:pt x="897" y="182"/>
                    </a:lnTo>
                    <a:lnTo>
                      <a:pt x="1053" y="182"/>
                    </a:lnTo>
                    <a:lnTo>
                      <a:pt x="1065" y="166"/>
                    </a:lnTo>
                    <a:lnTo>
                      <a:pt x="1357" y="166"/>
                    </a:lnTo>
                    <a:lnTo>
                      <a:pt x="1366" y="166"/>
                    </a:lnTo>
                    <a:lnTo>
                      <a:pt x="1383" y="166"/>
                    </a:lnTo>
                    <a:lnTo>
                      <a:pt x="1443" y="166"/>
                    </a:lnTo>
                    <a:lnTo>
                      <a:pt x="1449" y="151"/>
                    </a:lnTo>
                    <a:lnTo>
                      <a:pt x="1693" y="151"/>
                    </a:lnTo>
                    <a:lnTo>
                      <a:pt x="1706" y="135"/>
                    </a:lnTo>
                    <a:lnTo>
                      <a:pt x="1803" y="135"/>
                    </a:lnTo>
                    <a:lnTo>
                      <a:pt x="1812" y="118"/>
                    </a:lnTo>
                    <a:lnTo>
                      <a:pt x="2223" y="118"/>
                    </a:lnTo>
                    <a:lnTo>
                      <a:pt x="2224" y="101"/>
                    </a:lnTo>
                    <a:lnTo>
                      <a:pt x="2245" y="84"/>
                    </a:lnTo>
                    <a:lnTo>
                      <a:pt x="2302" y="84"/>
                    </a:lnTo>
                    <a:lnTo>
                      <a:pt x="2324" y="68"/>
                    </a:lnTo>
                    <a:lnTo>
                      <a:pt x="2453" y="68"/>
                    </a:lnTo>
                    <a:lnTo>
                      <a:pt x="2463" y="51"/>
                    </a:lnTo>
                    <a:lnTo>
                      <a:pt x="2660" y="51"/>
                    </a:lnTo>
                    <a:lnTo>
                      <a:pt x="2847" y="51"/>
                    </a:lnTo>
                    <a:lnTo>
                      <a:pt x="2851" y="34"/>
                    </a:lnTo>
                    <a:lnTo>
                      <a:pt x="2993" y="34"/>
                    </a:lnTo>
                    <a:lnTo>
                      <a:pt x="3004" y="18"/>
                    </a:lnTo>
                    <a:lnTo>
                      <a:pt x="3130" y="18"/>
                    </a:lnTo>
                    <a:lnTo>
                      <a:pt x="3160" y="18"/>
                    </a:lnTo>
                    <a:lnTo>
                      <a:pt x="3162" y="0"/>
                    </a:lnTo>
                    <a:lnTo>
                      <a:pt x="3311" y="0"/>
                    </a:lnTo>
                    <a:lnTo>
                      <a:pt x="3335" y="0"/>
                    </a:lnTo>
                    <a:lnTo>
                      <a:pt x="3344" y="0"/>
                    </a:lnTo>
                    <a:lnTo>
                      <a:pt x="3374" y="0"/>
                    </a:lnTo>
                    <a:lnTo>
                      <a:pt x="3412" y="0"/>
                    </a:lnTo>
                    <a:lnTo>
                      <a:pt x="3421" y="0"/>
                    </a:lnTo>
                    <a:lnTo>
                      <a:pt x="3446" y="0"/>
                    </a:lnTo>
                  </a:path>
                </a:pathLst>
              </a:custGeom>
              <a:noFill/>
              <a:ln w="28440">
                <a:solidFill>
                  <a:srgbClr val="83005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en-US" sz="1200" kern="0" dirty="0">
                  <a:solidFill>
                    <a:srgbClr val="67116F"/>
                  </a:solidFill>
                  <a:latin typeface="Arial" panose="020B0604020202020204" pitchFamily="34" charset="0"/>
                  <a:ea typeface="ＭＳ Ｐゴシック" pitchFamily="34" charset="-128"/>
                  <a:cs typeface="Arial"/>
                </a:endParaRPr>
              </a:p>
            </p:txBody>
          </p:sp>
        </p:grpSp>
        <p:sp>
          <p:nvSpPr>
            <p:cNvPr id="120" name="Text Box 25">
              <a:extLst>
                <a:ext uri="{FF2B5EF4-FFF2-40B4-BE49-F238E27FC236}">
                  <a16:creationId xmlns="" xmlns:a16="http://schemas.microsoft.com/office/drawing/2014/main" id="{5244F020-55CC-4C0E-A93A-A0F1E53B1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810" y="2384758"/>
              <a:ext cx="1274850" cy="45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875"/>
                </a:spcBef>
                <a:tabLst>
                  <a:tab pos="0" algn="l"/>
                  <a:tab pos="1219170" algn="l"/>
                  <a:tab pos="2438339" algn="l"/>
                  <a:tab pos="3657509" algn="l"/>
                  <a:tab pos="4876678" algn="l"/>
                  <a:tab pos="6095848" algn="l"/>
                  <a:tab pos="7315017" algn="l"/>
                  <a:tab pos="8534187" algn="l"/>
                  <a:tab pos="9753356" algn="l"/>
                  <a:tab pos="10972526" algn="l"/>
                  <a:tab pos="12191695" algn="l"/>
                  <a:tab pos="13410865" algn="l"/>
                </a:tabLst>
                <a:defRPr/>
              </a:pPr>
              <a:r>
                <a:rPr lang="ru-RU" sz="1200" b="1" kern="0" dirty="0">
                  <a:solidFill>
                    <a:srgbClr val="67116F"/>
                  </a:solidFill>
                </a:rPr>
                <a:t>Клопидогрел</a:t>
              </a:r>
              <a:r>
                <a:rPr lang="ru-RU" sz="1000" b="1" kern="0" dirty="0">
                  <a:solidFill>
                    <a:srgbClr val="67116F"/>
                  </a:solidFill>
                </a:rPr>
                <a:t> (</a:t>
              </a:r>
              <a:r>
                <a:rPr lang="en-US" sz="1000" b="1" kern="0" dirty="0">
                  <a:solidFill>
                    <a:srgbClr val="67116F"/>
                  </a:solidFill>
                </a:rPr>
                <a:t>n=9291</a:t>
              </a:r>
              <a:r>
                <a:rPr lang="ru-RU" sz="1000" b="1" kern="0" dirty="0">
                  <a:solidFill>
                    <a:srgbClr val="67116F"/>
                  </a:solidFill>
                </a:rPr>
                <a:t>)</a:t>
              </a:r>
              <a:endParaRPr lang="en-GB" sz="1000" b="1" kern="0" dirty="0">
                <a:solidFill>
                  <a:srgbClr val="67116F"/>
                </a:solidFill>
              </a:endParaRPr>
            </a:p>
          </p:txBody>
        </p:sp>
        <p:sp>
          <p:nvSpPr>
            <p:cNvPr id="121" name="Text Box 28">
              <a:extLst>
                <a:ext uri="{FF2B5EF4-FFF2-40B4-BE49-F238E27FC236}">
                  <a16:creationId xmlns="" xmlns:a16="http://schemas.microsoft.com/office/drawing/2014/main" id="{6EE9A117-B2DF-41D1-A2AB-B46E136DC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353" y="2526389"/>
              <a:ext cx="330361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sz="1000" b="1" kern="0" dirty="0">
                  <a:solidFill>
                    <a:srgbClr val="67116F"/>
                  </a:solidFill>
                  <a:cs typeface="Arial" charset="0"/>
                </a:rPr>
                <a:t>5.1</a:t>
              </a:r>
            </a:p>
          </p:txBody>
        </p:sp>
        <p:sp>
          <p:nvSpPr>
            <p:cNvPr id="122" name="Line 64">
              <a:extLst>
                <a:ext uri="{FF2B5EF4-FFF2-40B4-BE49-F238E27FC236}">
                  <a16:creationId xmlns="" xmlns:a16="http://schemas.microsoft.com/office/drawing/2014/main" id="{829719D5-ABA5-4702-9939-18E714E42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7244" y="5187644"/>
              <a:ext cx="3113319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fr-FR" kern="0" dirty="0">
                <a:solidFill>
                  <a:srgbClr val="67116F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cxnSp>
          <p:nvCxnSpPr>
            <p:cNvPr id="123" name="Straight Connector 256">
              <a:extLst>
                <a:ext uri="{FF2B5EF4-FFF2-40B4-BE49-F238E27FC236}">
                  <a16:creationId xmlns="" xmlns:a16="http://schemas.microsoft.com/office/drawing/2014/main" id="{D90696F2-5AF9-4A23-9F0F-A6050780C5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446620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Straight Connector 257">
              <a:extLst>
                <a:ext uri="{FF2B5EF4-FFF2-40B4-BE49-F238E27FC236}">
                  <a16:creationId xmlns="" xmlns:a16="http://schemas.microsoft.com/office/drawing/2014/main" id="{FACC2775-9B12-4454-A4A9-881A2BB87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944741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Straight Connector 258">
              <a:extLst>
                <a:ext uri="{FF2B5EF4-FFF2-40B4-BE49-F238E27FC236}">
                  <a16:creationId xmlns="" xmlns:a16="http://schemas.microsoft.com/office/drawing/2014/main" id="{7EE46A4B-9645-4143-9CAC-FE5A8F9D09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442864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Straight Connector 259">
              <a:extLst>
                <a:ext uri="{FF2B5EF4-FFF2-40B4-BE49-F238E27FC236}">
                  <a16:creationId xmlns="" xmlns:a16="http://schemas.microsoft.com/office/drawing/2014/main" id="{0CC946EC-2478-467E-B992-586A40CB7D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940985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Straight Connector 260">
              <a:extLst>
                <a:ext uri="{FF2B5EF4-FFF2-40B4-BE49-F238E27FC236}">
                  <a16:creationId xmlns="" xmlns:a16="http://schemas.microsoft.com/office/drawing/2014/main" id="{BC859754-33FF-4C31-A913-4EF7B94211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440519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8" name="Straight Connector 261">
              <a:extLst>
                <a:ext uri="{FF2B5EF4-FFF2-40B4-BE49-F238E27FC236}">
                  <a16:creationId xmlns="" xmlns:a16="http://schemas.microsoft.com/office/drawing/2014/main" id="{F10C8050-2B36-4183-832D-F35EF42FA1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938641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Straight Connector 262">
              <a:extLst>
                <a:ext uri="{FF2B5EF4-FFF2-40B4-BE49-F238E27FC236}">
                  <a16:creationId xmlns="" xmlns:a16="http://schemas.microsoft.com/office/drawing/2014/main" id="{047F52DD-6BF1-4BDD-95C5-9811233F4C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8442407" y="5212023"/>
              <a:ext cx="42863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0" name="Title 8">
              <a:extLst>
                <a:ext uri="{FF2B5EF4-FFF2-40B4-BE49-F238E27FC236}">
                  <a16:creationId xmlns="" xmlns:a16="http://schemas.microsoft.com/office/drawing/2014/main" id="{5369EBEE-B251-47C5-83A9-8578E1385A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88855" y="1164289"/>
              <a:ext cx="4020812" cy="63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defRPr/>
              </a:pPr>
              <a:r>
                <a:rPr lang="ru-RU" sz="1200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Вторичная конечная точка эффективности</a:t>
              </a:r>
              <a:r>
                <a:rPr lang="en-US" sz="1200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: </a:t>
              </a:r>
            </a:p>
            <a:p>
              <a:pPr algn="ctr" defTabSz="1219170" eaLnBrk="1" hangingPunct="1">
                <a:defRPr/>
              </a:pPr>
              <a:r>
                <a:rPr lang="ru-RU" sz="14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Время до С-С смерти</a:t>
              </a:r>
              <a:endParaRPr lang="en-US" sz="1400" b="1" kern="0" dirty="0">
                <a:solidFill>
                  <a:srgbClr val="67116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Text Box 32">
              <a:extLst>
                <a:ext uri="{FF2B5EF4-FFF2-40B4-BE49-F238E27FC236}">
                  <a16:creationId xmlns="" xmlns:a16="http://schemas.microsoft.com/office/drawing/2014/main" id="{62F0C764-736A-47B1-94A6-8A1247C28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7" y="5381730"/>
              <a:ext cx="3103255" cy="28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tabLst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ru-RU" sz="1200" kern="0" dirty="0">
                  <a:solidFill>
                    <a:srgbClr val="67116F"/>
                  </a:solidFill>
                  <a:cs typeface="Arial" charset="0"/>
                </a:rPr>
                <a:t>Дни после рандомизации</a:t>
              </a:r>
              <a:endParaRPr lang="en-GB" sz="1200" kern="0" dirty="0">
                <a:solidFill>
                  <a:srgbClr val="67116F"/>
                </a:solidFill>
                <a:cs typeface="Arial" charset="0"/>
              </a:endParaRPr>
            </a:p>
          </p:txBody>
        </p:sp>
        <p:sp>
          <p:nvSpPr>
            <p:cNvPr id="132" name="Text Box 28">
              <a:extLst>
                <a:ext uri="{FF2B5EF4-FFF2-40B4-BE49-F238E27FC236}">
                  <a16:creationId xmlns="" xmlns:a16="http://schemas.microsoft.com/office/drawing/2014/main" id="{284FBA46-2012-4C17-844B-B62A8F3C2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3127" y="3033463"/>
              <a:ext cx="330361" cy="24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defPPr>
                <a:defRPr lang="en-US"/>
              </a:defPPr>
              <a:lvl1pPr algn="ctr">
                <a:spcBef>
                  <a:spcPts val="1000"/>
                </a:spcBef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200" b="1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defTabSz="1219170">
                <a:spcBef>
                  <a:spcPts val="1333"/>
                </a:spcBef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en-GB" altLang="en-US" sz="1000" kern="0" dirty="0">
                  <a:solidFill>
                    <a:srgbClr val="67116F"/>
                  </a:solidFill>
                </a:rPr>
                <a:t>4.0</a:t>
              </a:r>
            </a:p>
          </p:txBody>
        </p:sp>
        <p:sp>
          <p:nvSpPr>
            <p:cNvPr id="133" name="Text Box 90">
              <a:extLst>
                <a:ext uri="{FF2B5EF4-FFF2-40B4-BE49-F238E27FC236}">
                  <a16:creationId xmlns="" xmlns:a16="http://schemas.microsoft.com/office/drawing/2014/main" id="{DBE9EF44-E8A9-4BB7-ADD2-C32035D4A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5653" y="3381417"/>
              <a:ext cx="1459369" cy="65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defTabSz="1219170" eaLnBrk="1" hangingPunct="1">
                <a:spcBef>
                  <a:spcPts val="1000"/>
                </a:spcBef>
                <a:buNone/>
                <a:tabLst>
                  <a:tab pos="0" algn="l"/>
                  <a:tab pos="596885" algn="l"/>
                  <a:tab pos="1195887" algn="l"/>
                  <a:tab pos="1794888" algn="l"/>
                  <a:tab pos="2393891" algn="l"/>
                  <a:tab pos="2992892" algn="l"/>
                  <a:tab pos="3591894" algn="l"/>
                  <a:tab pos="4190895" algn="l"/>
                  <a:tab pos="4789898" algn="l"/>
                  <a:tab pos="5388899" algn="l"/>
                  <a:tab pos="5987901" algn="l"/>
                  <a:tab pos="6586902" algn="l"/>
                  <a:tab pos="7185904" algn="l"/>
                  <a:tab pos="7784905" algn="l"/>
                  <a:tab pos="8383908" algn="l"/>
                  <a:tab pos="8982909" algn="l"/>
                  <a:tab pos="9581911" algn="l"/>
                  <a:tab pos="10180912" algn="l"/>
                  <a:tab pos="10779914" algn="l"/>
                  <a:tab pos="11378916" algn="l"/>
                  <a:tab pos="11977918" algn="l"/>
                </a:tabLst>
                <a:defRPr/>
              </a:pPr>
              <a:r>
                <a:rPr lang="ru-RU" altLang="en-US" sz="12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Брилинта 90 мг 2 раза в сутки </a:t>
              </a:r>
              <a:r>
                <a:rPr lang="ru-RU" altLang="en-US" sz="10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en-US" sz="10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n=9333</a:t>
              </a:r>
              <a:r>
                <a:rPr lang="ru-RU" altLang="en-US" sz="1000" b="1" kern="0" dirty="0">
                  <a:solidFill>
                    <a:srgbClr val="67116F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142" name="Arrow: Down 141">
            <a:extLst>
              <a:ext uri="{FF2B5EF4-FFF2-40B4-BE49-F238E27FC236}">
                <a16:creationId xmlns="" xmlns:a16="http://schemas.microsoft.com/office/drawing/2014/main" id="{CB9EC7A8-E9BD-432C-BC93-1F6B9134E62A}"/>
              </a:ext>
            </a:extLst>
          </p:cNvPr>
          <p:cNvSpPr/>
          <p:nvPr/>
        </p:nvSpPr>
        <p:spPr>
          <a:xfrm>
            <a:off x="10065803" y="2540470"/>
            <a:ext cx="1408403" cy="1138044"/>
          </a:xfrm>
          <a:prstGeom prst="downArrow">
            <a:avLst/>
          </a:prstGeom>
          <a:gradFill>
            <a:gsLst>
              <a:gs pos="0">
                <a:srgbClr val="FFC000">
                  <a:lumMod val="40000"/>
                  <a:lumOff val="60000"/>
                </a:srgbClr>
              </a:gs>
              <a:gs pos="26000">
                <a:srgbClr val="C00000"/>
              </a:gs>
              <a:gs pos="0">
                <a:srgbClr val="ED7D31"/>
              </a:gs>
              <a:gs pos="74000">
                <a:srgbClr val="FFC000"/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121917" tIns="60958" rIns="121917" bIns="60958" anchor="b"/>
          <a:lstStyle/>
          <a:p>
            <a:pPr algn="ctr" defTabSz="914377">
              <a:defRPr/>
            </a:pPr>
            <a:r>
              <a:rPr lang="en-US" sz="2000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COP </a:t>
            </a:r>
            <a:r>
              <a:rPr lang="en-US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21</a:t>
            </a:r>
            <a:r>
              <a:rPr lang="ru-RU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422BBFAE-E151-41FF-8486-7B69047AB3A6}"/>
              </a:ext>
            </a:extLst>
          </p:cNvPr>
          <p:cNvSpPr/>
          <p:nvPr/>
        </p:nvSpPr>
        <p:spPr>
          <a:xfrm>
            <a:off x="422261" y="5834720"/>
            <a:ext cx="7474809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>
              <a:defRPr/>
            </a:pP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СОР </a:t>
            </a:r>
            <a:r>
              <a:rPr lang="en-US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=</a:t>
            </a: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 снижение относительного риска;</a:t>
            </a:r>
            <a:r>
              <a:rPr lang="en-US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С-С смерть </a:t>
            </a:r>
            <a:r>
              <a:rPr lang="en-US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=</a:t>
            </a:r>
            <a:r>
              <a:rPr lang="ru-RU" altLang="en-US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 сердечно-сосудистая смерть.</a:t>
            </a:r>
          </a:p>
          <a:p>
            <a:pPr defTabSz="1219170">
              <a:defRPr/>
            </a:pPr>
            <a:r>
              <a:rPr lang="ru-RU" sz="1300" kern="0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34" charset="-128"/>
              </a:rPr>
              <a:t>Обе группы получали ацетилсалициловую кислоту.</a:t>
            </a:r>
            <a:endParaRPr lang="ru-RU" sz="1300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675B7905-4E3F-4E41-8A57-818546D66365}"/>
              </a:ext>
            </a:extLst>
          </p:cNvPr>
          <p:cNvSpPr/>
          <p:nvPr/>
        </p:nvSpPr>
        <p:spPr>
          <a:xfrm>
            <a:off x="375320" y="6426404"/>
            <a:ext cx="6430963" cy="292384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defTabSz="914377">
              <a:defRPr/>
            </a:pPr>
            <a:r>
              <a:rPr lang="en-US" altLang="en-US" sz="1100" i="1" kern="0" dirty="0" err="1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Wallentin</a:t>
            </a:r>
            <a:r>
              <a:rPr lang="en-US" altLang="en-US" sz="1100" i="1" kern="0" dirty="0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L et al. N </a:t>
            </a:r>
            <a:r>
              <a:rPr lang="en-US" altLang="en-US" sz="1100" i="1" kern="0" dirty="0" err="1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Engl</a:t>
            </a:r>
            <a:r>
              <a:rPr lang="en-US" altLang="en-US" sz="1100" i="1" kern="0" dirty="0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J Med </a:t>
            </a:r>
            <a:r>
              <a:rPr lang="en-GB" sz="1100" i="1" kern="0" dirty="0">
                <a:solidFill>
                  <a:srgbClr val="B3B4B4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2009;361:1045–1057</a:t>
            </a:r>
            <a:endParaRPr lang="ru-RU" sz="1100" i="1" dirty="0">
              <a:solidFill>
                <a:srgbClr val="B3B4B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="" xmlns:a16="http://schemas.microsoft.com/office/drawing/2014/main" id="{98AF3363-D8BB-45D1-AE22-13C67691E9B0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58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8C32FD-DA9C-4744-B945-9340E6D1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4" y="190394"/>
            <a:ext cx="11851341" cy="10309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АРГУМЕНТЫ В пользу </a:t>
            </a:r>
            <a:r>
              <a:rPr lang="ru-RU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ОКС</a:t>
            </a:r>
            <a:endParaRPr lang="en-US" sz="32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001EC51-380A-4C8A-A25F-38341261FAC7}"/>
              </a:ext>
            </a:extLst>
          </p:cNvPr>
          <p:cNvSpPr/>
          <p:nvPr/>
        </p:nvSpPr>
        <p:spPr>
          <a:xfrm>
            <a:off x="2543587" y="6561662"/>
            <a:ext cx="7243597" cy="241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dirty="0" err="1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4" name="Group 15">
            <a:extLst>
              <a:ext uri="{FF2B5EF4-FFF2-40B4-BE49-F238E27FC236}">
                <a16:creationId xmlns="" xmlns:a16="http://schemas.microsoft.com/office/drawing/2014/main" id="{6A61FADD-23B0-4548-842C-7E7011222655}"/>
              </a:ext>
            </a:extLst>
          </p:cNvPr>
          <p:cNvGrpSpPr/>
          <p:nvPr/>
        </p:nvGrpSpPr>
        <p:grpSpPr>
          <a:xfrm>
            <a:off x="811444" y="2305256"/>
            <a:ext cx="548640" cy="548640"/>
            <a:chOff x="2985494" y="1351388"/>
            <a:chExt cx="948175" cy="9481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F2106CE-5D4F-4EAC-9EE7-A710CFD29641}"/>
                </a:ext>
              </a:extLst>
            </p:cNvPr>
            <p:cNvSpPr/>
            <p:nvPr/>
          </p:nvSpPr>
          <p:spPr>
            <a:xfrm>
              <a:off x="2985494" y="1351388"/>
              <a:ext cx="948175" cy="948175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18" name="Graphic 17" descr="Meeting">
              <a:extLst>
                <a:ext uri="{FF2B5EF4-FFF2-40B4-BE49-F238E27FC236}">
                  <a16:creationId xmlns="" xmlns:a16="http://schemas.microsoft.com/office/drawing/2014/main" id="{800F4F06-9A3D-4445-A615-E0A30686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49827" y="1415721"/>
              <a:ext cx="819509" cy="819509"/>
            </a:xfrm>
            <a:prstGeom prst="rect">
              <a:avLst/>
            </a:prstGeom>
          </p:spPr>
        </p:pic>
      </p:grpSp>
      <p:grpSp>
        <p:nvGrpSpPr>
          <p:cNvPr id="5" name="Group 18">
            <a:extLst>
              <a:ext uri="{FF2B5EF4-FFF2-40B4-BE49-F238E27FC236}">
                <a16:creationId xmlns="" xmlns:a16="http://schemas.microsoft.com/office/drawing/2014/main" id="{D46A1466-359E-4B81-9F37-BBB4EAF8FFD7}"/>
              </a:ext>
            </a:extLst>
          </p:cNvPr>
          <p:cNvGrpSpPr/>
          <p:nvPr/>
        </p:nvGrpSpPr>
        <p:grpSpPr>
          <a:xfrm>
            <a:off x="821216" y="3940040"/>
            <a:ext cx="548640" cy="548640"/>
            <a:chOff x="1185958" y="815205"/>
            <a:chExt cx="685800" cy="6858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2977DB8-EDE1-42D6-A1F9-8082BD1EBE99}"/>
                </a:ext>
              </a:extLst>
            </p:cNvPr>
            <p:cNvSpPr/>
            <p:nvPr/>
          </p:nvSpPr>
          <p:spPr>
            <a:xfrm>
              <a:off x="1185958" y="815205"/>
              <a:ext cx="685800" cy="685800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21" name="Graphic 20" descr="Upward trend">
              <a:extLst>
                <a:ext uri="{FF2B5EF4-FFF2-40B4-BE49-F238E27FC236}">
                  <a16:creationId xmlns="" xmlns:a16="http://schemas.microsoft.com/office/drawing/2014/main" id="{3BD3FFDC-7EE3-47D5-B5DC-0E2CE35EC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65388" y="892977"/>
              <a:ext cx="551468" cy="551468"/>
            </a:xfrm>
            <a:prstGeom prst="rect">
              <a:avLst/>
            </a:prstGeom>
          </p:spPr>
        </p:pic>
      </p:grpSp>
      <p:grpSp>
        <p:nvGrpSpPr>
          <p:cNvPr id="6" name="Group 21">
            <a:extLst>
              <a:ext uri="{FF2B5EF4-FFF2-40B4-BE49-F238E27FC236}">
                <a16:creationId xmlns="" xmlns:a16="http://schemas.microsoft.com/office/drawing/2014/main" id="{7AD16753-848E-4CF2-8AA7-20306CE90DCB}"/>
              </a:ext>
            </a:extLst>
          </p:cNvPr>
          <p:cNvGrpSpPr/>
          <p:nvPr/>
        </p:nvGrpSpPr>
        <p:grpSpPr>
          <a:xfrm>
            <a:off x="811444" y="1484117"/>
            <a:ext cx="548640" cy="550420"/>
            <a:chOff x="211207" y="3489048"/>
            <a:chExt cx="548640" cy="55042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7B4BCA6D-95AC-4820-A200-B5A413975E33}"/>
                </a:ext>
              </a:extLst>
            </p:cNvPr>
            <p:cNvSpPr/>
            <p:nvPr/>
          </p:nvSpPr>
          <p:spPr>
            <a:xfrm>
              <a:off x="211207" y="3490828"/>
              <a:ext cx="548640" cy="548640"/>
            </a:xfrm>
            <a:prstGeom prst="ellipse">
              <a:avLst/>
            </a:prstGeom>
            <a:grpFill/>
            <a:ln w="22225" cap="rnd" cmpd="sng" algn="ctr">
              <a:solidFill>
                <a:schemeClr val="accent6"/>
              </a:solidFill>
              <a:prstDash val="solid"/>
            </a:ln>
            <a:effectLst/>
          </p:spPr>
        </p:sp>
        <p:pic>
          <p:nvPicPr>
            <p:cNvPr id="24" name="Graphic 23" descr="Stopwatch">
              <a:extLst>
                <a:ext uri="{FF2B5EF4-FFF2-40B4-BE49-F238E27FC236}">
                  <a16:creationId xmlns="" xmlns:a16="http://schemas.microsoft.com/office/drawing/2014/main" id="{DB7FDEC4-C44E-49E9-B85D-BA995CC2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0979" y="3489048"/>
              <a:ext cx="529097" cy="529097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8B6A873-D317-4B89-882C-FF42E81C0167}"/>
              </a:ext>
            </a:extLst>
          </p:cNvPr>
          <p:cNvSpPr/>
          <p:nvPr/>
        </p:nvSpPr>
        <p:spPr>
          <a:xfrm>
            <a:off x="821216" y="3118924"/>
            <a:ext cx="548640" cy="5486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chemeClr val="accent6"/>
            </a:solidFill>
            <a:prstDash val="solid"/>
          </a:ln>
          <a:effectLst/>
        </p:spPr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B3129CB7-DB42-4CC2-9ECA-1EE7F69275B4}"/>
              </a:ext>
            </a:extLst>
          </p:cNvPr>
          <p:cNvSpPr/>
          <p:nvPr/>
        </p:nvSpPr>
        <p:spPr>
          <a:xfrm>
            <a:off x="1576459" y="4898698"/>
            <a:ext cx="9756296" cy="836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Превосходство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влиянию на исходы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ОКС пациентов </a:t>
            </a:r>
          </a:p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12 месяцу ДАТ (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PLATO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B3E0C0F2-DA89-4544-B503-745B90892FB1}"/>
              </a:ext>
            </a:extLst>
          </p:cNvPr>
          <p:cNvSpPr/>
          <p:nvPr/>
        </p:nvSpPr>
        <p:spPr>
          <a:xfrm>
            <a:off x="1563461" y="1479170"/>
            <a:ext cx="9769295" cy="68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быстрое начало и мощность эффекта тикагрелора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2-3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C53BCCB-69B9-4277-B683-496D378A70E9}"/>
              </a:ext>
            </a:extLst>
          </p:cNvPr>
          <p:cNvSpPr/>
          <p:nvPr/>
        </p:nvSpPr>
        <p:spPr>
          <a:xfrm>
            <a:off x="1553687" y="2291154"/>
            <a:ext cx="9779068" cy="68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БОльшая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предсказуемость эффекта тикагрелора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7F848437-205E-4325-A91E-32059630FD81}"/>
              </a:ext>
            </a:extLst>
          </p:cNvPr>
          <p:cNvSpPr/>
          <p:nvPr/>
        </p:nvSpPr>
        <p:spPr>
          <a:xfrm>
            <a:off x="1543006" y="3112340"/>
            <a:ext cx="9789749" cy="68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defTabSz="121917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Возможность применения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пациентов с затруднением глотания</a:t>
            </a:r>
            <a:r>
              <a:rPr lang="ru-RU" sz="2100" b="1" kern="0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ru-RU" sz="21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Fork and knife">
            <a:extLst>
              <a:ext uri="{FF2B5EF4-FFF2-40B4-BE49-F238E27FC236}">
                <a16:creationId xmlns="" xmlns:a16="http://schemas.microsoft.com/office/drawing/2014/main" id="{4F559045-6B2C-4D17-94D3-1E72294E0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1517" y="3198573"/>
            <a:ext cx="385147" cy="385147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CDC24A76-9CC4-411A-815E-ABA895A9B7C5}"/>
              </a:ext>
            </a:extLst>
          </p:cNvPr>
          <p:cNvSpPr/>
          <p:nvPr/>
        </p:nvSpPr>
        <p:spPr>
          <a:xfrm>
            <a:off x="1563461" y="3943777"/>
            <a:ext cx="9769295" cy="8090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rgbClr val="F79646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lvl="0">
              <a:defRPr/>
            </a:pP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Ниже риск развития тромбоза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стента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 30 дню ДАТ при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догоспитальном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назначении </a:t>
            </a:r>
            <a:r>
              <a:rPr lang="ru-RU" sz="21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тикагрелора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)¹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DBD2D637-624F-4039-A50B-A0607A2EB681}"/>
              </a:ext>
            </a:extLst>
          </p:cNvPr>
          <p:cNvSpPr/>
          <p:nvPr/>
        </p:nvSpPr>
        <p:spPr>
          <a:xfrm>
            <a:off x="811444" y="4873700"/>
            <a:ext cx="548640" cy="5486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2225" cap="rnd" cmpd="sng" algn="ctr">
            <a:solidFill>
              <a:schemeClr val="accent6"/>
            </a:solidFill>
            <a:prstDash val="solid"/>
          </a:ln>
          <a:effectLst/>
        </p:spPr>
      </p:sp>
      <p:pic>
        <p:nvPicPr>
          <p:cNvPr id="33" name="Graphic 32" descr="Bullseye">
            <a:extLst>
              <a:ext uri="{FF2B5EF4-FFF2-40B4-BE49-F238E27FC236}">
                <a16:creationId xmlns="" xmlns:a16="http://schemas.microsoft.com/office/drawing/2014/main" id="{0A8970F7-CD6D-48ED-9D36-1C256C3CB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4761" y="4941666"/>
            <a:ext cx="438663" cy="4386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F472EA9-FB84-42CB-9A91-7A48F2B257FE}"/>
              </a:ext>
            </a:extLst>
          </p:cNvPr>
          <p:cNvSpPr txBox="1"/>
          <p:nvPr/>
        </p:nvSpPr>
        <p:spPr>
          <a:xfrm>
            <a:off x="5694083" y="5761713"/>
            <a:ext cx="5731563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ОКС = острый коронарный синдром, ДАТ = двойная </a:t>
            </a:r>
            <a:r>
              <a:rPr lang="ru-RU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антиагрегантная</a:t>
            </a:r>
            <a:r>
              <a:rPr lang="ru-RU" sz="1300" dirty="0">
                <a:latin typeface="Calibri" panose="020F0502020204030204" pitchFamily="34" charset="0"/>
                <a:cs typeface="Calibri" panose="020F0502020204030204" pitchFamily="34" charset="0"/>
              </a:rPr>
              <a:t> терапия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7FE39F3-709C-4E03-8BE7-1CD503D40EB8}"/>
              </a:ext>
            </a:extLst>
          </p:cNvPr>
          <p:cNvSpPr/>
          <p:nvPr/>
        </p:nvSpPr>
        <p:spPr>
          <a:xfrm>
            <a:off x="229635" y="6216096"/>
            <a:ext cx="10882197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Montalescot G et al. N </a:t>
            </a:r>
            <a:r>
              <a:rPr lang="en-US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Engl</a:t>
            </a:r>
            <a:r>
              <a:rPr lang="en-US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J Med September 1, 2014 [</a:t>
            </a:r>
            <a:r>
              <a:rPr lang="en-US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Epub</a:t>
            </a:r>
            <a:r>
              <a:rPr lang="en-US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ahead of print; DOI: 10.1056/NEJMoa1407024]</a:t>
            </a:r>
            <a:r>
              <a:rPr lang="ru-RU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Husted S et al. </a:t>
            </a:r>
            <a:r>
              <a:rPr lang="en-US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J. 2006;27:1038-1047; 2. </a:t>
            </a:r>
            <a:r>
              <a:rPr lang="en-US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Gurbel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Circulation. 2009;120:2577-2585; 3. James S et al. Am Heart J. 2009;157:599-605; 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Brandt JT et al. Am Heart J. 2007;153:66.e9-66.e16;  5.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Beygui F et al. </a:t>
            </a:r>
            <a:r>
              <a:rPr lang="en-GB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Heart J Acute Cardiovasc Care 2015 Aug 27. </a:t>
            </a:r>
            <a:r>
              <a:rPr lang="en-GB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pii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</a:t>
            </a:r>
            <a:r>
              <a:rPr lang="ru-RU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2048872615604119. [</a:t>
            </a:r>
            <a:r>
              <a:rPr lang="en-GB" altLang="ru-RU" sz="10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Epub</a:t>
            </a:r>
            <a:r>
              <a:rPr lang="en-GB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ahead of print]</a:t>
            </a:r>
            <a:r>
              <a:rPr lang="ru-RU" altLang="ru-RU" sz="10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; 6.</a:t>
            </a:r>
            <a:r>
              <a:rPr lang="en-US" altLang="en-US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000" i="1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Wallentin</a:t>
            </a:r>
            <a:r>
              <a:rPr lang="en-US" altLang="en-US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L et al. N </a:t>
            </a:r>
            <a:r>
              <a:rPr lang="en-US" altLang="en-US" sz="1000" i="1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Engl</a:t>
            </a:r>
            <a:r>
              <a:rPr lang="en-US" altLang="en-US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J Med </a:t>
            </a:r>
            <a:r>
              <a:rPr lang="en-GB" sz="1000" i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2009;361:1045–1057</a:t>
            </a:r>
            <a:endParaRPr lang="en-GB" altLang="ru-RU" sz="1000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336B7DC-6A8F-40E4-B063-BD9677B64CC8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2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8DB643-8906-4E72-90D2-1A740D866FDA}"/>
              </a:ext>
            </a:extLst>
          </p:cNvPr>
          <p:cNvSpPr/>
          <p:nvPr/>
        </p:nvSpPr>
        <p:spPr>
          <a:xfrm>
            <a:off x="2490243" y="6596172"/>
            <a:ext cx="7243597" cy="241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16E77-AB5B-4039-A740-A542BBDA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6" y="188260"/>
            <a:ext cx="11860306" cy="98611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СОВРЕМЕННЫЕ РУКОВОДСТВА рекомендуют ДАТ первый год  после ИМП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ru-RU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 отдают предпочтение ТИКАГРЕЛОРУ перед клопидогрелом</a:t>
            </a:r>
            <a:endParaRPr lang="ru-RU" sz="29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70B85BA8-17F7-4E5E-ABEA-AD832C4CB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3371386"/>
              </p:ext>
            </p:extLst>
          </p:nvPr>
        </p:nvGraphicFramePr>
        <p:xfrm>
          <a:off x="155387" y="1353513"/>
          <a:ext cx="11848802" cy="543508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723776">
                  <a:extLst>
                    <a:ext uri="{9D8B030D-6E8A-4147-A177-3AD203B41FA5}">
                      <a16:colId xmlns:a16="http://schemas.microsoft.com/office/drawing/2014/main" xmlns="" val="2745869119"/>
                    </a:ext>
                  </a:extLst>
                </a:gridCol>
                <a:gridCol w="1449457">
                  <a:extLst>
                    <a:ext uri="{9D8B030D-6E8A-4147-A177-3AD203B41FA5}">
                      <a16:colId xmlns:a16="http://schemas.microsoft.com/office/drawing/2014/main" xmlns="" val="1303508416"/>
                    </a:ext>
                  </a:extLst>
                </a:gridCol>
                <a:gridCol w="1441003">
                  <a:extLst>
                    <a:ext uri="{9D8B030D-6E8A-4147-A177-3AD203B41FA5}">
                      <a16:colId xmlns:a16="http://schemas.microsoft.com/office/drawing/2014/main" xmlns="" val="653121833"/>
                    </a:ext>
                  </a:extLst>
                </a:gridCol>
                <a:gridCol w="1389969">
                  <a:extLst>
                    <a:ext uri="{9D8B030D-6E8A-4147-A177-3AD203B41FA5}">
                      <a16:colId xmlns:a16="http://schemas.microsoft.com/office/drawing/2014/main" xmlns="" val="63598084"/>
                    </a:ext>
                  </a:extLst>
                </a:gridCol>
                <a:gridCol w="1290924">
                  <a:extLst>
                    <a:ext uri="{9D8B030D-6E8A-4147-A177-3AD203B41FA5}">
                      <a16:colId xmlns:a16="http://schemas.microsoft.com/office/drawing/2014/main" xmlns="" val="48353427"/>
                    </a:ext>
                  </a:extLst>
                </a:gridCol>
                <a:gridCol w="1517891">
                  <a:extLst>
                    <a:ext uri="{9D8B030D-6E8A-4147-A177-3AD203B41FA5}">
                      <a16:colId xmlns:a16="http://schemas.microsoft.com/office/drawing/2014/main" xmlns="" val="349088485"/>
                    </a:ext>
                  </a:extLst>
                </a:gridCol>
                <a:gridCol w="1517891"/>
                <a:gridCol w="1517891"/>
              </a:tblGrid>
              <a:tr h="48768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РЕКОМЕНДАЦИИ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4000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2014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3936694"/>
                  </a:ext>
                </a:extLst>
              </a:tr>
              <a:tr h="1544320">
                <a:tc vMerge="1">
                  <a:txBody>
                    <a:bodyPr/>
                    <a:lstStyle/>
                    <a:p>
                      <a:pPr algn="ctr"/>
                      <a:endParaRPr lang="en-GB" sz="1000" b="1" dirty="0">
                        <a:solidFill>
                          <a:srgbClr val="DC6C06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6C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6C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ЕВРОПЕЙСКИЕ РЕКОМЕНДАЦИИ  </a:t>
                      </a:r>
                      <a:endParaRPr lang="en-US" sz="13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по </a:t>
                      </a:r>
                      <a:r>
                        <a:rPr lang="ru-RU" sz="1300" b="1" i="0" u="none" strike="noStrike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реваскуляризации</a:t>
                      </a:r>
                      <a:r>
                        <a:rPr lang="en-GB" sz="1300" b="1" i="0" u="none" strike="noStrike" kern="1200" baseline="300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GB" sz="13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АМЕРИКАНСКИЕ РЕКОМЕНДАЦИИ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(обновление по ДАТ)</a:t>
                      </a:r>
                      <a:r>
                        <a:rPr lang="ru-RU" sz="1300" b="1" i="0" u="none" strike="noStrike" baseline="300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en-GB" sz="1300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РОССИЙСКИЕ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РЕКОМЕНДАЦИИ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 лечению </a:t>
                      </a: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пациентов с </a:t>
                      </a:r>
                      <a:r>
                        <a:rPr lang="ru-RU" sz="1300" b="1" i="0" u="none" strike="noStrike" baseline="0" dirty="0" err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ОИМп</a:t>
                      </a:r>
                      <a:r>
                        <a:rPr lang="en-US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ST</a:t>
                      </a:r>
                      <a:r>
                        <a:rPr lang="ru-RU" sz="1300" b="1" i="0" u="none" strike="noStrike" baseline="300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en-GB" sz="1300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ЕВРОПЕЙСКИЕ РЕКОМЕНДАЦИИ</a:t>
                      </a:r>
                      <a:r>
                        <a:rPr lang="ru-RU" sz="1300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 лечению </a:t>
                      </a:r>
                      <a:r>
                        <a:rPr lang="ru-RU" sz="1300" b="1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пациентов с ИМп</a:t>
                      </a:r>
                      <a:r>
                        <a:rPr lang="en-US" sz="1300" b="1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ST</a:t>
                      </a:r>
                      <a:r>
                        <a:rPr lang="ru-RU" sz="1300" b="1" i="0" u="none" strike="noStrike" baseline="300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n-GB" sz="1300" b="1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ЕВРОПЕЙСКИЕ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РЕКОМЕНДАЦИИ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 ДАТ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у пациентов с ИБС</a:t>
                      </a:r>
                      <a:r>
                        <a:rPr lang="ru-RU" sz="1300" b="1" i="0" u="none" strike="noStrike" baseline="300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endParaRPr lang="en-GB" sz="1300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ЕВРОПЕЙСКИЕ РЕКОМЕНДАЦИИ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 РЕВАСКУЛЯРИЗАЦИИ</a:t>
                      </a:r>
                      <a:endParaRPr lang="en-US" sz="1300" b="1" baseline="0" dirty="0" smtClean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РОССИЙСКИЕ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РЕКОМЕНДАЦИИ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 лечению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пациентов с </a:t>
                      </a:r>
                      <a:r>
                        <a:rPr lang="ru-RU" sz="1300" b="1" i="0" u="none" strike="noStrike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ОИМп</a:t>
                      </a:r>
                      <a:r>
                        <a:rPr lang="en-US" sz="13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ST</a:t>
                      </a:r>
                      <a:r>
                        <a:rPr lang="ru-RU" sz="1300" b="1" i="0" u="none" strike="noStrike" baseline="300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и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i="0" u="none" strike="noStrike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ОКСбп</a:t>
                      </a:r>
                      <a:r>
                        <a:rPr lang="en-US" sz="13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ST</a:t>
                      </a:r>
                      <a:endParaRPr lang="en-GB" sz="1300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105B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1100616"/>
                  </a:ext>
                </a:extLst>
              </a:tr>
              <a:tr h="949440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ИМ п</a:t>
                      </a:r>
                      <a:r>
                        <a:rPr lang="en-US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ЧКВ</a:t>
                      </a:r>
                      <a:endParaRPr lang="en-GB" sz="1900" b="1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ОКС п</a:t>
                      </a:r>
                      <a:r>
                        <a:rPr lang="en-US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ЧКВ</a:t>
                      </a:r>
                      <a:endParaRPr lang="en-GB" sz="1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ОИМ п</a:t>
                      </a:r>
                      <a:r>
                        <a:rPr lang="en-US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ЧКВ</a:t>
                      </a:r>
                      <a:endParaRPr lang="en-GB" sz="1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ИМ п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ru-RU" sz="19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ЧКВ</a:t>
                      </a:r>
                      <a:endParaRPr lang="en-GB" sz="1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ОКС любая тактика</a:t>
                      </a:r>
                      <a:endParaRPr lang="en-GB" sz="1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ОКС </a:t>
                      </a:r>
                      <a:r>
                        <a:rPr lang="ru-RU" sz="1900" b="1" i="0" u="none" strike="noStrike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</a:t>
                      </a:r>
                      <a:r>
                        <a:rPr lang="en-US" sz="19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 </a:t>
                      </a:r>
                      <a:r>
                        <a:rPr lang="ru-RU" sz="19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ЧКВ</a:t>
                      </a:r>
                      <a:endParaRPr lang="en-GB" sz="1900" b="1" dirty="0" smtClean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ОКС любая тактика</a:t>
                      </a:r>
                      <a:endParaRPr lang="en-GB" sz="1900" b="1" dirty="0" smtClean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8000" marR="48000" marT="48000" marB="4800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5309">
                        <a:alpha val="6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8084632"/>
                  </a:ext>
                </a:extLst>
              </a:tr>
              <a:tr h="69088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ДАТ</a:t>
                      </a:r>
                      <a:r>
                        <a:rPr lang="ru-RU" sz="1600" b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рекомендуется </a:t>
                      </a:r>
                      <a:r>
                        <a:rPr lang="ru-RU" sz="16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на 12 месяцев</a:t>
                      </a:r>
                      <a:endParaRPr lang="en-GB" sz="16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40000" marR="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en-GB" sz="37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en-GB" sz="37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0729049"/>
                  </a:ext>
                </a:extLst>
              </a:tr>
              <a:tr h="5283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80000" marR="0"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класс</a:t>
                      </a:r>
                      <a:r>
                        <a:rPr lang="en-GB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I</a:t>
                      </a: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300" b="1" baseline="0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en-GB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А</a:t>
                      </a:r>
                      <a:endParaRPr lang="en-GB" sz="1300" b="1" baseline="30000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класс</a:t>
                      </a: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I</a:t>
                      </a: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B-R</a:t>
                      </a:r>
                      <a:endParaRPr lang="en-GB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класс 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уровень А</a:t>
                      </a:r>
                      <a:endParaRPr kumimoji="0" lang="en-GB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класс 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уровень А</a:t>
                      </a:r>
                      <a:endParaRPr kumimoji="0" lang="en-GB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класс 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уровень А</a:t>
                      </a:r>
                      <a:endParaRPr kumimoji="0" lang="en-GB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класс</a:t>
                      </a:r>
                      <a:r>
                        <a:rPr kumimoji="0" lang="en-GB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I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GB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kumimoji="0" lang="en-GB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2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endParaRPr kumimoji="0" lang="en-GB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GB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E276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5120099"/>
                  </a:ext>
                </a:extLst>
              </a:tr>
              <a:tr h="69088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baseline="0" dirty="0">
                          <a:solidFill>
                            <a:srgbClr val="47105B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БРИЛИНТА®  </a:t>
                      </a:r>
                      <a:r>
                        <a:rPr lang="ru-RU" sz="1600" b="0" i="0" u="none" strike="noStrike" kern="1200" baseline="0" dirty="0">
                          <a:solidFill>
                            <a:srgbClr val="4E2764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предпочтительнее клопидогрела</a:t>
                      </a:r>
                      <a:r>
                        <a:rPr lang="en-US" sz="1600" b="0" i="0" u="none" strike="noStrike" kern="1200" baseline="0" dirty="0">
                          <a:solidFill>
                            <a:srgbClr val="4E2764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GB" sz="1600" b="0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40000" marR="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3700" b="1" kern="1200" dirty="0">
                          <a:solidFill>
                            <a:srgbClr val="C00000"/>
                          </a:solidFill>
                          <a:latin typeface="Arial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GB" sz="37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en-GB" sz="37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en-GB" sz="37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172775"/>
                  </a:ext>
                </a:extLst>
              </a:tr>
              <a:tr h="52832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класс</a:t>
                      </a:r>
                      <a:r>
                        <a:rPr lang="en-GB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I</a:t>
                      </a: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300" b="1" baseline="0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en-GB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B</a:t>
                      </a:r>
                      <a:endParaRPr lang="en-GB" sz="1300" b="1" baseline="30000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класс</a:t>
                      </a:r>
                      <a:r>
                        <a:rPr lang="en-GB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dirty="0" err="1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IIa</a:t>
                      </a: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en-GB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B-R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класс </a:t>
                      </a:r>
                      <a:r>
                        <a:rPr lang="en-US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уровень В </a:t>
                      </a:r>
                      <a:endParaRPr lang="en-GB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класс </a:t>
                      </a:r>
                      <a:r>
                        <a:rPr lang="en-US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уровень А</a:t>
                      </a:r>
                      <a:endParaRPr lang="en-GB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класс </a:t>
                      </a:r>
                      <a:r>
                        <a:rPr lang="en-US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300" b="1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300" b="1" baseline="0" dirty="0">
                          <a:solidFill>
                            <a:srgbClr val="4E2764"/>
                          </a:solidFill>
                          <a:latin typeface="+mn-lt"/>
                          <a:cs typeface="Arial" panose="020B0604020202020204" pitchFamily="34" charset="0"/>
                        </a:rPr>
                        <a:t>уровень А </a:t>
                      </a:r>
                      <a:endParaRPr lang="en-GB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GB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GB" sz="1300" b="1" dirty="0">
                        <a:solidFill>
                          <a:srgbClr val="4E2764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387126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F693CEB-9E75-40DC-8D35-760591D13F73}"/>
              </a:ext>
            </a:extLst>
          </p:cNvPr>
          <p:cNvSpPr/>
          <p:nvPr/>
        </p:nvSpPr>
        <p:spPr>
          <a:xfrm>
            <a:off x="155387" y="6192013"/>
            <a:ext cx="11283580" cy="6309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Windecker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S. et al.,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J. 2014 Oct 1;35(37):2541-619; 2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Levine GN et al. Circulation. 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 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6; 134(10): 123-55; 3) Диагностика и лечение больных острым ИМп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Клинические рекомендации. 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URL: http://www.cardioweb.ru/klinicheskie-rekomendatsii; 4) Ibanez B. et al.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 2017 – doi:10.1093/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eurheartj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/ehx393; 5)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Valgimigli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M. et al.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Heart J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 – 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:10.1093/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eurheart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i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ehx</a:t>
            </a:r>
            <a:r>
              <a:rPr lang="ru-RU" sz="11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419;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1E95764-FA8F-494B-9AB2-2C2BB3E7C325}"/>
              </a:ext>
            </a:extLst>
          </p:cNvPr>
          <p:cNvSpPr/>
          <p:nvPr/>
        </p:nvSpPr>
        <p:spPr>
          <a:xfrm>
            <a:off x="11623040" y="6531760"/>
            <a:ext cx="354595" cy="277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>
              <a:solidFill>
                <a:schemeClr val="bg1"/>
              </a:soli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9183330" y="4424517"/>
            <a:ext cx="953729" cy="462116"/>
          </a:xfrm>
          <a:prstGeom prst="star5">
            <a:avLst/>
          </a:prstGeom>
          <a:solidFill>
            <a:srgbClr val="C9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 smtClean="0">
              <a:solidFill>
                <a:schemeClr val="bg1"/>
              </a:soli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10717163" y="4454015"/>
            <a:ext cx="963560" cy="452283"/>
          </a:xfrm>
          <a:prstGeom prst="star5">
            <a:avLst/>
          </a:prstGeom>
          <a:solidFill>
            <a:srgbClr val="C9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 smtClean="0">
              <a:solidFill>
                <a:schemeClr val="bg1"/>
              </a:soli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9386531" y="5732207"/>
            <a:ext cx="760360" cy="511277"/>
          </a:xfrm>
          <a:prstGeom prst="star5">
            <a:avLst/>
          </a:prstGeom>
          <a:solidFill>
            <a:srgbClr val="C9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 smtClean="0">
              <a:solidFill>
                <a:schemeClr val="bg1"/>
              </a:soli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11041625" y="5614222"/>
            <a:ext cx="609600" cy="540773"/>
          </a:xfrm>
          <a:prstGeom prst="star5">
            <a:avLst/>
          </a:prstGeom>
          <a:solidFill>
            <a:srgbClr val="C9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307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974DF34-F12C-4547-A9E7-C2F9CFDA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4511" y="6356352"/>
            <a:ext cx="686023" cy="30914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8E47D07-9D1E-4FE9-B31A-2F5863681021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E8313F3A-B298-4596-A5A6-174933FE48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9088" y="5383456"/>
            <a:ext cx="3132000" cy="855421"/>
          </a:xfrm>
        </p:spPr>
        <p:txBody>
          <a:bodyPr/>
          <a:lstStyle/>
          <a:p>
            <a:r>
              <a:rPr lang="ru-RU" dirty="0"/>
              <a:t>Электронный ресурс: </a:t>
            </a:r>
            <a:r>
              <a:rPr lang="en-US" dirty="0">
                <a:hlinkClick r:id="rId2"/>
              </a:rPr>
              <a:t>https://scardio.ru/content/Guidelines/2020/Clinic_rekom_OKS_bST.pdf</a:t>
            </a:r>
            <a:r>
              <a:rPr lang="ru-RU" dirty="0"/>
              <a:t> (Дата доступа: 22.09.2020)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B09D7535-3FCF-4222-A8C2-7BD85263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11" y="1795590"/>
            <a:ext cx="3132000" cy="1520808"/>
          </a:xfrm>
        </p:spPr>
        <p:txBody>
          <a:bodyPr anchor="b">
            <a:normAutofit/>
          </a:bodyPr>
          <a:lstStyle/>
          <a:p>
            <a:r>
              <a:rPr lang="ru-RU" sz="3200" b="1" u="sng" dirty="0" err="1">
                <a:solidFill>
                  <a:srgbClr val="F06423"/>
                </a:solidFill>
              </a:rPr>
              <a:t>ОКСбп</a:t>
            </a:r>
            <a:r>
              <a:rPr lang="en-US" sz="3200" b="1" u="sng" dirty="0">
                <a:solidFill>
                  <a:srgbClr val="F06423"/>
                </a:solidFill>
              </a:rPr>
              <a:t>ST</a:t>
            </a:r>
            <a:r>
              <a:rPr lang="ru-RU" sz="3200" b="1" dirty="0">
                <a:solidFill>
                  <a:srgbClr val="F06423"/>
                </a:solidFill>
              </a:rPr>
              <a:t/>
            </a:r>
            <a:br>
              <a:rPr lang="ru-RU" sz="3200" b="1" dirty="0">
                <a:solidFill>
                  <a:srgbClr val="F06423"/>
                </a:solidFill>
              </a:rPr>
            </a:br>
            <a:r>
              <a:rPr lang="ru-RU" sz="3200" b="1" dirty="0" smtClean="0">
                <a:solidFill>
                  <a:srgbClr val="F06423"/>
                </a:solidFill>
              </a:rPr>
              <a:t>Длительность </a:t>
            </a:r>
            <a:r>
              <a:rPr lang="ru-RU" sz="3200" b="1" dirty="0">
                <a:solidFill>
                  <a:srgbClr val="F06423"/>
                </a:solidFill>
              </a:rPr>
              <a:t>применения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35572B4-7D65-49D2-9B4F-4E11AF508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2245" y="1146175"/>
            <a:ext cx="7968861" cy="466499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При </a:t>
            </a:r>
            <a:r>
              <a:rPr lang="ru-RU" sz="2000" dirty="0" err="1">
                <a:solidFill>
                  <a:schemeClr val="tx1"/>
                </a:solidFill>
              </a:rPr>
              <a:t>ОКСбп</a:t>
            </a:r>
            <a:r>
              <a:rPr lang="en-US" sz="2000" dirty="0">
                <a:solidFill>
                  <a:schemeClr val="tx1"/>
                </a:solidFill>
              </a:rPr>
              <a:t>ST </a:t>
            </a:r>
            <a:r>
              <a:rPr lang="ru-RU" sz="2000" b="1" dirty="0" err="1">
                <a:solidFill>
                  <a:schemeClr val="tx1"/>
                </a:solidFill>
              </a:rPr>
              <a:t>прасугрел</a:t>
            </a:r>
            <a:r>
              <a:rPr lang="ru-RU" sz="2000" b="1" dirty="0">
                <a:solidFill>
                  <a:schemeClr val="tx1"/>
                </a:solidFill>
              </a:rPr>
              <a:t> не рекомендуется </a:t>
            </a:r>
            <a:r>
              <a:rPr lang="ru-RU" sz="2000" dirty="0">
                <a:solidFill>
                  <a:schemeClr val="tx1"/>
                </a:solidFill>
              </a:rPr>
              <a:t>использовать до диагностической </a:t>
            </a:r>
            <a:r>
              <a:rPr lang="ru-RU" sz="2000" dirty="0" err="1">
                <a:solidFill>
                  <a:schemeClr val="tx1"/>
                </a:solidFill>
              </a:rPr>
              <a:t>коронарографии</a:t>
            </a:r>
            <a:r>
              <a:rPr lang="ru-RU" sz="2000" dirty="0">
                <a:solidFill>
                  <a:schemeClr val="tx1"/>
                </a:solidFill>
              </a:rPr>
              <a:t> и принятия решения о ЧКВ, поскольку такой подход не способствует приросту клинической эффективности и сопряжен с увеличением риска кровотечений. </a:t>
            </a:r>
            <a:r>
              <a:rPr lang="ru-RU" b="1" dirty="0">
                <a:solidFill>
                  <a:schemeClr val="tx1"/>
                </a:solidFill>
              </a:rPr>
              <a:t>ЕОК </a:t>
            </a:r>
            <a:r>
              <a:rPr lang="en-US" b="1" dirty="0">
                <a:solidFill>
                  <a:schemeClr val="tx1"/>
                </a:solidFill>
              </a:rPr>
              <a:t>IB</a:t>
            </a:r>
            <a:r>
              <a:rPr lang="ru-RU" b="1" dirty="0">
                <a:solidFill>
                  <a:schemeClr val="tx1"/>
                </a:solidFill>
              </a:rPr>
              <a:t> (УУР А, УДД 2)</a:t>
            </a:r>
          </a:p>
          <a:p>
            <a:pPr marL="342900" indent="-342900" algn="just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 пациентов с </a:t>
            </a:r>
            <a:r>
              <a:rPr lang="ru-RU" sz="2000" dirty="0" err="1">
                <a:solidFill>
                  <a:schemeClr val="tx1"/>
                </a:solidFill>
              </a:rPr>
              <a:t>ОКСбп</a:t>
            </a:r>
            <a:r>
              <a:rPr lang="en-US" sz="2000" dirty="0">
                <a:solidFill>
                  <a:schemeClr val="tx1"/>
                </a:solidFill>
              </a:rPr>
              <a:t>ST</a:t>
            </a:r>
            <a:r>
              <a:rPr lang="ru-RU" sz="2000" dirty="0">
                <a:solidFill>
                  <a:schemeClr val="tx1"/>
                </a:solidFill>
              </a:rPr>
              <a:t> рекомендуется продолжать двойную </a:t>
            </a:r>
            <a:r>
              <a:rPr lang="ru-RU" sz="2000" dirty="0" err="1">
                <a:solidFill>
                  <a:schemeClr val="tx1"/>
                </a:solidFill>
              </a:rPr>
              <a:t>антитромбоцитарную</a:t>
            </a:r>
            <a:r>
              <a:rPr lang="ru-RU" sz="2000" dirty="0">
                <a:solidFill>
                  <a:schemeClr val="tx1"/>
                </a:solidFill>
              </a:rPr>
              <a:t> терапию на протяжении 12 месяцев вне зависимости от тактики лечения и типа установленного </a:t>
            </a:r>
            <a:r>
              <a:rPr lang="ru-RU" sz="2000" dirty="0" err="1">
                <a:solidFill>
                  <a:schemeClr val="tx1"/>
                </a:solidFill>
              </a:rPr>
              <a:t>стента</a:t>
            </a:r>
            <a:r>
              <a:rPr lang="ru-RU" sz="2000" dirty="0">
                <a:solidFill>
                  <a:schemeClr val="tx1"/>
                </a:solidFill>
              </a:rPr>
              <a:t>, если нет высокого риска кровотечений . </a:t>
            </a:r>
            <a:r>
              <a:rPr lang="ru-RU" b="1" dirty="0">
                <a:solidFill>
                  <a:schemeClr val="tx1"/>
                </a:solidFill>
              </a:rPr>
              <a:t>ЕОК </a:t>
            </a:r>
            <a:r>
              <a:rPr lang="en-US" b="1" dirty="0">
                <a:solidFill>
                  <a:schemeClr val="tx1"/>
                </a:solidFill>
              </a:rPr>
              <a:t>I</a:t>
            </a:r>
            <a:r>
              <a:rPr lang="ru-RU" b="1" dirty="0">
                <a:solidFill>
                  <a:schemeClr val="tx1"/>
                </a:solidFill>
              </a:rPr>
              <a:t>А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(УУР А, УДД 2)</a:t>
            </a:r>
          </a:p>
          <a:p>
            <a:pPr marL="342900" indent="-342900" algn="just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При высоком риске кровотечений у пациентов с </a:t>
            </a:r>
            <a:r>
              <a:rPr lang="ru-RU" sz="2000" dirty="0" err="1">
                <a:solidFill>
                  <a:schemeClr val="tx1"/>
                </a:solidFill>
              </a:rPr>
              <a:t>ОКСбп</a:t>
            </a:r>
            <a:r>
              <a:rPr lang="en-US" sz="2000" dirty="0">
                <a:solidFill>
                  <a:schemeClr val="tx1"/>
                </a:solidFill>
              </a:rPr>
              <a:t>ST </a:t>
            </a:r>
            <a:r>
              <a:rPr lang="ru-RU" sz="2000" dirty="0">
                <a:solidFill>
                  <a:schemeClr val="tx1"/>
                </a:solidFill>
              </a:rPr>
              <a:t>рекомендуется рассмотреть целесообразность уменьшения длительности двойной </a:t>
            </a:r>
            <a:r>
              <a:rPr lang="ru-RU" sz="2000" dirty="0" err="1">
                <a:solidFill>
                  <a:schemeClr val="tx1"/>
                </a:solidFill>
              </a:rPr>
              <a:t>антитромбоцитарной</a:t>
            </a:r>
            <a:r>
              <a:rPr lang="ru-RU" sz="2000" dirty="0">
                <a:solidFill>
                  <a:schemeClr val="tx1"/>
                </a:solidFill>
              </a:rPr>
              <a:t> терапии до 6 мес. </a:t>
            </a:r>
            <a:r>
              <a:rPr lang="ru-RU" b="1" dirty="0">
                <a:solidFill>
                  <a:schemeClr val="tx1"/>
                </a:solidFill>
              </a:rPr>
              <a:t>ЕОК </a:t>
            </a:r>
            <a:r>
              <a:rPr lang="en-US" b="1" dirty="0" err="1">
                <a:solidFill>
                  <a:schemeClr val="tx1"/>
                </a:solidFill>
              </a:rPr>
              <a:t>IIaB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ru-RU" b="1" dirty="0">
                <a:solidFill>
                  <a:schemeClr val="tx1"/>
                </a:solidFill>
              </a:rPr>
              <a:t>УУР В, УДД 2)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472D2B-1AAE-44C7-BACE-2C88700E9B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4051" y="6003549"/>
            <a:ext cx="7585251" cy="7056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" y="20765"/>
            <a:ext cx="1905000" cy="1657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0628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8478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HEART TEAM</a:t>
            </a:r>
            <a:r>
              <a:rPr lang="ru-RU" sz="2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 – залог успеха  в лечении ОИМ(ОКС) </a:t>
            </a:r>
            <a:endParaRPr lang="ru-RU" sz="28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302026"/>
              </p:ext>
            </p:extLst>
          </p:nvPr>
        </p:nvGraphicFramePr>
        <p:xfrm>
          <a:off x="285709" y="1260540"/>
          <a:ext cx="11906291" cy="537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5765" y="6324600"/>
            <a:ext cx="1959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1. </a:t>
            </a:r>
            <a:r>
              <a:rPr lang="ru-RU" sz="1100" dirty="0" smtClean="0"/>
              <a:t>Адаптировано </a:t>
            </a:r>
            <a:r>
              <a:rPr lang="ru-RU" sz="1100" dirty="0" err="1" smtClean="0"/>
              <a:t>Устюгов</a:t>
            </a:r>
            <a:r>
              <a:rPr lang="ru-RU" sz="1100" dirty="0" smtClean="0"/>
              <a:t> С.А.</a:t>
            </a:r>
            <a:endParaRPr lang="ru-RU" sz="1100" dirty="0"/>
          </a:p>
        </p:txBody>
      </p:sp>
      <p:sp>
        <p:nvSpPr>
          <p:cNvPr id="6" name="Rectangle 5"/>
          <p:cNvSpPr/>
          <p:nvPr/>
        </p:nvSpPr>
        <p:spPr>
          <a:xfrm>
            <a:off x="10396208" y="6613420"/>
            <a:ext cx="13468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SARU.CLO.15.09.0390</a:t>
            </a:r>
          </a:p>
        </p:txBody>
      </p:sp>
    </p:spTree>
    <p:extLst>
      <p:ext uri="{BB962C8B-B14F-4D97-AF65-F5344CB8AC3E}">
        <p14:creationId xmlns="" xmlns:p14="http://schemas.microsoft.com/office/powerpoint/2010/main" val="927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8711" y="2060848"/>
            <a:ext cx="8257844" cy="30966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9" y="241596"/>
            <a:ext cx="12609335" cy="1333747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Спасибо за внимание!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402" y="2060848"/>
            <a:ext cx="2126307" cy="1594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12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20169-39CB-4E3D-8B51-D94B3E22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37" y="466165"/>
            <a:ext cx="11739813" cy="10309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F0"/>
                </a:solidFill>
                <a:latin typeface="Georgia" pitchFamily="18" charset="0"/>
              </a:rPr>
              <a:t>Рекомендации Европейского общества кардиологов по </a:t>
            </a:r>
            <a:r>
              <a:rPr lang="ru-RU" dirty="0" err="1">
                <a:solidFill>
                  <a:srgbClr val="00B0F0"/>
                </a:solidFill>
                <a:latin typeface="Georgia" pitchFamily="18" charset="0"/>
              </a:rPr>
              <a:t>ОКСбп</a:t>
            </a:r>
            <a:r>
              <a:rPr lang="en-US" dirty="0">
                <a:solidFill>
                  <a:srgbClr val="00B0F0"/>
                </a:solidFill>
                <a:latin typeface="Georgia" pitchFamily="18" charset="0"/>
              </a:rPr>
              <a:t>ST</a:t>
            </a:r>
            <a:r>
              <a:rPr lang="ru-RU" dirty="0">
                <a:solidFill>
                  <a:srgbClr val="00B0F0"/>
                </a:solidFill>
                <a:latin typeface="Georgia" pitchFamily="18" charset="0"/>
              </a:rPr>
              <a:t>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5DD557-54E9-4B57-86BC-AB940BA1E008}"/>
              </a:ext>
            </a:extLst>
          </p:cNvPr>
          <p:cNvSpPr/>
          <p:nvPr/>
        </p:nvSpPr>
        <p:spPr>
          <a:xfrm>
            <a:off x="838201" y="6311902"/>
            <a:ext cx="105155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000" dirty="0">
                <a:solidFill>
                  <a:prstClr val="black"/>
                </a:solidFill>
              </a:rPr>
              <a:t>Collet JP, Thiele H, </a:t>
            </a:r>
            <a:r>
              <a:rPr lang="en-US" sz="1000" dirty="0" err="1">
                <a:solidFill>
                  <a:prstClr val="black"/>
                </a:solidFill>
              </a:rPr>
              <a:t>Barbato</a:t>
            </a:r>
            <a:r>
              <a:rPr lang="en-US" sz="1000" dirty="0">
                <a:solidFill>
                  <a:prstClr val="black"/>
                </a:solidFill>
              </a:rPr>
              <a:t> E, et al. 2020 ESC Guidelines for the management of acute coronary syndromes in patients presenting without persistent ST-segment elevation: The Task Force for the management of acute coronary syndromes in patients presenting without persistent ST-segment elevation of the European Society of Cardiology (ESC), </a:t>
            </a:r>
            <a:r>
              <a:rPr lang="en-US" sz="1000" i="1" dirty="0">
                <a:solidFill>
                  <a:prstClr val="black"/>
                </a:solidFill>
              </a:rPr>
              <a:t>European Heart Journal</a:t>
            </a:r>
            <a:r>
              <a:rPr lang="en-US" sz="1000" dirty="0">
                <a:solidFill>
                  <a:prstClr val="black"/>
                </a:solidFill>
              </a:rPr>
              <a:t>, , ehaa575, https://doi.org/10.1093/eurheartj/ehaa575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A62E09-9826-4EA0-A776-3F390B2BC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785" t="39873" r="36286" b="24572"/>
          <a:stretch/>
        </p:blipFill>
        <p:spPr>
          <a:xfrm>
            <a:off x="897253" y="1896313"/>
            <a:ext cx="6029327" cy="366206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ACD5DA3-26A1-4FBC-A301-AC6DBB308185}"/>
              </a:ext>
            </a:extLst>
          </p:cNvPr>
          <p:cNvSpPr/>
          <p:nvPr/>
        </p:nvSpPr>
        <p:spPr>
          <a:xfrm>
            <a:off x="7062652" y="1896315"/>
            <a:ext cx="4291147" cy="619125"/>
          </a:xfrm>
          <a:prstGeom prst="roundRect">
            <a:avLst/>
          </a:prstGeom>
          <a:solidFill>
            <a:srgbClr val="AE102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Ключевые изменения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FA36B69-5736-479C-9AE1-48A1EB6FBCFE}"/>
              </a:ext>
            </a:extLst>
          </p:cNvPr>
          <p:cNvSpPr/>
          <p:nvPr/>
        </p:nvSpPr>
        <p:spPr>
          <a:xfrm>
            <a:off x="7062652" y="2780349"/>
            <a:ext cx="4291147" cy="6191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/>
              <a:t>Диагностика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E00FC8E-D085-41FF-9D01-008696C1581C}"/>
              </a:ext>
            </a:extLst>
          </p:cNvPr>
          <p:cNvSpPr/>
          <p:nvPr/>
        </p:nvSpPr>
        <p:spPr>
          <a:xfrm>
            <a:off x="7062652" y="3664383"/>
            <a:ext cx="4291147" cy="6191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/>
              <a:t>Стратификация риска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1179856-57BA-4B52-9A98-4EBA2BF956D2}"/>
              </a:ext>
            </a:extLst>
          </p:cNvPr>
          <p:cNvSpPr/>
          <p:nvPr/>
        </p:nvSpPr>
        <p:spPr>
          <a:xfrm>
            <a:off x="7062652" y="4548417"/>
            <a:ext cx="4291147" cy="6191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 err="1"/>
              <a:t>Антитромботическая</a:t>
            </a:r>
            <a:r>
              <a:rPr lang="ru-RU" sz="2000" dirty="0"/>
              <a:t> терапия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F53829F-0FB1-415D-949A-C8160109136B}"/>
              </a:ext>
            </a:extLst>
          </p:cNvPr>
          <p:cNvSpPr/>
          <p:nvPr/>
        </p:nvSpPr>
        <p:spPr>
          <a:xfrm>
            <a:off x="7062652" y="5432451"/>
            <a:ext cx="4291147" cy="6191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/>
              <a:t>Инвазивные вмешательства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5036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142875"/>
            <a:ext cx="11106150" cy="13239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Georgia" pitchFamily="18" charset="0"/>
              </a:rPr>
              <a:t>Клинические рекомендации 2020г</a:t>
            </a:r>
            <a:endParaRPr lang="ru-RU" sz="3200" b="1" dirty="0">
              <a:solidFill>
                <a:srgbClr val="00B0F0"/>
              </a:solidFill>
              <a:latin typeface="Georgia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="" xmlns:a16="http://schemas.microsoft.com/office/drawing/2014/main" id="{40438C9D-3DC1-4B35-BF51-287173ED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3065" y="1600201"/>
            <a:ext cx="8545871" cy="4525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390559"/>
            <a:ext cx="8229600" cy="506888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sz="3400" b="1" dirty="0"/>
              <a:t>Приказ Министерства здравоохранения Российской Федерации от 15 ноября 2012 г. </a:t>
            </a:r>
            <a:r>
              <a:rPr lang="ru-RU" sz="3400" b="1" dirty="0">
                <a:solidFill>
                  <a:srgbClr val="C00000"/>
                </a:solidFill>
              </a:rPr>
              <a:t>№ 918н "Об утверждении ПОРЯДКА ОКАЗАНИЯ МЕДИЦИНСКОЙ ПОМОЩИ БОЛЬНЫМ С СЕРДЕЧНО-СОСУДИСТЫМИ ЗАБОЛЕВАНИЯМИ" </a:t>
            </a:r>
            <a:endParaRPr lang="ru-RU" sz="3400" dirty="0">
              <a:solidFill>
                <a:srgbClr val="C00000"/>
              </a:solidFill>
            </a:endParaRPr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sz="3400" b="1" dirty="0"/>
              <a:t>ПРИКАЗ Минздрава РФ  от 02.03.2021 № 158н</a:t>
            </a:r>
            <a:r>
              <a:rPr lang="ru-RU" sz="3400" b="1" dirty="0">
                <a:solidFill>
                  <a:srgbClr val="C00000"/>
                </a:solidFill>
              </a:rPr>
              <a:t>"ОБ УТВЕРЖДЕНИИ СТАНДАРТА СКОРОЙ МЕДИЦИНСКОЙ ПОМОЩИ ПРИ ОСТРОМ КОРОНАРНОМ СИНДРОМЕ БЕЗ ПОДЪЕМА СЕГМЕНТА ST"</a:t>
            </a:r>
            <a:r>
              <a:rPr lang="ru-RU" sz="3400" b="1" dirty="0">
                <a:solidFill>
                  <a:srgbClr val="66FF33"/>
                </a:solidFill>
              </a:rPr>
              <a:t/>
            </a:r>
            <a:br>
              <a:rPr lang="ru-RU" sz="3400" b="1" dirty="0">
                <a:solidFill>
                  <a:srgbClr val="66FF33"/>
                </a:solidFill>
              </a:rPr>
            </a:br>
            <a:r>
              <a:rPr lang="ru-RU" sz="3400" b="1" dirty="0"/>
              <a:t>(Зарегистрирован 12.04.2021 № 63094)</a:t>
            </a:r>
          </a:p>
          <a:p>
            <a:pPr>
              <a:defRPr/>
            </a:pPr>
            <a:endParaRPr lang="ru-RU" b="1" dirty="0"/>
          </a:p>
          <a:p>
            <a:pPr lvl="8">
              <a:defRPr/>
            </a:pPr>
            <a:r>
              <a:rPr lang="ru-RU" b="1" dirty="0">
                <a:solidFill>
                  <a:schemeClr val="bg1"/>
                </a:solidFill>
              </a:rPr>
              <a:t>ПРИКАЗ Минздрава РФ от 05.07.2016 N 457н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"ОБ УТВЕРЖДЕНИИ СТАНДАРТА СКОРОЙ МЕДИЦИНСКОЙ ПОМОЩИ ПРИ ОСТРОМ ТРАНСМУРАЛЬНОМ ИНФАРКТЕ МИОКАРДА"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(Зарегистрировано в Минюсте РФ 22.07.2016 N 42959)</a:t>
            </a:r>
            <a:endParaRPr lang="ru-RU" dirty="0">
              <a:solidFill>
                <a:schemeClr val="bg1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85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Руководящие документы</a:t>
            </a:r>
          </a:p>
        </p:txBody>
      </p:sp>
    </p:spTree>
    <p:extLst>
      <p:ext uri="{BB962C8B-B14F-4D97-AF65-F5344CB8AC3E}">
        <p14:creationId xmlns="" xmlns:p14="http://schemas.microsoft.com/office/powerpoint/2010/main" val="109684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68915" y="112127"/>
            <a:ext cx="4630057" cy="6554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494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" y="142852"/>
            <a:ext cx="11849100" cy="11144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В сосудах имеются два типа</a:t>
            </a:r>
            <a:br>
              <a:rPr lang="ru-RU" sz="28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 атеросклеротических бляшек</a:t>
            </a:r>
            <a:endParaRPr lang="ru-RU" sz="2800" dirty="0">
              <a:solidFill>
                <a:srgbClr val="00B0F0"/>
              </a:solidFill>
              <a:latin typeface="Georgia" pitchFamily="18" charset="0"/>
              <a:cs typeface="Times New Roman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0987293D-3082-4099-B421-D163A356C91A}"/>
              </a:ext>
            </a:extLst>
          </p:cNvPr>
          <p:cNvGrpSpPr>
            <a:grpSpLocks noGrp="1"/>
          </p:cNvGrpSpPr>
          <p:nvPr/>
        </p:nvGrpSpPr>
        <p:grpSpPr>
          <a:xfrm>
            <a:off x="815413" y="1484784"/>
            <a:ext cx="10728848" cy="4215548"/>
            <a:chOff x="1331640" y="1928873"/>
            <a:chExt cx="7433425" cy="351993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5994073A-5AC0-4606-960A-345285CBE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204864"/>
              <a:ext cx="6807441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6ABDD62D-E2FF-407E-9A0B-2901BF99290E}"/>
                </a:ext>
              </a:extLst>
            </p:cNvPr>
            <p:cNvCxnSpPr/>
            <p:nvPr/>
          </p:nvCxnSpPr>
          <p:spPr>
            <a:xfrm flipV="1">
              <a:off x="2771800" y="4077072"/>
              <a:ext cx="0" cy="115212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A8FB2F3-B958-4757-950B-97F7D881BF05}"/>
                </a:ext>
              </a:extLst>
            </p:cNvPr>
            <p:cNvSpPr txBox="1"/>
            <p:nvPr/>
          </p:nvSpPr>
          <p:spPr>
            <a:xfrm>
              <a:off x="2339752" y="5243220"/>
              <a:ext cx="1440160" cy="205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Толстая фиброзная покрышка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E379B558-DD16-458E-A6BC-391F88FFAC60}"/>
                </a:ext>
              </a:extLst>
            </p:cNvPr>
            <p:cNvCxnSpPr/>
            <p:nvPr/>
          </p:nvCxnSpPr>
          <p:spPr>
            <a:xfrm flipH="1" flipV="1">
              <a:off x="6804248" y="3501008"/>
              <a:ext cx="1224136" cy="122413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BE994F-A5BD-4F4C-99AD-315AD65149A3}"/>
                </a:ext>
              </a:extLst>
            </p:cNvPr>
            <p:cNvSpPr txBox="1"/>
            <p:nvPr/>
          </p:nvSpPr>
          <p:spPr>
            <a:xfrm>
              <a:off x="7828961" y="4732642"/>
              <a:ext cx="936104" cy="334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Тонкая фиброзная покрышка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D4F8825A-0A37-4859-8BAB-0AEB3498CD36}"/>
                </a:ext>
              </a:extLst>
            </p:cNvPr>
            <p:cNvCxnSpPr/>
            <p:nvPr/>
          </p:nvCxnSpPr>
          <p:spPr>
            <a:xfrm flipV="1">
              <a:off x="6372200" y="4437112"/>
              <a:ext cx="144016" cy="72008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03CC177-B56B-4B61-A1EE-BE3BF5994803}"/>
                </a:ext>
              </a:extLst>
            </p:cNvPr>
            <p:cNvSpPr txBox="1"/>
            <p:nvPr/>
          </p:nvSpPr>
          <p:spPr>
            <a:xfrm>
              <a:off x="5940152" y="5121478"/>
              <a:ext cx="1152127" cy="205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Воспалительные клетки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331986D5-E692-46F1-8EEA-7B8FEC82F17C}"/>
                </a:ext>
              </a:extLst>
            </p:cNvPr>
            <p:cNvCxnSpPr/>
            <p:nvPr/>
          </p:nvCxnSpPr>
          <p:spPr>
            <a:xfrm flipH="1">
              <a:off x="2699792" y="2420888"/>
              <a:ext cx="1370057" cy="7920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C708B002-185E-4F44-8E42-2AB0AB8F82CB}"/>
                </a:ext>
              </a:extLst>
            </p:cNvPr>
            <p:cNvCxnSpPr/>
            <p:nvPr/>
          </p:nvCxnSpPr>
          <p:spPr>
            <a:xfrm>
              <a:off x="4604425" y="2420888"/>
              <a:ext cx="1479743" cy="50405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63374D0-F8F3-4CE7-A71F-38DE35C0C4B0}"/>
                </a:ext>
              </a:extLst>
            </p:cNvPr>
            <p:cNvSpPr txBox="1"/>
            <p:nvPr/>
          </p:nvSpPr>
          <p:spPr>
            <a:xfrm>
              <a:off x="3734549" y="2282388"/>
              <a:ext cx="1224135" cy="205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Просвет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E96B2075-12FC-4F63-A872-89238C7D8551}"/>
                </a:ext>
              </a:extLst>
            </p:cNvPr>
            <p:cNvCxnSpPr/>
            <p:nvPr/>
          </p:nvCxnSpPr>
          <p:spPr>
            <a:xfrm flipH="1">
              <a:off x="3059832" y="2924944"/>
              <a:ext cx="1152128" cy="28803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AE0CD4F8-977B-42D7-A0A9-B092DF9A716C}"/>
                </a:ext>
              </a:extLst>
            </p:cNvPr>
            <p:cNvCxnSpPr/>
            <p:nvPr/>
          </p:nvCxnSpPr>
          <p:spPr>
            <a:xfrm>
              <a:off x="5004048" y="2924944"/>
              <a:ext cx="576064" cy="21602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8F9A49B-AE9C-4DC9-A402-58BCACA3C1B2}"/>
                </a:ext>
              </a:extLst>
            </p:cNvPr>
            <p:cNvSpPr txBox="1"/>
            <p:nvPr/>
          </p:nvSpPr>
          <p:spPr>
            <a:xfrm>
              <a:off x="4047316" y="2786444"/>
              <a:ext cx="1114219" cy="205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Эндотелий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1EBD7CD5-CC94-4288-9656-4862E721224A}"/>
                </a:ext>
              </a:extLst>
            </p:cNvPr>
            <p:cNvCxnSpPr/>
            <p:nvPr/>
          </p:nvCxnSpPr>
          <p:spPr>
            <a:xfrm flipV="1">
              <a:off x="5076056" y="3542020"/>
              <a:ext cx="576064" cy="21602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4D289701-0A33-4727-AFD2-416817E3417A}"/>
                </a:ext>
              </a:extLst>
            </p:cNvPr>
            <p:cNvCxnSpPr/>
            <p:nvPr/>
          </p:nvCxnSpPr>
          <p:spPr>
            <a:xfrm flipV="1">
              <a:off x="5076056" y="3236223"/>
              <a:ext cx="720080" cy="52182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3E1005D-529B-4B9E-98E0-52586C943070}"/>
                </a:ext>
              </a:extLst>
            </p:cNvPr>
            <p:cNvSpPr txBox="1"/>
            <p:nvPr/>
          </p:nvSpPr>
          <p:spPr>
            <a:xfrm>
              <a:off x="4464940" y="3743868"/>
              <a:ext cx="987491" cy="205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Тромбоцит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ы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A0DC8D4-F591-46EB-9A54-0E51517245F7}"/>
                </a:ext>
              </a:extLst>
            </p:cNvPr>
            <p:cNvSpPr txBox="1"/>
            <p:nvPr/>
          </p:nvSpPr>
          <p:spPr>
            <a:xfrm>
              <a:off x="2159731" y="1928873"/>
              <a:ext cx="1800200" cy="256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ea typeface="MS PGothic" pitchFamily="34" charset="-128"/>
                  <a:cs typeface="Arial" charset="0"/>
                </a:rPr>
                <a:t>Стабильная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519723E-62DB-4A1B-809C-05A09023B2FC}"/>
                </a:ext>
              </a:extLst>
            </p:cNvPr>
            <p:cNvSpPr txBox="1"/>
            <p:nvPr/>
          </p:nvSpPr>
          <p:spPr>
            <a:xfrm>
              <a:off x="5773972" y="1928873"/>
              <a:ext cx="2054990" cy="256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ea typeface="MS PGothic" pitchFamily="34" charset="-128"/>
                  <a:cs typeface="Arial" charset="0"/>
                </a:rPr>
                <a:t>Нестабильная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B91158BB-93AE-48A2-97CA-51E00E45DA90}"/>
                </a:ext>
              </a:extLst>
            </p:cNvPr>
            <p:cNvCxnSpPr/>
            <p:nvPr/>
          </p:nvCxnSpPr>
          <p:spPr>
            <a:xfrm flipH="1" flipV="1">
              <a:off x="3635896" y="4113076"/>
              <a:ext cx="829044" cy="4680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E2B26788-8D73-4C24-9EA1-182EF48EFB78}"/>
                </a:ext>
              </a:extLst>
            </p:cNvPr>
            <p:cNvCxnSpPr/>
            <p:nvPr/>
          </p:nvCxnSpPr>
          <p:spPr>
            <a:xfrm flipV="1">
              <a:off x="5220072" y="3977776"/>
              <a:ext cx="1656184" cy="6033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6FDC937-D9A7-40DA-9028-7295BE6529B7}"/>
                </a:ext>
              </a:extLst>
            </p:cNvPr>
            <p:cNvSpPr txBox="1"/>
            <p:nvPr/>
          </p:nvSpPr>
          <p:spPr>
            <a:xfrm>
              <a:off x="4285873" y="4545414"/>
              <a:ext cx="1078215" cy="334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MS PGothic" pitchFamily="34" charset="-128"/>
                </a:rPr>
                <a:t>Ядро с высоким содержанием липидов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851E4CB-9946-4571-B479-0E98D3FD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21" y="6445488"/>
            <a:ext cx="50119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800" b="0" i="1" dirty="0">
                <a:latin typeface="Calibri" panose="020F0502020204030204" pitchFamily="34" charset="0"/>
                <a:cs typeface="Calibri" panose="020F0502020204030204" pitchFamily="34" charset="0"/>
              </a:rPr>
              <a:t>Libby P, Theroux P. Circulation 2005;111:3481–3488. </a:t>
            </a:r>
            <a:endParaRPr lang="ru-RU" sz="8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89"/>
          <p:cNvGrpSpPr>
            <a:grpSpLocks/>
          </p:cNvGrpSpPr>
          <p:nvPr/>
        </p:nvGrpSpPr>
        <p:grpSpPr bwMode="gray">
          <a:xfrm>
            <a:off x="1529922" y="1271097"/>
            <a:ext cx="8990335" cy="4622800"/>
            <a:chOff x="188" y="544"/>
            <a:chExt cx="3729" cy="2163"/>
          </a:xfrm>
          <a:solidFill>
            <a:schemeClr val="accent1"/>
          </a:solidFill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952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419" y="1871"/>
              <a:ext cx="491" cy="343"/>
            </a:xfrm>
            <a:custGeom>
              <a:avLst/>
              <a:gdLst/>
              <a:ahLst/>
              <a:cxnLst>
                <a:cxn ang="0">
                  <a:pos x="910" y="245"/>
                </a:cxn>
                <a:cxn ang="0">
                  <a:pos x="894" y="216"/>
                </a:cxn>
                <a:cxn ang="0">
                  <a:pos x="518" y="511"/>
                </a:cxn>
                <a:cxn ang="0">
                  <a:pos x="435" y="483"/>
                </a:cxn>
                <a:cxn ang="0">
                  <a:pos x="360" y="337"/>
                </a:cxn>
                <a:cxn ang="0">
                  <a:pos x="460" y="314"/>
                </a:cxn>
                <a:cxn ang="0">
                  <a:pos x="299" y="234"/>
                </a:cxn>
                <a:cxn ang="0">
                  <a:pos x="211" y="174"/>
                </a:cxn>
                <a:cxn ang="0">
                  <a:pos x="177" y="155"/>
                </a:cxn>
                <a:cxn ang="0">
                  <a:pos x="144" y="104"/>
                </a:cxn>
                <a:cxn ang="0">
                  <a:pos x="31" y="6"/>
                </a:cxn>
                <a:cxn ang="0">
                  <a:pos x="0" y="28"/>
                </a:cxn>
                <a:cxn ang="0">
                  <a:pos x="47" y="69"/>
                </a:cxn>
                <a:cxn ang="0">
                  <a:pos x="37" y="93"/>
                </a:cxn>
                <a:cxn ang="0">
                  <a:pos x="83" y="160"/>
                </a:cxn>
                <a:cxn ang="0">
                  <a:pos x="189" y="245"/>
                </a:cxn>
                <a:cxn ang="0">
                  <a:pos x="274" y="340"/>
                </a:cxn>
                <a:cxn ang="0">
                  <a:pos x="371" y="448"/>
                </a:cxn>
                <a:cxn ang="0">
                  <a:pos x="454" y="552"/>
                </a:cxn>
                <a:cxn ang="0">
                  <a:pos x="536" y="633"/>
                </a:cxn>
                <a:cxn ang="0">
                  <a:pos x="523" y="550"/>
                </a:cxn>
                <a:cxn ang="0">
                  <a:pos x="578" y="545"/>
                </a:cxn>
                <a:cxn ang="0">
                  <a:pos x="518" y="511"/>
                </a:cxn>
                <a:cxn ang="0">
                  <a:pos x="833" y="586"/>
                </a:cxn>
                <a:cxn ang="0">
                  <a:pos x="843" y="625"/>
                </a:cxn>
                <a:cxn ang="0">
                  <a:pos x="846" y="544"/>
                </a:cxn>
                <a:cxn ang="0">
                  <a:pos x="818" y="533"/>
                </a:cxn>
                <a:cxn ang="0">
                  <a:pos x="891" y="342"/>
                </a:cxn>
                <a:cxn ang="0">
                  <a:pos x="865" y="381"/>
                </a:cxn>
                <a:cxn ang="0">
                  <a:pos x="850" y="436"/>
                </a:cxn>
                <a:cxn ang="0">
                  <a:pos x="860" y="473"/>
                </a:cxn>
                <a:cxn ang="0">
                  <a:pos x="871" y="473"/>
                </a:cxn>
                <a:cxn ang="0">
                  <a:pos x="877" y="415"/>
                </a:cxn>
                <a:cxn ang="0">
                  <a:pos x="899" y="534"/>
                </a:cxn>
                <a:cxn ang="0">
                  <a:pos x="912" y="564"/>
                </a:cxn>
              </a:cxnLst>
              <a:rect l="0" t="0" r="r" b="b"/>
              <a:pathLst>
                <a:path w="913" h="638">
                  <a:moveTo>
                    <a:pt x="905" y="292"/>
                  </a:moveTo>
                  <a:cubicBezTo>
                    <a:pt x="913" y="292"/>
                    <a:pt x="910" y="259"/>
                    <a:pt x="910" y="245"/>
                  </a:cubicBezTo>
                  <a:cubicBezTo>
                    <a:pt x="910" y="230"/>
                    <a:pt x="910" y="204"/>
                    <a:pt x="910" y="204"/>
                  </a:cubicBezTo>
                  <a:cubicBezTo>
                    <a:pt x="894" y="216"/>
                    <a:pt x="894" y="216"/>
                    <a:pt x="894" y="216"/>
                  </a:cubicBezTo>
                  <a:cubicBezTo>
                    <a:pt x="894" y="216"/>
                    <a:pt x="888" y="292"/>
                    <a:pt x="905" y="292"/>
                  </a:cubicBezTo>
                  <a:close/>
                  <a:moveTo>
                    <a:pt x="518" y="511"/>
                  </a:moveTo>
                  <a:cubicBezTo>
                    <a:pt x="506" y="505"/>
                    <a:pt x="492" y="486"/>
                    <a:pt x="474" y="486"/>
                  </a:cubicBezTo>
                  <a:cubicBezTo>
                    <a:pt x="457" y="486"/>
                    <a:pt x="459" y="503"/>
                    <a:pt x="435" y="483"/>
                  </a:cubicBezTo>
                  <a:cubicBezTo>
                    <a:pt x="412" y="462"/>
                    <a:pt x="377" y="397"/>
                    <a:pt x="376" y="392"/>
                  </a:cubicBezTo>
                  <a:cubicBezTo>
                    <a:pt x="374" y="387"/>
                    <a:pt x="346" y="353"/>
                    <a:pt x="360" y="337"/>
                  </a:cubicBezTo>
                  <a:cubicBezTo>
                    <a:pt x="374" y="321"/>
                    <a:pt x="404" y="304"/>
                    <a:pt x="415" y="306"/>
                  </a:cubicBezTo>
                  <a:cubicBezTo>
                    <a:pt x="426" y="307"/>
                    <a:pt x="460" y="314"/>
                    <a:pt x="460" y="314"/>
                  </a:cubicBezTo>
                  <a:cubicBezTo>
                    <a:pt x="460" y="314"/>
                    <a:pt x="424" y="301"/>
                    <a:pt x="398" y="285"/>
                  </a:cubicBezTo>
                  <a:cubicBezTo>
                    <a:pt x="371" y="270"/>
                    <a:pt x="313" y="245"/>
                    <a:pt x="299" y="234"/>
                  </a:cubicBezTo>
                  <a:cubicBezTo>
                    <a:pt x="285" y="223"/>
                    <a:pt x="243" y="187"/>
                    <a:pt x="230" y="180"/>
                  </a:cubicBezTo>
                  <a:cubicBezTo>
                    <a:pt x="217" y="174"/>
                    <a:pt x="211" y="174"/>
                    <a:pt x="211" y="174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22" y="22"/>
                    <a:pt x="33" y="38"/>
                  </a:cubicBezTo>
                  <a:cubicBezTo>
                    <a:pt x="44" y="53"/>
                    <a:pt x="47" y="69"/>
                    <a:pt x="47" y="69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76" y="143"/>
                    <a:pt x="83" y="160"/>
                  </a:cubicBezTo>
                  <a:cubicBezTo>
                    <a:pt x="89" y="177"/>
                    <a:pt x="91" y="209"/>
                    <a:pt x="105" y="210"/>
                  </a:cubicBezTo>
                  <a:cubicBezTo>
                    <a:pt x="119" y="212"/>
                    <a:pt x="186" y="232"/>
                    <a:pt x="189" y="245"/>
                  </a:cubicBezTo>
                  <a:cubicBezTo>
                    <a:pt x="192" y="257"/>
                    <a:pt x="205" y="288"/>
                    <a:pt x="211" y="293"/>
                  </a:cubicBezTo>
                  <a:cubicBezTo>
                    <a:pt x="217" y="298"/>
                    <a:pt x="261" y="320"/>
                    <a:pt x="274" y="340"/>
                  </a:cubicBezTo>
                  <a:cubicBezTo>
                    <a:pt x="286" y="361"/>
                    <a:pt x="335" y="444"/>
                    <a:pt x="335" y="444"/>
                  </a:cubicBezTo>
                  <a:cubicBezTo>
                    <a:pt x="371" y="448"/>
                    <a:pt x="371" y="448"/>
                    <a:pt x="371" y="448"/>
                  </a:cubicBezTo>
                  <a:cubicBezTo>
                    <a:pt x="371" y="448"/>
                    <a:pt x="390" y="508"/>
                    <a:pt x="412" y="520"/>
                  </a:cubicBezTo>
                  <a:cubicBezTo>
                    <a:pt x="434" y="533"/>
                    <a:pt x="454" y="552"/>
                    <a:pt x="454" y="552"/>
                  </a:cubicBezTo>
                  <a:cubicBezTo>
                    <a:pt x="454" y="552"/>
                    <a:pt x="449" y="580"/>
                    <a:pt x="476" y="597"/>
                  </a:cubicBezTo>
                  <a:cubicBezTo>
                    <a:pt x="503" y="614"/>
                    <a:pt x="539" y="638"/>
                    <a:pt x="536" y="633"/>
                  </a:cubicBezTo>
                  <a:cubicBezTo>
                    <a:pt x="532" y="628"/>
                    <a:pt x="495" y="545"/>
                    <a:pt x="495" y="545"/>
                  </a:cubicBezTo>
                  <a:cubicBezTo>
                    <a:pt x="495" y="545"/>
                    <a:pt x="507" y="563"/>
                    <a:pt x="523" y="550"/>
                  </a:cubicBezTo>
                  <a:cubicBezTo>
                    <a:pt x="539" y="538"/>
                    <a:pt x="548" y="530"/>
                    <a:pt x="548" y="530"/>
                  </a:cubicBezTo>
                  <a:cubicBezTo>
                    <a:pt x="578" y="545"/>
                    <a:pt x="578" y="545"/>
                    <a:pt x="578" y="545"/>
                  </a:cubicBezTo>
                  <a:cubicBezTo>
                    <a:pt x="543" y="506"/>
                    <a:pt x="543" y="506"/>
                    <a:pt x="543" y="506"/>
                  </a:cubicBezTo>
                  <a:cubicBezTo>
                    <a:pt x="543" y="506"/>
                    <a:pt x="531" y="517"/>
                    <a:pt x="518" y="511"/>
                  </a:cubicBezTo>
                  <a:close/>
                  <a:moveTo>
                    <a:pt x="818" y="533"/>
                  </a:moveTo>
                  <a:cubicBezTo>
                    <a:pt x="818" y="539"/>
                    <a:pt x="833" y="586"/>
                    <a:pt x="833" y="586"/>
                  </a:cubicBezTo>
                  <a:cubicBezTo>
                    <a:pt x="827" y="613"/>
                    <a:pt x="827" y="613"/>
                    <a:pt x="827" y="613"/>
                  </a:cubicBezTo>
                  <a:cubicBezTo>
                    <a:pt x="843" y="625"/>
                    <a:pt x="843" y="625"/>
                    <a:pt x="843" y="625"/>
                  </a:cubicBezTo>
                  <a:cubicBezTo>
                    <a:pt x="846" y="577"/>
                    <a:pt x="846" y="577"/>
                    <a:pt x="846" y="577"/>
                  </a:cubicBezTo>
                  <a:cubicBezTo>
                    <a:pt x="846" y="577"/>
                    <a:pt x="839" y="547"/>
                    <a:pt x="846" y="544"/>
                  </a:cubicBezTo>
                  <a:cubicBezTo>
                    <a:pt x="852" y="541"/>
                    <a:pt x="844" y="527"/>
                    <a:pt x="844" y="527"/>
                  </a:cubicBezTo>
                  <a:lnTo>
                    <a:pt x="818" y="533"/>
                  </a:lnTo>
                  <a:close/>
                  <a:moveTo>
                    <a:pt x="876" y="381"/>
                  </a:moveTo>
                  <a:cubicBezTo>
                    <a:pt x="876" y="376"/>
                    <a:pt x="897" y="345"/>
                    <a:pt x="891" y="342"/>
                  </a:cubicBezTo>
                  <a:cubicBezTo>
                    <a:pt x="885" y="339"/>
                    <a:pt x="866" y="332"/>
                    <a:pt x="865" y="340"/>
                  </a:cubicBezTo>
                  <a:cubicBezTo>
                    <a:pt x="863" y="348"/>
                    <a:pt x="876" y="378"/>
                    <a:pt x="865" y="381"/>
                  </a:cubicBezTo>
                  <a:cubicBezTo>
                    <a:pt x="854" y="384"/>
                    <a:pt x="847" y="390"/>
                    <a:pt x="847" y="390"/>
                  </a:cubicBezTo>
                  <a:cubicBezTo>
                    <a:pt x="850" y="436"/>
                    <a:pt x="850" y="436"/>
                    <a:pt x="850" y="436"/>
                  </a:cubicBezTo>
                  <a:cubicBezTo>
                    <a:pt x="855" y="475"/>
                    <a:pt x="855" y="475"/>
                    <a:pt x="855" y="475"/>
                  </a:cubicBezTo>
                  <a:cubicBezTo>
                    <a:pt x="860" y="473"/>
                    <a:pt x="860" y="473"/>
                    <a:pt x="860" y="473"/>
                  </a:cubicBezTo>
                  <a:cubicBezTo>
                    <a:pt x="863" y="498"/>
                    <a:pt x="863" y="498"/>
                    <a:pt x="863" y="498"/>
                  </a:cubicBezTo>
                  <a:cubicBezTo>
                    <a:pt x="863" y="498"/>
                    <a:pt x="879" y="484"/>
                    <a:pt x="871" y="473"/>
                  </a:cubicBezTo>
                  <a:cubicBezTo>
                    <a:pt x="863" y="462"/>
                    <a:pt x="868" y="426"/>
                    <a:pt x="868" y="426"/>
                  </a:cubicBezTo>
                  <a:cubicBezTo>
                    <a:pt x="868" y="426"/>
                    <a:pt x="879" y="423"/>
                    <a:pt x="877" y="415"/>
                  </a:cubicBezTo>
                  <a:cubicBezTo>
                    <a:pt x="876" y="408"/>
                    <a:pt x="876" y="386"/>
                    <a:pt x="876" y="381"/>
                  </a:cubicBezTo>
                  <a:close/>
                  <a:moveTo>
                    <a:pt x="899" y="534"/>
                  </a:moveTo>
                  <a:cubicBezTo>
                    <a:pt x="899" y="534"/>
                    <a:pt x="883" y="552"/>
                    <a:pt x="893" y="558"/>
                  </a:cubicBezTo>
                  <a:cubicBezTo>
                    <a:pt x="902" y="564"/>
                    <a:pt x="912" y="564"/>
                    <a:pt x="912" y="564"/>
                  </a:cubicBezTo>
                  <a:cubicBezTo>
                    <a:pt x="912" y="564"/>
                    <a:pt x="905" y="534"/>
                    <a:pt x="899" y="5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953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275" y="936"/>
              <a:ext cx="948" cy="1197"/>
            </a:xfrm>
            <a:custGeom>
              <a:avLst/>
              <a:gdLst/>
              <a:ahLst/>
              <a:cxnLst>
                <a:cxn ang="0">
                  <a:pos x="821" y="346"/>
                </a:cxn>
                <a:cxn ang="0">
                  <a:pos x="749" y="370"/>
                </a:cxn>
                <a:cxn ang="0">
                  <a:pos x="729" y="0"/>
                </a:cxn>
                <a:cxn ang="0">
                  <a:pos x="875" y="103"/>
                </a:cxn>
                <a:cxn ang="0">
                  <a:pos x="778" y="146"/>
                </a:cxn>
                <a:cxn ang="0">
                  <a:pos x="94" y="711"/>
                </a:cxn>
                <a:cxn ang="0">
                  <a:pos x="1654" y="395"/>
                </a:cxn>
                <a:cxn ang="0">
                  <a:pos x="1667" y="192"/>
                </a:cxn>
                <a:cxn ang="0">
                  <a:pos x="1539" y="149"/>
                </a:cxn>
                <a:cxn ang="0">
                  <a:pos x="1274" y="322"/>
                </a:cxn>
                <a:cxn ang="0">
                  <a:pos x="1155" y="359"/>
                </a:cxn>
                <a:cxn ang="0">
                  <a:pos x="1051" y="436"/>
                </a:cxn>
                <a:cxn ang="0">
                  <a:pos x="975" y="403"/>
                </a:cxn>
                <a:cxn ang="0">
                  <a:pos x="851" y="457"/>
                </a:cxn>
                <a:cxn ang="0">
                  <a:pos x="928" y="580"/>
                </a:cxn>
                <a:cxn ang="0">
                  <a:pos x="856" y="649"/>
                </a:cxn>
                <a:cxn ang="0">
                  <a:pos x="718" y="717"/>
                </a:cxn>
                <a:cxn ang="0">
                  <a:pos x="630" y="772"/>
                </a:cxn>
                <a:cxn ang="0">
                  <a:pos x="572" y="679"/>
                </a:cxn>
                <a:cxn ang="0">
                  <a:pos x="484" y="636"/>
                </a:cxn>
                <a:cxn ang="0">
                  <a:pos x="409" y="719"/>
                </a:cxn>
                <a:cxn ang="0">
                  <a:pos x="258" y="764"/>
                </a:cxn>
                <a:cxn ang="0">
                  <a:pos x="133" y="830"/>
                </a:cxn>
                <a:cxn ang="0">
                  <a:pos x="58" y="818"/>
                </a:cxn>
                <a:cxn ang="0">
                  <a:pos x="127" y="958"/>
                </a:cxn>
                <a:cxn ang="0">
                  <a:pos x="106" y="1208"/>
                </a:cxn>
                <a:cxn ang="0">
                  <a:pos x="53" y="1311"/>
                </a:cxn>
                <a:cxn ang="0">
                  <a:pos x="106" y="1626"/>
                </a:cxn>
                <a:cxn ang="0">
                  <a:pos x="143" y="1737"/>
                </a:cxn>
                <a:cxn ang="0">
                  <a:pos x="268" y="1805"/>
                </a:cxn>
                <a:cxn ang="0">
                  <a:pos x="352" y="1995"/>
                </a:cxn>
                <a:cxn ang="0">
                  <a:pos x="391" y="2160"/>
                </a:cxn>
                <a:cxn ang="0">
                  <a:pos x="519" y="2133"/>
                </a:cxn>
                <a:cxn ang="0">
                  <a:pos x="600" y="2074"/>
                </a:cxn>
                <a:cxn ang="0">
                  <a:pos x="730" y="2021"/>
                </a:cxn>
                <a:cxn ang="0">
                  <a:pos x="841" y="2062"/>
                </a:cxn>
                <a:cxn ang="0">
                  <a:pos x="951" y="2222"/>
                </a:cxn>
                <a:cxn ang="0">
                  <a:pos x="1130" y="2182"/>
                </a:cxn>
                <a:cxn ang="0">
                  <a:pos x="1320" y="2185"/>
                </a:cxn>
                <a:cxn ang="0">
                  <a:pos x="1467" y="2110"/>
                </a:cxn>
                <a:cxn ang="0">
                  <a:pos x="1479" y="1854"/>
                </a:cxn>
                <a:cxn ang="0">
                  <a:pos x="1529" y="1645"/>
                </a:cxn>
                <a:cxn ang="0">
                  <a:pos x="1542" y="1413"/>
                </a:cxn>
                <a:cxn ang="0">
                  <a:pos x="1665" y="1180"/>
                </a:cxn>
                <a:cxn ang="0">
                  <a:pos x="1609" y="985"/>
                </a:cxn>
                <a:cxn ang="0">
                  <a:pos x="1633" y="876"/>
                </a:cxn>
                <a:cxn ang="0">
                  <a:pos x="1740" y="718"/>
                </a:cxn>
                <a:cxn ang="0">
                  <a:pos x="1726" y="507"/>
                </a:cxn>
                <a:cxn ang="0">
                  <a:pos x="580" y="254"/>
                </a:cxn>
                <a:cxn ang="0">
                  <a:pos x="702" y="343"/>
                </a:cxn>
                <a:cxn ang="0">
                  <a:pos x="734" y="243"/>
                </a:cxn>
                <a:cxn ang="0">
                  <a:pos x="776" y="213"/>
                </a:cxn>
                <a:cxn ang="0">
                  <a:pos x="641" y="216"/>
                </a:cxn>
                <a:cxn ang="0">
                  <a:pos x="577" y="226"/>
                </a:cxn>
              </a:cxnLst>
              <a:rect l="0" t="0" r="r" b="b"/>
              <a:pathLst>
                <a:path w="1764" h="2226">
                  <a:moveTo>
                    <a:pt x="881" y="644"/>
                  </a:moveTo>
                  <a:cubicBezTo>
                    <a:pt x="899" y="632"/>
                    <a:pt x="876" y="622"/>
                    <a:pt x="862" y="624"/>
                  </a:cubicBezTo>
                  <a:cubicBezTo>
                    <a:pt x="862" y="624"/>
                    <a:pt x="863" y="656"/>
                    <a:pt x="881" y="644"/>
                  </a:cubicBezTo>
                  <a:close/>
                  <a:moveTo>
                    <a:pt x="815" y="407"/>
                  </a:moveTo>
                  <a:cubicBezTo>
                    <a:pt x="818" y="398"/>
                    <a:pt x="883" y="385"/>
                    <a:pt x="887" y="370"/>
                  </a:cubicBezTo>
                  <a:cubicBezTo>
                    <a:pt x="892" y="354"/>
                    <a:pt x="850" y="351"/>
                    <a:pt x="821" y="346"/>
                  </a:cubicBezTo>
                  <a:cubicBezTo>
                    <a:pt x="793" y="342"/>
                    <a:pt x="795" y="381"/>
                    <a:pt x="795" y="381"/>
                  </a:cubicBezTo>
                  <a:cubicBezTo>
                    <a:pt x="795" y="381"/>
                    <a:pt x="800" y="392"/>
                    <a:pt x="807" y="395"/>
                  </a:cubicBezTo>
                  <a:cubicBezTo>
                    <a:pt x="815" y="398"/>
                    <a:pt x="798" y="436"/>
                    <a:pt x="798" y="436"/>
                  </a:cubicBezTo>
                  <a:cubicBezTo>
                    <a:pt x="798" y="436"/>
                    <a:pt x="812" y="417"/>
                    <a:pt x="815" y="407"/>
                  </a:cubicBezTo>
                  <a:close/>
                  <a:moveTo>
                    <a:pt x="759" y="349"/>
                  </a:moveTo>
                  <a:cubicBezTo>
                    <a:pt x="759" y="349"/>
                    <a:pt x="732" y="359"/>
                    <a:pt x="749" y="370"/>
                  </a:cubicBezTo>
                  <a:cubicBezTo>
                    <a:pt x="767" y="381"/>
                    <a:pt x="782" y="385"/>
                    <a:pt x="782" y="385"/>
                  </a:cubicBezTo>
                  <a:cubicBezTo>
                    <a:pt x="782" y="385"/>
                    <a:pt x="782" y="335"/>
                    <a:pt x="759" y="349"/>
                  </a:cubicBezTo>
                  <a:close/>
                  <a:moveTo>
                    <a:pt x="729" y="0"/>
                  </a:moveTo>
                  <a:cubicBezTo>
                    <a:pt x="729" y="28"/>
                    <a:pt x="729" y="28"/>
                    <a:pt x="729" y="28"/>
                  </a:cubicBezTo>
                  <a:cubicBezTo>
                    <a:pt x="740" y="12"/>
                    <a:pt x="740" y="12"/>
                    <a:pt x="740" y="12"/>
                  </a:cubicBezTo>
                  <a:lnTo>
                    <a:pt x="729" y="0"/>
                  </a:lnTo>
                  <a:close/>
                  <a:moveTo>
                    <a:pt x="798" y="179"/>
                  </a:moveTo>
                  <a:cubicBezTo>
                    <a:pt x="815" y="179"/>
                    <a:pt x="820" y="161"/>
                    <a:pt x="843" y="163"/>
                  </a:cubicBezTo>
                  <a:cubicBezTo>
                    <a:pt x="867" y="164"/>
                    <a:pt x="873" y="175"/>
                    <a:pt x="887" y="154"/>
                  </a:cubicBezTo>
                  <a:cubicBezTo>
                    <a:pt x="901" y="132"/>
                    <a:pt x="901" y="103"/>
                    <a:pt x="901" y="103"/>
                  </a:cubicBezTo>
                  <a:cubicBezTo>
                    <a:pt x="890" y="88"/>
                    <a:pt x="890" y="88"/>
                    <a:pt x="890" y="88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61" y="97"/>
                    <a:pt x="856" y="105"/>
                  </a:cubicBezTo>
                  <a:cubicBezTo>
                    <a:pt x="851" y="113"/>
                    <a:pt x="842" y="130"/>
                    <a:pt x="842" y="130"/>
                  </a:cubicBezTo>
                  <a:cubicBezTo>
                    <a:pt x="821" y="116"/>
                    <a:pt x="821" y="116"/>
                    <a:pt x="821" y="116"/>
                  </a:cubicBezTo>
                  <a:cubicBezTo>
                    <a:pt x="804" y="128"/>
                    <a:pt x="804" y="128"/>
                    <a:pt x="804" y="128"/>
                  </a:cubicBezTo>
                  <a:cubicBezTo>
                    <a:pt x="804" y="128"/>
                    <a:pt x="817" y="152"/>
                    <a:pt x="804" y="152"/>
                  </a:cubicBezTo>
                  <a:cubicBezTo>
                    <a:pt x="792" y="152"/>
                    <a:pt x="778" y="146"/>
                    <a:pt x="778" y="146"/>
                  </a:cubicBezTo>
                  <a:cubicBezTo>
                    <a:pt x="778" y="146"/>
                    <a:pt x="781" y="179"/>
                    <a:pt x="798" y="179"/>
                  </a:cubicBezTo>
                  <a:close/>
                  <a:moveTo>
                    <a:pt x="94" y="711"/>
                  </a:moveTo>
                  <a:cubicBezTo>
                    <a:pt x="94" y="711"/>
                    <a:pt x="66" y="708"/>
                    <a:pt x="58" y="710"/>
                  </a:cubicBezTo>
                  <a:cubicBezTo>
                    <a:pt x="51" y="711"/>
                    <a:pt x="47" y="746"/>
                    <a:pt x="47" y="746"/>
                  </a:cubicBezTo>
                  <a:cubicBezTo>
                    <a:pt x="47" y="746"/>
                    <a:pt x="68" y="747"/>
                    <a:pt x="83" y="747"/>
                  </a:cubicBezTo>
                  <a:cubicBezTo>
                    <a:pt x="99" y="747"/>
                    <a:pt x="94" y="711"/>
                    <a:pt x="94" y="711"/>
                  </a:cubicBezTo>
                  <a:close/>
                  <a:moveTo>
                    <a:pt x="577" y="351"/>
                  </a:moveTo>
                  <a:cubicBezTo>
                    <a:pt x="580" y="342"/>
                    <a:pt x="547" y="302"/>
                    <a:pt x="544" y="310"/>
                  </a:cubicBezTo>
                  <a:cubicBezTo>
                    <a:pt x="544" y="310"/>
                    <a:pt x="574" y="360"/>
                    <a:pt x="577" y="351"/>
                  </a:cubicBezTo>
                  <a:close/>
                  <a:moveTo>
                    <a:pt x="1729" y="416"/>
                  </a:moveTo>
                  <a:cubicBezTo>
                    <a:pt x="1716" y="398"/>
                    <a:pt x="1724" y="382"/>
                    <a:pt x="1708" y="382"/>
                  </a:cubicBezTo>
                  <a:cubicBezTo>
                    <a:pt x="1692" y="382"/>
                    <a:pt x="1654" y="395"/>
                    <a:pt x="1654" y="395"/>
                  </a:cubicBezTo>
                  <a:cubicBezTo>
                    <a:pt x="1627" y="374"/>
                    <a:pt x="1627" y="374"/>
                    <a:pt x="1627" y="374"/>
                  </a:cubicBezTo>
                  <a:cubicBezTo>
                    <a:pt x="1630" y="355"/>
                    <a:pt x="1630" y="355"/>
                    <a:pt x="1630" y="355"/>
                  </a:cubicBezTo>
                  <a:cubicBezTo>
                    <a:pt x="1630" y="355"/>
                    <a:pt x="1619" y="368"/>
                    <a:pt x="1611" y="350"/>
                  </a:cubicBezTo>
                  <a:cubicBezTo>
                    <a:pt x="1603" y="331"/>
                    <a:pt x="1643" y="243"/>
                    <a:pt x="1643" y="243"/>
                  </a:cubicBezTo>
                  <a:cubicBezTo>
                    <a:pt x="1641" y="219"/>
                    <a:pt x="1641" y="219"/>
                    <a:pt x="1641" y="219"/>
                  </a:cubicBezTo>
                  <a:cubicBezTo>
                    <a:pt x="1667" y="192"/>
                    <a:pt x="1667" y="192"/>
                    <a:pt x="1667" y="192"/>
                  </a:cubicBezTo>
                  <a:cubicBezTo>
                    <a:pt x="1617" y="152"/>
                    <a:pt x="1617" y="152"/>
                    <a:pt x="1617" y="152"/>
                  </a:cubicBezTo>
                  <a:cubicBezTo>
                    <a:pt x="1598" y="155"/>
                    <a:pt x="1598" y="155"/>
                    <a:pt x="1598" y="155"/>
                  </a:cubicBezTo>
                  <a:cubicBezTo>
                    <a:pt x="1593" y="138"/>
                    <a:pt x="1593" y="138"/>
                    <a:pt x="1593" y="138"/>
                  </a:cubicBezTo>
                  <a:cubicBezTo>
                    <a:pt x="1593" y="138"/>
                    <a:pt x="1569" y="155"/>
                    <a:pt x="1555" y="136"/>
                  </a:cubicBezTo>
                  <a:cubicBezTo>
                    <a:pt x="1554" y="134"/>
                    <a:pt x="1553" y="132"/>
                    <a:pt x="1551" y="131"/>
                  </a:cubicBezTo>
                  <a:cubicBezTo>
                    <a:pt x="1546" y="138"/>
                    <a:pt x="1539" y="149"/>
                    <a:pt x="1539" y="149"/>
                  </a:cubicBezTo>
                  <a:cubicBezTo>
                    <a:pt x="1556" y="161"/>
                    <a:pt x="1556" y="161"/>
                    <a:pt x="1556" y="161"/>
                  </a:cubicBezTo>
                  <a:cubicBezTo>
                    <a:pt x="1556" y="161"/>
                    <a:pt x="1534" y="166"/>
                    <a:pt x="1532" y="166"/>
                  </a:cubicBezTo>
                  <a:cubicBezTo>
                    <a:pt x="1531" y="166"/>
                    <a:pt x="1496" y="194"/>
                    <a:pt x="1487" y="197"/>
                  </a:cubicBezTo>
                  <a:cubicBezTo>
                    <a:pt x="1478" y="200"/>
                    <a:pt x="1435" y="152"/>
                    <a:pt x="1420" y="150"/>
                  </a:cubicBezTo>
                  <a:cubicBezTo>
                    <a:pt x="1404" y="148"/>
                    <a:pt x="1385" y="152"/>
                    <a:pt x="1336" y="192"/>
                  </a:cubicBezTo>
                  <a:cubicBezTo>
                    <a:pt x="1288" y="232"/>
                    <a:pt x="1276" y="309"/>
                    <a:pt x="1274" y="322"/>
                  </a:cubicBezTo>
                  <a:cubicBezTo>
                    <a:pt x="1271" y="336"/>
                    <a:pt x="1236" y="341"/>
                    <a:pt x="1236" y="341"/>
                  </a:cubicBezTo>
                  <a:cubicBezTo>
                    <a:pt x="1236" y="341"/>
                    <a:pt x="1237" y="332"/>
                    <a:pt x="1237" y="330"/>
                  </a:cubicBezTo>
                  <a:cubicBezTo>
                    <a:pt x="1237" y="329"/>
                    <a:pt x="1214" y="325"/>
                    <a:pt x="1201" y="323"/>
                  </a:cubicBezTo>
                  <a:cubicBezTo>
                    <a:pt x="1188" y="322"/>
                    <a:pt x="1179" y="368"/>
                    <a:pt x="1179" y="368"/>
                  </a:cubicBezTo>
                  <a:cubicBezTo>
                    <a:pt x="1168" y="341"/>
                    <a:pt x="1168" y="341"/>
                    <a:pt x="1168" y="341"/>
                  </a:cubicBezTo>
                  <a:cubicBezTo>
                    <a:pt x="1155" y="359"/>
                    <a:pt x="1155" y="359"/>
                    <a:pt x="1155" y="359"/>
                  </a:cubicBezTo>
                  <a:cubicBezTo>
                    <a:pt x="1140" y="346"/>
                    <a:pt x="1140" y="346"/>
                    <a:pt x="1140" y="346"/>
                  </a:cubicBezTo>
                  <a:cubicBezTo>
                    <a:pt x="1140" y="346"/>
                    <a:pt x="1128" y="366"/>
                    <a:pt x="1113" y="359"/>
                  </a:cubicBezTo>
                  <a:cubicBezTo>
                    <a:pt x="1098" y="352"/>
                    <a:pt x="1127" y="329"/>
                    <a:pt x="1127" y="323"/>
                  </a:cubicBezTo>
                  <a:cubicBezTo>
                    <a:pt x="1126" y="317"/>
                    <a:pt x="1095" y="312"/>
                    <a:pt x="1087" y="314"/>
                  </a:cubicBezTo>
                  <a:cubicBezTo>
                    <a:pt x="1079" y="316"/>
                    <a:pt x="1044" y="351"/>
                    <a:pt x="1033" y="366"/>
                  </a:cubicBezTo>
                  <a:cubicBezTo>
                    <a:pt x="1022" y="382"/>
                    <a:pt x="1050" y="432"/>
                    <a:pt x="1051" y="436"/>
                  </a:cubicBezTo>
                  <a:cubicBezTo>
                    <a:pt x="1051" y="441"/>
                    <a:pt x="1041" y="457"/>
                    <a:pt x="1027" y="455"/>
                  </a:cubicBezTo>
                  <a:cubicBezTo>
                    <a:pt x="1014" y="453"/>
                    <a:pt x="1030" y="423"/>
                    <a:pt x="1030" y="423"/>
                  </a:cubicBezTo>
                  <a:cubicBezTo>
                    <a:pt x="1009" y="401"/>
                    <a:pt x="1009" y="401"/>
                    <a:pt x="1009" y="401"/>
                  </a:cubicBezTo>
                  <a:cubicBezTo>
                    <a:pt x="1009" y="401"/>
                    <a:pt x="994" y="416"/>
                    <a:pt x="993" y="418"/>
                  </a:cubicBezTo>
                  <a:cubicBezTo>
                    <a:pt x="993" y="420"/>
                    <a:pt x="975" y="432"/>
                    <a:pt x="975" y="432"/>
                  </a:cubicBezTo>
                  <a:cubicBezTo>
                    <a:pt x="975" y="403"/>
                    <a:pt x="975" y="403"/>
                    <a:pt x="975" y="403"/>
                  </a:cubicBezTo>
                  <a:cubicBezTo>
                    <a:pt x="975" y="403"/>
                    <a:pt x="996" y="395"/>
                    <a:pt x="1004" y="390"/>
                  </a:cubicBezTo>
                  <a:cubicBezTo>
                    <a:pt x="1012" y="384"/>
                    <a:pt x="1023" y="371"/>
                    <a:pt x="1023" y="371"/>
                  </a:cubicBezTo>
                  <a:cubicBezTo>
                    <a:pt x="1023" y="371"/>
                    <a:pt x="1018" y="370"/>
                    <a:pt x="1006" y="372"/>
                  </a:cubicBezTo>
                  <a:cubicBezTo>
                    <a:pt x="994" y="373"/>
                    <a:pt x="893" y="441"/>
                    <a:pt x="893" y="441"/>
                  </a:cubicBezTo>
                  <a:cubicBezTo>
                    <a:pt x="893" y="441"/>
                    <a:pt x="888" y="445"/>
                    <a:pt x="874" y="443"/>
                  </a:cubicBezTo>
                  <a:cubicBezTo>
                    <a:pt x="861" y="441"/>
                    <a:pt x="851" y="457"/>
                    <a:pt x="851" y="457"/>
                  </a:cubicBezTo>
                  <a:cubicBezTo>
                    <a:pt x="851" y="457"/>
                    <a:pt x="873" y="468"/>
                    <a:pt x="876" y="480"/>
                  </a:cubicBezTo>
                  <a:cubicBezTo>
                    <a:pt x="880" y="492"/>
                    <a:pt x="853" y="506"/>
                    <a:pt x="847" y="513"/>
                  </a:cubicBezTo>
                  <a:cubicBezTo>
                    <a:pt x="842" y="521"/>
                    <a:pt x="862" y="540"/>
                    <a:pt x="862" y="540"/>
                  </a:cubicBezTo>
                  <a:cubicBezTo>
                    <a:pt x="884" y="518"/>
                    <a:pt x="884" y="518"/>
                    <a:pt x="884" y="518"/>
                  </a:cubicBezTo>
                  <a:cubicBezTo>
                    <a:pt x="889" y="550"/>
                    <a:pt x="889" y="550"/>
                    <a:pt x="889" y="550"/>
                  </a:cubicBezTo>
                  <a:cubicBezTo>
                    <a:pt x="928" y="580"/>
                    <a:pt x="928" y="580"/>
                    <a:pt x="928" y="580"/>
                  </a:cubicBezTo>
                  <a:cubicBezTo>
                    <a:pt x="911" y="598"/>
                    <a:pt x="911" y="598"/>
                    <a:pt x="911" y="598"/>
                  </a:cubicBezTo>
                  <a:cubicBezTo>
                    <a:pt x="891" y="593"/>
                    <a:pt x="891" y="593"/>
                    <a:pt x="891" y="593"/>
                  </a:cubicBezTo>
                  <a:cubicBezTo>
                    <a:pt x="875" y="614"/>
                    <a:pt x="875" y="614"/>
                    <a:pt x="875" y="614"/>
                  </a:cubicBezTo>
                  <a:cubicBezTo>
                    <a:pt x="875" y="614"/>
                    <a:pt x="895" y="626"/>
                    <a:pt x="899" y="632"/>
                  </a:cubicBezTo>
                  <a:cubicBezTo>
                    <a:pt x="903" y="638"/>
                    <a:pt x="895" y="645"/>
                    <a:pt x="886" y="652"/>
                  </a:cubicBezTo>
                  <a:cubicBezTo>
                    <a:pt x="877" y="659"/>
                    <a:pt x="856" y="649"/>
                    <a:pt x="856" y="649"/>
                  </a:cubicBezTo>
                  <a:cubicBezTo>
                    <a:pt x="856" y="649"/>
                    <a:pt x="848" y="642"/>
                    <a:pt x="839" y="641"/>
                  </a:cubicBezTo>
                  <a:cubicBezTo>
                    <a:pt x="830" y="640"/>
                    <a:pt x="811" y="651"/>
                    <a:pt x="803" y="659"/>
                  </a:cubicBezTo>
                  <a:cubicBezTo>
                    <a:pt x="794" y="667"/>
                    <a:pt x="802" y="689"/>
                    <a:pt x="802" y="696"/>
                  </a:cubicBezTo>
                  <a:cubicBezTo>
                    <a:pt x="802" y="702"/>
                    <a:pt x="780" y="708"/>
                    <a:pt x="767" y="709"/>
                  </a:cubicBezTo>
                  <a:cubicBezTo>
                    <a:pt x="755" y="710"/>
                    <a:pt x="718" y="690"/>
                    <a:pt x="718" y="690"/>
                  </a:cubicBezTo>
                  <a:cubicBezTo>
                    <a:pt x="718" y="717"/>
                    <a:pt x="718" y="717"/>
                    <a:pt x="718" y="717"/>
                  </a:cubicBezTo>
                  <a:cubicBezTo>
                    <a:pt x="718" y="717"/>
                    <a:pt x="740" y="762"/>
                    <a:pt x="745" y="786"/>
                  </a:cubicBezTo>
                  <a:cubicBezTo>
                    <a:pt x="749" y="810"/>
                    <a:pt x="740" y="815"/>
                    <a:pt x="740" y="816"/>
                  </a:cubicBezTo>
                  <a:cubicBezTo>
                    <a:pt x="739" y="818"/>
                    <a:pt x="719" y="804"/>
                    <a:pt x="719" y="804"/>
                  </a:cubicBezTo>
                  <a:cubicBezTo>
                    <a:pt x="709" y="814"/>
                    <a:pt x="709" y="814"/>
                    <a:pt x="709" y="814"/>
                  </a:cubicBezTo>
                  <a:cubicBezTo>
                    <a:pt x="709" y="814"/>
                    <a:pt x="700" y="811"/>
                    <a:pt x="687" y="807"/>
                  </a:cubicBezTo>
                  <a:cubicBezTo>
                    <a:pt x="673" y="802"/>
                    <a:pt x="641" y="776"/>
                    <a:pt x="630" y="772"/>
                  </a:cubicBezTo>
                  <a:cubicBezTo>
                    <a:pt x="620" y="768"/>
                    <a:pt x="584" y="737"/>
                    <a:pt x="584" y="737"/>
                  </a:cubicBezTo>
                  <a:cubicBezTo>
                    <a:pt x="584" y="737"/>
                    <a:pt x="610" y="732"/>
                    <a:pt x="615" y="725"/>
                  </a:cubicBezTo>
                  <a:cubicBezTo>
                    <a:pt x="620" y="717"/>
                    <a:pt x="613" y="713"/>
                    <a:pt x="604" y="704"/>
                  </a:cubicBezTo>
                  <a:cubicBezTo>
                    <a:pt x="595" y="696"/>
                    <a:pt x="582" y="711"/>
                    <a:pt x="572" y="708"/>
                  </a:cubicBezTo>
                  <a:cubicBezTo>
                    <a:pt x="563" y="706"/>
                    <a:pt x="582" y="681"/>
                    <a:pt x="582" y="681"/>
                  </a:cubicBezTo>
                  <a:cubicBezTo>
                    <a:pt x="572" y="679"/>
                    <a:pt x="572" y="679"/>
                    <a:pt x="572" y="679"/>
                  </a:cubicBezTo>
                  <a:cubicBezTo>
                    <a:pt x="572" y="668"/>
                    <a:pt x="572" y="668"/>
                    <a:pt x="572" y="668"/>
                  </a:cubicBezTo>
                  <a:cubicBezTo>
                    <a:pt x="572" y="668"/>
                    <a:pt x="551" y="669"/>
                    <a:pt x="553" y="669"/>
                  </a:cubicBezTo>
                  <a:cubicBezTo>
                    <a:pt x="554" y="669"/>
                    <a:pt x="556" y="651"/>
                    <a:pt x="555" y="644"/>
                  </a:cubicBezTo>
                  <a:cubicBezTo>
                    <a:pt x="554" y="636"/>
                    <a:pt x="526" y="642"/>
                    <a:pt x="526" y="642"/>
                  </a:cubicBezTo>
                  <a:cubicBezTo>
                    <a:pt x="510" y="625"/>
                    <a:pt x="510" y="625"/>
                    <a:pt x="510" y="625"/>
                  </a:cubicBezTo>
                  <a:cubicBezTo>
                    <a:pt x="510" y="625"/>
                    <a:pt x="492" y="630"/>
                    <a:pt x="484" y="636"/>
                  </a:cubicBezTo>
                  <a:cubicBezTo>
                    <a:pt x="475" y="643"/>
                    <a:pt x="476" y="661"/>
                    <a:pt x="476" y="661"/>
                  </a:cubicBezTo>
                  <a:cubicBezTo>
                    <a:pt x="460" y="653"/>
                    <a:pt x="460" y="653"/>
                    <a:pt x="460" y="653"/>
                  </a:cubicBezTo>
                  <a:cubicBezTo>
                    <a:pt x="460" y="653"/>
                    <a:pt x="452" y="671"/>
                    <a:pt x="452" y="668"/>
                  </a:cubicBezTo>
                  <a:cubicBezTo>
                    <a:pt x="451" y="664"/>
                    <a:pt x="405" y="651"/>
                    <a:pt x="405" y="651"/>
                  </a:cubicBezTo>
                  <a:cubicBezTo>
                    <a:pt x="382" y="682"/>
                    <a:pt x="382" y="682"/>
                    <a:pt x="382" y="682"/>
                  </a:cubicBezTo>
                  <a:cubicBezTo>
                    <a:pt x="382" y="682"/>
                    <a:pt x="408" y="717"/>
                    <a:pt x="409" y="719"/>
                  </a:cubicBezTo>
                  <a:cubicBezTo>
                    <a:pt x="409" y="721"/>
                    <a:pt x="410" y="738"/>
                    <a:pt x="409" y="743"/>
                  </a:cubicBezTo>
                  <a:cubicBezTo>
                    <a:pt x="409" y="749"/>
                    <a:pt x="395" y="748"/>
                    <a:pt x="395" y="748"/>
                  </a:cubicBezTo>
                  <a:cubicBezTo>
                    <a:pt x="342" y="780"/>
                    <a:pt x="342" y="780"/>
                    <a:pt x="342" y="780"/>
                  </a:cubicBezTo>
                  <a:cubicBezTo>
                    <a:pt x="342" y="780"/>
                    <a:pt x="321" y="769"/>
                    <a:pt x="319" y="768"/>
                  </a:cubicBezTo>
                  <a:cubicBezTo>
                    <a:pt x="318" y="768"/>
                    <a:pt x="310" y="779"/>
                    <a:pt x="297" y="781"/>
                  </a:cubicBezTo>
                  <a:cubicBezTo>
                    <a:pt x="284" y="783"/>
                    <a:pt x="263" y="770"/>
                    <a:pt x="258" y="764"/>
                  </a:cubicBezTo>
                  <a:cubicBezTo>
                    <a:pt x="254" y="757"/>
                    <a:pt x="265" y="754"/>
                    <a:pt x="269" y="745"/>
                  </a:cubicBezTo>
                  <a:cubicBezTo>
                    <a:pt x="273" y="736"/>
                    <a:pt x="244" y="748"/>
                    <a:pt x="236" y="751"/>
                  </a:cubicBezTo>
                  <a:cubicBezTo>
                    <a:pt x="229" y="755"/>
                    <a:pt x="193" y="759"/>
                    <a:pt x="180" y="761"/>
                  </a:cubicBezTo>
                  <a:cubicBezTo>
                    <a:pt x="166" y="762"/>
                    <a:pt x="145" y="791"/>
                    <a:pt x="145" y="791"/>
                  </a:cubicBezTo>
                  <a:cubicBezTo>
                    <a:pt x="145" y="791"/>
                    <a:pt x="144" y="807"/>
                    <a:pt x="144" y="812"/>
                  </a:cubicBezTo>
                  <a:cubicBezTo>
                    <a:pt x="143" y="818"/>
                    <a:pt x="133" y="830"/>
                    <a:pt x="133" y="830"/>
                  </a:cubicBezTo>
                  <a:cubicBezTo>
                    <a:pt x="133" y="830"/>
                    <a:pt x="116" y="798"/>
                    <a:pt x="116" y="792"/>
                  </a:cubicBezTo>
                  <a:cubicBezTo>
                    <a:pt x="116" y="785"/>
                    <a:pt x="100" y="773"/>
                    <a:pt x="100" y="773"/>
                  </a:cubicBezTo>
                  <a:cubicBezTo>
                    <a:pt x="100" y="773"/>
                    <a:pt x="98" y="793"/>
                    <a:pt x="92" y="797"/>
                  </a:cubicBezTo>
                  <a:cubicBezTo>
                    <a:pt x="86" y="800"/>
                    <a:pt x="59" y="797"/>
                    <a:pt x="59" y="797"/>
                  </a:cubicBezTo>
                  <a:cubicBezTo>
                    <a:pt x="59" y="797"/>
                    <a:pt x="55" y="805"/>
                    <a:pt x="50" y="810"/>
                  </a:cubicBezTo>
                  <a:cubicBezTo>
                    <a:pt x="58" y="818"/>
                    <a:pt x="58" y="818"/>
                    <a:pt x="58" y="818"/>
                  </a:cubicBezTo>
                  <a:cubicBezTo>
                    <a:pt x="42" y="848"/>
                    <a:pt x="42" y="848"/>
                    <a:pt x="42" y="848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6"/>
                    <a:pt x="58" y="898"/>
                    <a:pt x="69" y="906"/>
                  </a:cubicBezTo>
                  <a:cubicBezTo>
                    <a:pt x="80" y="915"/>
                    <a:pt x="92" y="923"/>
                    <a:pt x="92" y="923"/>
                  </a:cubicBezTo>
                  <a:cubicBezTo>
                    <a:pt x="96" y="941"/>
                    <a:pt x="96" y="941"/>
                    <a:pt x="96" y="941"/>
                  </a:cubicBezTo>
                  <a:cubicBezTo>
                    <a:pt x="96" y="941"/>
                    <a:pt x="125" y="955"/>
                    <a:pt x="127" y="958"/>
                  </a:cubicBezTo>
                  <a:cubicBezTo>
                    <a:pt x="128" y="962"/>
                    <a:pt x="132" y="1013"/>
                    <a:pt x="148" y="1019"/>
                  </a:cubicBezTo>
                  <a:cubicBezTo>
                    <a:pt x="163" y="1026"/>
                    <a:pt x="186" y="1023"/>
                    <a:pt x="180" y="1037"/>
                  </a:cubicBezTo>
                  <a:cubicBezTo>
                    <a:pt x="173" y="1051"/>
                    <a:pt x="113" y="1110"/>
                    <a:pt x="114" y="1112"/>
                  </a:cubicBezTo>
                  <a:cubicBezTo>
                    <a:pt x="114" y="1114"/>
                    <a:pt x="124" y="1138"/>
                    <a:pt x="124" y="1138"/>
                  </a:cubicBezTo>
                  <a:cubicBezTo>
                    <a:pt x="124" y="1138"/>
                    <a:pt x="95" y="1156"/>
                    <a:pt x="101" y="1165"/>
                  </a:cubicBezTo>
                  <a:cubicBezTo>
                    <a:pt x="107" y="1173"/>
                    <a:pt x="120" y="1206"/>
                    <a:pt x="106" y="1208"/>
                  </a:cubicBezTo>
                  <a:cubicBezTo>
                    <a:pt x="93" y="1210"/>
                    <a:pt x="82" y="1201"/>
                    <a:pt x="76" y="1207"/>
                  </a:cubicBezTo>
                  <a:cubicBezTo>
                    <a:pt x="70" y="1213"/>
                    <a:pt x="68" y="1230"/>
                    <a:pt x="68" y="1230"/>
                  </a:cubicBezTo>
                  <a:cubicBezTo>
                    <a:pt x="29" y="1256"/>
                    <a:pt x="29" y="1256"/>
                    <a:pt x="29" y="1256"/>
                  </a:cubicBezTo>
                  <a:cubicBezTo>
                    <a:pt x="16" y="1256"/>
                    <a:pt x="16" y="1256"/>
                    <a:pt x="16" y="1256"/>
                  </a:cubicBezTo>
                  <a:cubicBezTo>
                    <a:pt x="0" y="1269"/>
                    <a:pt x="0" y="1269"/>
                    <a:pt x="0" y="1269"/>
                  </a:cubicBezTo>
                  <a:cubicBezTo>
                    <a:pt x="53" y="1311"/>
                    <a:pt x="53" y="1311"/>
                    <a:pt x="53" y="1311"/>
                  </a:cubicBezTo>
                  <a:cubicBezTo>
                    <a:pt x="53" y="1311"/>
                    <a:pt x="98" y="1455"/>
                    <a:pt x="88" y="1464"/>
                  </a:cubicBezTo>
                  <a:cubicBezTo>
                    <a:pt x="79" y="1472"/>
                    <a:pt x="45" y="1507"/>
                    <a:pt x="47" y="1507"/>
                  </a:cubicBezTo>
                  <a:cubicBezTo>
                    <a:pt x="48" y="1507"/>
                    <a:pt x="80" y="1512"/>
                    <a:pt x="80" y="1529"/>
                  </a:cubicBezTo>
                  <a:cubicBezTo>
                    <a:pt x="80" y="1546"/>
                    <a:pt x="68" y="1573"/>
                    <a:pt x="81" y="1579"/>
                  </a:cubicBezTo>
                  <a:cubicBezTo>
                    <a:pt x="94" y="1586"/>
                    <a:pt x="104" y="1581"/>
                    <a:pt x="102" y="1591"/>
                  </a:cubicBezTo>
                  <a:cubicBezTo>
                    <a:pt x="100" y="1601"/>
                    <a:pt x="96" y="1621"/>
                    <a:pt x="106" y="1626"/>
                  </a:cubicBezTo>
                  <a:cubicBezTo>
                    <a:pt x="116" y="1630"/>
                    <a:pt x="132" y="1645"/>
                    <a:pt x="132" y="1645"/>
                  </a:cubicBezTo>
                  <a:cubicBezTo>
                    <a:pt x="102" y="1696"/>
                    <a:pt x="102" y="1696"/>
                    <a:pt x="102" y="1696"/>
                  </a:cubicBezTo>
                  <a:cubicBezTo>
                    <a:pt x="112" y="1708"/>
                    <a:pt x="112" y="1708"/>
                    <a:pt x="112" y="1708"/>
                  </a:cubicBezTo>
                  <a:cubicBezTo>
                    <a:pt x="112" y="1708"/>
                    <a:pt x="100" y="1735"/>
                    <a:pt x="104" y="1740"/>
                  </a:cubicBezTo>
                  <a:cubicBezTo>
                    <a:pt x="107" y="1745"/>
                    <a:pt x="125" y="1753"/>
                    <a:pt x="130" y="1752"/>
                  </a:cubicBezTo>
                  <a:cubicBezTo>
                    <a:pt x="134" y="1750"/>
                    <a:pt x="135" y="1733"/>
                    <a:pt x="143" y="1737"/>
                  </a:cubicBezTo>
                  <a:cubicBezTo>
                    <a:pt x="151" y="1742"/>
                    <a:pt x="163" y="1749"/>
                    <a:pt x="190" y="1750"/>
                  </a:cubicBezTo>
                  <a:cubicBezTo>
                    <a:pt x="218" y="1751"/>
                    <a:pt x="218" y="1733"/>
                    <a:pt x="218" y="1733"/>
                  </a:cubicBezTo>
                  <a:cubicBezTo>
                    <a:pt x="242" y="1773"/>
                    <a:pt x="242" y="1773"/>
                    <a:pt x="242" y="1773"/>
                  </a:cubicBezTo>
                  <a:cubicBezTo>
                    <a:pt x="242" y="1773"/>
                    <a:pt x="223" y="1775"/>
                    <a:pt x="223" y="1785"/>
                  </a:cubicBezTo>
                  <a:cubicBezTo>
                    <a:pt x="224" y="1795"/>
                    <a:pt x="224" y="1813"/>
                    <a:pt x="224" y="1813"/>
                  </a:cubicBezTo>
                  <a:cubicBezTo>
                    <a:pt x="224" y="1813"/>
                    <a:pt x="256" y="1795"/>
                    <a:pt x="268" y="1805"/>
                  </a:cubicBezTo>
                  <a:cubicBezTo>
                    <a:pt x="279" y="1816"/>
                    <a:pt x="307" y="1866"/>
                    <a:pt x="307" y="1866"/>
                  </a:cubicBezTo>
                  <a:cubicBezTo>
                    <a:pt x="307" y="1866"/>
                    <a:pt x="285" y="1881"/>
                    <a:pt x="297" y="1893"/>
                  </a:cubicBezTo>
                  <a:cubicBezTo>
                    <a:pt x="310" y="1904"/>
                    <a:pt x="327" y="1892"/>
                    <a:pt x="337" y="1905"/>
                  </a:cubicBezTo>
                  <a:cubicBezTo>
                    <a:pt x="346" y="1918"/>
                    <a:pt x="328" y="1939"/>
                    <a:pt x="330" y="1950"/>
                  </a:cubicBezTo>
                  <a:cubicBezTo>
                    <a:pt x="332" y="1960"/>
                    <a:pt x="354" y="1980"/>
                    <a:pt x="353" y="1983"/>
                  </a:cubicBezTo>
                  <a:cubicBezTo>
                    <a:pt x="353" y="1987"/>
                    <a:pt x="352" y="1995"/>
                    <a:pt x="352" y="1995"/>
                  </a:cubicBezTo>
                  <a:cubicBezTo>
                    <a:pt x="391" y="2008"/>
                    <a:pt x="391" y="2008"/>
                    <a:pt x="391" y="2008"/>
                  </a:cubicBezTo>
                  <a:cubicBezTo>
                    <a:pt x="391" y="2008"/>
                    <a:pt x="393" y="2046"/>
                    <a:pt x="386" y="2068"/>
                  </a:cubicBezTo>
                  <a:cubicBezTo>
                    <a:pt x="378" y="2089"/>
                    <a:pt x="377" y="2098"/>
                    <a:pt x="377" y="2100"/>
                  </a:cubicBezTo>
                  <a:cubicBezTo>
                    <a:pt x="377" y="2102"/>
                    <a:pt x="388" y="2117"/>
                    <a:pt x="386" y="2122"/>
                  </a:cubicBezTo>
                  <a:cubicBezTo>
                    <a:pt x="385" y="2127"/>
                    <a:pt x="379" y="2145"/>
                    <a:pt x="379" y="2145"/>
                  </a:cubicBezTo>
                  <a:cubicBezTo>
                    <a:pt x="379" y="2145"/>
                    <a:pt x="393" y="2160"/>
                    <a:pt x="391" y="2160"/>
                  </a:cubicBezTo>
                  <a:cubicBezTo>
                    <a:pt x="388" y="2160"/>
                    <a:pt x="371" y="2174"/>
                    <a:pt x="379" y="2183"/>
                  </a:cubicBezTo>
                  <a:cubicBezTo>
                    <a:pt x="387" y="2191"/>
                    <a:pt x="410" y="2210"/>
                    <a:pt x="421" y="2210"/>
                  </a:cubicBezTo>
                  <a:cubicBezTo>
                    <a:pt x="431" y="2210"/>
                    <a:pt x="451" y="2195"/>
                    <a:pt x="451" y="2195"/>
                  </a:cubicBezTo>
                  <a:cubicBezTo>
                    <a:pt x="451" y="2195"/>
                    <a:pt x="444" y="2178"/>
                    <a:pt x="452" y="2177"/>
                  </a:cubicBezTo>
                  <a:cubicBezTo>
                    <a:pt x="459" y="2176"/>
                    <a:pt x="502" y="2174"/>
                    <a:pt x="506" y="2161"/>
                  </a:cubicBezTo>
                  <a:cubicBezTo>
                    <a:pt x="510" y="2148"/>
                    <a:pt x="515" y="2134"/>
                    <a:pt x="519" y="2133"/>
                  </a:cubicBezTo>
                  <a:cubicBezTo>
                    <a:pt x="523" y="2132"/>
                    <a:pt x="537" y="2147"/>
                    <a:pt x="537" y="2147"/>
                  </a:cubicBezTo>
                  <a:cubicBezTo>
                    <a:pt x="537" y="2147"/>
                    <a:pt x="550" y="2182"/>
                    <a:pt x="551" y="2179"/>
                  </a:cubicBezTo>
                  <a:cubicBezTo>
                    <a:pt x="553" y="2176"/>
                    <a:pt x="546" y="2159"/>
                    <a:pt x="562" y="2152"/>
                  </a:cubicBezTo>
                  <a:cubicBezTo>
                    <a:pt x="578" y="2145"/>
                    <a:pt x="586" y="2138"/>
                    <a:pt x="585" y="2136"/>
                  </a:cubicBezTo>
                  <a:cubicBezTo>
                    <a:pt x="584" y="2134"/>
                    <a:pt x="568" y="2114"/>
                    <a:pt x="577" y="2104"/>
                  </a:cubicBezTo>
                  <a:cubicBezTo>
                    <a:pt x="586" y="2094"/>
                    <a:pt x="599" y="2080"/>
                    <a:pt x="600" y="2074"/>
                  </a:cubicBezTo>
                  <a:cubicBezTo>
                    <a:pt x="601" y="2069"/>
                    <a:pt x="610" y="2056"/>
                    <a:pt x="609" y="2053"/>
                  </a:cubicBezTo>
                  <a:cubicBezTo>
                    <a:pt x="609" y="2050"/>
                    <a:pt x="598" y="2041"/>
                    <a:pt x="605" y="2035"/>
                  </a:cubicBezTo>
                  <a:cubicBezTo>
                    <a:pt x="612" y="2029"/>
                    <a:pt x="615" y="2031"/>
                    <a:pt x="616" y="2028"/>
                  </a:cubicBezTo>
                  <a:cubicBezTo>
                    <a:pt x="616" y="2025"/>
                    <a:pt x="625" y="1988"/>
                    <a:pt x="644" y="1986"/>
                  </a:cubicBezTo>
                  <a:cubicBezTo>
                    <a:pt x="662" y="1984"/>
                    <a:pt x="728" y="2006"/>
                    <a:pt x="728" y="2006"/>
                  </a:cubicBezTo>
                  <a:cubicBezTo>
                    <a:pt x="730" y="2021"/>
                    <a:pt x="730" y="2021"/>
                    <a:pt x="730" y="2021"/>
                  </a:cubicBezTo>
                  <a:cubicBezTo>
                    <a:pt x="730" y="2021"/>
                    <a:pt x="741" y="2026"/>
                    <a:pt x="740" y="2028"/>
                  </a:cubicBezTo>
                  <a:cubicBezTo>
                    <a:pt x="738" y="2031"/>
                    <a:pt x="745" y="2056"/>
                    <a:pt x="751" y="2054"/>
                  </a:cubicBezTo>
                  <a:cubicBezTo>
                    <a:pt x="756" y="2051"/>
                    <a:pt x="790" y="2022"/>
                    <a:pt x="790" y="2022"/>
                  </a:cubicBezTo>
                  <a:cubicBezTo>
                    <a:pt x="790" y="2022"/>
                    <a:pt x="829" y="2038"/>
                    <a:pt x="829" y="2041"/>
                  </a:cubicBezTo>
                  <a:cubicBezTo>
                    <a:pt x="829" y="2043"/>
                    <a:pt x="829" y="2060"/>
                    <a:pt x="829" y="2060"/>
                  </a:cubicBezTo>
                  <a:cubicBezTo>
                    <a:pt x="841" y="2062"/>
                    <a:pt x="841" y="2062"/>
                    <a:pt x="841" y="2062"/>
                  </a:cubicBezTo>
                  <a:cubicBezTo>
                    <a:pt x="855" y="2099"/>
                    <a:pt x="855" y="2099"/>
                    <a:pt x="855" y="2099"/>
                  </a:cubicBezTo>
                  <a:cubicBezTo>
                    <a:pt x="872" y="2104"/>
                    <a:pt x="872" y="2104"/>
                    <a:pt x="872" y="2104"/>
                  </a:cubicBezTo>
                  <a:cubicBezTo>
                    <a:pt x="872" y="2104"/>
                    <a:pt x="888" y="2120"/>
                    <a:pt x="891" y="2140"/>
                  </a:cubicBezTo>
                  <a:cubicBezTo>
                    <a:pt x="894" y="2160"/>
                    <a:pt x="907" y="2185"/>
                    <a:pt x="909" y="2185"/>
                  </a:cubicBezTo>
                  <a:cubicBezTo>
                    <a:pt x="911" y="2185"/>
                    <a:pt x="921" y="2178"/>
                    <a:pt x="921" y="2178"/>
                  </a:cubicBezTo>
                  <a:cubicBezTo>
                    <a:pt x="951" y="2222"/>
                    <a:pt x="951" y="2222"/>
                    <a:pt x="951" y="2222"/>
                  </a:cubicBezTo>
                  <a:cubicBezTo>
                    <a:pt x="951" y="2222"/>
                    <a:pt x="956" y="2219"/>
                    <a:pt x="962" y="2226"/>
                  </a:cubicBezTo>
                  <a:cubicBezTo>
                    <a:pt x="987" y="2209"/>
                    <a:pt x="1020" y="2187"/>
                    <a:pt x="1032" y="2187"/>
                  </a:cubicBezTo>
                  <a:cubicBezTo>
                    <a:pt x="1050" y="2187"/>
                    <a:pt x="1066" y="2196"/>
                    <a:pt x="1066" y="2196"/>
                  </a:cubicBezTo>
                  <a:cubicBezTo>
                    <a:pt x="1074" y="2187"/>
                    <a:pt x="1074" y="2187"/>
                    <a:pt x="1074" y="2187"/>
                  </a:cubicBezTo>
                  <a:cubicBezTo>
                    <a:pt x="1117" y="2193"/>
                    <a:pt x="1117" y="2193"/>
                    <a:pt x="1117" y="2193"/>
                  </a:cubicBezTo>
                  <a:cubicBezTo>
                    <a:pt x="1130" y="2182"/>
                    <a:pt x="1130" y="2182"/>
                    <a:pt x="1130" y="2182"/>
                  </a:cubicBezTo>
                  <a:cubicBezTo>
                    <a:pt x="1130" y="2182"/>
                    <a:pt x="1179" y="2187"/>
                    <a:pt x="1179" y="2174"/>
                  </a:cubicBezTo>
                  <a:cubicBezTo>
                    <a:pt x="1179" y="2161"/>
                    <a:pt x="1229" y="2198"/>
                    <a:pt x="1229" y="2198"/>
                  </a:cubicBezTo>
                  <a:cubicBezTo>
                    <a:pt x="1275" y="2185"/>
                    <a:pt x="1275" y="2185"/>
                    <a:pt x="1275" y="2185"/>
                  </a:cubicBezTo>
                  <a:cubicBezTo>
                    <a:pt x="1291" y="2190"/>
                    <a:pt x="1291" y="2190"/>
                    <a:pt x="1291" y="2190"/>
                  </a:cubicBezTo>
                  <a:cubicBezTo>
                    <a:pt x="1307" y="2169"/>
                    <a:pt x="1307" y="2169"/>
                    <a:pt x="1307" y="2169"/>
                  </a:cubicBezTo>
                  <a:cubicBezTo>
                    <a:pt x="1320" y="2185"/>
                    <a:pt x="1320" y="2185"/>
                    <a:pt x="1320" y="2185"/>
                  </a:cubicBezTo>
                  <a:cubicBezTo>
                    <a:pt x="1366" y="2150"/>
                    <a:pt x="1366" y="2150"/>
                    <a:pt x="1366" y="2150"/>
                  </a:cubicBezTo>
                  <a:cubicBezTo>
                    <a:pt x="1392" y="2153"/>
                    <a:pt x="1392" y="2153"/>
                    <a:pt x="1392" y="2153"/>
                  </a:cubicBezTo>
                  <a:cubicBezTo>
                    <a:pt x="1392" y="2139"/>
                    <a:pt x="1392" y="2139"/>
                    <a:pt x="1392" y="2139"/>
                  </a:cubicBezTo>
                  <a:cubicBezTo>
                    <a:pt x="1427" y="2126"/>
                    <a:pt x="1427" y="2126"/>
                    <a:pt x="1427" y="2126"/>
                  </a:cubicBezTo>
                  <a:cubicBezTo>
                    <a:pt x="1427" y="2126"/>
                    <a:pt x="1472" y="2137"/>
                    <a:pt x="1470" y="2123"/>
                  </a:cubicBezTo>
                  <a:cubicBezTo>
                    <a:pt x="1467" y="2110"/>
                    <a:pt x="1464" y="2123"/>
                    <a:pt x="1467" y="2110"/>
                  </a:cubicBezTo>
                  <a:cubicBezTo>
                    <a:pt x="1470" y="2097"/>
                    <a:pt x="1496" y="2086"/>
                    <a:pt x="1510" y="2070"/>
                  </a:cubicBezTo>
                  <a:cubicBezTo>
                    <a:pt x="1523" y="2054"/>
                    <a:pt x="1547" y="2043"/>
                    <a:pt x="1547" y="2043"/>
                  </a:cubicBezTo>
                  <a:cubicBezTo>
                    <a:pt x="1515" y="1976"/>
                    <a:pt x="1515" y="1976"/>
                    <a:pt x="1515" y="1976"/>
                  </a:cubicBezTo>
                  <a:cubicBezTo>
                    <a:pt x="1515" y="1976"/>
                    <a:pt x="1542" y="1955"/>
                    <a:pt x="1531" y="1944"/>
                  </a:cubicBezTo>
                  <a:cubicBezTo>
                    <a:pt x="1521" y="1934"/>
                    <a:pt x="1479" y="1904"/>
                    <a:pt x="1479" y="1904"/>
                  </a:cubicBezTo>
                  <a:cubicBezTo>
                    <a:pt x="1479" y="1854"/>
                    <a:pt x="1479" y="1854"/>
                    <a:pt x="1479" y="1854"/>
                  </a:cubicBezTo>
                  <a:cubicBezTo>
                    <a:pt x="1430" y="1827"/>
                    <a:pt x="1430" y="1827"/>
                    <a:pt x="1430" y="1827"/>
                  </a:cubicBezTo>
                  <a:cubicBezTo>
                    <a:pt x="1456" y="1822"/>
                    <a:pt x="1456" y="1822"/>
                    <a:pt x="1456" y="1822"/>
                  </a:cubicBezTo>
                  <a:cubicBezTo>
                    <a:pt x="1456" y="1822"/>
                    <a:pt x="1464" y="1763"/>
                    <a:pt x="1443" y="1749"/>
                  </a:cubicBezTo>
                  <a:cubicBezTo>
                    <a:pt x="1422" y="1736"/>
                    <a:pt x="1454" y="1733"/>
                    <a:pt x="1454" y="1733"/>
                  </a:cubicBezTo>
                  <a:cubicBezTo>
                    <a:pt x="1454" y="1733"/>
                    <a:pt x="1430" y="1723"/>
                    <a:pt x="1446" y="1704"/>
                  </a:cubicBezTo>
                  <a:cubicBezTo>
                    <a:pt x="1462" y="1685"/>
                    <a:pt x="1529" y="1645"/>
                    <a:pt x="1529" y="1645"/>
                  </a:cubicBezTo>
                  <a:cubicBezTo>
                    <a:pt x="1529" y="1645"/>
                    <a:pt x="1507" y="1605"/>
                    <a:pt x="1531" y="1600"/>
                  </a:cubicBezTo>
                  <a:cubicBezTo>
                    <a:pt x="1555" y="1594"/>
                    <a:pt x="1595" y="1592"/>
                    <a:pt x="1595" y="1568"/>
                  </a:cubicBezTo>
                  <a:cubicBezTo>
                    <a:pt x="1595" y="1544"/>
                    <a:pt x="1571" y="1520"/>
                    <a:pt x="1590" y="1514"/>
                  </a:cubicBezTo>
                  <a:cubicBezTo>
                    <a:pt x="1609" y="1509"/>
                    <a:pt x="1622" y="1506"/>
                    <a:pt x="1622" y="1506"/>
                  </a:cubicBezTo>
                  <a:cubicBezTo>
                    <a:pt x="1566" y="1429"/>
                    <a:pt x="1566" y="1429"/>
                    <a:pt x="1566" y="1429"/>
                  </a:cubicBezTo>
                  <a:cubicBezTo>
                    <a:pt x="1566" y="1429"/>
                    <a:pt x="1542" y="1429"/>
                    <a:pt x="1542" y="1413"/>
                  </a:cubicBezTo>
                  <a:cubicBezTo>
                    <a:pt x="1542" y="1397"/>
                    <a:pt x="1558" y="1341"/>
                    <a:pt x="1558" y="1341"/>
                  </a:cubicBezTo>
                  <a:cubicBezTo>
                    <a:pt x="1539" y="1269"/>
                    <a:pt x="1539" y="1269"/>
                    <a:pt x="1539" y="1269"/>
                  </a:cubicBezTo>
                  <a:cubicBezTo>
                    <a:pt x="1539" y="1269"/>
                    <a:pt x="1502" y="1215"/>
                    <a:pt x="1526" y="1215"/>
                  </a:cubicBezTo>
                  <a:cubicBezTo>
                    <a:pt x="1550" y="1215"/>
                    <a:pt x="1587" y="1242"/>
                    <a:pt x="1598" y="1226"/>
                  </a:cubicBezTo>
                  <a:cubicBezTo>
                    <a:pt x="1609" y="1210"/>
                    <a:pt x="1641" y="1204"/>
                    <a:pt x="1641" y="1204"/>
                  </a:cubicBezTo>
                  <a:cubicBezTo>
                    <a:pt x="1641" y="1204"/>
                    <a:pt x="1649" y="1180"/>
                    <a:pt x="1665" y="1180"/>
                  </a:cubicBezTo>
                  <a:cubicBezTo>
                    <a:pt x="1681" y="1180"/>
                    <a:pt x="1697" y="1178"/>
                    <a:pt x="1697" y="1178"/>
                  </a:cubicBezTo>
                  <a:cubicBezTo>
                    <a:pt x="1694" y="1116"/>
                    <a:pt x="1694" y="1116"/>
                    <a:pt x="1694" y="1116"/>
                  </a:cubicBezTo>
                  <a:cubicBezTo>
                    <a:pt x="1678" y="1079"/>
                    <a:pt x="1678" y="1079"/>
                    <a:pt x="1678" y="1079"/>
                  </a:cubicBezTo>
                  <a:cubicBezTo>
                    <a:pt x="1657" y="1057"/>
                    <a:pt x="1657" y="1057"/>
                    <a:pt x="1657" y="1057"/>
                  </a:cubicBezTo>
                  <a:cubicBezTo>
                    <a:pt x="1627" y="1041"/>
                    <a:pt x="1627" y="1041"/>
                    <a:pt x="1627" y="1041"/>
                  </a:cubicBezTo>
                  <a:cubicBezTo>
                    <a:pt x="1609" y="985"/>
                    <a:pt x="1609" y="985"/>
                    <a:pt x="1609" y="985"/>
                  </a:cubicBezTo>
                  <a:cubicBezTo>
                    <a:pt x="1595" y="983"/>
                    <a:pt x="1595" y="983"/>
                    <a:pt x="1595" y="983"/>
                  </a:cubicBezTo>
                  <a:cubicBezTo>
                    <a:pt x="1609" y="951"/>
                    <a:pt x="1609" y="951"/>
                    <a:pt x="1609" y="951"/>
                  </a:cubicBezTo>
                  <a:cubicBezTo>
                    <a:pt x="1598" y="940"/>
                    <a:pt x="1598" y="940"/>
                    <a:pt x="1598" y="940"/>
                  </a:cubicBezTo>
                  <a:cubicBezTo>
                    <a:pt x="1638" y="905"/>
                    <a:pt x="1638" y="905"/>
                    <a:pt x="1638" y="905"/>
                  </a:cubicBezTo>
                  <a:cubicBezTo>
                    <a:pt x="1662" y="905"/>
                    <a:pt x="1662" y="905"/>
                    <a:pt x="1662" y="905"/>
                  </a:cubicBezTo>
                  <a:cubicBezTo>
                    <a:pt x="1662" y="905"/>
                    <a:pt x="1641" y="881"/>
                    <a:pt x="1633" y="876"/>
                  </a:cubicBezTo>
                  <a:cubicBezTo>
                    <a:pt x="1625" y="870"/>
                    <a:pt x="1646" y="865"/>
                    <a:pt x="1654" y="841"/>
                  </a:cubicBezTo>
                  <a:cubicBezTo>
                    <a:pt x="1662" y="817"/>
                    <a:pt x="1665" y="809"/>
                    <a:pt x="1673" y="809"/>
                  </a:cubicBezTo>
                  <a:cubicBezTo>
                    <a:pt x="1681" y="809"/>
                    <a:pt x="1726" y="825"/>
                    <a:pt x="1726" y="812"/>
                  </a:cubicBezTo>
                  <a:cubicBezTo>
                    <a:pt x="1726" y="798"/>
                    <a:pt x="1718" y="793"/>
                    <a:pt x="1726" y="772"/>
                  </a:cubicBezTo>
                  <a:cubicBezTo>
                    <a:pt x="1734" y="750"/>
                    <a:pt x="1745" y="737"/>
                    <a:pt x="1745" y="737"/>
                  </a:cubicBezTo>
                  <a:cubicBezTo>
                    <a:pt x="1740" y="718"/>
                    <a:pt x="1740" y="718"/>
                    <a:pt x="1740" y="718"/>
                  </a:cubicBezTo>
                  <a:cubicBezTo>
                    <a:pt x="1740" y="718"/>
                    <a:pt x="1718" y="702"/>
                    <a:pt x="1710" y="689"/>
                  </a:cubicBezTo>
                  <a:cubicBezTo>
                    <a:pt x="1702" y="675"/>
                    <a:pt x="1708" y="641"/>
                    <a:pt x="1708" y="641"/>
                  </a:cubicBezTo>
                  <a:cubicBezTo>
                    <a:pt x="1667" y="606"/>
                    <a:pt x="1667" y="606"/>
                    <a:pt x="1667" y="606"/>
                  </a:cubicBezTo>
                  <a:cubicBezTo>
                    <a:pt x="1667" y="606"/>
                    <a:pt x="1702" y="614"/>
                    <a:pt x="1692" y="595"/>
                  </a:cubicBezTo>
                  <a:cubicBezTo>
                    <a:pt x="1681" y="577"/>
                    <a:pt x="1667" y="569"/>
                    <a:pt x="1670" y="561"/>
                  </a:cubicBezTo>
                  <a:cubicBezTo>
                    <a:pt x="1673" y="553"/>
                    <a:pt x="1726" y="507"/>
                    <a:pt x="1726" y="507"/>
                  </a:cubicBezTo>
                  <a:cubicBezTo>
                    <a:pt x="1729" y="486"/>
                    <a:pt x="1729" y="486"/>
                    <a:pt x="1729" y="486"/>
                  </a:cubicBezTo>
                  <a:cubicBezTo>
                    <a:pt x="1758" y="486"/>
                    <a:pt x="1758" y="486"/>
                    <a:pt x="1758" y="486"/>
                  </a:cubicBezTo>
                  <a:cubicBezTo>
                    <a:pt x="1758" y="459"/>
                    <a:pt x="1758" y="459"/>
                    <a:pt x="1758" y="459"/>
                  </a:cubicBezTo>
                  <a:cubicBezTo>
                    <a:pt x="1764" y="438"/>
                    <a:pt x="1764" y="438"/>
                    <a:pt x="1764" y="438"/>
                  </a:cubicBezTo>
                  <a:cubicBezTo>
                    <a:pt x="1764" y="438"/>
                    <a:pt x="1742" y="435"/>
                    <a:pt x="1729" y="416"/>
                  </a:cubicBezTo>
                  <a:close/>
                  <a:moveTo>
                    <a:pt x="580" y="254"/>
                  </a:moveTo>
                  <a:cubicBezTo>
                    <a:pt x="579" y="266"/>
                    <a:pt x="579" y="276"/>
                    <a:pt x="579" y="276"/>
                  </a:cubicBezTo>
                  <a:cubicBezTo>
                    <a:pt x="608" y="315"/>
                    <a:pt x="608" y="315"/>
                    <a:pt x="608" y="315"/>
                  </a:cubicBezTo>
                  <a:cubicBezTo>
                    <a:pt x="610" y="337"/>
                    <a:pt x="610" y="337"/>
                    <a:pt x="610" y="337"/>
                  </a:cubicBezTo>
                  <a:cubicBezTo>
                    <a:pt x="610" y="337"/>
                    <a:pt x="643" y="337"/>
                    <a:pt x="646" y="342"/>
                  </a:cubicBezTo>
                  <a:cubicBezTo>
                    <a:pt x="649" y="346"/>
                    <a:pt x="673" y="359"/>
                    <a:pt x="673" y="359"/>
                  </a:cubicBezTo>
                  <a:cubicBezTo>
                    <a:pt x="673" y="359"/>
                    <a:pt x="710" y="357"/>
                    <a:pt x="702" y="343"/>
                  </a:cubicBezTo>
                  <a:cubicBezTo>
                    <a:pt x="695" y="329"/>
                    <a:pt x="666" y="315"/>
                    <a:pt x="684" y="313"/>
                  </a:cubicBezTo>
                  <a:cubicBezTo>
                    <a:pt x="701" y="312"/>
                    <a:pt x="701" y="310"/>
                    <a:pt x="709" y="305"/>
                  </a:cubicBezTo>
                  <a:cubicBezTo>
                    <a:pt x="716" y="301"/>
                    <a:pt x="735" y="269"/>
                    <a:pt x="735" y="269"/>
                  </a:cubicBezTo>
                  <a:cubicBezTo>
                    <a:pt x="754" y="276"/>
                    <a:pt x="754" y="276"/>
                    <a:pt x="754" y="276"/>
                  </a:cubicBezTo>
                  <a:cubicBezTo>
                    <a:pt x="763" y="244"/>
                    <a:pt x="763" y="244"/>
                    <a:pt x="763" y="244"/>
                  </a:cubicBezTo>
                  <a:cubicBezTo>
                    <a:pt x="763" y="244"/>
                    <a:pt x="754" y="246"/>
                    <a:pt x="734" y="243"/>
                  </a:cubicBezTo>
                  <a:cubicBezTo>
                    <a:pt x="713" y="240"/>
                    <a:pt x="679" y="207"/>
                    <a:pt x="679" y="207"/>
                  </a:cubicBezTo>
                  <a:cubicBezTo>
                    <a:pt x="696" y="197"/>
                    <a:pt x="696" y="197"/>
                    <a:pt x="696" y="197"/>
                  </a:cubicBezTo>
                  <a:cubicBezTo>
                    <a:pt x="696" y="197"/>
                    <a:pt x="712" y="185"/>
                    <a:pt x="712" y="197"/>
                  </a:cubicBezTo>
                  <a:cubicBezTo>
                    <a:pt x="712" y="210"/>
                    <a:pt x="712" y="229"/>
                    <a:pt x="712" y="229"/>
                  </a:cubicBezTo>
                  <a:cubicBezTo>
                    <a:pt x="712" y="229"/>
                    <a:pt x="734" y="229"/>
                    <a:pt x="740" y="229"/>
                  </a:cubicBezTo>
                  <a:cubicBezTo>
                    <a:pt x="746" y="229"/>
                    <a:pt x="781" y="224"/>
                    <a:pt x="776" y="213"/>
                  </a:cubicBezTo>
                  <a:cubicBezTo>
                    <a:pt x="771" y="202"/>
                    <a:pt x="762" y="193"/>
                    <a:pt x="760" y="188"/>
                  </a:cubicBezTo>
                  <a:cubicBezTo>
                    <a:pt x="759" y="183"/>
                    <a:pt x="759" y="164"/>
                    <a:pt x="759" y="164"/>
                  </a:cubicBezTo>
                  <a:cubicBezTo>
                    <a:pt x="759" y="164"/>
                    <a:pt x="737" y="157"/>
                    <a:pt x="720" y="166"/>
                  </a:cubicBezTo>
                  <a:cubicBezTo>
                    <a:pt x="702" y="175"/>
                    <a:pt x="695" y="191"/>
                    <a:pt x="690" y="191"/>
                  </a:cubicBezTo>
                  <a:cubicBezTo>
                    <a:pt x="685" y="191"/>
                    <a:pt x="644" y="188"/>
                    <a:pt x="644" y="188"/>
                  </a:cubicBezTo>
                  <a:cubicBezTo>
                    <a:pt x="641" y="216"/>
                    <a:pt x="641" y="216"/>
                    <a:pt x="641" y="216"/>
                  </a:cubicBezTo>
                  <a:cubicBezTo>
                    <a:pt x="669" y="233"/>
                    <a:pt x="669" y="233"/>
                    <a:pt x="669" y="233"/>
                  </a:cubicBezTo>
                  <a:cubicBezTo>
                    <a:pt x="655" y="248"/>
                    <a:pt x="655" y="248"/>
                    <a:pt x="655" y="248"/>
                  </a:cubicBezTo>
                  <a:cubicBezTo>
                    <a:pt x="643" y="240"/>
                    <a:pt x="643" y="240"/>
                    <a:pt x="643" y="240"/>
                  </a:cubicBezTo>
                  <a:cubicBezTo>
                    <a:pt x="629" y="241"/>
                    <a:pt x="629" y="241"/>
                    <a:pt x="629" y="241"/>
                  </a:cubicBezTo>
                  <a:cubicBezTo>
                    <a:pt x="615" y="232"/>
                    <a:pt x="615" y="232"/>
                    <a:pt x="615" y="232"/>
                  </a:cubicBezTo>
                  <a:cubicBezTo>
                    <a:pt x="577" y="226"/>
                    <a:pt x="577" y="226"/>
                    <a:pt x="577" y="226"/>
                  </a:cubicBezTo>
                  <a:cubicBezTo>
                    <a:pt x="577" y="226"/>
                    <a:pt x="582" y="241"/>
                    <a:pt x="580" y="254"/>
                  </a:cubicBezTo>
                  <a:close/>
                  <a:moveTo>
                    <a:pt x="641" y="445"/>
                  </a:moveTo>
                  <a:cubicBezTo>
                    <a:pt x="641" y="445"/>
                    <a:pt x="682" y="475"/>
                    <a:pt x="682" y="461"/>
                  </a:cubicBezTo>
                  <a:cubicBezTo>
                    <a:pt x="682" y="447"/>
                    <a:pt x="649" y="440"/>
                    <a:pt x="641" y="4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954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341" y="943"/>
              <a:ext cx="576" cy="983"/>
            </a:xfrm>
            <a:custGeom>
              <a:avLst/>
              <a:gdLst/>
              <a:ahLst/>
              <a:cxnLst>
                <a:cxn ang="0">
                  <a:pos x="1049" y="1770"/>
                </a:cxn>
                <a:cxn ang="0">
                  <a:pos x="991" y="1529"/>
                </a:cxn>
                <a:cxn ang="0">
                  <a:pos x="1023" y="1679"/>
                </a:cxn>
                <a:cxn ang="0">
                  <a:pos x="946" y="1372"/>
                </a:cxn>
                <a:cxn ang="0">
                  <a:pos x="925" y="1369"/>
                </a:cxn>
                <a:cxn ang="0">
                  <a:pos x="932" y="1449"/>
                </a:cxn>
                <a:cxn ang="0">
                  <a:pos x="938" y="1377"/>
                </a:cxn>
                <a:cxn ang="0">
                  <a:pos x="1049" y="1787"/>
                </a:cxn>
                <a:cxn ang="0">
                  <a:pos x="888" y="653"/>
                </a:cxn>
                <a:cxn ang="0">
                  <a:pos x="907" y="667"/>
                </a:cxn>
                <a:cxn ang="0">
                  <a:pos x="935" y="606"/>
                </a:cxn>
                <a:cxn ang="0">
                  <a:pos x="922" y="1241"/>
                </a:cxn>
                <a:cxn ang="0">
                  <a:pos x="845" y="1125"/>
                </a:cxn>
                <a:cxn ang="0">
                  <a:pos x="835" y="1051"/>
                </a:cxn>
                <a:cxn ang="0">
                  <a:pos x="788" y="1003"/>
                </a:cxn>
                <a:cxn ang="0">
                  <a:pos x="802" y="871"/>
                </a:cxn>
                <a:cxn ang="0">
                  <a:pos x="688" y="783"/>
                </a:cxn>
                <a:cxn ang="0">
                  <a:pos x="699" y="774"/>
                </a:cxn>
                <a:cxn ang="0">
                  <a:pos x="651" y="741"/>
                </a:cxn>
                <a:cxn ang="0">
                  <a:pos x="552" y="695"/>
                </a:cxn>
                <a:cxn ang="0">
                  <a:pos x="481" y="640"/>
                </a:cxn>
                <a:cxn ang="0">
                  <a:pos x="415" y="567"/>
                </a:cxn>
                <a:cxn ang="0">
                  <a:pos x="424" y="531"/>
                </a:cxn>
                <a:cxn ang="0">
                  <a:pos x="435" y="479"/>
                </a:cxn>
                <a:cxn ang="0">
                  <a:pos x="456" y="391"/>
                </a:cxn>
                <a:cxn ang="0">
                  <a:pos x="561" y="268"/>
                </a:cxn>
                <a:cxn ang="0">
                  <a:pos x="493" y="132"/>
                </a:cxn>
                <a:cxn ang="0">
                  <a:pos x="489" y="83"/>
                </a:cxn>
                <a:cxn ang="0">
                  <a:pos x="463" y="31"/>
                </a:cxn>
                <a:cxn ang="0">
                  <a:pos x="457" y="16"/>
                </a:cxn>
                <a:cxn ang="0">
                  <a:pos x="390" y="61"/>
                </a:cxn>
                <a:cxn ang="0">
                  <a:pos x="307" y="171"/>
                </a:cxn>
                <a:cxn ang="0">
                  <a:pos x="181" y="158"/>
                </a:cxn>
                <a:cxn ang="0">
                  <a:pos x="101" y="187"/>
                </a:cxn>
                <a:cxn ang="0">
                  <a:pos x="29" y="259"/>
                </a:cxn>
                <a:cxn ang="0">
                  <a:pos x="2" y="334"/>
                </a:cxn>
                <a:cxn ang="0">
                  <a:pos x="66" y="398"/>
                </a:cxn>
                <a:cxn ang="0">
                  <a:pos x="115" y="414"/>
                </a:cxn>
                <a:cxn ang="0">
                  <a:pos x="197" y="465"/>
                </a:cxn>
                <a:cxn ang="0">
                  <a:pos x="227" y="510"/>
                </a:cxn>
                <a:cxn ang="0">
                  <a:pos x="258" y="499"/>
                </a:cxn>
                <a:cxn ang="0">
                  <a:pos x="187" y="423"/>
                </a:cxn>
                <a:cxn ang="0">
                  <a:pos x="216" y="382"/>
                </a:cxn>
                <a:cxn ang="0">
                  <a:pos x="260" y="437"/>
                </a:cxn>
                <a:cxn ang="0">
                  <a:pos x="312" y="493"/>
                </a:cxn>
                <a:cxn ang="0">
                  <a:pos x="342" y="604"/>
                </a:cxn>
                <a:cxn ang="0">
                  <a:pos x="376" y="714"/>
                </a:cxn>
                <a:cxn ang="0">
                  <a:pos x="428" y="872"/>
                </a:cxn>
                <a:cxn ang="0">
                  <a:pos x="399" y="945"/>
                </a:cxn>
                <a:cxn ang="0">
                  <a:pos x="523" y="1114"/>
                </a:cxn>
                <a:cxn ang="0">
                  <a:pos x="805" y="1271"/>
                </a:cxn>
                <a:cxn ang="0">
                  <a:pos x="918" y="1267"/>
                </a:cxn>
                <a:cxn ang="0">
                  <a:pos x="521" y="614"/>
                </a:cxn>
              </a:cxnLst>
              <a:rect l="0" t="0" r="r" b="b"/>
              <a:pathLst>
                <a:path w="1071" h="1828">
                  <a:moveTo>
                    <a:pt x="1049" y="1770"/>
                  </a:moveTo>
                  <a:cubicBezTo>
                    <a:pt x="1049" y="1761"/>
                    <a:pt x="1056" y="1750"/>
                    <a:pt x="1041" y="1751"/>
                  </a:cubicBezTo>
                  <a:cubicBezTo>
                    <a:pt x="1041" y="1751"/>
                    <a:pt x="1049" y="1779"/>
                    <a:pt x="1049" y="1770"/>
                  </a:cubicBezTo>
                  <a:close/>
                  <a:moveTo>
                    <a:pt x="969" y="1504"/>
                  </a:moveTo>
                  <a:cubicBezTo>
                    <a:pt x="980" y="1535"/>
                    <a:pt x="980" y="1535"/>
                    <a:pt x="980" y="1535"/>
                  </a:cubicBezTo>
                  <a:cubicBezTo>
                    <a:pt x="980" y="1535"/>
                    <a:pt x="1001" y="1540"/>
                    <a:pt x="991" y="1529"/>
                  </a:cubicBezTo>
                  <a:cubicBezTo>
                    <a:pt x="982" y="1518"/>
                    <a:pt x="969" y="1504"/>
                    <a:pt x="969" y="1504"/>
                  </a:cubicBezTo>
                  <a:close/>
                  <a:moveTo>
                    <a:pt x="1018" y="1665"/>
                  </a:moveTo>
                  <a:cubicBezTo>
                    <a:pt x="1018" y="1665"/>
                    <a:pt x="1016" y="1682"/>
                    <a:pt x="1023" y="1679"/>
                  </a:cubicBezTo>
                  <a:cubicBezTo>
                    <a:pt x="1029" y="1676"/>
                    <a:pt x="1029" y="1665"/>
                    <a:pt x="1018" y="1665"/>
                  </a:cubicBezTo>
                  <a:close/>
                  <a:moveTo>
                    <a:pt x="938" y="1377"/>
                  </a:moveTo>
                  <a:cubicBezTo>
                    <a:pt x="946" y="1372"/>
                    <a:pt x="946" y="1372"/>
                    <a:pt x="946" y="1372"/>
                  </a:cubicBezTo>
                  <a:cubicBezTo>
                    <a:pt x="936" y="1353"/>
                    <a:pt x="936" y="1353"/>
                    <a:pt x="936" y="1353"/>
                  </a:cubicBezTo>
                  <a:cubicBezTo>
                    <a:pt x="924" y="1353"/>
                    <a:pt x="924" y="1353"/>
                    <a:pt x="924" y="1353"/>
                  </a:cubicBezTo>
                  <a:cubicBezTo>
                    <a:pt x="925" y="1369"/>
                    <a:pt x="925" y="1369"/>
                    <a:pt x="925" y="1369"/>
                  </a:cubicBezTo>
                  <a:cubicBezTo>
                    <a:pt x="925" y="1369"/>
                    <a:pt x="913" y="1380"/>
                    <a:pt x="921" y="1386"/>
                  </a:cubicBezTo>
                  <a:cubicBezTo>
                    <a:pt x="929" y="1392"/>
                    <a:pt x="936" y="1413"/>
                    <a:pt x="936" y="1413"/>
                  </a:cubicBezTo>
                  <a:cubicBezTo>
                    <a:pt x="936" y="1413"/>
                    <a:pt x="919" y="1444"/>
                    <a:pt x="932" y="1449"/>
                  </a:cubicBezTo>
                  <a:cubicBezTo>
                    <a:pt x="944" y="1454"/>
                    <a:pt x="960" y="1458"/>
                    <a:pt x="960" y="1458"/>
                  </a:cubicBezTo>
                  <a:cubicBezTo>
                    <a:pt x="954" y="1408"/>
                    <a:pt x="954" y="1408"/>
                    <a:pt x="954" y="1408"/>
                  </a:cubicBezTo>
                  <a:lnTo>
                    <a:pt x="938" y="1377"/>
                  </a:lnTo>
                  <a:close/>
                  <a:moveTo>
                    <a:pt x="1049" y="1787"/>
                  </a:moveTo>
                  <a:cubicBezTo>
                    <a:pt x="1049" y="1787"/>
                    <a:pt x="1040" y="1825"/>
                    <a:pt x="1056" y="1826"/>
                  </a:cubicBezTo>
                  <a:cubicBezTo>
                    <a:pt x="1071" y="1828"/>
                    <a:pt x="1059" y="1786"/>
                    <a:pt x="1049" y="1787"/>
                  </a:cubicBezTo>
                  <a:close/>
                  <a:moveTo>
                    <a:pt x="929" y="656"/>
                  </a:moveTo>
                  <a:cubicBezTo>
                    <a:pt x="910" y="642"/>
                    <a:pt x="910" y="642"/>
                    <a:pt x="910" y="642"/>
                  </a:cubicBezTo>
                  <a:cubicBezTo>
                    <a:pt x="888" y="653"/>
                    <a:pt x="888" y="653"/>
                    <a:pt x="888" y="653"/>
                  </a:cubicBezTo>
                  <a:cubicBezTo>
                    <a:pt x="863" y="643"/>
                    <a:pt x="863" y="643"/>
                    <a:pt x="863" y="643"/>
                  </a:cubicBezTo>
                  <a:cubicBezTo>
                    <a:pt x="858" y="664"/>
                    <a:pt x="858" y="664"/>
                    <a:pt x="858" y="664"/>
                  </a:cubicBezTo>
                  <a:cubicBezTo>
                    <a:pt x="907" y="667"/>
                    <a:pt x="907" y="667"/>
                    <a:pt x="907" y="667"/>
                  </a:cubicBezTo>
                  <a:lnTo>
                    <a:pt x="929" y="656"/>
                  </a:lnTo>
                  <a:close/>
                  <a:moveTo>
                    <a:pt x="979" y="598"/>
                  </a:moveTo>
                  <a:cubicBezTo>
                    <a:pt x="969" y="587"/>
                    <a:pt x="940" y="596"/>
                    <a:pt x="935" y="606"/>
                  </a:cubicBezTo>
                  <a:cubicBezTo>
                    <a:pt x="935" y="606"/>
                    <a:pt x="988" y="609"/>
                    <a:pt x="979" y="598"/>
                  </a:cubicBezTo>
                  <a:close/>
                  <a:moveTo>
                    <a:pt x="918" y="1267"/>
                  </a:moveTo>
                  <a:cubicBezTo>
                    <a:pt x="918" y="1267"/>
                    <a:pt x="920" y="1242"/>
                    <a:pt x="922" y="1241"/>
                  </a:cubicBezTo>
                  <a:cubicBezTo>
                    <a:pt x="924" y="1241"/>
                    <a:pt x="892" y="1180"/>
                    <a:pt x="892" y="1180"/>
                  </a:cubicBezTo>
                  <a:cubicBezTo>
                    <a:pt x="892" y="1180"/>
                    <a:pt x="881" y="1167"/>
                    <a:pt x="874" y="1163"/>
                  </a:cubicBezTo>
                  <a:cubicBezTo>
                    <a:pt x="868" y="1159"/>
                    <a:pt x="851" y="1140"/>
                    <a:pt x="845" y="1125"/>
                  </a:cubicBezTo>
                  <a:cubicBezTo>
                    <a:pt x="839" y="1111"/>
                    <a:pt x="846" y="1067"/>
                    <a:pt x="846" y="1067"/>
                  </a:cubicBezTo>
                  <a:cubicBezTo>
                    <a:pt x="846" y="1067"/>
                    <a:pt x="866" y="1061"/>
                    <a:pt x="872" y="1051"/>
                  </a:cubicBezTo>
                  <a:cubicBezTo>
                    <a:pt x="877" y="1042"/>
                    <a:pt x="835" y="1051"/>
                    <a:pt x="835" y="1051"/>
                  </a:cubicBezTo>
                  <a:cubicBezTo>
                    <a:pt x="835" y="1051"/>
                    <a:pt x="834" y="1036"/>
                    <a:pt x="836" y="1035"/>
                  </a:cubicBezTo>
                  <a:cubicBezTo>
                    <a:pt x="833" y="1035"/>
                    <a:pt x="816" y="1038"/>
                    <a:pt x="816" y="1038"/>
                  </a:cubicBezTo>
                  <a:cubicBezTo>
                    <a:pt x="788" y="1003"/>
                    <a:pt x="788" y="1003"/>
                    <a:pt x="788" y="1003"/>
                  </a:cubicBezTo>
                  <a:cubicBezTo>
                    <a:pt x="788" y="1003"/>
                    <a:pt x="785" y="929"/>
                    <a:pt x="786" y="926"/>
                  </a:cubicBezTo>
                  <a:cubicBezTo>
                    <a:pt x="786" y="923"/>
                    <a:pt x="804" y="909"/>
                    <a:pt x="809" y="904"/>
                  </a:cubicBezTo>
                  <a:cubicBezTo>
                    <a:pt x="814" y="899"/>
                    <a:pt x="806" y="879"/>
                    <a:pt x="802" y="871"/>
                  </a:cubicBezTo>
                  <a:cubicBezTo>
                    <a:pt x="799" y="862"/>
                    <a:pt x="752" y="863"/>
                    <a:pt x="740" y="862"/>
                  </a:cubicBezTo>
                  <a:cubicBezTo>
                    <a:pt x="727" y="861"/>
                    <a:pt x="726" y="851"/>
                    <a:pt x="715" y="841"/>
                  </a:cubicBezTo>
                  <a:cubicBezTo>
                    <a:pt x="704" y="831"/>
                    <a:pt x="688" y="795"/>
                    <a:pt x="688" y="783"/>
                  </a:cubicBezTo>
                  <a:cubicBezTo>
                    <a:pt x="687" y="771"/>
                    <a:pt x="675" y="765"/>
                    <a:pt x="675" y="765"/>
                  </a:cubicBezTo>
                  <a:cubicBezTo>
                    <a:pt x="680" y="745"/>
                    <a:pt x="680" y="745"/>
                    <a:pt x="680" y="745"/>
                  </a:cubicBezTo>
                  <a:cubicBezTo>
                    <a:pt x="699" y="774"/>
                    <a:pt x="699" y="774"/>
                    <a:pt x="699" y="774"/>
                  </a:cubicBezTo>
                  <a:cubicBezTo>
                    <a:pt x="699" y="774"/>
                    <a:pt x="712" y="772"/>
                    <a:pt x="722" y="761"/>
                  </a:cubicBezTo>
                  <a:cubicBezTo>
                    <a:pt x="732" y="749"/>
                    <a:pt x="681" y="729"/>
                    <a:pt x="672" y="726"/>
                  </a:cubicBezTo>
                  <a:cubicBezTo>
                    <a:pt x="664" y="723"/>
                    <a:pt x="662" y="741"/>
                    <a:pt x="651" y="741"/>
                  </a:cubicBezTo>
                  <a:cubicBezTo>
                    <a:pt x="640" y="741"/>
                    <a:pt x="601" y="709"/>
                    <a:pt x="601" y="709"/>
                  </a:cubicBezTo>
                  <a:cubicBezTo>
                    <a:pt x="590" y="673"/>
                    <a:pt x="590" y="673"/>
                    <a:pt x="590" y="673"/>
                  </a:cubicBezTo>
                  <a:cubicBezTo>
                    <a:pt x="590" y="673"/>
                    <a:pt x="553" y="693"/>
                    <a:pt x="552" y="695"/>
                  </a:cubicBezTo>
                  <a:cubicBezTo>
                    <a:pt x="550" y="697"/>
                    <a:pt x="565" y="704"/>
                    <a:pt x="570" y="709"/>
                  </a:cubicBezTo>
                  <a:cubicBezTo>
                    <a:pt x="574" y="713"/>
                    <a:pt x="552" y="718"/>
                    <a:pt x="535" y="719"/>
                  </a:cubicBezTo>
                  <a:cubicBezTo>
                    <a:pt x="518" y="719"/>
                    <a:pt x="484" y="660"/>
                    <a:pt x="481" y="640"/>
                  </a:cubicBezTo>
                  <a:cubicBezTo>
                    <a:pt x="478" y="620"/>
                    <a:pt x="455" y="591"/>
                    <a:pt x="455" y="591"/>
                  </a:cubicBezTo>
                  <a:cubicBezTo>
                    <a:pt x="442" y="593"/>
                    <a:pt x="442" y="593"/>
                    <a:pt x="442" y="593"/>
                  </a:cubicBezTo>
                  <a:cubicBezTo>
                    <a:pt x="442" y="593"/>
                    <a:pt x="424" y="574"/>
                    <a:pt x="415" y="567"/>
                  </a:cubicBezTo>
                  <a:cubicBezTo>
                    <a:pt x="406" y="561"/>
                    <a:pt x="414" y="551"/>
                    <a:pt x="414" y="551"/>
                  </a:cubicBezTo>
                  <a:cubicBezTo>
                    <a:pt x="414" y="551"/>
                    <a:pt x="409" y="539"/>
                    <a:pt x="409" y="537"/>
                  </a:cubicBezTo>
                  <a:cubicBezTo>
                    <a:pt x="409" y="534"/>
                    <a:pt x="424" y="531"/>
                    <a:pt x="424" y="531"/>
                  </a:cubicBezTo>
                  <a:cubicBezTo>
                    <a:pt x="417" y="505"/>
                    <a:pt x="417" y="505"/>
                    <a:pt x="417" y="505"/>
                  </a:cubicBezTo>
                  <a:cubicBezTo>
                    <a:pt x="417" y="505"/>
                    <a:pt x="442" y="511"/>
                    <a:pt x="458" y="509"/>
                  </a:cubicBezTo>
                  <a:cubicBezTo>
                    <a:pt x="474" y="507"/>
                    <a:pt x="435" y="479"/>
                    <a:pt x="435" y="479"/>
                  </a:cubicBezTo>
                  <a:cubicBezTo>
                    <a:pt x="429" y="410"/>
                    <a:pt x="429" y="410"/>
                    <a:pt x="429" y="410"/>
                  </a:cubicBezTo>
                  <a:cubicBezTo>
                    <a:pt x="429" y="410"/>
                    <a:pt x="471" y="445"/>
                    <a:pt x="480" y="443"/>
                  </a:cubicBezTo>
                  <a:cubicBezTo>
                    <a:pt x="488" y="441"/>
                    <a:pt x="456" y="391"/>
                    <a:pt x="456" y="391"/>
                  </a:cubicBezTo>
                  <a:cubicBezTo>
                    <a:pt x="459" y="357"/>
                    <a:pt x="459" y="357"/>
                    <a:pt x="459" y="357"/>
                  </a:cubicBezTo>
                  <a:cubicBezTo>
                    <a:pt x="459" y="350"/>
                    <a:pt x="498" y="280"/>
                    <a:pt x="506" y="274"/>
                  </a:cubicBezTo>
                  <a:cubicBezTo>
                    <a:pt x="514" y="268"/>
                    <a:pt x="550" y="274"/>
                    <a:pt x="561" y="268"/>
                  </a:cubicBezTo>
                  <a:cubicBezTo>
                    <a:pt x="572" y="262"/>
                    <a:pt x="532" y="233"/>
                    <a:pt x="520" y="225"/>
                  </a:cubicBezTo>
                  <a:cubicBezTo>
                    <a:pt x="508" y="217"/>
                    <a:pt x="515" y="170"/>
                    <a:pt x="514" y="159"/>
                  </a:cubicBezTo>
                  <a:cubicBezTo>
                    <a:pt x="514" y="148"/>
                    <a:pt x="493" y="133"/>
                    <a:pt x="493" y="132"/>
                  </a:cubicBezTo>
                  <a:cubicBezTo>
                    <a:pt x="493" y="131"/>
                    <a:pt x="495" y="116"/>
                    <a:pt x="495" y="116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75" y="45"/>
                    <a:pt x="475" y="45"/>
                    <a:pt x="475" y="45"/>
                  </a:cubicBezTo>
                  <a:cubicBezTo>
                    <a:pt x="463" y="31"/>
                    <a:pt x="463" y="31"/>
                    <a:pt x="463" y="31"/>
                  </a:cubicBezTo>
                  <a:cubicBezTo>
                    <a:pt x="466" y="10"/>
                    <a:pt x="466" y="10"/>
                    <a:pt x="466" y="10"/>
                  </a:cubicBezTo>
                  <a:cubicBezTo>
                    <a:pt x="465" y="5"/>
                    <a:pt x="465" y="5"/>
                    <a:pt x="465" y="5"/>
                  </a:cubicBezTo>
                  <a:cubicBezTo>
                    <a:pt x="445" y="0"/>
                    <a:pt x="457" y="16"/>
                    <a:pt x="457" y="16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416" y="11"/>
                    <a:pt x="398" y="11"/>
                  </a:cubicBezTo>
                  <a:cubicBezTo>
                    <a:pt x="379" y="11"/>
                    <a:pt x="390" y="61"/>
                    <a:pt x="390" y="61"/>
                  </a:cubicBezTo>
                  <a:cubicBezTo>
                    <a:pt x="374" y="104"/>
                    <a:pt x="374" y="104"/>
                    <a:pt x="374" y="104"/>
                  </a:cubicBezTo>
                  <a:cubicBezTo>
                    <a:pt x="352" y="168"/>
                    <a:pt x="352" y="168"/>
                    <a:pt x="352" y="168"/>
                  </a:cubicBezTo>
                  <a:cubicBezTo>
                    <a:pt x="352" y="168"/>
                    <a:pt x="323" y="168"/>
                    <a:pt x="307" y="171"/>
                  </a:cubicBezTo>
                  <a:cubicBezTo>
                    <a:pt x="291" y="174"/>
                    <a:pt x="253" y="216"/>
                    <a:pt x="253" y="216"/>
                  </a:cubicBezTo>
                  <a:cubicBezTo>
                    <a:pt x="253" y="216"/>
                    <a:pt x="229" y="150"/>
                    <a:pt x="219" y="136"/>
                  </a:cubicBezTo>
                  <a:cubicBezTo>
                    <a:pt x="208" y="123"/>
                    <a:pt x="181" y="158"/>
                    <a:pt x="181" y="158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28" y="187"/>
                    <a:pt x="128" y="187"/>
                    <a:pt x="128" y="187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88" y="214"/>
                    <a:pt x="88" y="214"/>
                    <a:pt x="88" y="214"/>
                  </a:cubicBezTo>
                  <a:cubicBezTo>
                    <a:pt x="72" y="240"/>
                    <a:pt x="72" y="240"/>
                    <a:pt x="72" y="240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34" y="278"/>
                    <a:pt x="34" y="278"/>
                    <a:pt x="34" y="278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6" y="278"/>
                    <a:pt x="0" y="318"/>
                    <a:pt x="2" y="334"/>
                  </a:cubicBezTo>
                  <a:cubicBezTo>
                    <a:pt x="5" y="350"/>
                    <a:pt x="40" y="353"/>
                    <a:pt x="40" y="353"/>
                  </a:cubicBezTo>
                  <a:cubicBezTo>
                    <a:pt x="40" y="379"/>
                    <a:pt x="40" y="379"/>
                    <a:pt x="40" y="379"/>
                  </a:cubicBezTo>
                  <a:cubicBezTo>
                    <a:pt x="66" y="398"/>
                    <a:pt x="66" y="398"/>
                    <a:pt x="66" y="398"/>
                  </a:cubicBezTo>
                  <a:cubicBezTo>
                    <a:pt x="96" y="395"/>
                    <a:pt x="96" y="395"/>
                    <a:pt x="96" y="395"/>
                  </a:cubicBezTo>
                  <a:cubicBezTo>
                    <a:pt x="96" y="417"/>
                    <a:pt x="96" y="417"/>
                    <a:pt x="96" y="417"/>
                  </a:cubicBezTo>
                  <a:cubicBezTo>
                    <a:pt x="115" y="414"/>
                    <a:pt x="115" y="414"/>
                    <a:pt x="115" y="414"/>
                  </a:cubicBezTo>
                  <a:cubicBezTo>
                    <a:pt x="128" y="451"/>
                    <a:pt x="128" y="451"/>
                    <a:pt x="128" y="451"/>
                  </a:cubicBezTo>
                  <a:cubicBezTo>
                    <a:pt x="155" y="449"/>
                    <a:pt x="155" y="449"/>
                    <a:pt x="155" y="449"/>
                  </a:cubicBezTo>
                  <a:cubicBezTo>
                    <a:pt x="197" y="465"/>
                    <a:pt x="197" y="465"/>
                    <a:pt x="197" y="465"/>
                  </a:cubicBezTo>
                  <a:cubicBezTo>
                    <a:pt x="197" y="491"/>
                    <a:pt x="197" y="491"/>
                    <a:pt x="197" y="491"/>
                  </a:cubicBezTo>
                  <a:cubicBezTo>
                    <a:pt x="208" y="481"/>
                    <a:pt x="208" y="481"/>
                    <a:pt x="208" y="481"/>
                  </a:cubicBezTo>
                  <a:cubicBezTo>
                    <a:pt x="227" y="510"/>
                    <a:pt x="227" y="510"/>
                    <a:pt x="227" y="510"/>
                  </a:cubicBezTo>
                  <a:cubicBezTo>
                    <a:pt x="247" y="512"/>
                    <a:pt x="247" y="512"/>
                    <a:pt x="247" y="512"/>
                  </a:cubicBezTo>
                  <a:cubicBezTo>
                    <a:pt x="246" y="504"/>
                    <a:pt x="245" y="499"/>
                    <a:pt x="245" y="499"/>
                  </a:cubicBezTo>
                  <a:cubicBezTo>
                    <a:pt x="258" y="499"/>
                    <a:pt x="258" y="499"/>
                    <a:pt x="258" y="499"/>
                  </a:cubicBezTo>
                  <a:cubicBezTo>
                    <a:pt x="261" y="483"/>
                    <a:pt x="261" y="483"/>
                    <a:pt x="261" y="483"/>
                  </a:cubicBezTo>
                  <a:cubicBezTo>
                    <a:pt x="242" y="485"/>
                    <a:pt x="242" y="485"/>
                    <a:pt x="242" y="485"/>
                  </a:cubicBezTo>
                  <a:cubicBezTo>
                    <a:pt x="242" y="485"/>
                    <a:pt x="187" y="429"/>
                    <a:pt x="187" y="423"/>
                  </a:cubicBezTo>
                  <a:cubicBezTo>
                    <a:pt x="187" y="416"/>
                    <a:pt x="195" y="419"/>
                    <a:pt x="195" y="419"/>
                  </a:cubicBezTo>
                  <a:cubicBezTo>
                    <a:pt x="195" y="419"/>
                    <a:pt x="195" y="389"/>
                    <a:pt x="201" y="383"/>
                  </a:cubicBezTo>
                  <a:cubicBezTo>
                    <a:pt x="207" y="376"/>
                    <a:pt x="216" y="382"/>
                    <a:pt x="216" y="382"/>
                  </a:cubicBezTo>
                  <a:cubicBezTo>
                    <a:pt x="216" y="382"/>
                    <a:pt x="232" y="370"/>
                    <a:pt x="239" y="373"/>
                  </a:cubicBezTo>
                  <a:cubicBezTo>
                    <a:pt x="246" y="377"/>
                    <a:pt x="228" y="393"/>
                    <a:pt x="231" y="409"/>
                  </a:cubicBezTo>
                  <a:cubicBezTo>
                    <a:pt x="234" y="426"/>
                    <a:pt x="249" y="432"/>
                    <a:pt x="260" y="437"/>
                  </a:cubicBezTo>
                  <a:cubicBezTo>
                    <a:pt x="270" y="441"/>
                    <a:pt x="286" y="468"/>
                    <a:pt x="288" y="469"/>
                  </a:cubicBezTo>
                  <a:cubicBezTo>
                    <a:pt x="290" y="471"/>
                    <a:pt x="304" y="471"/>
                    <a:pt x="304" y="471"/>
                  </a:cubicBezTo>
                  <a:cubicBezTo>
                    <a:pt x="304" y="471"/>
                    <a:pt x="306" y="483"/>
                    <a:pt x="312" y="493"/>
                  </a:cubicBezTo>
                  <a:cubicBezTo>
                    <a:pt x="318" y="504"/>
                    <a:pt x="334" y="502"/>
                    <a:pt x="334" y="502"/>
                  </a:cubicBezTo>
                  <a:cubicBezTo>
                    <a:pt x="331" y="597"/>
                    <a:pt x="331" y="597"/>
                    <a:pt x="331" y="597"/>
                  </a:cubicBezTo>
                  <a:cubicBezTo>
                    <a:pt x="342" y="604"/>
                    <a:pt x="342" y="604"/>
                    <a:pt x="342" y="604"/>
                  </a:cubicBezTo>
                  <a:cubicBezTo>
                    <a:pt x="342" y="604"/>
                    <a:pt x="352" y="635"/>
                    <a:pt x="364" y="651"/>
                  </a:cubicBezTo>
                  <a:cubicBezTo>
                    <a:pt x="376" y="668"/>
                    <a:pt x="368" y="691"/>
                    <a:pt x="368" y="701"/>
                  </a:cubicBezTo>
                  <a:cubicBezTo>
                    <a:pt x="368" y="710"/>
                    <a:pt x="376" y="714"/>
                    <a:pt x="376" y="714"/>
                  </a:cubicBezTo>
                  <a:cubicBezTo>
                    <a:pt x="376" y="714"/>
                    <a:pt x="379" y="740"/>
                    <a:pt x="380" y="747"/>
                  </a:cubicBezTo>
                  <a:cubicBezTo>
                    <a:pt x="380" y="755"/>
                    <a:pt x="386" y="753"/>
                    <a:pt x="402" y="773"/>
                  </a:cubicBezTo>
                  <a:cubicBezTo>
                    <a:pt x="417" y="793"/>
                    <a:pt x="428" y="872"/>
                    <a:pt x="428" y="872"/>
                  </a:cubicBezTo>
                  <a:cubicBezTo>
                    <a:pt x="428" y="872"/>
                    <a:pt x="416" y="889"/>
                    <a:pt x="413" y="900"/>
                  </a:cubicBezTo>
                  <a:cubicBezTo>
                    <a:pt x="410" y="911"/>
                    <a:pt x="423" y="922"/>
                    <a:pt x="423" y="924"/>
                  </a:cubicBezTo>
                  <a:cubicBezTo>
                    <a:pt x="423" y="926"/>
                    <a:pt x="401" y="942"/>
                    <a:pt x="399" y="945"/>
                  </a:cubicBezTo>
                  <a:cubicBezTo>
                    <a:pt x="397" y="947"/>
                    <a:pt x="424" y="954"/>
                    <a:pt x="440" y="961"/>
                  </a:cubicBezTo>
                  <a:cubicBezTo>
                    <a:pt x="455" y="969"/>
                    <a:pt x="458" y="1039"/>
                    <a:pt x="458" y="1039"/>
                  </a:cubicBezTo>
                  <a:cubicBezTo>
                    <a:pt x="523" y="1114"/>
                    <a:pt x="523" y="1114"/>
                    <a:pt x="523" y="1114"/>
                  </a:cubicBezTo>
                  <a:cubicBezTo>
                    <a:pt x="523" y="1114"/>
                    <a:pt x="562" y="1156"/>
                    <a:pt x="569" y="1158"/>
                  </a:cubicBezTo>
                  <a:cubicBezTo>
                    <a:pt x="576" y="1160"/>
                    <a:pt x="773" y="1265"/>
                    <a:pt x="776" y="1268"/>
                  </a:cubicBezTo>
                  <a:cubicBezTo>
                    <a:pt x="780" y="1271"/>
                    <a:pt x="793" y="1271"/>
                    <a:pt x="805" y="1271"/>
                  </a:cubicBezTo>
                  <a:cubicBezTo>
                    <a:pt x="817" y="1272"/>
                    <a:pt x="878" y="1315"/>
                    <a:pt x="890" y="1325"/>
                  </a:cubicBezTo>
                  <a:cubicBezTo>
                    <a:pt x="901" y="1335"/>
                    <a:pt x="934" y="1330"/>
                    <a:pt x="934" y="1330"/>
                  </a:cubicBezTo>
                  <a:lnTo>
                    <a:pt x="918" y="1267"/>
                  </a:lnTo>
                  <a:close/>
                  <a:moveTo>
                    <a:pt x="493" y="546"/>
                  </a:moveTo>
                  <a:cubicBezTo>
                    <a:pt x="491" y="589"/>
                    <a:pt x="491" y="589"/>
                    <a:pt x="491" y="589"/>
                  </a:cubicBezTo>
                  <a:cubicBezTo>
                    <a:pt x="521" y="614"/>
                    <a:pt x="521" y="614"/>
                    <a:pt x="521" y="614"/>
                  </a:cubicBezTo>
                  <a:cubicBezTo>
                    <a:pt x="521" y="614"/>
                    <a:pt x="535" y="567"/>
                    <a:pt x="523" y="556"/>
                  </a:cubicBezTo>
                  <a:cubicBezTo>
                    <a:pt x="510" y="545"/>
                    <a:pt x="493" y="546"/>
                    <a:pt x="493" y="5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955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109" y="544"/>
              <a:ext cx="498" cy="1058"/>
            </a:xfrm>
            <a:custGeom>
              <a:avLst/>
              <a:gdLst/>
              <a:ahLst/>
              <a:cxnLst>
                <a:cxn ang="0">
                  <a:pos x="123" y="296"/>
                </a:cxn>
                <a:cxn ang="0">
                  <a:pos x="126" y="173"/>
                </a:cxn>
                <a:cxn ang="0">
                  <a:pos x="99" y="296"/>
                </a:cxn>
                <a:cxn ang="0">
                  <a:pos x="927" y="544"/>
                </a:cxn>
                <a:cxn ang="0">
                  <a:pos x="811" y="526"/>
                </a:cxn>
                <a:cxn ang="0">
                  <a:pos x="732" y="537"/>
                </a:cxn>
                <a:cxn ang="0">
                  <a:pos x="638" y="562"/>
                </a:cxn>
                <a:cxn ang="0">
                  <a:pos x="697" y="444"/>
                </a:cxn>
                <a:cxn ang="0">
                  <a:pos x="610" y="394"/>
                </a:cxn>
                <a:cxn ang="0">
                  <a:pos x="585" y="355"/>
                </a:cxn>
                <a:cxn ang="0">
                  <a:pos x="656" y="356"/>
                </a:cxn>
                <a:cxn ang="0">
                  <a:pos x="751" y="256"/>
                </a:cxn>
                <a:cxn ang="0">
                  <a:pos x="797" y="172"/>
                </a:cxn>
                <a:cxn ang="0">
                  <a:pos x="764" y="112"/>
                </a:cxn>
                <a:cxn ang="0">
                  <a:pos x="716" y="96"/>
                </a:cxn>
                <a:cxn ang="0">
                  <a:pos x="688" y="35"/>
                </a:cxn>
                <a:cxn ang="0">
                  <a:pos x="562" y="96"/>
                </a:cxn>
                <a:cxn ang="0">
                  <a:pos x="587" y="151"/>
                </a:cxn>
                <a:cxn ang="0">
                  <a:pos x="538" y="184"/>
                </a:cxn>
                <a:cxn ang="0">
                  <a:pos x="384" y="262"/>
                </a:cxn>
                <a:cxn ang="0">
                  <a:pos x="324" y="296"/>
                </a:cxn>
                <a:cxn ang="0">
                  <a:pos x="181" y="417"/>
                </a:cxn>
                <a:cxn ang="0">
                  <a:pos x="136" y="519"/>
                </a:cxn>
                <a:cxn ang="0">
                  <a:pos x="219" y="636"/>
                </a:cxn>
                <a:cxn ang="0">
                  <a:pos x="79" y="684"/>
                </a:cxn>
                <a:cxn ang="0">
                  <a:pos x="23" y="801"/>
                </a:cxn>
                <a:cxn ang="0">
                  <a:pos x="42" y="866"/>
                </a:cxn>
                <a:cxn ang="0">
                  <a:pos x="90" y="947"/>
                </a:cxn>
                <a:cxn ang="0">
                  <a:pos x="76" y="1102"/>
                </a:cxn>
                <a:cxn ang="0">
                  <a:pos x="213" y="1166"/>
                </a:cxn>
                <a:cxn ang="0">
                  <a:pos x="175" y="1235"/>
                </a:cxn>
                <a:cxn ang="0">
                  <a:pos x="157" y="1369"/>
                </a:cxn>
                <a:cxn ang="0">
                  <a:pos x="175" y="1500"/>
                </a:cxn>
                <a:cxn ang="0">
                  <a:pos x="82" y="1604"/>
                </a:cxn>
                <a:cxn ang="0">
                  <a:pos x="58" y="1679"/>
                </a:cxn>
                <a:cxn ang="0">
                  <a:pos x="106" y="1785"/>
                </a:cxn>
                <a:cxn ang="0">
                  <a:pos x="159" y="1860"/>
                </a:cxn>
                <a:cxn ang="0">
                  <a:pos x="295" y="1898"/>
                </a:cxn>
                <a:cxn ang="0">
                  <a:pos x="378" y="1932"/>
                </a:cxn>
                <a:cxn ang="0">
                  <a:pos x="439" y="1922"/>
                </a:cxn>
                <a:cxn ang="0">
                  <a:pos x="461" y="1884"/>
                </a:cxn>
                <a:cxn ang="0">
                  <a:pos x="568" y="1802"/>
                </a:cxn>
                <a:cxn ang="0">
                  <a:pos x="599" y="1798"/>
                </a:cxn>
                <a:cxn ang="0">
                  <a:pos x="648" y="1705"/>
                </a:cxn>
                <a:cxn ang="0">
                  <a:pos x="628" y="1699"/>
                </a:cxn>
                <a:cxn ang="0">
                  <a:pos x="583" y="1634"/>
                </a:cxn>
                <a:cxn ang="0">
                  <a:pos x="544" y="1492"/>
                </a:cxn>
                <a:cxn ang="0">
                  <a:pos x="568" y="1395"/>
                </a:cxn>
                <a:cxn ang="0">
                  <a:pos x="628" y="1361"/>
                </a:cxn>
                <a:cxn ang="0">
                  <a:pos x="688" y="1308"/>
                </a:cxn>
                <a:cxn ang="0">
                  <a:pos x="629" y="1232"/>
                </a:cxn>
                <a:cxn ang="0">
                  <a:pos x="547" y="1155"/>
                </a:cxn>
                <a:cxn ang="0">
                  <a:pos x="472" y="1120"/>
                </a:cxn>
                <a:cxn ang="0">
                  <a:pos x="466" y="1019"/>
                </a:cxn>
                <a:cxn ang="0">
                  <a:pos x="533" y="928"/>
                </a:cxn>
                <a:cxn ang="0">
                  <a:pos x="651" y="877"/>
                </a:cxn>
                <a:cxn ang="0">
                  <a:pos x="806" y="845"/>
                </a:cxn>
                <a:cxn ang="0">
                  <a:pos x="889" y="757"/>
                </a:cxn>
              </a:cxnLst>
              <a:rect l="0" t="0" r="r" b="b"/>
              <a:pathLst>
                <a:path w="927" h="1967">
                  <a:moveTo>
                    <a:pt x="540" y="1870"/>
                  </a:moveTo>
                  <a:cubicBezTo>
                    <a:pt x="551" y="1873"/>
                    <a:pt x="546" y="1851"/>
                    <a:pt x="546" y="1851"/>
                  </a:cubicBezTo>
                  <a:cubicBezTo>
                    <a:pt x="538" y="1850"/>
                    <a:pt x="529" y="1867"/>
                    <a:pt x="540" y="1870"/>
                  </a:cubicBezTo>
                  <a:close/>
                  <a:moveTo>
                    <a:pt x="123" y="296"/>
                  </a:moveTo>
                  <a:cubicBezTo>
                    <a:pt x="124" y="269"/>
                    <a:pt x="124" y="269"/>
                    <a:pt x="124" y="269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6" y="247"/>
                    <a:pt x="132" y="192"/>
                    <a:pt x="126" y="173"/>
                  </a:cubicBezTo>
                  <a:cubicBezTo>
                    <a:pt x="120" y="154"/>
                    <a:pt x="70" y="195"/>
                    <a:pt x="70" y="195"/>
                  </a:cubicBezTo>
                  <a:cubicBezTo>
                    <a:pt x="70" y="195"/>
                    <a:pt x="68" y="198"/>
                    <a:pt x="68" y="208"/>
                  </a:cubicBezTo>
                  <a:cubicBezTo>
                    <a:pt x="68" y="217"/>
                    <a:pt x="62" y="231"/>
                    <a:pt x="62" y="231"/>
                  </a:cubicBezTo>
                  <a:cubicBezTo>
                    <a:pt x="62" y="249"/>
                    <a:pt x="99" y="296"/>
                    <a:pt x="99" y="296"/>
                  </a:cubicBezTo>
                  <a:lnTo>
                    <a:pt x="123" y="296"/>
                  </a:lnTo>
                  <a:close/>
                  <a:moveTo>
                    <a:pt x="849" y="616"/>
                  </a:moveTo>
                  <a:cubicBezTo>
                    <a:pt x="845" y="611"/>
                    <a:pt x="877" y="602"/>
                    <a:pt x="877" y="602"/>
                  </a:cubicBezTo>
                  <a:cubicBezTo>
                    <a:pt x="927" y="544"/>
                    <a:pt x="927" y="544"/>
                    <a:pt x="927" y="544"/>
                  </a:cubicBezTo>
                  <a:cubicBezTo>
                    <a:pt x="892" y="504"/>
                    <a:pt x="892" y="504"/>
                    <a:pt x="892" y="504"/>
                  </a:cubicBezTo>
                  <a:cubicBezTo>
                    <a:pt x="881" y="512"/>
                    <a:pt x="881" y="512"/>
                    <a:pt x="881" y="512"/>
                  </a:cubicBezTo>
                  <a:cubicBezTo>
                    <a:pt x="861" y="501"/>
                    <a:pt x="861" y="501"/>
                    <a:pt x="861" y="501"/>
                  </a:cubicBezTo>
                  <a:cubicBezTo>
                    <a:pt x="861" y="501"/>
                    <a:pt x="832" y="523"/>
                    <a:pt x="811" y="526"/>
                  </a:cubicBezTo>
                  <a:cubicBezTo>
                    <a:pt x="790" y="529"/>
                    <a:pt x="778" y="509"/>
                    <a:pt x="778" y="509"/>
                  </a:cubicBezTo>
                  <a:cubicBezTo>
                    <a:pt x="761" y="517"/>
                    <a:pt x="761" y="517"/>
                    <a:pt x="761" y="517"/>
                  </a:cubicBezTo>
                  <a:cubicBezTo>
                    <a:pt x="733" y="507"/>
                    <a:pt x="733" y="507"/>
                    <a:pt x="733" y="507"/>
                  </a:cubicBezTo>
                  <a:cubicBezTo>
                    <a:pt x="733" y="507"/>
                    <a:pt x="735" y="524"/>
                    <a:pt x="732" y="537"/>
                  </a:cubicBezTo>
                  <a:cubicBezTo>
                    <a:pt x="730" y="550"/>
                    <a:pt x="689" y="546"/>
                    <a:pt x="689" y="548"/>
                  </a:cubicBezTo>
                  <a:cubicBezTo>
                    <a:pt x="689" y="549"/>
                    <a:pt x="673" y="579"/>
                    <a:pt x="660" y="583"/>
                  </a:cubicBezTo>
                  <a:cubicBezTo>
                    <a:pt x="647" y="587"/>
                    <a:pt x="668" y="549"/>
                    <a:pt x="668" y="549"/>
                  </a:cubicBezTo>
                  <a:cubicBezTo>
                    <a:pt x="668" y="549"/>
                    <a:pt x="644" y="563"/>
                    <a:pt x="638" y="562"/>
                  </a:cubicBezTo>
                  <a:cubicBezTo>
                    <a:pt x="631" y="561"/>
                    <a:pt x="645" y="548"/>
                    <a:pt x="656" y="538"/>
                  </a:cubicBezTo>
                  <a:cubicBezTo>
                    <a:pt x="667" y="528"/>
                    <a:pt x="673" y="533"/>
                    <a:pt x="693" y="519"/>
                  </a:cubicBezTo>
                  <a:cubicBezTo>
                    <a:pt x="713" y="504"/>
                    <a:pt x="698" y="492"/>
                    <a:pt x="702" y="482"/>
                  </a:cubicBezTo>
                  <a:cubicBezTo>
                    <a:pt x="707" y="473"/>
                    <a:pt x="698" y="449"/>
                    <a:pt x="697" y="444"/>
                  </a:cubicBezTo>
                  <a:cubicBezTo>
                    <a:pt x="697" y="439"/>
                    <a:pt x="683" y="434"/>
                    <a:pt x="681" y="433"/>
                  </a:cubicBezTo>
                  <a:cubicBezTo>
                    <a:pt x="679" y="431"/>
                    <a:pt x="676" y="408"/>
                    <a:pt x="676" y="408"/>
                  </a:cubicBezTo>
                  <a:cubicBezTo>
                    <a:pt x="639" y="381"/>
                    <a:pt x="639" y="381"/>
                    <a:pt x="639" y="381"/>
                  </a:cubicBezTo>
                  <a:cubicBezTo>
                    <a:pt x="639" y="381"/>
                    <a:pt x="630" y="391"/>
                    <a:pt x="610" y="394"/>
                  </a:cubicBezTo>
                  <a:cubicBezTo>
                    <a:pt x="590" y="397"/>
                    <a:pt x="584" y="386"/>
                    <a:pt x="584" y="386"/>
                  </a:cubicBezTo>
                  <a:cubicBezTo>
                    <a:pt x="584" y="386"/>
                    <a:pt x="588" y="375"/>
                    <a:pt x="589" y="373"/>
                  </a:cubicBezTo>
                  <a:cubicBezTo>
                    <a:pt x="590" y="371"/>
                    <a:pt x="575" y="366"/>
                    <a:pt x="575" y="366"/>
                  </a:cubicBezTo>
                  <a:cubicBezTo>
                    <a:pt x="575" y="366"/>
                    <a:pt x="578" y="360"/>
                    <a:pt x="585" y="355"/>
                  </a:cubicBezTo>
                  <a:cubicBezTo>
                    <a:pt x="592" y="350"/>
                    <a:pt x="574" y="335"/>
                    <a:pt x="578" y="336"/>
                  </a:cubicBezTo>
                  <a:cubicBezTo>
                    <a:pt x="583" y="336"/>
                    <a:pt x="603" y="355"/>
                    <a:pt x="615" y="359"/>
                  </a:cubicBezTo>
                  <a:cubicBezTo>
                    <a:pt x="628" y="363"/>
                    <a:pt x="634" y="344"/>
                    <a:pt x="634" y="344"/>
                  </a:cubicBezTo>
                  <a:cubicBezTo>
                    <a:pt x="634" y="344"/>
                    <a:pt x="648" y="355"/>
                    <a:pt x="656" y="356"/>
                  </a:cubicBezTo>
                  <a:cubicBezTo>
                    <a:pt x="664" y="357"/>
                    <a:pt x="669" y="323"/>
                    <a:pt x="670" y="313"/>
                  </a:cubicBezTo>
                  <a:cubicBezTo>
                    <a:pt x="672" y="303"/>
                    <a:pt x="659" y="298"/>
                    <a:pt x="659" y="298"/>
                  </a:cubicBezTo>
                  <a:cubicBezTo>
                    <a:pt x="691" y="258"/>
                    <a:pt x="691" y="258"/>
                    <a:pt x="691" y="258"/>
                  </a:cubicBezTo>
                  <a:cubicBezTo>
                    <a:pt x="691" y="258"/>
                    <a:pt x="732" y="261"/>
                    <a:pt x="751" y="256"/>
                  </a:cubicBezTo>
                  <a:cubicBezTo>
                    <a:pt x="771" y="250"/>
                    <a:pt x="759" y="228"/>
                    <a:pt x="759" y="228"/>
                  </a:cubicBezTo>
                  <a:cubicBezTo>
                    <a:pt x="783" y="204"/>
                    <a:pt x="783" y="204"/>
                    <a:pt x="783" y="204"/>
                  </a:cubicBezTo>
                  <a:cubicBezTo>
                    <a:pt x="783" y="204"/>
                    <a:pt x="804" y="195"/>
                    <a:pt x="812" y="187"/>
                  </a:cubicBezTo>
                  <a:cubicBezTo>
                    <a:pt x="821" y="179"/>
                    <a:pt x="797" y="172"/>
                    <a:pt x="797" y="172"/>
                  </a:cubicBezTo>
                  <a:cubicBezTo>
                    <a:pt x="797" y="172"/>
                    <a:pt x="804" y="166"/>
                    <a:pt x="813" y="157"/>
                  </a:cubicBezTo>
                  <a:cubicBezTo>
                    <a:pt x="821" y="149"/>
                    <a:pt x="820" y="128"/>
                    <a:pt x="817" y="127"/>
                  </a:cubicBezTo>
                  <a:cubicBezTo>
                    <a:pt x="813" y="126"/>
                    <a:pt x="788" y="152"/>
                    <a:pt x="774" y="148"/>
                  </a:cubicBezTo>
                  <a:cubicBezTo>
                    <a:pt x="761" y="144"/>
                    <a:pt x="769" y="114"/>
                    <a:pt x="764" y="112"/>
                  </a:cubicBezTo>
                  <a:cubicBezTo>
                    <a:pt x="759" y="110"/>
                    <a:pt x="749" y="122"/>
                    <a:pt x="742" y="122"/>
                  </a:cubicBezTo>
                  <a:cubicBezTo>
                    <a:pt x="735" y="122"/>
                    <a:pt x="725" y="105"/>
                    <a:pt x="725" y="105"/>
                  </a:cubicBezTo>
                  <a:cubicBezTo>
                    <a:pt x="725" y="105"/>
                    <a:pt x="702" y="122"/>
                    <a:pt x="699" y="122"/>
                  </a:cubicBezTo>
                  <a:cubicBezTo>
                    <a:pt x="696" y="122"/>
                    <a:pt x="708" y="103"/>
                    <a:pt x="716" y="96"/>
                  </a:cubicBezTo>
                  <a:cubicBezTo>
                    <a:pt x="723" y="89"/>
                    <a:pt x="718" y="64"/>
                    <a:pt x="718" y="64"/>
                  </a:cubicBezTo>
                  <a:cubicBezTo>
                    <a:pt x="691" y="69"/>
                    <a:pt x="691" y="69"/>
                    <a:pt x="691" y="69"/>
                  </a:cubicBezTo>
                  <a:cubicBezTo>
                    <a:pt x="691" y="69"/>
                    <a:pt x="713" y="41"/>
                    <a:pt x="713" y="37"/>
                  </a:cubicBezTo>
                  <a:cubicBezTo>
                    <a:pt x="713" y="34"/>
                    <a:pt x="695" y="36"/>
                    <a:pt x="688" y="35"/>
                  </a:cubicBezTo>
                  <a:cubicBezTo>
                    <a:pt x="681" y="34"/>
                    <a:pt x="673" y="0"/>
                    <a:pt x="673" y="0"/>
                  </a:cubicBezTo>
                  <a:cubicBezTo>
                    <a:pt x="609" y="56"/>
                    <a:pt x="609" y="56"/>
                    <a:pt x="609" y="56"/>
                  </a:cubicBezTo>
                  <a:cubicBezTo>
                    <a:pt x="609" y="56"/>
                    <a:pt x="589" y="59"/>
                    <a:pt x="583" y="62"/>
                  </a:cubicBezTo>
                  <a:cubicBezTo>
                    <a:pt x="577" y="65"/>
                    <a:pt x="562" y="96"/>
                    <a:pt x="562" y="96"/>
                  </a:cubicBezTo>
                  <a:cubicBezTo>
                    <a:pt x="562" y="96"/>
                    <a:pt x="576" y="110"/>
                    <a:pt x="576" y="118"/>
                  </a:cubicBezTo>
                  <a:cubicBezTo>
                    <a:pt x="576" y="125"/>
                    <a:pt x="548" y="131"/>
                    <a:pt x="548" y="131"/>
                  </a:cubicBezTo>
                  <a:cubicBezTo>
                    <a:pt x="548" y="131"/>
                    <a:pt x="543" y="159"/>
                    <a:pt x="543" y="160"/>
                  </a:cubicBezTo>
                  <a:cubicBezTo>
                    <a:pt x="543" y="161"/>
                    <a:pt x="576" y="151"/>
                    <a:pt x="587" y="151"/>
                  </a:cubicBezTo>
                  <a:cubicBezTo>
                    <a:pt x="598" y="151"/>
                    <a:pt x="623" y="159"/>
                    <a:pt x="619" y="170"/>
                  </a:cubicBezTo>
                  <a:cubicBezTo>
                    <a:pt x="616" y="182"/>
                    <a:pt x="584" y="186"/>
                    <a:pt x="581" y="188"/>
                  </a:cubicBezTo>
                  <a:cubicBezTo>
                    <a:pt x="578" y="190"/>
                    <a:pt x="575" y="182"/>
                    <a:pt x="575" y="182"/>
                  </a:cubicBezTo>
                  <a:cubicBezTo>
                    <a:pt x="538" y="184"/>
                    <a:pt x="538" y="184"/>
                    <a:pt x="538" y="184"/>
                  </a:cubicBezTo>
                  <a:cubicBezTo>
                    <a:pt x="512" y="172"/>
                    <a:pt x="512" y="172"/>
                    <a:pt x="512" y="172"/>
                  </a:cubicBezTo>
                  <a:cubicBezTo>
                    <a:pt x="506" y="189"/>
                    <a:pt x="506" y="189"/>
                    <a:pt x="506" y="189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384" y="262"/>
                    <a:pt x="384" y="262"/>
                    <a:pt x="384" y="262"/>
                  </a:cubicBezTo>
                  <a:cubicBezTo>
                    <a:pt x="373" y="280"/>
                    <a:pt x="373" y="280"/>
                    <a:pt x="373" y="280"/>
                  </a:cubicBezTo>
                  <a:cubicBezTo>
                    <a:pt x="373" y="280"/>
                    <a:pt x="364" y="276"/>
                    <a:pt x="359" y="276"/>
                  </a:cubicBezTo>
                  <a:cubicBezTo>
                    <a:pt x="354" y="275"/>
                    <a:pt x="337" y="295"/>
                    <a:pt x="337" y="295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10" y="321"/>
                    <a:pt x="310" y="322"/>
                  </a:cubicBezTo>
                  <a:cubicBezTo>
                    <a:pt x="310" y="324"/>
                    <a:pt x="288" y="322"/>
                    <a:pt x="281" y="324"/>
                  </a:cubicBezTo>
                  <a:cubicBezTo>
                    <a:pt x="275" y="326"/>
                    <a:pt x="226" y="384"/>
                    <a:pt x="212" y="400"/>
                  </a:cubicBezTo>
                  <a:cubicBezTo>
                    <a:pt x="198" y="416"/>
                    <a:pt x="195" y="408"/>
                    <a:pt x="181" y="417"/>
                  </a:cubicBezTo>
                  <a:cubicBezTo>
                    <a:pt x="167" y="426"/>
                    <a:pt x="176" y="438"/>
                    <a:pt x="173" y="451"/>
                  </a:cubicBezTo>
                  <a:cubicBezTo>
                    <a:pt x="170" y="465"/>
                    <a:pt x="148" y="501"/>
                    <a:pt x="148" y="501"/>
                  </a:cubicBezTo>
                  <a:cubicBezTo>
                    <a:pt x="160" y="510"/>
                    <a:pt x="160" y="510"/>
                    <a:pt x="160" y="510"/>
                  </a:cubicBezTo>
                  <a:cubicBezTo>
                    <a:pt x="136" y="519"/>
                    <a:pt x="136" y="519"/>
                    <a:pt x="136" y="519"/>
                  </a:cubicBezTo>
                  <a:cubicBezTo>
                    <a:pt x="136" y="519"/>
                    <a:pt x="89" y="578"/>
                    <a:pt x="91" y="580"/>
                  </a:cubicBezTo>
                  <a:cubicBezTo>
                    <a:pt x="92" y="581"/>
                    <a:pt x="124" y="613"/>
                    <a:pt x="124" y="613"/>
                  </a:cubicBezTo>
                  <a:cubicBezTo>
                    <a:pt x="124" y="613"/>
                    <a:pt x="152" y="602"/>
                    <a:pt x="169" y="602"/>
                  </a:cubicBezTo>
                  <a:cubicBezTo>
                    <a:pt x="185" y="601"/>
                    <a:pt x="217" y="634"/>
                    <a:pt x="219" y="636"/>
                  </a:cubicBezTo>
                  <a:cubicBezTo>
                    <a:pt x="221" y="639"/>
                    <a:pt x="202" y="666"/>
                    <a:pt x="196" y="673"/>
                  </a:cubicBezTo>
                  <a:cubicBezTo>
                    <a:pt x="189" y="680"/>
                    <a:pt x="163" y="668"/>
                    <a:pt x="163" y="668"/>
                  </a:cubicBezTo>
                  <a:cubicBezTo>
                    <a:pt x="163" y="668"/>
                    <a:pt x="140" y="689"/>
                    <a:pt x="131" y="692"/>
                  </a:cubicBezTo>
                  <a:cubicBezTo>
                    <a:pt x="123" y="695"/>
                    <a:pt x="79" y="684"/>
                    <a:pt x="79" y="684"/>
                  </a:cubicBezTo>
                  <a:cubicBezTo>
                    <a:pt x="79" y="684"/>
                    <a:pt x="87" y="713"/>
                    <a:pt x="88" y="725"/>
                  </a:cubicBezTo>
                  <a:cubicBezTo>
                    <a:pt x="89" y="736"/>
                    <a:pt x="70" y="749"/>
                    <a:pt x="60" y="759"/>
                  </a:cubicBezTo>
                  <a:cubicBezTo>
                    <a:pt x="49" y="769"/>
                    <a:pt x="50" y="774"/>
                    <a:pt x="47" y="784"/>
                  </a:cubicBezTo>
                  <a:cubicBezTo>
                    <a:pt x="45" y="794"/>
                    <a:pt x="32" y="793"/>
                    <a:pt x="23" y="801"/>
                  </a:cubicBezTo>
                  <a:cubicBezTo>
                    <a:pt x="14" y="808"/>
                    <a:pt x="4" y="849"/>
                    <a:pt x="4" y="851"/>
                  </a:cubicBezTo>
                  <a:cubicBezTo>
                    <a:pt x="4" y="852"/>
                    <a:pt x="2" y="855"/>
                    <a:pt x="0" y="859"/>
                  </a:cubicBezTo>
                  <a:cubicBezTo>
                    <a:pt x="2" y="860"/>
                    <a:pt x="3" y="862"/>
                    <a:pt x="4" y="864"/>
                  </a:cubicBezTo>
                  <a:cubicBezTo>
                    <a:pt x="18" y="883"/>
                    <a:pt x="42" y="866"/>
                    <a:pt x="42" y="866"/>
                  </a:cubicBezTo>
                  <a:cubicBezTo>
                    <a:pt x="47" y="883"/>
                    <a:pt x="47" y="883"/>
                    <a:pt x="47" y="883"/>
                  </a:cubicBezTo>
                  <a:cubicBezTo>
                    <a:pt x="66" y="880"/>
                    <a:pt x="66" y="880"/>
                    <a:pt x="66" y="880"/>
                  </a:cubicBezTo>
                  <a:cubicBezTo>
                    <a:pt x="116" y="920"/>
                    <a:pt x="116" y="920"/>
                    <a:pt x="116" y="920"/>
                  </a:cubicBezTo>
                  <a:cubicBezTo>
                    <a:pt x="90" y="947"/>
                    <a:pt x="90" y="947"/>
                    <a:pt x="90" y="947"/>
                  </a:cubicBezTo>
                  <a:cubicBezTo>
                    <a:pt x="92" y="971"/>
                    <a:pt x="92" y="971"/>
                    <a:pt x="92" y="971"/>
                  </a:cubicBezTo>
                  <a:cubicBezTo>
                    <a:pt x="92" y="971"/>
                    <a:pt x="52" y="1059"/>
                    <a:pt x="60" y="1078"/>
                  </a:cubicBezTo>
                  <a:cubicBezTo>
                    <a:pt x="68" y="1096"/>
                    <a:pt x="79" y="1083"/>
                    <a:pt x="79" y="1083"/>
                  </a:cubicBezTo>
                  <a:cubicBezTo>
                    <a:pt x="76" y="1102"/>
                    <a:pt x="76" y="1102"/>
                    <a:pt x="76" y="1102"/>
                  </a:cubicBezTo>
                  <a:cubicBezTo>
                    <a:pt x="103" y="1123"/>
                    <a:pt x="103" y="1123"/>
                    <a:pt x="103" y="1123"/>
                  </a:cubicBezTo>
                  <a:cubicBezTo>
                    <a:pt x="103" y="1123"/>
                    <a:pt x="141" y="1110"/>
                    <a:pt x="157" y="1110"/>
                  </a:cubicBezTo>
                  <a:cubicBezTo>
                    <a:pt x="173" y="1110"/>
                    <a:pt x="165" y="1126"/>
                    <a:pt x="178" y="1144"/>
                  </a:cubicBezTo>
                  <a:cubicBezTo>
                    <a:pt x="191" y="1163"/>
                    <a:pt x="213" y="1166"/>
                    <a:pt x="213" y="1166"/>
                  </a:cubicBezTo>
                  <a:cubicBezTo>
                    <a:pt x="207" y="1187"/>
                    <a:pt x="207" y="1187"/>
                    <a:pt x="207" y="1187"/>
                  </a:cubicBezTo>
                  <a:cubicBezTo>
                    <a:pt x="207" y="1214"/>
                    <a:pt x="207" y="1214"/>
                    <a:pt x="207" y="1214"/>
                  </a:cubicBezTo>
                  <a:cubicBezTo>
                    <a:pt x="178" y="1214"/>
                    <a:pt x="178" y="1214"/>
                    <a:pt x="178" y="1214"/>
                  </a:cubicBezTo>
                  <a:cubicBezTo>
                    <a:pt x="175" y="1235"/>
                    <a:pt x="175" y="1235"/>
                    <a:pt x="175" y="1235"/>
                  </a:cubicBezTo>
                  <a:cubicBezTo>
                    <a:pt x="175" y="1235"/>
                    <a:pt x="122" y="1281"/>
                    <a:pt x="119" y="1289"/>
                  </a:cubicBezTo>
                  <a:cubicBezTo>
                    <a:pt x="116" y="1297"/>
                    <a:pt x="130" y="1305"/>
                    <a:pt x="141" y="1323"/>
                  </a:cubicBezTo>
                  <a:cubicBezTo>
                    <a:pt x="151" y="1342"/>
                    <a:pt x="116" y="1334"/>
                    <a:pt x="116" y="1334"/>
                  </a:cubicBezTo>
                  <a:cubicBezTo>
                    <a:pt x="157" y="1369"/>
                    <a:pt x="157" y="1369"/>
                    <a:pt x="157" y="1369"/>
                  </a:cubicBezTo>
                  <a:cubicBezTo>
                    <a:pt x="157" y="1369"/>
                    <a:pt x="151" y="1403"/>
                    <a:pt x="159" y="1417"/>
                  </a:cubicBezTo>
                  <a:cubicBezTo>
                    <a:pt x="167" y="1430"/>
                    <a:pt x="189" y="1446"/>
                    <a:pt x="189" y="1446"/>
                  </a:cubicBezTo>
                  <a:cubicBezTo>
                    <a:pt x="194" y="1465"/>
                    <a:pt x="194" y="1465"/>
                    <a:pt x="194" y="1465"/>
                  </a:cubicBezTo>
                  <a:cubicBezTo>
                    <a:pt x="194" y="1465"/>
                    <a:pt x="183" y="1478"/>
                    <a:pt x="175" y="1500"/>
                  </a:cubicBezTo>
                  <a:cubicBezTo>
                    <a:pt x="167" y="1521"/>
                    <a:pt x="175" y="1526"/>
                    <a:pt x="175" y="1540"/>
                  </a:cubicBezTo>
                  <a:cubicBezTo>
                    <a:pt x="175" y="1553"/>
                    <a:pt x="130" y="1537"/>
                    <a:pt x="122" y="1537"/>
                  </a:cubicBezTo>
                  <a:cubicBezTo>
                    <a:pt x="114" y="1537"/>
                    <a:pt x="111" y="1545"/>
                    <a:pt x="103" y="1569"/>
                  </a:cubicBezTo>
                  <a:cubicBezTo>
                    <a:pt x="95" y="1593"/>
                    <a:pt x="74" y="1598"/>
                    <a:pt x="82" y="1604"/>
                  </a:cubicBezTo>
                  <a:cubicBezTo>
                    <a:pt x="90" y="1609"/>
                    <a:pt x="111" y="1633"/>
                    <a:pt x="111" y="1633"/>
                  </a:cubicBezTo>
                  <a:cubicBezTo>
                    <a:pt x="87" y="1633"/>
                    <a:pt x="87" y="1633"/>
                    <a:pt x="87" y="1633"/>
                  </a:cubicBezTo>
                  <a:cubicBezTo>
                    <a:pt x="47" y="1668"/>
                    <a:pt x="47" y="1668"/>
                    <a:pt x="47" y="1668"/>
                  </a:cubicBezTo>
                  <a:cubicBezTo>
                    <a:pt x="58" y="1679"/>
                    <a:pt x="58" y="1679"/>
                    <a:pt x="58" y="1679"/>
                  </a:cubicBezTo>
                  <a:cubicBezTo>
                    <a:pt x="44" y="1711"/>
                    <a:pt x="44" y="1711"/>
                    <a:pt x="44" y="1711"/>
                  </a:cubicBezTo>
                  <a:cubicBezTo>
                    <a:pt x="58" y="1713"/>
                    <a:pt x="58" y="1713"/>
                    <a:pt x="58" y="1713"/>
                  </a:cubicBezTo>
                  <a:cubicBezTo>
                    <a:pt x="76" y="1769"/>
                    <a:pt x="76" y="1769"/>
                    <a:pt x="76" y="1769"/>
                  </a:cubicBezTo>
                  <a:cubicBezTo>
                    <a:pt x="106" y="1785"/>
                    <a:pt x="106" y="1785"/>
                    <a:pt x="106" y="1785"/>
                  </a:cubicBezTo>
                  <a:cubicBezTo>
                    <a:pt x="127" y="1807"/>
                    <a:pt x="127" y="1807"/>
                    <a:pt x="127" y="1807"/>
                  </a:cubicBezTo>
                  <a:cubicBezTo>
                    <a:pt x="143" y="1844"/>
                    <a:pt x="143" y="1844"/>
                    <a:pt x="143" y="1844"/>
                  </a:cubicBezTo>
                  <a:cubicBezTo>
                    <a:pt x="144" y="1859"/>
                    <a:pt x="144" y="1859"/>
                    <a:pt x="144" y="1859"/>
                  </a:cubicBezTo>
                  <a:cubicBezTo>
                    <a:pt x="159" y="1860"/>
                    <a:pt x="159" y="1860"/>
                    <a:pt x="159" y="1860"/>
                  </a:cubicBezTo>
                  <a:cubicBezTo>
                    <a:pt x="159" y="1860"/>
                    <a:pt x="175" y="1826"/>
                    <a:pt x="197" y="1828"/>
                  </a:cubicBezTo>
                  <a:cubicBezTo>
                    <a:pt x="218" y="1831"/>
                    <a:pt x="274" y="1866"/>
                    <a:pt x="274" y="1866"/>
                  </a:cubicBezTo>
                  <a:cubicBezTo>
                    <a:pt x="279" y="1890"/>
                    <a:pt x="279" y="1890"/>
                    <a:pt x="279" y="1890"/>
                  </a:cubicBezTo>
                  <a:cubicBezTo>
                    <a:pt x="295" y="1898"/>
                    <a:pt x="295" y="1898"/>
                    <a:pt x="295" y="1898"/>
                  </a:cubicBezTo>
                  <a:cubicBezTo>
                    <a:pt x="295" y="1898"/>
                    <a:pt x="261" y="1954"/>
                    <a:pt x="287" y="1956"/>
                  </a:cubicBezTo>
                  <a:cubicBezTo>
                    <a:pt x="314" y="1959"/>
                    <a:pt x="298" y="1930"/>
                    <a:pt x="325" y="1932"/>
                  </a:cubicBezTo>
                  <a:cubicBezTo>
                    <a:pt x="352" y="1935"/>
                    <a:pt x="357" y="1943"/>
                    <a:pt x="357" y="1943"/>
                  </a:cubicBezTo>
                  <a:cubicBezTo>
                    <a:pt x="378" y="1932"/>
                    <a:pt x="378" y="1932"/>
                    <a:pt x="378" y="1932"/>
                  </a:cubicBezTo>
                  <a:cubicBezTo>
                    <a:pt x="404" y="1967"/>
                    <a:pt x="404" y="1967"/>
                    <a:pt x="404" y="1967"/>
                  </a:cubicBezTo>
                  <a:cubicBezTo>
                    <a:pt x="404" y="1962"/>
                    <a:pt x="404" y="1962"/>
                    <a:pt x="404" y="1962"/>
                  </a:cubicBezTo>
                  <a:cubicBezTo>
                    <a:pt x="404" y="1962"/>
                    <a:pt x="418" y="1964"/>
                    <a:pt x="431" y="1952"/>
                  </a:cubicBezTo>
                  <a:cubicBezTo>
                    <a:pt x="444" y="1941"/>
                    <a:pt x="434" y="1930"/>
                    <a:pt x="439" y="1922"/>
                  </a:cubicBezTo>
                  <a:cubicBezTo>
                    <a:pt x="444" y="1914"/>
                    <a:pt x="454" y="1924"/>
                    <a:pt x="462" y="1923"/>
                  </a:cubicBezTo>
                  <a:cubicBezTo>
                    <a:pt x="469" y="1922"/>
                    <a:pt x="472" y="1906"/>
                    <a:pt x="472" y="1906"/>
                  </a:cubicBezTo>
                  <a:cubicBezTo>
                    <a:pt x="454" y="1902"/>
                    <a:pt x="454" y="1902"/>
                    <a:pt x="454" y="1902"/>
                  </a:cubicBezTo>
                  <a:cubicBezTo>
                    <a:pt x="461" y="1884"/>
                    <a:pt x="461" y="1884"/>
                    <a:pt x="461" y="1884"/>
                  </a:cubicBezTo>
                  <a:cubicBezTo>
                    <a:pt x="461" y="1884"/>
                    <a:pt x="454" y="1876"/>
                    <a:pt x="454" y="1854"/>
                  </a:cubicBezTo>
                  <a:cubicBezTo>
                    <a:pt x="455" y="1831"/>
                    <a:pt x="468" y="1842"/>
                    <a:pt x="488" y="1834"/>
                  </a:cubicBezTo>
                  <a:cubicBezTo>
                    <a:pt x="508" y="1825"/>
                    <a:pt x="524" y="1806"/>
                    <a:pt x="536" y="1794"/>
                  </a:cubicBezTo>
                  <a:cubicBezTo>
                    <a:pt x="548" y="1782"/>
                    <a:pt x="553" y="1801"/>
                    <a:pt x="568" y="1802"/>
                  </a:cubicBezTo>
                  <a:cubicBezTo>
                    <a:pt x="582" y="1802"/>
                    <a:pt x="580" y="1782"/>
                    <a:pt x="590" y="1786"/>
                  </a:cubicBezTo>
                  <a:cubicBezTo>
                    <a:pt x="599" y="1791"/>
                    <a:pt x="574" y="1810"/>
                    <a:pt x="567" y="1825"/>
                  </a:cubicBezTo>
                  <a:cubicBezTo>
                    <a:pt x="560" y="1840"/>
                    <a:pt x="576" y="1847"/>
                    <a:pt x="588" y="1838"/>
                  </a:cubicBezTo>
                  <a:cubicBezTo>
                    <a:pt x="601" y="1830"/>
                    <a:pt x="595" y="1810"/>
                    <a:pt x="599" y="1798"/>
                  </a:cubicBezTo>
                  <a:cubicBezTo>
                    <a:pt x="603" y="1785"/>
                    <a:pt x="619" y="1790"/>
                    <a:pt x="619" y="1790"/>
                  </a:cubicBezTo>
                  <a:cubicBezTo>
                    <a:pt x="622" y="1731"/>
                    <a:pt x="622" y="1731"/>
                    <a:pt x="622" y="1731"/>
                  </a:cubicBezTo>
                  <a:cubicBezTo>
                    <a:pt x="622" y="1731"/>
                    <a:pt x="654" y="1731"/>
                    <a:pt x="657" y="1725"/>
                  </a:cubicBezTo>
                  <a:cubicBezTo>
                    <a:pt x="660" y="1719"/>
                    <a:pt x="648" y="1705"/>
                    <a:pt x="648" y="1705"/>
                  </a:cubicBezTo>
                  <a:cubicBezTo>
                    <a:pt x="648" y="1705"/>
                    <a:pt x="650" y="1702"/>
                    <a:pt x="653" y="1702"/>
                  </a:cubicBezTo>
                  <a:cubicBezTo>
                    <a:pt x="656" y="1702"/>
                    <a:pt x="676" y="1690"/>
                    <a:pt x="675" y="1670"/>
                  </a:cubicBezTo>
                  <a:cubicBezTo>
                    <a:pt x="674" y="1649"/>
                    <a:pt x="652" y="1664"/>
                    <a:pt x="644" y="1669"/>
                  </a:cubicBezTo>
                  <a:cubicBezTo>
                    <a:pt x="635" y="1674"/>
                    <a:pt x="628" y="1699"/>
                    <a:pt x="628" y="1699"/>
                  </a:cubicBezTo>
                  <a:cubicBezTo>
                    <a:pt x="617" y="1684"/>
                    <a:pt x="617" y="1684"/>
                    <a:pt x="617" y="1684"/>
                  </a:cubicBezTo>
                  <a:cubicBezTo>
                    <a:pt x="598" y="1674"/>
                    <a:pt x="598" y="1674"/>
                    <a:pt x="598" y="1674"/>
                  </a:cubicBezTo>
                  <a:cubicBezTo>
                    <a:pt x="598" y="1674"/>
                    <a:pt x="604" y="1670"/>
                    <a:pt x="604" y="1664"/>
                  </a:cubicBezTo>
                  <a:cubicBezTo>
                    <a:pt x="604" y="1657"/>
                    <a:pt x="583" y="1634"/>
                    <a:pt x="583" y="1634"/>
                  </a:cubicBezTo>
                  <a:cubicBezTo>
                    <a:pt x="578" y="1559"/>
                    <a:pt x="578" y="1559"/>
                    <a:pt x="578" y="1559"/>
                  </a:cubicBezTo>
                  <a:cubicBezTo>
                    <a:pt x="578" y="1559"/>
                    <a:pt x="582" y="1556"/>
                    <a:pt x="569" y="1548"/>
                  </a:cubicBezTo>
                  <a:cubicBezTo>
                    <a:pt x="556" y="1541"/>
                    <a:pt x="558" y="1502"/>
                    <a:pt x="558" y="1502"/>
                  </a:cubicBezTo>
                  <a:cubicBezTo>
                    <a:pt x="558" y="1502"/>
                    <a:pt x="562" y="1505"/>
                    <a:pt x="544" y="1492"/>
                  </a:cubicBezTo>
                  <a:cubicBezTo>
                    <a:pt x="526" y="1478"/>
                    <a:pt x="540" y="1440"/>
                    <a:pt x="540" y="1440"/>
                  </a:cubicBezTo>
                  <a:cubicBezTo>
                    <a:pt x="557" y="1425"/>
                    <a:pt x="557" y="1425"/>
                    <a:pt x="557" y="1425"/>
                  </a:cubicBezTo>
                  <a:cubicBezTo>
                    <a:pt x="554" y="1404"/>
                    <a:pt x="554" y="1404"/>
                    <a:pt x="554" y="1404"/>
                  </a:cubicBezTo>
                  <a:cubicBezTo>
                    <a:pt x="568" y="1395"/>
                    <a:pt x="568" y="1395"/>
                    <a:pt x="568" y="1395"/>
                  </a:cubicBezTo>
                  <a:cubicBezTo>
                    <a:pt x="572" y="1368"/>
                    <a:pt x="572" y="1368"/>
                    <a:pt x="572" y="1368"/>
                  </a:cubicBezTo>
                  <a:cubicBezTo>
                    <a:pt x="603" y="1366"/>
                    <a:pt x="603" y="1366"/>
                    <a:pt x="603" y="1366"/>
                  </a:cubicBezTo>
                  <a:cubicBezTo>
                    <a:pt x="598" y="1324"/>
                    <a:pt x="598" y="1324"/>
                    <a:pt x="598" y="1324"/>
                  </a:cubicBezTo>
                  <a:cubicBezTo>
                    <a:pt x="598" y="1324"/>
                    <a:pt x="621" y="1348"/>
                    <a:pt x="628" y="1361"/>
                  </a:cubicBezTo>
                  <a:cubicBezTo>
                    <a:pt x="634" y="1374"/>
                    <a:pt x="659" y="1390"/>
                    <a:pt x="659" y="1390"/>
                  </a:cubicBezTo>
                  <a:cubicBezTo>
                    <a:pt x="673" y="1373"/>
                    <a:pt x="673" y="1373"/>
                    <a:pt x="673" y="1373"/>
                  </a:cubicBezTo>
                  <a:cubicBezTo>
                    <a:pt x="697" y="1396"/>
                    <a:pt x="697" y="1396"/>
                    <a:pt x="697" y="1396"/>
                  </a:cubicBezTo>
                  <a:cubicBezTo>
                    <a:pt x="697" y="1396"/>
                    <a:pt x="688" y="1311"/>
                    <a:pt x="688" y="1308"/>
                  </a:cubicBezTo>
                  <a:cubicBezTo>
                    <a:pt x="688" y="1305"/>
                    <a:pt x="682" y="1271"/>
                    <a:pt x="679" y="1253"/>
                  </a:cubicBezTo>
                  <a:cubicBezTo>
                    <a:pt x="659" y="1251"/>
                    <a:pt x="659" y="1251"/>
                    <a:pt x="659" y="1251"/>
                  </a:cubicBezTo>
                  <a:cubicBezTo>
                    <a:pt x="640" y="1222"/>
                    <a:pt x="640" y="1222"/>
                    <a:pt x="640" y="1222"/>
                  </a:cubicBezTo>
                  <a:cubicBezTo>
                    <a:pt x="629" y="1232"/>
                    <a:pt x="629" y="1232"/>
                    <a:pt x="629" y="1232"/>
                  </a:cubicBezTo>
                  <a:cubicBezTo>
                    <a:pt x="629" y="1206"/>
                    <a:pt x="629" y="1206"/>
                    <a:pt x="629" y="1206"/>
                  </a:cubicBezTo>
                  <a:cubicBezTo>
                    <a:pt x="587" y="1190"/>
                    <a:pt x="587" y="1190"/>
                    <a:pt x="587" y="1190"/>
                  </a:cubicBezTo>
                  <a:cubicBezTo>
                    <a:pt x="560" y="1192"/>
                    <a:pt x="560" y="1192"/>
                    <a:pt x="560" y="1192"/>
                  </a:cubicBezTo>
                  <a:cubicBezTo>
                    <a:pt x="547" y="1155"/>
                    <a:pt x="547" y="1155"/>
                    <a:pt x="547" y="1155"/>
                  </a:cubicBezTo>
                  <a:cubicBezTo>
                    <a:pt x="528" y="1158"/>
                    <a:pt x="528" y="1158"/>
                    <a:pt x="528" y="1158"/>
                  </a:cubicBezTo>
                  <a:cubicBezTo>
                    <a:pt x="528" y="1136"/>
                    <a:pt x="528" y="1136"/>
                    <a:pt x="528" y="1136"/>
                  </a:cubicBezTo>
                  <a:cubicBezTo>
                    <a:pt x="498" y="1139"/>
                    <a:pt x="498" y="1139"/>
                    <a:pt x="498" y="1139"/>
                  </a:cubicBezTo>
                  <a:cubicBezTo>
                    <a:pt x="472" y="1120"/>
                    <a:pt x="472" y="1120"/>
                    <a:pt x="472" y="1120"/>
                  </a:cubicBezTo>
                  <a:cubicBezTo>
                    <a:pt x="472" y="1094"/>
                    <a:pt x="472" y="1094"/>
                    <a:pt x="472" y="1094"/>
                  </a:cubicBezTo>
                  <a:cubicBezTo>
                    <a:pt x="472" y="1094"/>
                    <a:pt x="437" y="1091"/>
                    <a:pt x="434" y="1075"/>
                  </a:cubicBezTo>
                  <a:cubicBezTo>
                    <a:pt x="432" y="1059"/>
                    <a:pt x="448" y="1019"/>
                    <a:pt x="448" y="1019"/>
                  </a:cubicBezTo>
                  <a:cubicBezTo>
                    <a:pt x="466" y="1019"/>
                    <a:pt x="466" y="1019"/>
                    <a:pt x="466" y="1019"/>
                  </a:cubicBezTo>
                  <a:cubicBezTo>
                    <a:pt x="461" y="1000"/>
                    <a:pt x="461" y="1000"/>
                    <a:pt x="461" y="1000"/>
                  </a:cubicBezTo>
                  <a:cubicBezTo>
                    <a:pt x="504" y="981"/>
                    <a:pt x="504" y="981"/>
                    <a:pt x="504" y="981"/>
                  </a:cubicBezTo>
                  <a:cubicBezTo>
                    <a:pt x="520" y="955"/>
                    <a:pt x="520" y="955"/>
                    <a:pt x="520" y="955"/>
                  </a:cubicBezTo>
                  <a:cubicBezTo>
                    <a:pt x="533" y="928"/>
                    <a:pt x="533" y="928"/>
                    <a:pt x="533" y="928"/>
                  </a:cubicBezTo>
                  <a:cubicBezTo>
                    <a:pt x="560" y="928"/>
                    <a:pt x="560" y="928"/>
                    <a:pt x="560" y="928"/>
                  </a:cubicBezTo>
                  <a:cubicBezTo>
                    <a:pt x="571" y="901"/>
                    <a:pt x="571" y="901"/>
                    <a:pt x="571" y="901"/>
                  </a:cubicBezTo>
                  <a:cubicBezTo>
                    <a:pt x="613" y="899"/>
                    <a:pt x="613" y="899"/>
                    <a:pt x="613" y="899"/>
                  </a:cubicBezTo>
                  <a:cubicBezTo>
                    <a:pt x="613" y="899"/>
                    <a:pt x="640" y="864"/>
                    <a:pt x="651" y="877"/>
                  </a:cubicBezTo>
                  <a:cubicBezTo>
                    <a:pt x="661" y="891"/>
                    <a:pt x="685" y="957"/>
                    <a:pt x="685" y="957"/>
                  </a:cubicBezTo>
                  <a:cubicBezTo>
                    <a:pt x="685" y="957"/>
                    <a:pt x="723" y="915"/>
                    <a:pt x="739" y="912"/>
                  </a:cubicBezTo>
                  <a:cubicBezTo>
                    <a:pt x="755" y="909"/>
                    <a:pt x="784" y="909"/>
                    <a:pt x="784" y="909"/>
                  </a:cubicBezTo>
                  <a:cubicBezTo>
                    <a:pt x="806" y="845"/>
                    <a:pt x="806" y="845"/>
                    <a:pt x="806" y="845"/>
                  </a:cubicBezTo>
                  <a:cubicBezTo>
                    <a:pt x="822" y="802"/>
                    <a:pt x="822" y="802"/>
                    <a:pt x="822" y="802"/>
                  </a:cubicBezTo>
                  <a:cubicBezTo>
                    <a:pt x="822" y="802"/>
                    <a:pt x="811" y="752"/>
                    <a:pt x="830" y="752"/>
                  </a:cubicBezTo>
                  <a:cubicBezTo>
                    <a:pt x="848" y="752"/>
                    <a:pt x="867" y="760"/>
                    <a:pt x="867" y="760"/>
                  </a:cubicBezTo>
                  <a:cubicBezTo>
                    <a:pt x="889" y="757"/>
                    <a:pt x="889" y="757"/>
                    <a:pt x="889" y="757"/>
                  </a:cubicBezTo>
                  <a:cubicBezTo>
                    <a:pt x="889" y="757"/>
                    <a:pt x="877" y="741"/>
                    <a:pt x="897" y="746"/>
                  </a:cubicBezTo>
                  <a:cubicBezTo>
                    <a:pt x="874" y="623"/>
                    <a:pt x="874" y="623"/>
                    <a:pt x="874" y="623"/>
                  </a:cubicBezTo>
                  <a:cubicBezTo>
                    <a:pt x="874" y="623"/>
                    <a:pt x="853" y="622"/>
                    <a:pt x="849" y="61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956" descr="© INSCALE GmbH, 05.05.2010&#10;http://www.presentationload.com/"/>
            <p:cNvSpPr>
              <a:spLocks/>
            </p:cNvSpPr>
            <p:nvPr/>
          </p:nvSpPr>
          <p:spPr bwMode="gray">
            <a:xfrm>
              <a:off x="2792" y="2010"/>
              <a:ext cx="509" cy="356"/>
            </a:xfrm>
            <a:custGeom>
              <a:avLst/>
              <a:gdLst/>
              <a:ahLst/>
              <a:cxnLst>
                <a:cxn ang="0">
                  <a:pos x="895" y="491"/>
                </a:cxn>
                <a:cxn ang="0">
                  <a:pos x="826" y="459"/>
                </a:cxn>
                <a:cxn ang="0">
                  <a:pos x="815" y="352"/>
                </a:cxn>
                <a:cxn ang="0">
                  <a:pos x="852" y="278"/>
                </a:cxn>
                <a:cxn ang="0">
                  <a:pos x="858" y="203"/>
                </a:cxn>
                <a:cxn ang="0">
                  <a:pos x="925" y="168"/>
                </a:cxn>
                <a:cxn ang="0">
                  <a:pos x="890" y="99"/>
                </a:cxn>
                <a:cxn ang="0">
                  <a:pos x="820" y="139"/>
                </a:cxn>
                <a:cxn ang="0">
                  <a:pos x="770" y="219"/>
                </a:cxn>
                <a:cxn ang="0">
                  <a:pos x="703" y="195"/>
                </a:cxn>
                <a:cxn ang="0">
                  <a:pos x="652" y="141"/>
                </a:cxn>
                <a:cxn ang="0">
                  <a:pos x="668" y="77"/>
                </a:cxn>
                <a:cxn ang="0">
                  <a:pos x="684" y="13"/>
                </a:cxn>
                <a:cxn ang="0">
                  <a:pos x="596" y="40"/>
                </a:cxn>
                <a:cxn ang="0">
                  <a:pos x="585" y="45"/>
                </a:cxn>
                <a:cxn ang="0">
                  <a:pos x="505" y="112"/>
                </a:cxn>
                <a:cxn ang="0">
                  <a:pos x="465" y="128"/>
                </a:cxn>
                <a:cxn ang="0">
                  <a:pos x="430" y="155"/>
                </a:cxn>
                <a:cxn ang="0">
                  <a:pos x="358" y="187"/>
                </a:cxn>
                <a:cxn ang="0">
                  <a:pos x="329" y="192"/>
                </a:cxn>
                <a:cxn ang="0">
                  <a:pos x="267" y="200"/>
                </a:cxn>
                <a:cxn ang="0">
                  <a:pos x="168" y="184"/>
                </a:cxn>
                <a:cxn ang="0">
                  <a:pos x="112" y="189"/>
                </a:cxn>
                <a:cxn ang="0">
                  <a:pos x="70" y="189"/>
                </a:cxn>
                <a:cxn ang="0">
                  <a:pos x="5" y="236"/>
                </a:cxn>
                <a:cxn ang="0">
                  <a:pos x="47" y="289"/>
                </a:cxn>
                <a:cxn ang="0">
                  <a:pos x="109" y="276"/>
                </a:cxn>
                <a:cxn ang="0">
                  <a:pos x="154" y="296"/>
                </a:cxn>
                <a:cxn ang="0">
                  <a:pos x="179" y="370"/>
                </a:cxn>
                <a:cxn ang="0">
                  <a:pos x="196" y="408"/>
                </a:cxn>
                <a:cxn ang="0">
                  <a:pos x="217" y="441"/>
                </a:cxn>
                <a:cxn ang="0">
                  <a:pos x="281" y="466"/>
                </a:cxn>
                <a:cxn ang="0">
                  <a:pos x="394" y="435"/>
                </a:cxn>
                <a:cxn ang="0">
                  <a:pos x="553" y="478"/>
                </a:cxn>
                <a:cxn ang="0">
                  <a:pos x="691" y="598"/>
                </a:cxn>
                <a:cxn ang="0">
                  <a:pos x="787" y="608"/>
                </a:cxn>
                <a:cxn ang="0">
                  <a:pos x="843" y="598"/>
                </a:cxn>
                <a:cxn ang="0">
                  <a:pos x="922" y="604"/>
                </a:cxn>
                <a:cxn ang="0">
                  <a:pos x="946" y="526"/>
                </a:cxn>
              </a:cxnLst>
              <a:rect l="0" t="0" r="r" b="b"/>
              <a:pathLst>
                <a:path w="946" h="662">
                  <a:moveTo>
                    <a:pt x="946" y="526"/>
                  </a:moveTo>
                  <a:cubicBezTo>
                    <a:pt x="946" y="526"/>
                    <a:pt x="922" y="502"/>
                    <a:pt x="895" y="491"/>
                  </a:cubicBezTo>
                  <a:cubicBezTo>
                    <a:pt x="868" y="481"/>
                    <a:pt x="887" y="467"/>
                    <a:pt x="887" y="459"/>
                  </a:cubicBezTo>
                  <a:cubicBezTo>
                    <a:pt x="887" y="451"/>
                    <a:pt x="844" y="462"/>
                    <a:pt x="826" y="459"/>
                  </a:cubicBezTo>
                  <a:cubicBezTo>
                    <a:pt x="807" y="457"/>
                    <a:pt x="826" y="376"/>
                    <a:pt x="834" y="374"/>
                  </a:cubicBezTo>
                  <a:cubicBezTo>
                    <a:pt x="842" y="371"/>
                    <a:pt x="815" y="352"/>
                    <a:pt x="815" y="352"/>
                  </a:cubicBezTo>
                  <a:cubicBezTo>
                    <a:pt x="847" y="320"/>
                    <a:pt x="847" y="320"/>
                    <a:pt x="847" y="320"/>
                  </a:cubicBezTo>
                  <a:cubicBezTo>
                    <a:pt x="847" y="320"/>
                    <a:pt x="850" y="288"/>
                    <a:pt x="852" y="278"/>
                  </a:cubicBezTo>
                  <a:cubicBezTo>
                    <a:pt x="855" y="267"/>
                    <a:pt x="871" y="256"/>
                    <a:pt x="882" y="240"/>
                  </a:cubicBezTo>
                  <a:cubicBezTo>
                    <a:pt x="892" y="224"/>
                    <a:pt x="858" y="203"/>
                    <a:pt x="858" y="203"/>
                  </a:cubicBezTo>
                  <a:cubicBezTo>
                    <a:pt x="927" y="184"/>
                    <a:pt x="927" y="184"/>
                    <a:pt x="927" y="184"/>
                  </a:cubicBezTo>
                  <a:cubicBezTo>
                    <a:pt x="925" y="168"/>
                    <a:pt x="925" y="168"/>
                    <a:pt x="925" y="168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8" y="155"/>
                    <a:pt x="895" y="115"/>
                    <a:pt x="890" y="99"/>
                  </a:cubicBezTo>
                  <a:cubicBezTo>
                    <a:pt x="884" y="83"/>
                    <a:pt x="855" y="107"/>
                    <a:pt x="855" y="107"/>
                  </a:cubicBezTo>
                  <a:cubicBezTo>
                    <a:pt x="855" y="107"/>
                    <a:pt x="839" y="139"/>
                    <a:pt x="820" y="139"/>
                  </a:cubicBezTo>
                  <a:cubicBezTo>
                    <a:pt x="802" y="139"/>
                    <a:pt x="807" y="179"/>
                    <a:pt x="807" y="179"/>
                  </a:cubicBezTo>
                  <a:cubicBezTo>
                    <a:pt x="770" y="219"/>
                    <a:pt x="770" y="219"/>
                    <a:pt x="770" y="219"/>
                  </a:cubicBezTo>
                  <a:cubicBezTo>
                    <a:pt x="738" y="235"/>
                    <a:pt x="738" y="235"/>
                    <a:pt x="738" y="235"/>
                  </a:cubicBezTo>
                  <a:cubicBezTo>
                    <a:pt x="703" y="195"/>
                    <a:pt x="703" y="195"/>
                    <a:pt x="703" y="195"/>
                  </a:cubicBezTo>
                  <a:cubicBezTo>
                    <a:pt x="703" y="195"/>
                    <a:pt x="668" y="200"/>
                    <a:pt x="644" y="195"/>
                  </a:cubicBezTo>
                  <a:cubicBezTo>
                    <a:pt x="620" y="189"/>
                    <a:pt x="652" y="141"/>
                    <a:pt x="652" y="141"/>
                  </a:cubicBezTo>
                  <a:cubicBezTo>
                    <a:pt x="652" y="123"/>
                    <a:pt x="652" y="123"/>
                    <a:pt x="652" y="123"/>
                  </a:cubicBezTo>
                  <a:cubicBezTo>
                    <a:pt x="668" y="77"/>
                    <a:pt x="668" y="77"/>
                    <a:pt x="668" y="77"/>
                  </a:cubicBezTo>
                  <a:cubicBezTo>
                    <a:pt x="671" y="48"/>
                    <a:pt x="671" y="48"/>
                    <a:pt x="671" y="48"/>
                  </a:cubicBezTo>
                  <a:cubicBezTo>
                    <a:pt x="684" y="13"/>
                    <a:pt x="684" y="13"/>
                    <a:pt x="684" y="13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0"/>
                    <a:pt x="612" y="37"/>
                    <a:pt x="596" y="40"/>
                  </a:cubicBezTo>
                  <a:cubicBezTo>
                    <a:pt x="591" y="41"/>
                    <a:pt x="587" y="41"/>
                    <a:pt x="583" y="41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85" y="45"/>
                    <a:pt x="561" y="56"/>
                    <a:pt x="548" y="72"/>
                  </a:cubicBezTo>
                  <a:cubicBezTo>
                    <a:pt x="534" y="88"/>
                    <a:pt x="508" y="99"/>
                    <a:pt x="505" y="112"/>
                  </a:cubicBezTo>
                  <a:cubicBezTo>
                    <a:pt x="502" y="125"/>
                    <a:pt x="505" y="112"/>
                    <a:pt x="508" y="125"/>
                  </a:cubicBezTo>
                  <a:cubicBezTo>
                    <a:pt x="510" y="139"/>
                    <a:pt x="465" y="128"/>
                    <a:pt x="465" y="128"/>
                  </a:cubicBezTo>
                  <a:cubicBezTo>
                    <a:pt x="430" y="141"/>
                    <a:pt x="430" y="141"/>
                    <a:pt x="430" y="141"/>
                  </a:cubicBezTo>
                  <a:cubicBezTo>
                    <a:pt x="430" y="155"/>
                    <a:pt x="430" y="155"/>
                    <a:pt x="430" y="155"/>
                  </a:cubicBezTo>
                  <a:cubicBezTo>
                    <a:pt x="404" y="152"/>
                    <a:pt x="404" y="152"/>
                    <a:pt x="404" y="152"/>
                  </a:cubicBezTo>
                  <a:cubicBezTo>
                    <a:pt x="358" y="187"/>
                    <a:pt x="358" y="187"/>
                    <a:pt x="358" y="187"/>
                  </a:cubicBezTo>
                  <a:cubicBezTo>
                    <a:pt x="345" y="171"/>
                    <a:pt x="345" y="171"/>
                    <a:pt x="345" y="171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13" y="187"/>
                    <a:pt x="313" y="187"/>
                    <a:pt x="313" y="187"/>
                  </a:cubicBezTo>
                  <a:cubicBezTo>
                    <a:pt x="267" y="200"/>
                    <a:pt x="267" y="200"/>
                    <a:pt x="267" y="200"/>
                  </a:cubicBezTo>
                  <a:cubicBezTo>
                    <a:pt x="267" y="200"/>
                    <a:pt x="217" y="163"/>
                    <a:pt x="217" y="176"/>
                  </a:cubicBezTo>
                  <a:cubicBezTo>
                    <a:pt x="217" y="189"/>
                    <a:pt x="168" y="184"/>
                    <a:pt x="168" y="184"/>
                  </a:cubicBezTo>
                  <a:cubicBezTo>
                    <a:pt x="155" y="195"/>
                    <a:pt x="155" y="195"/>
                    <a:pt x="155" y="195"/>
                  </a:cubicBezTo>
                  <a:cubicBezTo>
                    <a:pt x="112" y="189"/>
                    <a:pt x="112" y="189"/>
                    <a:pt x="112" y="189"/>
                  </a:cubicBezTo>
                  <a:cubicBezTo>
                    <a:pt x="104" y="198"/>
                    <a:pt x="104" y="198"/>
                    <a:pt x="104" y="198"/>
                  </a:cubicBezTo>
                  <a:cubicBezTo>
                    <a:pt x="104" y="198"/>
                    <a:pt x="88" y="189"/>
                    <a:pt x="70" y="189"/>
                  </a:cubicBezTo>
                  <a:cubicBezTo>
                    <a:pt x="58" y="189"/>
                    <a:pt x="25" y="211"/>
                    <a:pt x="0" y="228"/>
                  </a:cubicBezTo>
                  <a:cubicBezTo>
                    <a:pt x="2" y="230"/>
                    <a:pt x="3" y="232"/>
                    <a:pt x="5" y="236"/>
                  </a:cubicBezTo>
                  <a:cubicBezTo>
                    <a:pt x="13" y="253"/>
                    <a:pt x="63" y="268"/>
                    <a:pt x="63" y="268"/>
                  </a:cubicBezTo>
                  <a:cubicBezTo>
                    <a:pt x="63" y="268"/>
                    <a:pt x="44" y="282"/>
                    <a:pt x="47" y="289"/>
                  </a:cubicBezTo>
                  <a:cubicBezTo>
                    <a:pt x="50" y="296"/>
                    <a:pt x="65" y="309"/>
                    <a:pt x="65" y="309"/>
                  </a:cubicBezTo>
                  <a:cubicBezTo>
                    <a:pt x="65" y="309"/>
                    <a:pt x="98" y="263"/>
                    <a:pt x="109" y="276"/>
                  </a:cubicBezTo>
                  <a:cubicBezTo>
                    <a:pt x="120" y="290"/>
                    <a:pt x="126" y="312"/>
                    <a:pt x="132" y="312"/>
                  </a:cubicBezTo>
                  <a:cubicBezTo>
                    <a:pt x="138" y="312"/>
                    <a:pt x="154" y="296"/>
                    <a:pt x="154" y="296"/>
                  </a:cubicBezTo>
                  <a:cubicBezTo>
                    <a:pt x="154" y="296"/>
                    <a:pt x="191" y="332"/>
                    <a:pt x="185" y="350"/>
                  </a:cubicBezTo>
                  <a:cubicBezTo>
                    <a:pt x="179" y="367"/>
                    <a:pt x="179" y="370"/>
                    <a:pt x="179" y="370"/>
                  </a:cubicBezTo>
                  <a:cubicBezTo>
                    <a:pt x="179" y="370"/>
                    <a:pt x="215" y="386"/>
                    <a:pt x="215" y="388"/>
                  </a:cubicBezTo>
                  <a:cubicBezTo>
                    <a:pt x="214" y="390"/>
                    <a:pt x="196" y="405"/>
                    <a:pt x="196" y="408"/>
                  </a:cubicBezTo>
                  <a:cubicBezTo>
                    <a:pt x="196" y="410"/>
                    <a:pt x="210" y="424"/>
                    <a:pt x="210" y="424"/>
                  </a:cubicBezTo>
                  <a:cubicBezTo>
                    <a:pt x="210" y="424"/>
                    <a:pt x="214" y="441"/>
                    <a:pt x="217" y="441"/>
                  </a:cubicBezTo>
                  <a:cubicBezTo>
                    <a:pt x="219" y="441"/>
                    <a:pt x="243" y="465"/>
                    <a:pt x="260" y="482"/>
                  </a:cubicBezTo>
                  <a:cubicBezTo>
                    <a:pt x="269" y="475"/>
                    <a:pt x="276" y="470"/>
                    <a:pt x="281" y="466"/>
                  </a:cubicBezTo>
                  <a:cubicBezTo>
                    <a:pt x="298" y="453"/>
                    <a:pt x="331" y="428"/>
                    <a:pt x="354" y="425"/>
                  </a:cubicBezTo>
                  <a:cubicBezTo>
                    <a:pt x="377" y="422"/>
                    <a:pt x="394" y="435"/>
                    <a:pt x="394" y="435"/>
                  </a:cubicBezTo>
                  <a:cubicBezTo>
                    <a:pt x="394" y="435"/>
                    <a:pt x="433" y="417"/>
                    <a:pt x="468" y="421"/>
                  </a:cubicBezTo>
                  <a:cubicBezTo>
                    <a:pt x="503" y="425"/>
                    <a:pt x="533" y="459"/>
                    <a:pt x="553" y="478"/>
                  </a:cubicBezTo>
                  <a:cubicBezTo>
                    <a:pt x="572" y="497"/>
                    <a:pt x="596" y="526"/>
                    <a:pt x="619" y="542"/>
                  </a:cubicBezTo>
                  <a:cubicBezTo>
                    <a:pt x="643" y="559"/>
                    <a:pt x="679" y="588"/>
                    <a:pt x="691" y="598"/>
                  </a:cubicBezTo>
                  <a:cubicBezTo>
                    <a:pt x="702" y="607"/>
                    <a:pt x="705" y="616"/>
                    <a:pt x="726" y="639"/>
                  </a:cubicBezTo>
                  <a:cubicBezTo>
                    <a:pt x="747" y="662"/>
                    <a:pt x="783" y="609"/>
                    <a:pt x="787" y="608"/>
                  </a:cubicBezTo>
                  <a:cubicBezTo>
                    <a:pt x="791" y="607"/>
                    <a:pt x="801" y="613"/>
                    <a:pt x="815" y="616"/>
                  </a:cubicBezTo>
                  <a:cubicBezTo>
                    <a:pt x="829" y="619"/>
                    <a:pt x="837" y="598"/>
                    <a:pt x="843" y="598"/>
                  </a:cubicBezTo>
                  <a:cubicBezTo>
                    <a:pt x="849" y="597"/>
                    <a:pt x="877" y="614"/>
                    <a:pt x="894" y="622"/>
                  </a:cubicBezTo>
                  <a:cubicBezTo>
                    <a:pt x="906" y="628"/>
                    <a:pt x="917" y="613"/>
                    <a:pt x="922" y="604"/>
                  </a:cubicBezTo>
                  <a:cubicBezTo>
                    <a:pt x="927" y="577"/>
                    <a:pt x="927" y="577"/>
                    <a:pt x="927" y="577"/>
                  </a:cubicBezTo>
                  <a:lnTo>
                    <a:pt x="946" y="5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957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3039" y="1526"/>
              <a:ext cx="526" cy="851"/>
            </a:xfrm>
            <a:custGeom>
              <a:avLst/>
              <a:gdLst/>
              <a:ahLst/>
              <a:cxnLst>
                <a:cxn ang="0">
                  <a:pos x="412" y="820"/>
                </a:cxn>
                <a:cxn ang="0">
                  <a:pos x="495" y="832"/>
                </a:cxn>
                <a:cxn ang="0">
                  <a:pos x="446" y="771"/>
                </a:cxn>
                <a:cxn ang="0">
                  <a:pos x="476" y="812"/>
                </a:cxn>
                <a:cxn ang="0">
                  <a:pos x="446" y="771"/>
                </a:cxn>
                <a:cxn ang="0">
                  <a:pos x="492" y="826"/>
                </a:cxn>
                <a:cxn ang="0">
                  <a:pos x="899" y="1059"/>
                </a:cxn>
                <a:cxn ang="0">
                  <a:pos x="829" y="954"/>
                </a:cxn>
                <a:cxn ang="0">
                  <a:pos x="797" y="852"/>
                </a:cxn>
                <a:cxn ang="0">
                  <a:pos x="710" y="808"/>
                </a:cxn>
                <a:cxn ang="0">
                  <a:pos x="682" y="774"/>
                </a:cxn>
                <a:cxn ang="0">
                  <a:pos x="545" y="798"/>
                </a:cxn>
                <a:cxn ang="0">
                  <a:pos x="527" y="900"/>
                </a:cxn>
                <a:cxn ang="0">
                  <a:pos x="488" y="904"/>
                </a:cxn>
                <a:cxn ang="0">
                  <a:pos x="366" y="885"/>
                </a:cxn>
                <a:cxn ang="0">
                  <a:pos x="390" y="681"/>
                </a:cxn>
                <a:cxn ang="0">
                  <a:pos x="377" y="430"/>
                </a:cxn>
                <a:cxn ang="0">
                  <a:pos x="408" y="272"/>
                </a:cxn>
                <a:cxn ang="0">
                  <a:pos x="519" y="184"/>
                </a:cxn>
                <a:cxn ang="0">
                  <a:pos x="533" y="141"/>
                </a:cxn>
                <a:cxn ang="0">
                  <a:pos x="454" y="106"/>
                </a:cxn>
                <a:cxn ang="0">
                  <a:pos x="408" y="64"/>
                </a:cxn>
                <a:cxn ang="0">
                  <a:pos x="288" y="34"/>
                </a:cxn>
                <a:cxn ang="0">
                  <a:pos x="243" y="82"/>
                </a:cxn>
                <a:cxn ang="0">
                  <a:pos x="104" y="117"/>
                </a:cxn>
                <a:cxn ang="0">
                  <a:pos x="120" y="315"/>
                </a:cxn>
                <a:cxn ang="0">
                  <a:pos x="168" y="416"/>
                </a:cxn>
                <a:cxn ang="0">
                  <a:pos x="107" y="547"/>
                </a:cxn>
                <a:cxn ang="0">
                  <a:pos x="21" y="651"/>
                </a:cxn>
                <a:cxn ang="0">
                  <a:pos x="57" y="756"/>
                </a:cxn>
                <a:cxn ang="0">
                  <a:pos x="93" y="878"/>
                </a:cxn>
                <a:cxn ang="0">
                  <a:pos x="184" y="900"/>
                </a:cxn>
                <a:cxn ang="0">
                  <a:pos x="208" y="977"/>
                </a:cxn>
                <a:cxn ang="0">
                  <a:pos x="184" y="1095"/>
                </a:cxn>
                <a:cxn ang="0">
                  <a:pos x="310" y="1119"/>
                </a:cxn>
                <a:cxn ang="0">
                  <a:pos x="395" y="1007"/>
                </a:cxn>
                <a:cxn ang="0">
                  <a:pos x="465" y="1068"/>
                </a:cxn>
                <a:cxn ang="0">
                  <a:pos x="422" y="1140"/>
                </a:cxn>
                <a:cxn ang="0">
                  <a:pos x="355" y="1252"/>
                </a:cxn>
                <a:cxn ang="0">
                  <a:pos x="427" y="1359"/>
                </a:cxn>
                <a:cxn ang="0">
                  <a:pos x="467" y="1477"/>
                </a:cxn>
                <a:cxn ang="0">
                  <a:pos x="471" y="1508"/>
                </a:cxn>
                <a:cxn ang="0">
                  <a:pos x="511" y="1568"/>
                </a:cxn>
                <a:cxn ang="0">
                  <a:pos x="631" y="1496"/>
                </a:cxn>
                <a:cxn ang="0">
                  <a:pos x="722" y="1435"/>
                </a:cxn>
                <a:cxn ang="0">
                  <a:pos x="760" y="1531"/>
                </a:cxn>
                <a:cxn ang="0">
                  <a:pos x="769" y="1514"/>
                </a:cxn>
                <a:cxn ang="0">
                  <a:pos x="903" y="1418"/>
                </a:cxn>
                <a:cxn ang="0">
                  <a:pos x="919" y="1319"/>
                </a:cxn>
                <a:cxn ang="0">
                  <a:pos x="892" y="1266"/>
                </a:cxn>
                <a:cxn ang="0">
                  <a:pos x="953" y="1295"/>
                </a:cxn>
                <a:cxn ang="0">
                  <a:pos x="977" y="1172"/>
                </a:cxn>
              </a:cxnLst>
              <a:rect l="0" t="0" r="r" b="b"/>
              <a:pathLst>
                <a:path w="977" h="1583">
                  <a:moveTo>
                    <a:pt x="432" y="812"/>
                  </a:moveTo>
                  <a:cubicBezTo>
                    <a:pt x="424" y="796"/>
                    <a:pt x="424" y="796"/>
                    <a:pt x="424" y="796"/>
                  </a:cubicBezTo>
                  <a:cubicBezTo>
                    <a:pt x="412" y="820"/>
                    <a:pt x="412" y="820"/>
                    <a:pt x="412" y="820"/>
                  </a:cubicBezTo>
                  <a:lnTo>
                    <a:pt x="432" y="812"/>
                  </a:lnTo>
                  <a:close/>
                  <a:moveTo>
                    <a:pt x="495" y="871"/>
                  </a:moveTo>
                  <a:cubicBezTo>
                    <a:pt x="496" y="861"/>
                    <a:pt x="504" y="834"/>
                    <a:pt x="495" y="832"/>
                  </a:cubicBezTo>
                  <a:cubicBezTo>
                    <a:pt x="495" y="832"/>
                    <a:pt x="477" y="856"/>
                    <a:pt x="477" y="864"/>
                  </a:cubicBezTo>
                  <a:cubicBezTo>
                    <a:pt x="477" y="871"/>
                    <a:pt x="493" y="882"/>
                    <a:pt x="495" y="871"/>
                  </a:cubicBezTo>
                  <a:close/>
                  <a:moveTo>
                    <a:pt x="446" y="771"/>
                  </a:moveTo>
                  <a:cubicBezTo>
                    <a:pt x="448" y="807"/>
                    <a:pt x="448" y="807"/>
                    <a:pt x="448" y="807"/>
                  </a:cubicBezTo>
                  <a:cubicBezTo>
                    <a:pt x="462" y="803"/>
                    <a:pt x="462" y="803"/>
                    <a:pt x="462" y="803"/>
                  </a:cubicBezTo>
                  <a:cubicBezTo>
                    <a:pt x="462" y="803"/>
                    <a:pt x="470" y="815"/>
                    <a:pt x="476" y="812"/>
                  </a:cubicBezTo>
                  <a:cubicBezTo>
                    <a:pt x="482" y="809"/>
                    <a:pt x="482" y="781"/>
                    <a:pt x="482" y="781"/>
                  </a:cubicBezTo>
                  <a:cubicBezTo>
                    <a:pt x="466" y="768"/>
                    <a:pt x="466" y="768"/>
                    <a:pt x="466" y="768"/>
                  </a:cubicBezTo>
                  <a:lnTo>
                    <a:pt x="446" y="771"/>
                  </a:lnTo>
                  <a:close/>
                  <a:moveTo>
                    <a:pt x="492" y="826"/>
                  </a:moveTo>
                  <a:cubicBezTo>
                    <a:pt x="499" y="824"/>
                    <a:pt x="490" y="809"/>
                    <a:pt x="484" y="815"/>
                  </a:cubicBezTo>
                  <a:cubicBezTo>
                    <a:pt x="484" y="815"/>
                    <a:pt x="484" y="828"/>
                    <a:pt x="492" y="826"/>
                  </a:cubicBezTo>
                  <a:close/>
                  <a:moveTo>
                    <a:pt x="977" y="1172"/>
                  </a:moveTo>
                  <a:cubicBezTo>
                    <a:pt x="911" y="1061"/>
                    <a:pt x="911" y="1061"/>
                    <a:pt x="911" y="1061"/>
                  </a:cubicBezTo>
                  <a:cubicBezTo>
                    <a:pt x="899" y="1059"/>
                    <a:pt x="899" y="1059"/>
                    <a:pt x="899" y="1059"/>
                  </a:cubicBezTo>
                  <a:cubicBezTo>
                    <a:pt x="891" y="1034"/>
                    <a:pt x="891" y="1034"/>
                    <a:pt x="891" y="1034"/>
                  </a:cubicBezTo>
                  <a:cubicBezTo>
                    <a:pt x="841" y="988"/>
                    <a:pt x="841" y="988"/>
                    <a:pt x="841" y="988"/>
                  </a:cubicBezTo>
                  <a:cubicBezTo>
                    <a:pt x="841" y="988"/>
                    <a:pt x="837" y="962"/>
                    <a:pt x="829" y="954"/>
                  </a:cubicBezTo>
                  <a:cubicBezTo>
                    <a:pt x="822" y="946"/>
                    <a:pt x="809" y="918"/>
                    <a:pt x="809" y="918"/>
                  </a:cubicBezTo>
                  <a:cubicBezTo>
                    <a:pt x="814" y="873"/>
                    <a:pt x="814" y="873"/>
                    <a:pt x="814" y="873"/>
                  </a:cubicBezTo>
                  <a:cubicBezTo>
                    <a:pt x="797" y="852"/>
                    <a:pt x="797" y="852"/>
                    <a:pt x="797" y="852"/>
                  </a:cubicBezTo>
                  <a:cubicBezTo>
                    <a:pt x="773" y="851"/>
                    <a:pt x="773" y="851"/>
                    <a:pt x="773" y="851"/>
                  </a:cubicBezTo>
                  <a:cubicBezTo>
                    <a:pt x="773" y="851"/>
                    <a:pt x="759" y="825"/>
                    <a:pt x="749" y="816"/>
                  </a:cubicBezTo>
                  <a:cubicBezTo>
                    <a:pt x="739" y="806"/>
                    <a:pt x="710" y="808"/>
                    <a:pt x="710" y="808"/>
                  </a:cubicBezTo>
                  <a:cubicBezTo>
                    <a:pt x="710" y="808"/>
                    <a:pt x="727" y="802"/>
                    <a:pt x="729" y="793"/>
                  </a:cubicBezTo>
                  <a:cubicBezTo>
                    <a:pt x="730" y="784"/>
                    <a:pt x="729" y="774"/>
                    <a:pt x="729" y="774"/>
                  </a:cubicBezTo>
                  <a:cubicBezTo>
                    <a:pt x="729" y="774"/>
                    <a:pt x="703" y="774"/>
                    <a:pt x="682" y="774"/>
                  </a:cubicBezTo>
                  <a:cubicBezTo>
                    <a:pt x="661" y="774"/>
                    <a:pt x="629" y="762"/>
                    <a:pt x="611" y="762"/>
                  </a:cubicBezTo>
                  <a:cubicBezTo>
                    <a:pt x="594" y="762"/>
                    <a:pt x="585" y="774"/>
                    <a:pt x="577" y="784"/>
                  </a:cubicBezTo>
                  <a:cubicBezTo>
                    <a:pt x="568" y="794"/>
                    <a:pt x="545" y="798"/>
                    <a:pt x="545" y="798"/>
                  </a:cubicBezTo>
                  <a:cubicBezTo>
                    <a:pt x="545" y="798"/>
                    <a:pt x="576" y="858"/>
                    <a:pt x="575" y="868"/>
                  </a:cubicBezTo>
                  <a:cubicBezTo>
                    <a:pt x="573" y="878"/>
                    <a:pt x="557" y="846"/>
                    <a:pt x="557" y="846"/>
                  </a:cubicBezTo>
                  <a:cubicBezTo>
                    <a:pt x="557" y="846"/>
                    <a:pt x="539" y="901"/>
                    <a:pt x="527" y="900"/>
                  </a:cubicBezTo>
                  <a:cubicBezTo>
                    <a:pt x="516" y="900"/>
                    <a:pt x="522" y="855"/>
                    <a:pt x="522" y="855"/>
                  </a:cubicBezTo>
                  <a:cubicBezTo>
                    <a:pt x="505" y="871"/>
                    <a:pt x="505" y="871"/>
                    <a:pt x="505" y="871"/>
                  </a:cubicBezTo>
                  <a:cubicBezTo>
                    <a:pt x="505" y="871"/>
                    <a:pt x="494" y="904"/>
                    <a:pt x="488" y="904"/>
                  </a:cubicBezTo>
                  <a:cubicBezTo>
                    <a:pt x="482" y="904"/>
                    <a:pt x="473" y="880"/>
                    <a:pt x="473" y="880"/>
                  </a:cubicBezTo>
                  <a:cubicBezTo>
                    <a:pt x="445" y="842"/>
                    <a:pt x="445" y="842"/>
                    <a:pt x="445" y="842"/>
                  </a:cubicBezTo>
                  <a:cubicBezTo>
                    <a:pt x="445" y="842"/>
                    <a:pt x="381" y="885"/>
                    <a:pt x="366" y="885"/>
                  </a:cubicBezTo>
                  <a:cubicBezTo>
                    <a:pt x="351" y="885"/>
                    <a:pt x="365" y="824"/>
                    <a:pt x="373" y="814"/>
                  </a:cubicBezTo>
                  <a:cubicBezTo>
                    <a:pt x="381" y="804"/>
                    <a:pt x="370" y="763"/>
                    <a:pt x="375" y="749"/>
                  </a:cubicBezTo>
                  <a:cubicBezTo>
                    <a:pt x="381" y="735"/>
                    <a:pt x="384" y="705"/>
                    <a:pt x="390" y="681"/>
                  </a:cubicBezTo>
                  <a:cubicBezTo>
                    <a:pt x="396" y="657"/>
                    <a:pt x="381" y="572"/>
                    <a:pt x="388" y="552"/>
                  </a:cubicBezTo>
                  <a:cubicBezTo>
                    <a:pt x="395" y="532"/>
                    <a:pt x="396" y="480"/>
                    <a:pt x="396" y="480"/>
                  </a:cubicBezTo>
                  <a:cubicBezTo>
                    <a:pt x="396" y="480"/>
                    <a:pt x="383" y="446"/>
                    <a:pt x="377" y="430"/>
                  </a:cubicBezTo>
                  <a:cubicBezTo>
                    <a:pt x="372" y="414"/>
                    <a:pt x="389" y="395"/>
                    <a:pt x="391" y="375"/>
                  </a:cubicBezTo>
                  <a:cubicBezTo>
                    <a:pt x="393" y="355"/>
                    <a:pt x="385" y="324"/>
                    <a:pt x="385" y="301"/>
                  </a:cubicBezTo>
                  <a:cubicBezTo>
                    <a:pt x="385" y="278"/>
                    <a:pt x="398" y="277"/>
                    <a:pt x="408" y="272"/>
                  </a:cubicBezTo>
                  <a:cubicBezTo>
                    <a:pt x="418" y="268"/>
                    <a:pt x="434" y="239"/>
                    <a:pt x="449" y="227"/>
                  </a:cubicBezTo>
                  <a:cubicBezTo>
                    <a:pt x="463" y="215"/>
                    <a:pt x="479" y="196"/>
                    <a:pt x="479" y="196"/>
                  </a:cubicBezTo>
                  <a:cubicBezTo>
                    <a:pt x="479" y="196"/>
                    <a:pt x="508" y="189"/>
                    <a:pt x="519" y="184"/>
                  </a:cubicBezTo>
                  <a:cubicBezTo>
                    <a:pt x="531" y="178"/>
                    <a:pt x="515" y="178"/>
                    <a:pt x="511" y="158"/>
                  </a:cubicBezTo>
                  <a:cubicBezTo>
                    <a:pt x="508" y="138"/>
                    <a:pt x="533" y="151"/>
                    <a:pt x="533" y="151"/>
                  </a:cubicBezTo>
                  <a:cubicBezTo>
                    <a:pt x="533" y="141"/>
                    <a:pt x="533" y="141"/>
                    <a:pt x="533" y="141"/>
                  </a:cubicBezTo>
                  <a:cubicBezTo>
                    <a:pt x="507" y="106"/>
                    <a:pt x="507" y="106"/>
                    <a:pt x="507" y="106"/>
                  </a:cubicBezTo>
                  <a:cubicBezTo>
                    <a:pt x="486" y="117"/>
                    <a:pt x="486" y="117"/>
                    <a:pt x="486" y="117"/>
                  </a:cubicBezTo>
                  <a:cubicBezTo>
                    <a:pt x="486" y="117"/>
                    <a:pt x="481" y="109"/>
                    <a:pt x="454" y="106"/>
                  </a:cubicBezTo>
                  <a:cubicBezTo>
                    <a:pt x="427" y="104"/>
                    <a:pt x="443" y="133"/>
                    <a:pt x="416" y="130"/>
                  </a:cubicBezTo>
                  <a:cubicBezTo>
                    <a:pt x="390" y="128"/>
                    <a:pt x="424" y="72"/>
                    <a:pt x="424" y="72"/>
                  </a:cubicBezTo>
                  <a:cubicBezTo>
                    <a:pt x="408" y="64"/>
                    <a:pt x="408" y="64"/>
                    <a:pt x="408" y="64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47" y="5"/>
                    <a:pt x="326" y="2"/>
                  </a:cubicBezTo>
                  <a:cubicBezTo>
                    <a:pt x="304" y="0"/>
                    <a:pt x="288" y="34"/>
                    <a:pt x="288" y="34"/>
                  </a:cubicBezTo>
                  <a:cubicBezTo>
                    <a:pt x="273" y="33"/>
                    <a:pt x="273" y="33"/>
                    <a:pt x="273" y="33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75" y="80"/>
                    <a:pt x="259" y="82"/>
                    <a:pt x="243" y="82"/>
                  </a:cubicBezTo>
                  <a:cubicBezTo>
                    <a:pt x="227" y="82"/>
                    <a:pt x="219" y="106"/>
                    <a:pt x="219" y="106"/>
                  </a:cubicBezTo>
                  <a:cubicBezTo>
                    <a:pt x="219" y="106"/>
                    <a:pt x="187" y="112"/>
                    <a:pt x="176" y="128"/>
                  </a:cubicBezTo>
                  <a:cubicBezTo>
                    <a:pt x="165" y="144"/>
                    <a:pt x="128" y="117"/>
                    <a:pt x="104" y="117"/>
                  </a:cubicBezTo>
                  <a:cubicBezTo>
                    <a:pt x="80" y="117"/>
                    <a:pt x="117" y="171"/>
                    <a:pt x="117" y="171"/>
                  </a:cubicBezTo>
                  <a:cubicBezTo>
                    <a:pt x="136" y="243"/>
                    <a:pt x="136" y="243"/>
                    <a:pt x="136" y="243"/>
                  </a:cubicBezTo>
                  <a:cubicBezTo>
                    <a:pt x="136" y="243"/>
                    <a:pt x="120" y="299"/>
                    <a:pt x="120" y="315"/>
                  </a:cubicBezTo>
                  <a:cubicBezTo>
                    <a:pt x="120" y="331"/>
                    <a:pt x="144" y="331"/>
                    <a:pt x="144" y="331"/>
                  </a:cubicBezTo>
                  <a:cubicBezTo>
                    <a:pt x="200" y="408"/>
                    <a:pt x="200" y="408"/>
                    <a:pt x="200" y="408"/>
                  </a:cubicBezTo>
                  <a:cubicBezTo>
                    <a:pt x="200" y="408"/>
                    <a:pt x="187" y="411"/>
                    <a:pt x="168" y="416"/>
                  </a:cubicBezTo>
                  <a:cubicBezTo>
                    <a:pt x="149" y="422"/>
                    <a:pt x="173" y="446"/>
                    <a:pt x="173" y="470"/>
                  </a:cubicBezTo>
                  <a:cubicBezTo>
                    <a:pt x="173" y="494"/>
                    <a:pt x="133" y="496"/>
                    <a:pt x="109" y="502"/>
                  </a:cubicBezTo>
                  <a:cubicBezTo>
                    <a:pt x="85" y="507"/>
                    <a:pt x="107" y="547"/>
                    <a:pt x="107" y="547"/>
                  </a:cubicBezTo>
                  <a:cubicBezTo>
                    <a:pt x="107" y="547"/>
                    <a:pt x="40" y="587"/>
                    <a:pt x="24" y="606"/>
                  </a:cubicBezTo>
                  <a:cubicBezTo>
                    <a:pt x="8" y="625"/>
                    <a:pt x="32" y="635"/>
                    <a:pt x="32" y="635"/>
                  </a:cubicBezTo>
                  <a:cubicBezTo>
                    <a:pt x="32" y="635"/>
                    <a:pt x="0" y="638"/>
                    <a:pt x="21" y="651"/>
                  </a:cubicBezTo>
                  <a:cubicBezTo>
                    <a:pt x="42" y="665"/>
                    <a:pt x="34" y="724"/>
                    <a:pt x="34" y="724"/>
                  </a:cubicBezTo>
                  <a:cubicBezTo>
                    <a:pt x="8" y="729"/>
                    <a:pt x="8" y="729"/>
                    <a:pt x="8" y="729"/>
                  </a:cubicBezTo>
                  <a:cubicBezTo>
                    <a:pt x="57" y="756"/>
                    <a:pt x="57" y="756"/>
                    <a:pt x="57" y="756"/>
                  </a:cubicBezTo>
                  <a:cubicBezTo>
                    <a:pt x="57" y="806"/>
                    <a:pt x="57" y="806"/>
                    <a:pt x="57" y="806"/>
                  </a:cubicBezTo>
                  <a:cubicBezTo>
                    <a:pt x="57" y="806"/>
                    <a:pt x="99" y="836"/>
                    <a:pt x="109" y="846"/>
                  </a:cubicBezTo>
                  <a:cubicBezTo>
                    <a:pt x="120" y="857"/>
                    <a:pt x="93" y="878"/>
                    <a:pt x="93" y="878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7" y="941"/>
                    <a:pt x="131" y="941"/>
                    <a:pt x="136" y="940"/>
                  </a:cubicBezTo>
                  <a:cubicBezTo>
                    <a:pt x="152" y="937"/>
                    <a:pt x="184" y="900"/>
                    <a:pt x="184" y="900"/>
                  </a:cubicBezTo>
                  <a:cubicBezTo>
                    <a:pt x="224" y="913"/>
                    <a:pt x="224" y="913"/>
                    <a:pt x="224" y="913"/>
                  </a:cubicBezTo>
                  <a:cubicBezTo>
                    <a:pt x="211" y="948"/>
                    <a:pt x="211" y="948"/>
                    <a:pt x="211" y="948"/>
                  </a:cubicBezTo>
                  <a:cubicBezTo>
                    <a:pt x="208" y="977"/>
                    <a:pt x="208" y="977"/>
                    <a:pt x="208" y="977"/>
                  </a:cubicBezTo>
                  <a:cubicBezTo>
                    <a:pt x="192" y="1023"/>
                    <a:pt x="192" y="1023"/>
                    <a:pt x="192" y="1023"/>
                  </a:cubicBezTo>
                  <a:cubicBezTo>
                    <a:pt x="192" y="1041"/>
                    <a:pt x="192" y="1041"/>
                    <a:pt x="192" y="1041"/>
                  </a:cubicBezTo>
                  <a:cubicBezTo>
                    <a:pt x="192" y="1041"/>
                    <a:pt x="160" y="1089"/>
                    <a:pt x="184" y="1095"/>
                  </a:cubicBezTo>
                  <a:cubicBezTo>
                    <a:pt x="208" y="1100"/>
                    <a:pt x="243" y="1095"/>
                    <a:pt x="243" y="1095"/>
                  </a:cubicBezTo>
                  <a:cubicBezTo>
                    <a:pt x="278" y="1135"/>
                    <a:pt x="278" y="1135"/>
                    <a:pt x="278" y="1135"/>
                  </a:cubicBezTo>
                  <a:cubicBezTo>
                    <a:pt x="310" y="1119"/>
                    <a:pt x="310" y="1119"/>
                    <a:pt x="310" y="1119"/>
                  </a:cubicBezTo>
                  <a:cubicBezTo>
                    <a:pt x="347" y="1079"/>
                    <a:pt x="347" y="1079"/>
                    <a:pt x="347" y="1079"/>
                  </a:cubicBezTo>
                  <a:cubicBezTo>
                    <a:pt x="347" y="1079"/>
                    <a:pt x="342" y="1039"/>
                    <a:pt x="360" y="1039"/>
                  </a:cubicBezTo>
                  <a:cubicBezTo>
                    <a:pt x="379" y="1039"/>
                    <a:pt x="395" y="1007"/>
                    <a:pt x="395" y="1007"/>
                  </a:cubicBezTo>
                  <a:cubicBezTo>
                    <a:pt x="395" y="1007"/>
                    <a:pt x="424" y="983"/>
                    <a:pt x="430" y="999"/>
                  </a:cubicBezTo>
                  <a:cubicBezTo>
                    <a:pt x="435" y="1015"/>
                    <a:pt x="448" y="1055"/>
                    <a:pt x="448" y="1055"/>
                  </a:cubicBezTo>
                  <a:cubicBezTo>
                    <a:pt x="465" y="1068"/>
                    <a:pt x="465" y="1068"/>
                    <a:pt x="465" y="1068"/>
                  </a:cubicBezTo>
                  <a:cubicBezTo>
                    <a:pt x="467" y="1084"/>
                    <a:pt x="467" y="1084"/>
                    <a:pt x="467" y="1084"/>
                  </a:cubicBezTo>
                  <a:cubicBezTo>
                    <a:pt x="398" y="1103"/>
                    <a:pt x="398" y="1103"/>
                    <a:pt x="398" y="1103"/>
                  </a:cubicBezTo>
                  <a:cubicBezTo>
                    <a:pt x="398" y="1103"/>
                    <a:pt x="432" y="1124"/>
                    <a:pt x="422" y="1140"/>
                  </a:cubicBezTo>
                  <a:cubicBezTo>
                    <a:pt x="411" y="1156"/>
                    <a:pt x="395" y="1167"/>
                    <a:pt x="392" y="1178"/>
                  </a:cubicBezTo>
                  <a:cubicBezTo>
                    <a:pt x="390" y="1188"/>
                    <a:pt x="387" y="1220"/>
                    <a:pt x="387" y="1220"/>
                  </a:cubicBezTo>
                  <a:cubicBezTo>
                    <a:pt x="355" y="1252"/>
                    <a:pt x="355" y="1252"/>
                    <a:pt x="355" y="1252"/>
                  </a:cubicBezTo>
                  <a:cubicBezTo>
                    <a:pt x="355" y="1252"/>
                    <a:pt x="382" y="1271"/>
                    <a:pt x="374" y="1274"/>
                  </a:cubicBezTo>
                  <a:cubicBezTo>
                    <a:pt x="366" y="1276"/>
                    <a:pt x="347" y="1357"/>
                    <a:pt x="366" y="1359"/>
                  </a:cubicBezTo>
                  <a:cubicBezTo>
                    <a:pt x="384" y="1362"/>
                    <a:pt x="427" y="1351"/>
                    <a:pt x="427" y="1359"/>
                  </a:cubicBezTo>
                  <a:cubicBezTo>
                    <a:pt x="427" y="1367"/>
                    <a:pt x="408" y="1381"/>
                    <a:pt x="435" y="1391"/>
                  </a:cubicBezTo>
                  <a:cubicBezTo>
                    <a:pt x="462" y="1402"/>
                    <a:pt x="486" y="1426"/>
                    <a:pt x="486" y="1426"/>
                  </a:cubicBezTo>
                  <a:cubicBezTo>
                    <a:pt x="467" y="1477"/>
                    <a:pt x="467" y="1477"/>
                    <a:pt x="467" y="1477"/>
                  </a:cubicBezTo>
                  <a:cubicBezTo>
                    <a:pt x="462" y="1504"/>
                    <a:pt x="462" y="1504"/>
                    <a:pt x="462" y="1504"/>
                  </a:cubicBezTo>
                  <a:cubicBezTo>
                    <a:pt x="465" y="1500"/>
                    <a:pt x="466" y="1496"/>
                    <a:pt x="466" y="1496"/>
                  </a:cubicBezTo>
                  <a:cubicBezTo>
                    <a:pt x="471" y="1508"/>
                    <a:pt x="471" y="1508"/>
                    <a:pt x="471" y="1508"/>
                  </a:cubicBezTo>
                  <a:cubicBezTo>
                    <a:pt x="474" y="1519"/>
                    <a:pt x="474" y="1519"/>
                    <a:pt x="474" y="1519"/>
                  </a:cubicBezTo>
                  <a:cubicBezTo>
                    <a:pt x="477" y="1530"/>
                    <a:pt x="506" y="1543"/>
                    <a:pt x="506" y="1543"/>
                  </a:cubicBezTo>
                  <a:cubicBezTo>
                    <a:pt x="506" y="1543"/>
                    <a:pt x="509" y="1566"/>
                    <a:pt x="511" y="1568"/>
                  </a:cubicBezTo>
                  <a:cubicBezTo>
                    <a:pt x="514" y="1570"/>
                    <a:pt x="549" y="1583"/>
                    <a:pt x="549" y="1583"/>
                  </a:cubicBezTo>
                  <a:cubicBezTo>
                    <a:pt x="631" y="1530"/>
                    <a:pt x="631" y="1530"/>
                    <a:pt x="631" y="1530"/>
                  </a:cubicBezTo>
                  <a:cubicBezTo>
                    <a:pt x="631" y="1530"/>
                    <a:pt x="629" y="1512"/>
                    <a:pt x="631" y="1496"/>
                  </a:cubicBezTo>
                  <a:cubicBezTo>
                    <a:pt x="632" y="1480"/>
                    <a:pt x="665" y="1466"/>
                    <a:pt x="665" y="1466"/>
                  </a:cubicBezTo>
                  <a:cubicBezTo>
                    <a:pt x="665" y="1466"/>
                    <a:pt x="699" y="1405"/>
                    <a:pt x="711" y="1402"/>
                  </a:cubicBezTo>
                  <a:cubicBezTo>
                    <a:pt x="722" y="1400"/>
                    <a:pt x="720" y="1432"/>
                    <a:pt x="722" y="1435"/>
                  </a:cubicBezTo>
                  <a:cubicBezTo>
                    <a:pt x="724" y="1438"/>
                    <a:pt x="746" y="1451"/>
                    <a:pt x="750" y="1459"/>
                  </a:cubicBezTo>
                  <a:cubicBezTo>
                    <a:pt x="754" y="1467"/>
                    <a:pt x="739" y="1484"/>
                    <a:pt x="736" y="1490"/>
                  </a:cubicBezTo>
                  <a:cubicBezTo>
                    <a:pt x="733" y="1496"/>
                    <a:pt x="754" y="1521"/>
                    <a:pt x="760" y="1531"/>
                  </a:cubicBezTo>
                  <a:cubicBezTo>
                    <a:pt x="764" y="1537"/>
                    <a:pt x="763" y="1546"/>
                    <a:pt x="764" y="1554"/>
                  </a:cubicBezTo>
                  <a:cubicBezTo>
                    <a:pt x="778" y="1548"/>
                    <a:pt x="792" y="1541"/>
                    <a:pt x="788" y="1538"/>
                  </a:cubicBezTo>
                  <a:cubicBezTo>
                    <a:pt x="780" y="1533"/>
                    <a:pt x="769" y="1514"/>
                    <a:pt x="769" y="1514"/>
                  </a:cubicBezTo>
                  <a:cubicBezTo>
                    <a:pt x="798" y="1472"/>
                    <a:pt x="798" y="1472"/>
                    <a:pt x="798" y="1472"/>
                  </a:cubicBezTo>
                  <a:cubicBezTo>
                    <a:pt x="798" y="1472"/>
                    <a:pt x="873" y="1485"/>
                    <a:pt x="887" y="1458"/>
                  </a:cubicBezTo>
                  <a:cubicBezTo>
                    <a:pt x="900" y="1431"/>
                    <a:pt x="903" y="1418"/>
                    <a:pt x="903" y="1418"/>
                  </a:cubicBezTo>
                  <a:cubicBezTo>
                    <a:pt x="889" y="1389"/>
                    <a:pt x="889" y="1389"/>
                    <a:pt x="889" y="1389"/>
                  </a:cubicBezTo>
                  <a:cubicBezTo>
                    <a:pt x="919" y="1373"/>
                    <a:pt x="919" y="1373"/>
                    <a:pt x="919" y="1373"/>
                  </a:cubicBezTo>
                  <a:cubicBezTo>
                    <a:pt x="919" y="1373"/>
                    <a:pt x="929" y="1319"/>
                    <a:pt x="919" y="1319"/>
                  </a:cubicBezTo>
                  <a:cubicBezTo>
                    <a:pt x="908" y="1319"/>
                    <a:pt x="895" y="1325"/>
                    <a:pt x="895" y="1325"/>
                  </a:cubicBezTo>
                  <a:cubicBezTo>
                    <a:pt x="855" y="1298"/>
                    <a:pt x="855" y="1298"/>
                    <a:pt x="855" y="1298"/>
                  </a:cubicBezTo>
                  <a:cubicBezTo>
                    <a:pt x="855" y="1298"/>
                    <a:pt x="892" y="1279"/>
                    <a:pt x="892" y="1266"/>
                  </a:cubicBezTo>
                  <a:cubicBezTo>
                    <a:pt x="892" y="1252"/>
                    <a:pt x="895" y="1244"/>
                    <a:pt x="895" y="1244"/>
                  </a:cubicBezTo>
                  <a:cubicBezTo>
                    <a:pt x="956" y="1271"/>
                    <a:pt x="956" y="1271"/>
                    <a:pt x="956" y="1271"/>
                  </a:cubicBezTo>
                  <a:cubicBezTo>
                    <a:pt x="956" y="1271"/>
                    <a:pt x="943" y="1285"/>
                    <a:pt x="953" y="1295"/>
                  </a:cubicBezTo>
                  <a:cubicBezTo>
                    <a:pt x="960" y="1301"/>
                    <a:pt x="969" y="1299"/>
                    <a:pt x="977" y="1297"/>
                  </a:cubicBezTo>
                  <a:cubicBezTo>
                    <a:pt x="976" y="1289"/>
                    <a:pt x="976" y="1283"/>
                    <a:pt x="975" y="1280"/>
                  </a:cubicBezTo>
                  <a:cubicBezTo>
                    <a:pt x="974" y="1266"/>
                    <a:pt x="977" y="1172"/>
                    <a:pt x="977" y="117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958" descr="© INSCALE GmbH, 05.05.2010&#10;http://www.presentationload.com/"/>
            <p:cNvSpPr>
              <a:spLocks/>
            </p:cNvSpPr>
            <p:nvPr/>
          </p:nvSpPr>
          <p:spPr bwMode="gray">
            <a:xfrm>
              <a:off x="3413" y="2195"/>
              <a:ext cx="170" cy="423"/>
            </a:xfrm>
            <a:custGeom>
              <a:avLst/>
              <a:gdLst/>
              <a:ahLst/>
              <a:cxnLst>
                <a:cxn ang="0">
                  <a:pos x="90" y="353"/>
                </a:cxn>
                <a:cxn ang="0">
                  <a:pos x="86" y="395"/>
                </a:cxn>
                <a:cxn ang="0">
                  <a:pos x="100" y="414"/>
                </a:cxn>
                <a:cxn ang="0">
                  <a:pos x="86" y="440"/>
                </a:cxn>
                <a:cxn ang="0">
                  <a:pos x="108" y="466"/>
                </a:cxn>
                <a:cxn ang="0">
                  <a:pos x="32" y="500"/>
                </a:cxn>
                <a:cxn ang="0">
                  <a:pos x="24" y="546"/>
                </a:cxn>
                <a:cxn ang="0">
                  <a:pos x="0" y="569"/>
                </a:cxn>
                <a:cxn ang="0">
                  <a:pos x="50" y="608"/>
                </a:cxn>
                <a:cxn ang="0">
                  <a:pos x="76" y="658"/>
                </a:cxn>
                <a:cxn ang="0">
                  <a:pos x="105" y="684"/>
                </a:cxn>
                <a:cxn ang="0">
                  <a:pos x="117" y="728"/>
                </a:cxn>
                <a:cxn ang="0">
                  <a:pos x="81" y="758"/>
                </a:cxn>
                <a:cxn ang="0">
                  <a:pos x="122" y="786"/>
                </a:cxn>
                <a:cxn ang="0">
                  <a:pos x="123" y="774"/>
                </a:cxn>
                <a:cxn ang="0">
                  <a:pos x="111" y="760"/>
                </a:cxn>
                <a:cxn ang="0">
                  <a:pos x="132" y="742"/>
                </a:cxn>
                <a:cxn ang="0">
                  <a:pos x="136" y="666"/>
                </a:cxn>
                <a:cxn ang="0">
                  <a:pos x="154" y="692"/>
                </a:cxn>
                <a:cxn ang="0">
                  <a:pos x="164" y="651"/>
                </a:cxn>
                <a:cxn ang="0">
                  <a:pos x="182" y="682"/>
                </a:cxn>
                <a:cxn ang="0">
                  <a:pos x="217" y="663"/>
                </a:cxn>
                <a:cxn ang="0">
                  <a:pos x="238" y="663"/>
                </a:cxn>
                <a:cxn ang="0">
                  <a:pos x="256" y="640"/>
                </a:cxn>
                <a:cxn ang="0">
                  <a:pos x="288" y="578"/>
                </a:cxn>
                <a:cxn ang="0">
                  <a:pos x="314" y="504"/>
                </a:cxn>
                <a:cxn ang="0">
                  <a:pos x="315" y="239"/>
                </a:cxn>
                <a:cxn ang="0">
                  <a:pos x="294" y="121"/>
                </a:cxn>
                <a:cxn ang="0">
                  <a:pos x="282" y="53"/>
                </a:cxn>
                <a:cxn ang="0">
                  <a:pos x="258" y="51"/>
                </a:cxn>
                <a:cxn ang="0">
                  <a:pos x="261" y="27"/>
                </a:cxn>
                <a:cxn ang="0">
                  <a:pos x="200" y="0"/>
                </a:cxn>
                <a:cxn ang="0">
                  <a:pos x="197" y="22"/>
                </a:cxn>
                <a:cxn ang="0">
                  <a:pos x="160" y="54"/>
                </a:cxn>
                <a:cxn ang="0">
                  <a:pos x="200" y="81"/>
                </a:cxn>
                <a:cxn ang="0">
                  <a:pos x="224" y="75"/>
                </a:cxn>
                <a:cxn ang="0">
                  <a:pos x="224" y="129"/>
                </a:cxn>
                <a:cxn ang="0">
                  <a:pos x="194" y="145"/>
                </a:cxn>
                <a:cxn ang="0">
                  <a:pos x="208" y="174"/>
                </a:cxn>
                <a:cxn ang="0">
                  <a:pos x="192" y="214"/>
                </a:cxn>
                <a:cxn ang="0">
                  <a:pos x="103" y="228"/>
                </a:cxn>
                <a:cxn ang="0">
                  <a:pos x="74" y="270"/>
                </a:cxn>
                <a:cxn ang="0">
                  <a:pos x="93" y="294"/>
                </a:cxn>
                <a:cxn ang="0">
                  <a:pos x="69" y="310"/>
                </a:cxn>
                <a:cxn ang="0">
                  <a:pos x="73" y="326"/>
                </a:cxn>
                <a:cxn ang="0">
                  <a:pos x="90" y="353"/>
                </a:cxn>
              </a:cxnLst>
              <a:rect l="0" t="0" r="r" b="b"/>
              <a:pathLst>
                <a:path w="315" h="786">
                  <a:moveTo>
                    <a:pt x="90" y="353"/>
                  </a:moveTo>
                  <a:cubicBezTo>
                    <a:pt x="91" y="355"/>
                    <a:pt x="85" y="392"/>
                    <a:pt x="86" y="395"/>
                  </a:cubicBezTo>
                  <a:cubicBezTo>
                    <a:pt x="86" y="398"/>
                    <a:pt x="95" y="408"/>
                    <a:pt x="100" y="414"/>
                  </a:cubicBezTo>
                  <a:cubicBezTo>
                    <a:pt x="104" y="420"/>
                    <a:pt x="87" y="436"/>
                    <a:pt x="86" y="440"/>
                  </a:cubicBezTo>
                  <a:cubicBezTo>
                    <a:pt x="86" y="445"/>
                    <a:pt x="102" y="458"/>
                    <a:pt x="108" y="466"/>
                  </a:cubicBezTo>
                  <a:cubicBezTo>
                    <a:pt x="114" y="475"/>
                    <a:pt x="32" y="500"/>
                    <a:pt x="32" y="500"/>
                  </a:cubicBezTo>
                  <a:cubicBezTo>
                    <a:pt x="24" y="546"/>
                    <a:pt x="24" y="546"/>
                    <a:pt x="24" y="546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20" y="592"/>
                    <a:pt x="50" y="608"/>
                  </a:cubicBezTo>
                  <a:cubicBezTo>
                    <a:pt x="81" y="624"/>
                    <a:pt x="68" y="644"/>
                    <a:pt x="76" y="658"/>
                  </a:cubicBezTo>
                  <a:cubicBezTo>
                    <a:pt x="84" y="672"/>
                    <a:pt x="105" y="684"/>
                    <a:pt x="105" y="684"/>
                  </a:cubicBezTo>
                  <a:cubicBezTo>
                    <a:pt x="105" y="684"/>
                    <a:pt x="117" y="726"/>
                    <a:pt x="117" y="728"/>
                  </a:cubicBezTo>
                  <a:cubicBezTo>
                    <a:pt x="117" y="730"/>
                    <a:pt x="81" y="758"/>
                    <a:pt x="81" y="758"/>
                  </a:cubicBezTo>
                  <a:cubicBezTo>
                    <a:pt x="81" y="758"/>
                    <a:pt x="120" y="786"/>
                    <a:pt x="122" y="786"/>
                  </a:cubicBezTo>
                  <a:cubicBezTo>
                    <a:pt x="124" y="786"/>
                    <a:pt x="123" y="774"/>
                    <a:pt x="123" y="774"/>
                  </a:cubicBezTo>
                  <a:cubicBezTo>
                    <a:pt x="111" y="760"/>
                    <a:pt x="111" y="760"/>
                    <a:pt x="111" y="760"/>
                  </a:cubicBezTo>
                  <a:cubicBezTo>
                    <a:pt x="132" y="742"/>
                    <a:pt x="132" y="742"/>
                    <a:pt x="132" y="742"/>
                  </a:cubicBezTo>
                  <a:cubicBezTo>
                    <a:pt x="136" y="666"/>
                    <a:pt x="136" y="666"/>
                    <a:pt x="136" y="666"/>
                  </a:cubicBezTo>
                  <a:cubicBezTo>
                    <a:pt x="136" y="666"/>
                    <a:pt x="153" y="690"/>
                    <a:pt x="154" y="692"/>
                  </a:cubicBezTo>
                  <a:cubicBezTo>
                    <a:pt x="154" y="695"/>
                    <a:pt x="150" y="654"/>
                    <a:pt x="164" y="651"/>
                  </a:cubicBezTo>
                  <a:cubicBezTo>
                    <a:pt x="178" y="648"/>
                    <a:pt x="181" y="678"/>
                    <a:pt x="182" y="682"/>
                  </a:cubicBezTo>
                  <a:cubicBezTo>
                    <a:pt x="184" y="686"/>
                    <a:pt x="208" y="666"/>
                    <a:pt x="217" y="663"/>
                  </a:cubicBezTo>
                  <a:cubicBezTo>
                    <a:pt x="226" y="660"/>
                    <a:pt x="238" y="663"/>
                    <a:pt x="238" y="663"/>
                  </a:cubicBezTo>
                  <a:cubicBezTo>
                    <a:pt x="238" y="663"/>
                    <a:pt x="250" y="646"/>
                    <a:pt x="256" y="640"/>
                  </a:cubicBezTo>
                  <a:cubicBezTo>
                    <a:pt x="263" y="634"/>
                    <a:pt x="282" y="586"/>
                    <a:pt x="288" y="578"/>
                  </a:cubicBezTo>
                  <a:cubicBezTo>
                    <a:pt x="295" y="570"/>
                    <a:pt x="314" y="504"/>
                    <a:pt x="314" y="504"/>
                  </a:cubicBezTo>
                  <a:cubicBezTo>
                    <a:pt x="314" y="504"/>
                    <a:pt x="315" y="276"/>
                    <a:pt x="315" y="239"/>
                  </a:cubicBezTo>
                  <a:cubicBezTo>
                    <a:pt x="315" y="202"/>
                    <a:pt x="304" y="136"/>
                    <a:pt x="294" y="121"/>
                  </a:cubicBezTo>
                  <a:cubicBezTo>
                    <a:pt x="286" y="110"/>
                    <a:pt x="283" y="75"/>
                    <a:pt x="282" y="53"/>
                  </a:cubicBezTo>
                  <a:cubicBezTo>
                    <a:pt x="274" y="55"/>
                    <a:pt x="265" y="57"/>
                    <a:pt x="258" y="51"/>
                  </a:cubicBezTo>
                  <a:cubicBezTo>
                    <a:pt x="248" y="41"/>
                    <a:pt x="261" y="27"/>
                    <a:pt x="261" y="2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7" y="8"/>
                    <a:pt x="197" y="22"/>
                  </a:cubicBezTo>
                  <a:cubicBezTo>
                    <a:pt x="197" y="35"/>
                    <a:pt x="160" y="54"/>
                    <a:pt x="160" y="54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00" y="81"/>
                    <a:pt x="213" y="75"/>
                    <a:pt x="224" y="75"/>
                  </a:cubicBezTo>
                  <a:cubicBezTo>
                    <a:pt x="234" y="75"/>
                    <a:pt x="224" y="129"/>
                    <a:pt x="224" y="129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08" y="174"/>
                    <a:pt x="205" y="187"/>
                    <a:pt x="192" y="214"/>
                  </a:cubicBezTo>
                  <a:cubicBezTo>
                    <a:pt x="178" y="241"/>
                    <a:pt x="103" y="228"/>
                    <a:pt x="103" y="228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4" y="270"/>
                    <a:pt x="85" y="289"/>
                    <a:pt x="93" y="294"/>
                  </a:cubicBezTo>
                  <a:cubicBezTo>
                    <a:pt x="97" y="297"/>
                    <a:pt x="83" y="304"/>
                    <a:pt x="69" y="310"/>
                  </a:cubicBezTo>
                  <a:cubicBezTo>
                    <a:pt x="70" y="316"/>
                    <a:pt x="70" y="321"/>
                    <a:pt x="73" y="326"/>
                  </a:cubicBezTo>
                  <a:cubicBezTo>
                    <a:pt x="80" y="338"/>
                    <a:pt x="88" y="351"/>
                    <a:pt x="90" y="35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959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770" y="969"/>
              <a:ext cx="620" cy="1607"/>
            </a:xfrm>
            <a:custGeom>
              <a:avLst/>
              <a:gdLst/>
              <a:ahLst/>
              <a:cxnLst>
                <a:cxn ang="0">
                  <a:pos x="482" y="155"/>
                </a:cxn>
                <a:cxn ang="0">
                  <a:pos x="504" y="257"/>
                </a:cxn>
                <a:cxn ang="0">
                  <a:pos x="580" y="227"/>
                </a:cxn>
                <a:cxn ang="0">
                  <a:pos x="536" y="136"/>
                </a:cxn>
                <a:cxn ang="0">
                  <a:pos x="692" y="258"/>
                </a:cxn>
                <a:cxn ang="0">
                  <a:pos x="622" y="279"/>
                </a:cxn>
                <a:cxn ang="0">
                  <a:pos x="534" y="554"/>
                </a:cxn>
                <a:cxn ang="0">
                  <a:pos x="951" y="722"/>
                </a:cxn>
                <a:cxn ang="0">
                  <a:pos x="467" y="152"/>
                </a:cxn>
                <a:cxn ang="0">
                  <a:pos x="512" y="51"/>
                </a:cxn>
                <a:cxn ang="0">
                  <a:pos x="421" y="120"/>
                </a:cxn>
                <a:cxn ang="0">
                  <a:pos x="761" y="315"/>
                </a:cxn>
                <a:cxn ang="0">
                  <a:pos x="407" y="156"/>
                </a:cxn>
                <a:cxn ang="0">
                  <a:pos x="163" y="644"/>
                </a:cxn>
                <a:cxn ang="0">
                  <a:pos x="50" y="890"/>
                </a:cxn>
                <a:cxn ang="0">
                  <a:pos x="1042" y="1677"/>
                </a:cxn>
                <a:cxn ang="0">
                  <a:pos x="1040" y="1528"/>
                </a:cxn>
                <a:cxn ang="0">
                  <a:pos x="991" y="1248"/>
                </a:cxn>
                <a:cxn ang="0">
                  <a:pos x="1014" y="1144"/>
                </a:cxn>
                <a:cxn ang="0">
                  <a:pos x="1118" y="974"/>
                </a:cxn>
                <a:cxn ang="0">
                  <a:pos x="1007" y="843"/>
                </a:cxn>
                <a:cxn ang="0">
                  <a:pos x="986" y="750"/>
                </a:cxn>
                <a:cxn ang="0">
                  <a:pos x="871" y="873"/>
                </a:cxn>
                <a:cxn ang="0">
                  <a:pos x="881" y="790"/>
                </a:cxn>
                <a:cxn ang="0">
                  <a:pos x="977" y="642"/>
                </a:cxn>
                <a:cxn ang="0">
                  <a:pos x="991" y="534"/>
                </a:cxn>
                <a:cxn ang="0">
                  <a:pos x="921" y="451"/>
                </a:cxn>
                <a:cxn ang="0">
                  <a:pos x="790" y="492"/>
                </a:cxn>
                <a:cxn ang="0">
                  <a:pos x="753" y="443"/>
                </a:cxn>
                <a:cxn ang="0">
                  <a:pos x="669" y="433"/>
                </a:cxn>
                <a:cxn ang="0">
                  <a:pos x="625" y="545"/>
                </a:cxn>
                <a:cxn ang="0">
                  <a:pos x="563" y="599"/>
                </a:cxn>
                <a:cxn ang="0">
                  <a:pos x="470" y="588"/>
                </a:cxn>
                <a:cxn ang="0">
                  <a:pos x="337" y="685"/>
                </a:cxn>
                <a:cxn ang="0">
                  <a:pos x="297" y="743"/>
                </a:cxn>
                <a:cxn ang="0">
                  <a:pos x="306" y="812"/>
                </a:cxn>
                <a:cxn ang="0">
                  <a:pos x="133" y="827"/>
                </a:cxn>
                <a:cxn ang="0">
                  <a:pos x="103" y="934"/>
                </a:cxn>
                <a:cxn ang="0">
                  <a:pos x="96" y="977"/>
                </a:cxn>
                <a:cxn ang="0">
                  <a:pos x="80" y="989"/>
                </a:cxn>
                <a:cxn ang="0">
                  <a:pos x="73" y="1150"/>
                </a:cxn>
                <a:cxn ang="0">
                  <a:pos x="53" y="1252"/>
                </a:cxn>
                <a:cxn ang="0">
                  <a:pos x="120" y="1311"/>
                </a:cxn>
                <a:cxn ang="0">
                  <a:pos x="81" y="1398"/>
                </a:cxn>
                <a:cxn ang="0">
                  <a:pos x="130" y="1569"/>
                </a:cxn>
                <a:cxn ang="0">
                  <a:pos x="190" y="1723"/>
                </a:cxn>
                <a:cxn ang="0">
                  <a:pos x="182" y="1879"/>
                </a:cxn>
                <a:cxn ang="0">
                  <a:pos x="178" y="2049"/>
                </a:cxn>
                <a:cxn ang="0">
                  <a:pos x="124" y="2179"/>
                </a:cxn>
                <a:cxn ang="0">
                  <a:pos x="284" y="2331"/>
                </a:cxn>
                <a:cxn ang="0">
                  <a:pos x="328" y="2551"/>
                </a:cxn>
                <a:cxn ang="0">
                  <a:pos x="432" y="2655"/>
                </a:cxn>
                <a:cxn ang="0">
                  <a:pos x="428" y="2907"/>
                </a:cxn>
                <a:cxn ang="0">
                  <a:pos x="648" y="2827"/>
                </a:cxn>
                <a:cxn ang="0">
                  <a:pos x="716" y="2695"/>
                </a:cxn>
                <a:cxn ang="0">
                  <a:pos x="788" y="2531"/>
                </a:cxn>
                <a:cxn ang="0">
                  <a:pos x="940" y="2391"/>
                </a:cxn>
                <a:cxn ang="0">
                  <a:pos x="1108" y="2255"/>
                </a:cxn>
                <a:cxn ang="0">
                  <a:pos x="1072" y="1995"/>
                </a:cxn>
                <a:cxn ang="0">
                  <a:pos x="1092" y="1743"/>
                </a:cxn>
                <a:cxn ang="0">
                  <a:pos x="174" y="778"/>
                </a:cxn>
                <a:cxn ang="0">
                  <a:pos x="265" y="741"/>
                </a:cxn>
                <a:cxn ang="0">
                  <a:pos x="216" y="58"/>
                </a:cxn>
              </a:cxnLst>
              <a:rect l="0" t="0" r="r" b="b"/>
              <a:pathLst>
                <a:path w="1153" h="2987">
                  <a:moveTo>
                    <a:pt x="545" y="481"/>
                  </a:moveTo>
                  <a:cubicBezTo>
                    <a:pt x="545" y="470"/>
                    <a:pt x="542" y="457"/>
                    <a:pt x="542" y="457"/>
                  </a:cubicBezTo>
                  <a:cubicBezTo>
                    <a:pt x="542" y="457"/>
                    <a:pt x="537" y="482"/>
                    <a:pt x="522" y="481"/>
                  </a:cubicBezTo>
                  <a:cubicBezTo>
                    <a:pt x="522" y="481"/>
                    <a:pt x="545" y="492"/>
                    <a:pt x="545" y="481"/>
                  </a:cubicBezTo>
                  <a:close/>
                  <a:moveTo>
                    <a:pt x="482" y="155"/>
                  </a:moveTo>
                  <a:cubicBezTo>
                    <a:pt x="482" y="186"/>
                    <a:pt x="482" y="186"/>
                    <a:pt x="482" y="186"/>
                  </a:cubicBezTo>
                  <a:cubicBezTo>
                    <a:pt x="456" y="208"/>
                    <a:pt x="456" y="208"/>
                    <a:pt x="456" y="208"/>
                  </a:cubicBezTo>
                  <a:cubicBezTo>
                    <a:pt x="456" y="208"/>
                    <a:pt x="461" y="210"/>
                    <a:pt x="473" y="221"/>
                  </a:cubicBezTo>
                  <a:cubicBezTo>
                    <a:pt x="486" y="232"/>
                    <a:pt x="490" y="257"/>
                    <a:pt x="490" y="257"/>
                  </a:cubicBezTo>
                  <a:cubicBezTo>
                    <a:pt x="504" y="257"/>
                    <a:pt x="504" y="257"/>
                    <a:pt x="504" y="257"/>
                  </a:cubicBezTo>
                  <a:cubicBezTo>
                    <a:pt x="509" y="264"/>
                    <a:pt x="509" y="264"/>
                    <a:pt x="509" y="264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50" y="283"/>
                    <a:pt x="550" y="283"/>
                    <a:pt x="550" y="283"/>
                  </a:cubicBezTo>
                  <a:cubicBezTo>
                    <a:pt x="550" y="283"/>
                    <a:pt x="592" y="268"/>
                    <a:pt x="594" y="260"/>
                  </a:cubicBezTo>
                  <a:cubicBezTo>
                    <a:pt x="595" y="252"/>
                    <a:pt x="576" y="233"/>
                    <a:pt x="580" y="227"/>
                  </a:cubicBezTo>
                  <a:cubicBezTo>
                    <a:pt x="583" y="221"/>
                    <a:pt x="584" y="174"/>
                    <a:pt x="584" y="174"/>
                  </a:cubicBezTo>
                  <a:cubicBezTo>
                    <a:pt x="584" y="174"/>
                    <a:pt x="566" y="145"/>
                    <a:pt x="558" y="142"/>
                  </a:cubicBezTo>
                  <a:cubicBezTo>
                    <a:pt x="550" y="139"/>
                    <a:pt x="556" y="164"/>
                    <a:pt x="556" y="164"/>
                  </a:cubicBezTo>
                  <a:cubicBezTo>
                    <a:pt x="556" y="164"/>
                    <a:pt x="542" y="174"/>
                    <a:pt x="537" y="174"/>
                  </a:cubicBezTo>
                  <a:cubicBezTo>
                    <a:pt x="533" y="174"/>
                    <a:pt x="536" y="136"/>
                    <a:pt x="536" y="136"/>
                  </a:cubicBezTo>
                  <a:lnTo>
                    <a:pt x="482" y="155"/>
                  </a:lnTo>
                  <a:close/>
                  <a:moveTo>
                    <a:pt x="600" y="363"/>
                  </a:moveTo>
                  <a:cubicBezTo>
                    <a:pt x="616" y="365"/>
                    <a:pt x="634" y="340"/>
                    <a:pt x="645" y="340"/>
                  </a:cubicBezTo>
                  <a:cubicBezTo>
                    <a:pt x="656" y="340"/>
                    <a:pt x="727" y="316"/>
                    <a:pt x="719" y="291"/>
                  </a:cubicBezTo>
                  <a:cubicBezTo>
                    <a:pt x="711" y="266"/>
                    <a:pt x="692" y="258"/>
                    <a:pt x="692" y="258"/>
                  </a:cubicBezTo>
                  <a:cubicBezTo>
                    <a:pt x="670" y="228"/>
                    <a:pt x="670" y="228"/>
                    <a:pt x="670" y="228"/>
                  </a:cubicBezTo>
                  <a:cubicBezTo>
                    <a:pt x="655" y="255"/>
                    <a:pt x="655" y="255"/>
                    <a:pt x="655" y="255"/>
                  </a:cubicBezTo>
                  <a:cubicBezTo>
                    <a:pt x="644" y="199"/>
                    <a:pt x="644" y="199"/>
                    <a:pt x="644" y="199"/>
                  </a:cubicBezTo>
                  <a:cubicBezTo>
                    <a:pt x="644" y="199"/>
                    <a:pt x="627" y="219"/>
                    <a:pt x="620" y="230"/>
                  </a:cubicBezTo>
                  <a:cubicBezTo>
                    <a:pt x="614" y="241"/>
                    <a:pt x="622" y="279"/>
                    <a:pt x="622" y="279"/>
                  </a:cubicBezTo>
                  <a:cubicBezTo>
                    <a:pt x="611" y="279"/>
                    <a:pt x="611" y="279"/>
                    <a:pt x="611" y="279"/>
                  </a:cubicBezTo>
                  <a:cubicBezTo>
                    <a:pt x="611" y="279"/>
                    <a:pt x="613" y="326"/>
                    <a:pt x="606" y="338"/>
                  </a:cubicBezTo>
                  <a:cubicBezTo>
                    <a:pt x="600" y="351"/>
                    <a:pt x="584" y="362"/>
                    <a:pt x="600" y="363"/>
                  </a:cubicBezTo>
                  <a:close/>
                  <a:moveTo>
                    <a:pt x="569" y="553"/>
                  </a:moveTo>
                  <a:cubicBezTo>
                    <a:pt x="559" y="546"/>
                    <a:pt x="534" y="554"/>
                    <a:pt x="534" y="554"/>
                  </a:cubicBezTo>
                  <a:cubicBezTo>
                    <a:pt x="534" y="554"/>
                    <a:pt x="536" y="559"/>
                    <a:pt x="547" y="570"/>
                  </a:cubicBezTo>
                  <a:cubicBezTo>
                    <a:pt x="558" y="581"/>
                    <a:pt x="569" y="553"/>
                    <a:pt x="569" y="553"/>
                  </a:cubicBezTo>
                  <a:close/>
                  <a:moveTo>
                    <a:pt x="995" y="702"/>
                  </a:moveTo>
                  <a:cubicBezTo>
                    <a:pt x="982" y="703"/>
                    <a:pt x="974" y="719"/>
                    <a:pt x="974" y="719"/>
                  </a:cubicBezTo>
                  <a:cubicBezTo>
                    <a:pt x="951" y="722"/>
                    <a:pt x="951" y="722"/>
                    <a:pt x="951" y="722"/>
                  </a:cubicBezTo>
                  <a:cubicBezTo>
                    <a:pt x="951" y="722"/>
                    <a:pt x="943" y="752"/>
                    <a:pt x="949" y="752"/>
                  </a:cubicBezTo>
                  <a:cubicBezTo>
                    <a:pt x="956" y="752"/>
                    <a:pt x="978" y="738"/>
                    <a:pt x="978" y="738"/>
                  </a:cubicBezTo>
                  <a:cubicBezTo>
                    <a:pt x="978" y="738"/>
                    <a:pt x="1007" y="700"/>
                    <a:pt x="995" y="702"/>
                  </a:cubicBezTo>
                  <a:close/>
                  <a:moveTo>
                    <a:pt x="442" y="139"/>
                  </a:moveTo>
                  <a:cubicBezTo>
                    <a:pt x="467" y="152"/>
                    <a:pt x="467" y="152"/>
                    <a:pt x="467" y="152"/>
                  </a:cubicBezTo>
                  <a:cubicBezTo>
                    <a:pt x="489" y="133"/>
                    <a:pt x="489" y="133"/>
                    <a:pt x="489" y="133"/>
                  </a:cubicBezTo>
                  <a:cubicBezTo>
                    <a:pt x="489" y="133"/>
                    <a:pt x="520" y="120"/>
                    <a:pt x="525" y="119"/>
                  </a:cubicBezTo>
                  <a:cubicBezTo>
                    <a:pt x="529" y="117"/>
                    <a:pt x="515" y="91"/>
                    <a:pt x="515" y="84"/>
                  </a:cubicBezTo>
                  <a:cubicBezTo>
                    <a:pt x="515" y="78"/>
                    <a:pt x="533" y="72"/>
                    <a:pt x="533" y="72"/>
                  </a:cubicBezTo>
                  <a:cubicBezTo>
                    <a:pt x="533" y="72"/>
                    <a:pt x="536" y="65"/>
                    <a:pt x="512" y="51"/>
                  </a:cubicBezTo>
                  <a:cubicBezTo>
                    <a:pt x="489" y="37"/>
                    <a:pt x="482" y="12"/>
                    <a:pt x="482" y="12"/>
                  </a:cubicBezTo>
                  <a:cubicBezTo>
                    <a:pt x="482" y="12"/>
                    <a:pt x="479" y="23"/>
                    <a:pt x="479" y="29"/>
                  </a:cubicBezTo>
                  <a:cubicBezTo>
                    <a:pt x="479" y="36"/>
                    <a:pt x="464" y="39"/>
                    <a:pt x="448" y="50"/>
                  </a:cubicBezTo>
                  <a:cubicBezTo>
                    <a:pt x="432" y="61"/>
                    <a:pt x="448" y="80"/>
                    <a:pt x="448" y="92"/>
                  </a:cubicBezTo>
                  <a:cubicBezTo>
                    <a:pt x="448" y="105"/>
                    <a:pt x="425" y="116"/>
                    <a:pt x="421" y="120"/>
                  </a:cubicBezTo>
                  <a:cubicBezTo>
                    <a:pt x="440" y="125"/>
                    <a:pt x="440" y="125"/>
                    <a:pt x="440" y="125"/>
                  </a:cubicBezTo>
                  <a:lnTo>
                    <a:pt x="442" y="139"/>
                  </a:lnTo>
                  <a:close/>
                  <a:moveTo>
                    <a:pt x="768" y="326"/>
                  </a:moveTo>
                  <a:cubicBezTo>
                    <a:pt x="786" y="326"/>
                    <a:pt x="788" y="310"/>
                    <a:pt x="779" y="308"/>
                  </a:cubicBezTo>
                  <a:cubicBezTo>
                    <a:pt x="769" y="307"/>
                    <a:pt x="761" y="315"/>
                    <a:pt x="761" y="315"/>
                  </a:cubicBezTo>
                  <a:cubicBezTo>
                    <a:pt x="747" y="307"/>
                    <a:pt x="747" y="307"/>
                    <a:pt x="747" y="307"/>
                  </a:cubicBezTo>
                  <a:cubicBezTo>
                    <a:pt x="747" y="307"/>
                    <a:pt x="749" y="326"/>
                    <a:pt x="768" y="326"/>
                  </a:cubicBezTo>
                  <a:close/>
                  <a:moveTo>
                    <a:pt x="467" y="169"/>
                  </a:moveTo>
                  <a:cubicBezTo>
                    <a:pt x="451" y="153"/>
                    <a:pt x="443" y="155"/>
                    <a:pt x="431" y="155"/>
                  </a:cubicBezTo>
                  <a:cubicBezTo>
                    <a:pt x="418" y="155"/>
                    <a:pt x="407" y="156"/>
                    <a:pt x="407" y="156"/>
                  </a:cubicBezTo>
                  <a:cubicBezTo>
                    <a:pt x="409" y="174"/>
                    <a:pt x="409" y="174"/>
                    <a:pt x="409" y="174"/>
                  </a:cubicBezTo>
                  <a:cubicBezTo>
                    <a:pt x="448" y="194"/>
                    <a:pt x="448" y="194"/>
                    <a:pt x="448" y="194"/>
                  </a:cubicBezTo>
                  <a:cubicBezTo>
                    <a:pt x="448" y="194"/>
                    <a:pt x="482" y="185"/>
                    <a:pt x="467" y="169"/>
                  </a:cubicBezTo>
                  <a:close/>
                  <a:moveTo>
                    <a:pt x="185" y="644"/>
                  </a:moveTo>
                  <a:cubicBezTo>
                    <a:pt x="172" y="630"/>
                    <a:pt x="177" y="634"/>
                    <a:pt x="163" y="644"/>
                  </a:cubicBezTo>
                  <a:cubicBezTo>
                    <a:pt x="177" y="666"/>
                    <a:pt x="177" y="666"/>
                    <a:pt x="177" y="666"/>
                  </a:cubicBezTo>
                  <a:cubicBezTo>
                    <a:pt x="177" y="666"/>
                    <a:pt x="197" y="658"/>
                    <a:pt x="185" y="644"/>
                  </a:cubicBezTo>
                  <a:close/>
                  <a:moveTo>
                    <a:pt x="70" y="902"/>
                  </a:moveTo>
                  <a:cubicBezTo>
                    <a:pt x="69" y="872"/>
                    <a:pt x="69" y="872"/>
                    <a:pt x="69" y="872"/>
                  </a:cubicBezTo>
                  <a:cubicBezTo>
                    <a:pt x="50" y="890"/>
                    <a:pt x="50" y="890"/>
                    <a:pt x="50" y="890"/>
                  </a:cubicBezTo>
                  <a:cubicBezTo>
                    <a:pt x="56" y="921"/>
                    <a:pt x="70" y="902"/>
                    <a:pt x="70" y="902"/>
                  </a:cubicBezTo>
                  <a:close/>
                  <a:moveTo>
                    <a:pt x="1128" y="1687"/>
                  </a:moveTo>
                  <a:cubicBezTo>
                    <a:pt x="1101" y="1686"/>
                    <a:pt x="1089" y="1679"/>
                    <a:pt x="1081" y="1674"/>
                  </a:cubicBezTo>
                  <a:cubicBezTo>
                    <a:pt x="1073" y="1670"/>
                    <a:pt x="1072" y="1687"/>
                    <a:pt x="1068" y="1689"/>
                  </a:cubicBezTo>
                  <a:cubicBezTo>
                    <a:pt x="1063" y="1690"/>
                    <a:pt x="1045" y="1682"/>
                    <a:pt x="1042" y="1677"/>
                  </a:cubicBezTo>
                  <a:cubicBezTo>
                    <a:pt x="1038" y="1672"/>
                    <a:pt x="1050" y="1645"/>
                    <a:pt x="1050" y="1645"/>
                  </a:cubicBezTo>
                  <a:cubicBezTo>
                    <a:pt x="1040" y="1633"/>
                    <a:pt x="1040" y="1633"/>
                    <a:pt x="1040" y="1633"/>
                  </a:cubicBezTo>
                  <a:cubicBezTo>
                    <a:pt x="1070" y="1582"/>
                    <a:pt x="1070" y="1582"/>
                    <a:pt x="1070" y="1582"/>
                  </a:cubicBezTo>
                  <a:cubicBezTo>
                    <a:pt x="1070" y="1582"/>
                    <a:pt x="1054" y="1567"/>
                    <a:pt x="1044" y="1563"/>
                  </a:cubicBezTo>
                  <a:cubicBezTo>
                    <a:pt x="1034" y="1558"/>
                    <a:pt x="1038" y="1538"/>
                    <a:pt x="1040" y="1528"/>
                  </a:cubicBezTo>
                  <a:cubicBezTo>
                    <a:pt x="1042" y="1518"/>
                    <a:pt x="1032" y="1523"/>
                    <a:pt x="1019" y="1516"/>
                  </a:cubicBezTo>
                  <a:cubicBezTo>
                    <a:pt x="1006" y="1510"/>
                    <a:pt x="1018" y="1483"/>
                    <a:pt x="1018" y="1466"/>
                  </a:cubicBezTo>
                  <a:cubicBezTo>
                    <a:pt x="1018" y="1449"/>
                    <a:pt x="986" y="1444"/>
                    <a:pt x="985" y="1444"/>
                  </a:cubicBezTo>
                  <a:cubicBezTo>
                    <a:pt x="983" y="1444"/>
                    <a:pt x="1017" y="1409"/>
                    <a:pt x="1026" y="1401"/>
                  </a:cubicBezTo>
                  <a:cubicBezTo>
                    <a:pt x="1036" y="1392"/>
                    <a:pt x="991" y="1248"/>
                    <a:pt x="991" y="1248"/>
                  </a:cubicBezTo>
                  <a:cubicBezTo>
                    <a:pt x="938" y="1206"/>
                    <a:pt x="938" y="1206"/>
                    <a:pt x="938" y="1206"/>
                  </a:cubicBezTo>
                  <a:cubicBezTo>
                    <a:pt x="954" y="1193"/>
                    <a:pt x="954" y="1193"/>
                    <a:pt x="954" y="1193"/>
                  </a:cubicBezTo>
                  <a:cubicBezTo>
                    <a:pt x="967" y="1193"/>
                    <a:pt x="967" y="1193"/>
                    <a:pt x="967" y="1193"/>
                  </a:cubicBezTo>
                  <a:cubicBezTo>
                    <a:pt x="1006" y="1167"/>
                    <a:pt x="1006" y="1167"/>
                    <a:pt x="1006" y="1167"/>
                  </a:cubicBezTo>
                  <a:cubicBezTo>
                    <a:pt x="1006" y="1167"/>
                    <a:pt x="1008" y="1150"/>
                    <a:pt x="1014" y="1144"/>
                  </a:cubicBezTo>
                  <a:cubicBezTo>
                    <a:pt x="1020" y="1138"/>
                    <a:pt x="1031" y="1147"/>
                    <a:pt x="1044" y="1145"/>
                  </a:cubicBezTo>
                  <a:cubicBezTo>
                    <a:pt x="1058" y="1143"/>
                    <a:pt x="1045" y="1110"/>
                    <a:pt x="1039" y="1102"/>
                  </a:cubicBezTo>
                  <a:cubicBezTo>
                    <a:pt x="1033" y="1093"/>
                    <a:pt x="1062" y="1075"/>
                    <a:pt x="1062" y="1075"/>
                  </a:cubicBezTo>
                  <a:cubicBezTo>
                    <a:pt x="1062" y="1075"/>
                    <a:pt x="1052" y="1051"/>
                    <a:pt x="1052" y="1049"/>
                  </a:cubicBezTo>
                  <a:cubicBezTo>
                    <a:pt x="1051" y="1047"/>
                    <a:pt x="1111" y="988"/>
                    <a:pt x="1118" y="974"/>
                  </a:cubicBezTo>
                  <a:cubicBezTo>
                    <a:pt x="1124" y="960"/>
                    <a:pt x="1101" y="963"/>
                    <a:pt x="1086" y="956"/>
                  </a:cubicBezTo>
                  <a:cubicBezTo>
                    <a:pt x="1070" y="950"/>
                    <a:pt x="1066" y="899"/>
                    <a:pt x="1065" y="895"/>
                  </a:cubicBezTo>
                  <a:cubicBezTo>
                    <a:pt x="1063" y="892"/>
                    <a:pt x="1034" y="878"/>
                    <a:pt x="1034" y="878"/>
                  </a:cubicBezTo>
                  <a:cubicBezTo>
                    <a:pt x="1030" y="860"/>
                    <a:pt x="1030" y="860"/>
                    <a:pt x="1030" y="860"/>
                  </a:cubicBezTo>
                  <a:cubicBezTo>
                    <a:pt x="1030" y="860"/>
                    <a:pt x="1018" y="852"/>
                    <a:pt x="1007" y="843"/>
                  </a:cubicBezTo>
                  <a:cubicBezTo>
                    <a:pt x="996" y="835"/>
                    <a:pt x="1001" y="803"/>
                    <a:pt x="1001" y="803"/>
                  </a:cubicBezTo>
                  <a:cubicBezTo>
                    <a:pt x="980" y="785"/>
                    <a:pt x="980" y="785"/>
                    <a:pt x="980" y="785"/>
                  </a:cubicBezTo>
                  <a:cubicBezTo>
                    <a:pt x="996" y="755"/>
                    <a:pt x="996" y="755"/>
                    <a:pt x="996" y="755"/>
                  </a:cubicBezTo>
                  <a:cubicBezTo>
                    <a:pt x="988" y="747"/>
                    <a:pt x="988" y="747"/>
                    <a:pt x="988" y="747"/>
                  </a:cubicBezTo>
                  <a:cubicBezTo>
                    <a:pt x="987" y="748"/>
                    <a:pt x="986" y="749"/>
                    <a:pt x="986" y="750"/>
                  </a:cubicBezTo>
                  <a:cubicBezTo>
                    <a:pt x="980" y="755"/>
                    <a:pt x="967" y="782"/>
                    <a:pt x="967" y="782"/>
                  </a:cubicBezTo>
                  <a:cubicBezTo>
                    <a:pt x="967" y="782"/>
                    <a:pt x="949" y="779"/>
                    <a:pt x="948" y="782"/>
                  </a:cubicBezTo>
                  <a:cubicBezTo>
                    <a:pt x="948" y="786"/>
                    <a:pt x="906" y="824"/>
                    <a:pt x="906" y="824"/>
                  </a:cubicBezTo>
                  <a:cubicBezTo>
                    <a:pt x="875" y="831"/>
                    <a:pt x="875" y="831"/>
                    <a:pt x="875" y="831"/>
                  </a:cubicBezTo>
                  <a:cubicBezTo>
                    <a:pt x="875" y="831"/>
                    <a:pt x="874" y="853"/>
                    <a:pt x="871" y="873"/>
                  </a:cubicBezTo>
                  <a:cubicBezTo>
                    <a:pt x="868" y="892"/>
                    <a:pt x="841" y="887"/>
                    <a:pt x="840" y="887"/>
                  </a:cubicBezTo>
                  <a:cubicBezTo>
                    <a:pt x="839" y="887"/>
                    <a:pt x="838" y="882"/>
                    <a:pt x="850" y="867"/>
                  </a:cubicBezTo>
                  <a:cubicBezTo>
                    <a:pt x="863" y="852"/>
                    <a:pt x="856" y="826"/>
                    <a:pt x="856" y="826"/>
                  </a:cubicBezTo>
                  <a:cubicBezTo>
                    <a:pt x="876" y="815"/>
                    <a:pt x="876" y="815"/>
                    <a:pt x="876" y="815"/>
                  </a:cubicBezTo>
                  <a:cubicBezTo>
                    <a:pt x="876" y="815"/>
                    <a:pt x="876" y="796"/>
                    <a:pt x="881" y="790"/>
                  </a:cubicBezTo>
                  <a:cubicBezTo>
                    <a:pt x="886" y="783"/>
                    <a:pt x="898" y="779"/>
                    <a:pt x="907" y="773"/>
                  </a:cubicBezTo>
                  <a:cubicBezTo>
                    <a:pt x="916" y="767"/>
                    <a:pt x="917" y="750"/>
                    <a:pt x="918" y="736"/>
                  </a:cubicBezTo>
                  <a:cubicBezTo>
                    <a:pt x="918" y="722"/>
                    <a:pt x="940" y="704"/>
                    <a:pt x="941" y="703"/>
                  </a:cubicBezTo>
                  <a:cubicBezTo>
                    <a:pt x="941" y="702"/>
                    <a:pt x="933" y="687"/>
                    <a:pt x="933" y="687"/>
                  </a:cubicBezTo>
                  <a:cubicBezTo>
                    <a:pt x="933" y="687"/>
                    <a:pt x="969" y="652"/>
                    <a:pt x="977" y="642"/>
                  </a:cubicBezTo>
                  <a:cubicBezTo>
                    <a:pt x="985" y="633"/>
                    <a:pt x="980" y="618"/>
                    <a:pt x="980" y="618"/>
                  </a:cubicBezTo>
                  <a:cubicBezTo>
                    <a:pt x="980" y="618"/>
                    <a:pt x="986" y="616"/>
                    <a:pt x="994" y="608"/>
                  </a:cubicBezTo>
                  <a:cubicBezTo>
                    <a:pt x="1001" y="600"/>
                    <a:pt x="1002" y="573"/>
                    <a:pt x="1005" y="558"/>
                  </a:cubicBezTo>
                  <a:cubicBezTo>
                    <a:pt x="1008" y="543"/>
                    <a:pt x="971" y="532"/>
                    <a:pt x="969" y="530"/>
                  </a:cubicBezTo>
                  <a:cubicBezTo>
                    <a:pt x="967" y="528"/>
                    <a:pt x="986" y="537"/>
                    <a:pt x="991" y="534"/>
                  </a:cubicBezTo>
                  <a:cubicBezTo>
                    <a:pt x="997" y="530"/>
                    <a:pt x="998" y="511"/>
                    <a:pt x="998" y="511"/>
                  </a:cubicBezTo>
                  <a:cubicBezTo>
                    <a:pt x="969" y="478"/>
                    <a:pt x="969" y="478"/>
                    <a:pt x="969" y="478"/>
                  </a:cubicBezTo>
                  <a:cubicBezTo>
                    <a:pt x="969" y="478"/>
                    <a:pt x="955" y="474"/>
                    <a:pt x="949" y="468"/>
                  </a:cubicBezTo>
                  <a:cubicBezTo>
                    <a:pt x="943" y="461"/>
                    <a:pt x="942" y="449"/>
                    <a:pt x="935" y="442"/>
                  </a:cubicBezTo>
                  <a:cubicBezTo>
                    <a:pt x="928" y="435"/>
                    <a:pt x="923" y="450"/>
                    <a:pt x="921" y="451"/>
                  </a:cubicBezTo>
                  <a:cubicBezTo>
                    <a:pt x="919" y="452"/>
                    <a:pt x="907" y="437"/>
                    <a:pt x="897" y="435"/>
                  </a:cubicBezTo>
                  <a:cubicBezTo>
                    <a:pt x="886" y="434"/>
                    <a:pt x="885" y="447"/>
                    <a:pt x="866" y="452"/>
                  </a:cubicBezTo>
                  <a:cubicBezTo>
                    <a:pt x="846" y="458"/>
                    <a:pt x="827" y="462"/>
                    <a:pt x="822" y="464"/>
                  </a:cubicBezTo>
                  <a:cubicBezTo>
                    <a:pt x="816" y="466"/>
                    <a:pt x="822" y="468"/>
                    <a:pt x="827" y="478"/>
                  </a:cubicBezTo>
                  <a:cubicBezTo>
                    <a:pt x="832" y="488"/>
                    <a:pt x="801" y="496"/>
                    <a:pt x="790" y="492"/>
                  </a:cubicBezTo>
                  <a:cubicBezTo>
                    <a:pt x="779" y="487"/>
                    <a:pt x="805" y="456"/>
                    <a:pt x="804" y="446"/>
                  </a:cubicBezTo>
                  <a:cubicBezTo>
                    <a:pt x="802" y="436"/>
                    <a:pt x="779" y="435"/>
                    <a:pt x="779" y="435"/>
                  </a:cubicBezTo>
                  <a:cubicBezTo>
                    <a:pt x="764" y="448"/>
                    <a:pt x="764" y="448"/>
                    <a:pt x="764" y="448"/>
                  </a:cubicBezTo>
                  <a:cubicBezTo>
                    <a:pt x="766" y="433"/>
                    <a:pt x="766" y="433"/>
                    <a:pt x="766" y="433"/>
                  </a:cubicBezTo>
                  <a:cubicBezTo>
                    <a:pt x="766" y="433"/>
                    <a:pt x="757" y="438"/>
                    <a:pt x="753" y="443"/>
                  </a:cubicBezTo>
                  <a:cubicBezTo>
                    <a:pt x="748" y="447"/>
                    <a:pt x="731" y="442"/>
                    <a:pt x="731" y="442"/>
                  </a:cubicBezTo>
                  <a:cubicBezTo>
                    <a:pt x="731" y="442"/>
                    <a:pt x="759" y="413"/>
                    <a:pt x="763" y="406"/>
                  </a:cubicBezTo>
                  <a:cubicBezTo>
                    <a:pt x="768" y="400"/>
                    <a:pt x="745" y="389"/>
                    <a:pt x="741" y="389"/>
                  </a:cubicBezTo>
                  <a:cubicBezTo>
                    <a:pt x="737" y="388"/>
                    <a:pt x="721" y="380"/>
                    <a:pt x="708" y="380"/>
                  </a:cubicBezTo>
                  <a:cubicBezTo>
                    <a:pt x="695" y="381"/>
                    <a:pt x="673" y="423"/>
                    <a:pt x="669" y="433"/>
                  </a:cubicBezTo>
                  <a:cubicBezTo>
                    <a:pt x="665" y="442"/>
                    <a:pt x="652" y="468"/>
                    <a:pt x="649" y="474"/>
                  </a:cubicBezTo>
                  <a:cubicBezTo>
                    <a:pt x="646" y="481"/>
                    <a:pt x="662" y="494"/>
                    <a:pt x="662" y="494"/>
                  </a:cubicBezTo>
                  <a:cubicBezTo>
                    <a:pt x="662" y="494"/>
                    <a:pt x="675" y="524"/>
                    <a:pt x="657" y="525"/>
                  </a:cubicBezTo>
                  <a:cubicBezTo>
                    <a:pt x="640" y="527"/>
                    <a:pt x="614" y="523"/>
                    <a:pt x="610" y="531"/>
                  </a:cubicBezTo>
                  <a:cubicBezTo>
                    <a:pt x="606" y="539"/>
                    <a:pt x="625" y="545"/>
                    <a:pt x="625" y="545"/>
                  </a:cubicBezTo>
                  <a:cubicBezTo>
                    <a:pt x="625" y="545"/>
                    <a:pt x="635" y="567"/>
                    <a:pt x="634" y="569"/>
                  </a:cubicBezTo>
                  <a:cubicBezTo>
                    <a:pt x="633" y="570"/>
                    <a:pt x="611" y="559"/>
                    <a:pt x="603" y="561"/>
                  </a:cubicBezTo>
                  <a:cubicBezTo>
                    <a:pt x="595" y="563"/>
                    <a:pt x="587" y="584"/>
                    <a:pt x="587" y="584"/>
                  </a:cubicBezTo>
                  <a:cubicBezTo>
                    <a:pt x="574" y="577"/>
                    <a:pt x="574" y="577"/>
                    <a:pt x="574" y="577"/>
                  </a:cubicBezTo>
                  <a:cubicBezTo>
                    <a:pt x="563" y="599"/>
                    <a:pt x="563" y="599"/>
                    <a:pt x="563" y="599"/>
                  </a:cubicBezTo>
                  <a:cubicBezTo>
                    <a:pt x="554" y="589"/>
                    <a:pt x="554" y="589"/>
                    <a:pt x="554" y="589"/>
                  </a:cubicBezTo>
                  <a:cubicBezTo>
                    <a:pt x="540" y="598"/>
                    <a:pt x="540" y="598"/>
                    <a:pt x="540" y="598"/>
                  </a:cubicBezTo>
                  <a:cubicBezTo>
                    <a:pt x="540" y="598"/>
                    <a:pt x="541" y="588"/>
                    <a:pt x="541" y="580"/>
                  </a:cubicBezTo>
                  <a:cubicBezTo>
                    <a:pt x="541" y="572"/>
                    <a:pt x="513" y="574"/>
                    <a:pt x="510" y="577"/>
                  </a:cubicBezTo>
                  <a:cubicBezTo>
                    <a:pt x="506" y="579"/>
                    <a:pt x="474" y="584"/>
                    <a:pt x="470" y="588"/>
                  </a:cubicBezTo>
                  <a:cubicBezTo>
                    <a:pt x="466" y="592"/>
                    <a:pt x="481" y="605"/>
                    <a:pt x="481" y="606"/>
                  </a:cubicBezTo>
                  <a:cubicBezTo>
                    <a:pt x="482" y="608"/>
                    <a:pt x="439" y="622"/>
                    <a:pt x="439" y="622"/>
                  </a:cubicBezTo>
                  <a:cubicBezTo>
                    <a:pt x="434" y="633"/>
                    <a:pt x="434" y="633"/>
                    <a:pt x="434" y="633"/>
                  </a:cubicBezTo>
                  <a:cubicBezTo>
                    <a:pt x="434" y="633"/>
                    <a:pt x="426" y="634"/>
                    <a:pt x="396" y="635"/>
                  </a:cubicBezTo>
                  <a:cubicBezTo>
                    <a:pt x="367" y="636"/>
                    <a:pt x="343" y="682"/>
                    <a:pt x="337" y="685"/>
                  </a:cubicBezTo>
                  <a:cubicBezTo>
                    <a:pt x="331" y="687"/>
                    <a:pt x="310" y="677"/>
                    <a:pt x="304" y="680"/>
                  </a:cubicBezTo>
                  <a:cubicBezTo>
                    <a:pt x="298" y="684"/>
                    <a:pt x="319" y="695"/>
                    <a:pt x="319" y="695"/>
                  </a:cubicBezTo>
                  <a:cubicBezTo>
                    <a:pt x="319" y="695"/>
                    <a:pt x="296" y="700"/>
                    <a:pt x="293" y="702"/>
                  </a:cubicBezTo>
                  <a:cubicBezTo>
                    <a:pt x="290" y="705"/>
                    <a:pt x="308" y="717"/>
                    <a:pt x="308" y="717"/>
                  </a:cubicBezTo>
                  <a:cubicBezTo>
                    <a:pt x="308" y="717"/>
                    <a:pt x="298" y="734"/>
                    <a:pt x="297" y="743"/>
                  </a:cubicBezTo>
                  <a:cubicBezTo>
                    <a:pt x="296" y="751"/>
                    <a:pt x="308" y="767"/>
                    <a:pt x="308" y="767"/>
                  </a:cubicBezTo>
                  <a:cubicBezTo>
                    <a:pt x="308" y="767"/>
                    <a:pt x="289" y="756"/>
                    <a:pt x="283" y="756"/>
                  </a:cubicBezTo>
                  <a:cubicBezTo>
                    <a:pt x="278" y="756"/>
                    <a:pt x="280" y="767"/>
                    <a:pt x="280" y="767"/>
                  </a:cubicBezTo>
                  <a:cubicBezTo>
                    <a:pt x="280" y="767"/>
                    <a:pt x="305" y="794"/>
                    <a:pt x="306" y="796"/>
                  </a:cubicBezTo>
                  <a:cubicBezTo>
                    <a:pt x="307" y="798"/>
                    <a:pt x="306" y="807"/>
                    <a:pt x="306" y="812"/>
                  </a:cubicBezTo>
                  <a:cubicBezTo>
                    <a:pt x="306" y="818"/>
                    <a:pt x="277" y="816"/>
                    <a:pt x="276" y="816"/>
                  </a:cubicBezTo>
                  <a:cubicBezTo>
                    <a:pt x="275" y="816"/>
                    <a:pt x="253" y="826"/>
                    <a:pt x="250" y="829"/>
                  </a:cubicBezTo>
                  <a:cubicBezTo>
                    <a:pt x="247" y="831"/>
                    <a:pt x="233" y="818"/>
                    <a:pt x="229" y="818"/>
                  </a:cubicBezTo>
                  <a:cubicBezTo>
                    <a:pt x="225" y="818"/>
                    <a:pt x="191" y="827"/>
                    <a:pt x="190" y="829"/>
                  </a:cubicBezTo>
                  <a:cubicBezTo>
                    <a:pt x="190" y="830"/>
                    <a:pt x="156" y="826"/>
                    <a:pt x="133" y="827"/>
                  </a:cubicBezTo>
                  <a:cubicBezTo>
                    <a:pt x="126" y="827"/>
                    <a:pt x="119" y="828"/>
                    <a:pt x="115" y="829"/>
                  </a:cubicBezTo>
                  <a:cubicBezTo>
                    <a:pt x="103" y="833"/>
                    <a:pt x="102" y="852"/>
                    <a:pt x="103" y="861"/>
                  </a:cubicBezTo>
                  <a:cubicBezTo>
                    <a:pt x="103" y="864"/>
                    <a:pt x="103" y="866"/>
                    <a:pt x="103" y="866"/>
                  </a:cubicBezTo>
                  <a:cubicBezTo>
                    <a:pt x="103" y="866"/>
                    <a:pt x="112" y="877"/>
                    <a:pt x="114" y="884"/>
                  </a:cubicBezTo>
                  <a:cubicBezTo>
                    <a:pt x="117" y="892"/>
                    <a:pt x="103" y="917"/>
                    <a:pt x="103" y="934"/>
                  </a:cubicBezTo>
                  <a:cubicBezTo>
                    <a:pt x="104" y="950"/>
                    <a:pt x="142" y="958"/>
                    <a:pt x="147" y="967"/>
                  </a:cubicBezTo>
                  <a:cubicBezTo>
                    <a:pt x="152" y="977"/>
                    <a:pt x="156" y="1008"/>
                    <a:pt x="157" y="1012"/>
                  </a:cubicBezTo>
                  <a:cubicBezTo>
                    <a:pt x="158" y="1015"/>
                    <a:pt x="157" y="1022"/>
                    <a:pt x="140" y="1023"/>
                  </a:cubicBezTo>
                  <a:cubicBezTo>
                    <a:pt x="123" y="1024"/>
                    <a:pt x="103" y="996"/>
                    <a:pt x="103" y="996"/>
                  </a:cubicBezTo>
                  <a:cubicBezTo>
                    <a:pt x="96" y="977"/>
                    <a:pt x="96" y="977"/>
                    <a:pt x="96" y="977"/>
                  </a:cubicBezTo>
                  <a:cubicBezTo>
                    <a:pt x="96" y="977"/>
                    <a:pt x="82" y="967"/>
                    <a:pt x="61" y="948"/>
                  </a:cubicBezTo>
                  <a:cubicBezTo>
                    <a:pt x="42" y="932"/>
                    <a:pt x="47" y="938"/>
                    <a:pt x="39" y="938"/>
                  </a:cubicBezTo>
                  <a:cubicBezTo>
                    <a:pt x="37" y="942"/>
                    <a:pt x="36" y="947"/>
                    <a:pt x="36" y="950"/>
                  </a:cubicBezTo>
                  <a:cubicBezTo>
                    <a:pt x="36" y="956"/>
                    <a:pt x="55" y="977"/>
                    <a:pt x="55" y="977"/>
                  </a:cubicBezTo>
                  <a:cubicBezTo>
                    <a:pt x="80" y="989"/>
                    <a:pt x="80" y="989"/>
                    <a:pt x="80" y="989"/>
                  </a:cubicBezTo>
                  <a:cubicBezTo>
                    <a:pt x="70" y="1019"/>
                    <a:pt x="70" y="1019"/>
                    <a:pt x="70" y="1019"/>
                  </a:cubicBezTo>
                  <a:cubicBezTo>
                    <a:pt x="47" y="1021"/>
                    <a:pt x="47" y="1021"/>
                    <a:pt x="47" y="1021"/>
                  </a:cubicBezTo>
                  <a:cubicBezTo>
                    <a:pt x="36" y="1042"/>
                    <a:pt x="36" y="1042"/>
                    <a:pt x="36" y="1042"/>
                  </a:cubicBezTo>
                  <a:cubicBezTo>
                    <a:pt x="77" y="1085"/>
                    <a:pt x="77" y="1085"/>
                    <a:pt x="77" y="1085"/>
                  </a:cubicBezTo>
                  <a:cubicBezTo>
                    <a:pt x="73" y="1150"/>
                    <a:pt x="73" y="1150"/>
                    <a:pt x="73" y="1150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4" y="1138"/>
                    <a:pt x="0" y="1191"/>
                    <a:pt x="6" y="1198"/>
                  </a:cubicBezTo>
                  <a:cubicBezTo>
                    <a:pt x="13" y="1205"/>
                    <a:pt x="23" y="1219"/>
                    <a:pt x="23" y="1221"/>
                  </a:cubicBezTo>
                  <a:cubicBezTo>
                    <a:pt x="23" y="1223"/>
                    <a:pt x="36" y="1246"/>
                    <a:pt x="36" y="1247"/>
                  </a:cubicBezTo>
                  <a:cubicBezTo>
                    <a:pt x="36" y="1248"/>
                    <a:pt x="51" y="1247"/>
                    <a:pt x="53" y="1252"/>
                  </a:cubicBezTo>
                  <a:cubicBezTo>
                    <a:pt x="56" y="1256"/>
                    <a:pt x="70" y="1269"/>
                    <a:pt x="71" y="1269"/>
                  </a:cubicBezTo>
                  <a:cubicBezTo>
                    <a:pt x="73" y="1269"/>
                    <a:pt x="100" y="1248"/>
                    <a:pt x="100" y="1248"/>
                  </a:cubicBezTo>
                  <a:cubicBezTo>
                    <a:pt x="100" y="1248"/>
                    <a:pt x="98" y="1270"/>
                    <a:pt x="104" y="1275"/>
                  </a:cubicBezTo>
                  <a:cubicBezTo>
                    <a:pt x="110" y="1280"/>
                    <a:pt x="120" y="1284"/>
                    <a:pt x="120" y="1284"/>
                  </a:cubicBezTo>
                  <a:cubicBezTo>
                    <a:pt x="120" y="1284"/>
                    <a:pt x="112" y="1304"/>
                    <a:pt x="120" y="1311"/>
                  </a:cubicBezTo>
                  <a:cubicBezTo>
                    <a:pt x="127" y="1319"/>
                    <a:pt x="135" y="1328"/>
                    <a:pt x="135" y="1328"/>
                  </a:cubicBezTo>
                  <a:cubicBezTo>
                    <a:pt x="114" y="1334"/>
                    <a:pt x="114" y="1334"/>
                    <a:pt x="114" y="1334"/>
                  </a:cubicBezTo>
                  <a:cubicBezTo>
                    <a:pt x="114" y="1334"/>
                    <a:pt x="128" y="1348"/>
                    <a:pt x="121" y="1356"/>
                  </a:cubicBezTo>
                  <a:cubicBezTo>
                    <a:pt x="115" y="1364"/>
                    <a:pt x="100" y="1398"/>
                    <a:pt x="100" y="1398"/>
                  </a:cubicBezTo>
                  <a:cubicBezTo>
                    <a:pt x="81" y="1398"/>
                    <a:pt x="81" y="1398"/>
                    <a:pt x="81" y="1398"/>
                  </a:cubicBezTo>
                  <a:cubicBezTo>
                    <a:pt x="81" y="1398"/>
                    <a:pt x="105" y="1433"/>
                    <a:pt x="100" y="1445"/>
                  </a:cubicBezTo>
                  <a:cubicBezTo>
                    <a:pt x="96" y="1456"/>
                    <a:pt x="89" y="1471"/>
                    <a:pt x="89" y="1471"/>
                  </a:cubicBezTo>
                  <a:cubicBezTo>
                    <a:pt x="122" y="1514"/>
                    <a:pt x="122" y="1514"/>
                    <a:pt x="122" y="1514"/>
                  </a:cubicBezTo>
                  <a:cubicBezTo>
                    <a:pt x="111" y="1549"/>
                    <a:pt x="111" y="1549"/>
                    <a:pt x="111" y="1549"/>
                  </a:cubicBezTo>
                  <a:cubicBezTo>
                    <a:pt x="130" y="1569"/>
                    <a:pt x="130" y="1569"/>
                    <a:pt x="130" y="1569"/>
                  </a:cubicBezTo>
                  <a:cubicBezTo>
                    <a:pt x="130" y="1569"/>
                    <a:pt x="111" y="1591"/>
                    <a:pt x="124" y="1604"/>
                  </a:cubicBezTo>
                  <a:cubicBezTo>
                    <a:pt x="137" y="1616"/>
                    <a:pt x="156" y="1611"/>
                    <a:pt x="162" y="1633"/>
                  </a:cubicBezTo>
                  <a:cubicBezTo>
                    <a:pt x="167" y="1655"/>
                    <a:pt x="143" y="1694"/>
                    <a:pt x="150" y="1700"/>
                  </a:cubicBezTo>
                  <a:cubicBezTo>
                    <a:pt x="157" y="1705"/>
                    <a:pt x="175" y="1708"/>
                    <a:pt x="175" y="1708"/>
                  </a:cubicBezTo>
                  <a:cubicBezTo>
                    <a:pt x="175" y="1708"/>
                    <a:pt x="187" y="1725"/>
                    <a:pt x="190" y="1723"/>
                  </a:cubicBezTo>
                  <a:cubicBezTo>
                    <a:pt x="193" y="1721"/>
                    <a:pt x="207" y="1715"/>
                    <a:pt x="207" y="1715"/>
                  </a:cubicBezTo>
                  <a:cubicBezTo>
                    <a:pt x="207" y="1715"/>
                    <a:pt x="223" y="1779"/>
                    <a:pt x="216" y="1786"/>
                  </a:cubicBezTo>
                  <a:cubicBezTo>
                    <a:pt x="208" y="1793"/>
                    <a:pt x="173" y="1838"/>
                    <a:pt x="173" y="1838"/>
                  </a:cubicBezTo>
                  <a:cubicBezTo>
                    <a:pt x="173" y="1838"/>
                    <a:pt x="200" y="1858"/>
                    <a:pt x="192" y="1864"/>
                  </a:cubicBezTo>
                  <a:cubicBezTo>
                    <a:pt x="184" y="1869"/>
                    <a:pt x="182" y="1879"/>
                    <a:pt x="182" y="1879"/>
                  </a:cubicBezTo>
                  <a:cubicBezTo>
                    <a:pt x="192" y="1889"/>
                    <a:pt x="192" y="1889"/>
                    <a:pt x="192" y="1889"/>
                  </a:cubicBezTo>
                  <a:cubicBezTo>
                    <a:pt x="134" y="1962"/>
                    <a:pt x="134" y="1962"/>
                    <a:pt x="134" y="1962"/>
                  </a:cubicBezTo>
                  <a:cubicBezTo>
                    <a:pt x="138" y="1999"/>
                    <a:pt x="138" y="1999"/>
                    <a:pt x="138" y="1999"/>
                  </a:cubicBezTo>
                  <a:cubicBezTo>
                    <a:pt x="199" y="2038"/>
                    <a:pt x="199" y="2038"/>
                    <a:pt x="199" y="2038"/>
                  </a:cubicBezTo>
                  <a:cubicBezTo>
                    <a:pt x="178" y="2049"/>
                    <a:pt x="178" y="2049"/>
                    <a:pt x="178" y="2049"/>
                  </a:cubicBezTo>
                  <a:cubicBezTo>
                    <a:pt x="180" y="2063"/>
                    <a:pt x="180" y="2063"/>
                    <a:pt x="180" y="2063"/>
                  </a:cubicBezTo>
                  <a:cubicBezTo>
                    <a:pt x="120" y="2097"/>
                    <a:pt x="120" y="2097"/>
                    <a:pt x="120" y="2097"/>
                  </a:cubicBezTo>
                  <a:cubicBezTo>
                    <a:pt x="120" y="2097"/>
                    <a:pt x="118" y="2097"/>
                    <a:pt x="115" y="2098"/>
                  </a:cubicBezTo>
                  <a:cubicBezTo>
                    <a:pt x="132" y="2143"/>
                    <a:pt x="132" y="2143"/>
                    <a:pt x="132" y="2143"/>
                  </a:cubicBezTo>
                  <a:cubicBezTo>
                    <a:pt x="124" y="2179"/>
                    <a:pt x="124" y="2179"/>
                    <a:pt x="124" y="2179"/>
                  </a:cubicBezTo>
                  <a:cubicBezTo>
                    <a:pt x="124" y="2179"/>
                    <a:pt x="228" y="2179"/>
                    <a:pt x="236" y="2191"/>
                  </a:cubicBezTo>
                  <a:cubicBezTo>
                    <a:pt x="244" y="2203"/>
                    <a:pt x="272" y="2259"/>
                    <a:pt x="272" y="2259"/>
                  </a:cubicBezTo>
                  <a:cubicBezTo>
                    <a:pt x="308" y="2259"/>
                    <a:pt x="308" y="2259"/>
                    <a:pt x="308" y="2259"/>
                  </a:cubicBezTo>
                  <a:cubicBezTo>
                    <a:pt x="320" y="2275"/>
                    <a:pt x="320" y="2275"/>
                    <a:pt x="320" y="2275"/>
                  </a:cubicBezTo>
                  <a:cubicBezTo>
                    <a:pt x="320" y="2275"/>
                    <a:pt x="284" y="2319"/>
                    <a:pt x="284" y="2331"/>
                  </a:cubicBezTo>
                  <a:cubicBezTo>
                    <a:pt x="284" y="2343"/>
                    <a:pt x="352" y="2391"/>
                    <a:pt x="352" y="2391"/>
                  </a:cubicBezTo>
                  <a:cubicBezTo>
                    <a:pt x="312" y="2455"/>
                    <a:pt x="312" y="2455"/>
                    <a:pt x="312" y="2455"/>
                  </a:cubicBezTo>
                  <a:cubicBezTo>
                    <a:pt x="308" y="2511"/>
                    <a:pt x="308" y="2511"/>
                    <a:pt x="308" y="2511"/>
                  </a:cubicBezTo>
                  <a:cubicBezTo>
                    <a:pt x="276" y="2515"/>
                    <a:pt x="276" y="2515"/>
                    <a:pt x="276" y="2515"/>
                  </a:cubicBezTo>
                  <a:cubicBezTo>
                    <a:pt x="328" y="2551"/>
                    <a:pt x="328" y="2551"/>
                    <a:pt x="328" y="2551"/>
                  </a:cubicBezTo>
                  <a:cubicBezTo>
                    <a:pt x="344" y="2587"/>
                    <a:pt x="344" y="2587"/>
                    <a:pt x="344" y="2587"/>
                  </a:cubicBezTo>
                  <a:cubicBezTo>
                    <a:pt x="308" y="2619"/>
                    <a:pt x="308" y="2619"/>
                    <a:pt x="308" y="2619"/>
                  </a:cubicBezTo>
                  <a:cubicBezTo>
                    <a:pt x="340" y="2667"/>
                    <a:pt x="340" y="2667"/>
                    <a:pt x="340" y="2667"/>
                  </a:cubicBezTo>
                  <a:cubicBezTo>
                    <a:pt x="340" y="2667"/>
                    <a:pt x="372" y="2663"/>
                    <a:pt x="384" y="2663"/>
                  </a:cubicBezTo>
                  <a:cubicBezTo>
                    <a:pt x="396" y="2663"/>
                    <a:pt x="432" y="2655"/>
                    <a:pt x="432" y="2655"/>
                  </a:cubicBezTo>
                  <a:cubicBezTo>
                    <a:pt x="440" y="2711"/>
                    <a:pt x="440" y="2711"/>
                    <a:pt x="440" y="2711"/>
                  </a:cubicBezTo>
                  <a:cubicBezTo>
                    <a:pt x="492" y="2815"/>
                    <a:pt x="492" y="2815"/>
                    <a:pt x="492" y="2815"/>
                  </a:cubicBezTo>
                  <a:cubicBezTo>
                    <a:pt x="464" y="2851"/>
                    <a:pt x="464" y="2851"/>
                    <a:pt x="464" y="2851"/>
                  </a:cubicBezTo>
                  <a:cubicBezTo>
                    <a:pt x="456" y="2891"/>
                    <a:pt x="456" y="2891"/>
                    <a:pt x="456" y="2891"/>
                  </a:cubicBezTo>
                  <a:cubicBezTo>
                    <a:pt x="428" y="2907"/>
                    <a:pt x="428" y="2907"/>
                    <a:pt x="428" y="2907"/>
                  </a:cubicBezTo>
                  <a:cubicBezTo>
                    <a:pt x="396" y="2939"/>
                    <a:pt x="396" y="2939"/>
                    <a:pt x="396" y="2939"/>
                  </a:cubicBezTo>
                  <a:cubicBezTo>
                    <a:pt x="396" y="2939"/>
                    <a:pt x="480" y="2987"/>
                    <a:pt x="524" y="2975"/>
                  </a:cubicBezTo>
                  <a:cubicBezTo>
                    <a:pt x="568" y="2963"/>
                    <a:pt x="612" y="2871"/>
                    <a:pt x="612" y="2871"/>
                  </a:cubicBezTo>
                  <a:cubicBezTo>
                    <a:pt x="652" y="2859"/>
                    <a:pt x="652" y="2859"/>
                    <a:pt x="652" y="2859"/>
                  </a:cubicBezTo>
                  <a:cubicBezTo>
                    <a:pt x="648" y="2827"/>
                    <a:pt x="648" y="2827"/>
                    <a:pt x="648" y="2827"/>
                  </a:cubicBezTo>
                  <a:cubicBezTo>
                    <a:pt x="700" y="2799"/>
                    <a:pt x="700" y="2799"/>
                    <a:pt x="700" y="2799"/>
                  </a:cubicBezTo>
                  <a:cubicBezTo>
                    <a:pt x="736" y="2799"/>
                    <a:pt x="736" y="2799"/>
                    <a:pt x="736" y="2799"/>
                  </a:cubicBezTo>
                  <a:cubicBezTo>
                    <a:pt x="756" y="2787"/>
                    <a:pt x="756" y="2787"/>
                    <a:pt x="756" y="2787"/>
                  </a:cubicBezTo>
                  <a:cubicBezTo>
                    <a:pt x="692" y="2707"/>
                    <a:pt x="692" y="2707"/>
                    <a:pt x="692" y="2707"/>
                  </a:cubicBezTo>
                  <a:cubicBezTo>
                    <a:pt x="716" y="2695"/>
                    <a:pt x="716" y="2695"/>
                    <a:pt x="716" y="2695"/>
                  </a:cubicBezTo>
                  <a:cubicBezTo>
                    <a:pt x="748" y="2695"/>
                    <a:pt x="748" y="2695"/>
                    <a:pt x="748" y="2695"/>
                  </a:cubicBezTo>
                  <a:cubicBezTo>
                    <a:pt x="760" y="2631"/>
                    <a:pt x="760" y="2631"/>
                    <a:pt x="760" y="2631"/>
                  </a:cubicBezTo>
                  <a:cubicBezTo>
                    <a:pt x="760" y="2591"/>
                    <a:pt x="760" y="2591"/>
                    <a:pt x="760" y="2591"/>
                  </a:cubicBezTo>
                  <a:cubicBezTo>
                    <a:pt x="764" y="2551"/>
                    <a:pt x="764" y="2551"/>
                    <a:pt x="764" y="2551"/>
                  </a:cubicBezTo>
                  <a:cubicBezTo>
                    <a:pt x="764" y="2551"/>
                    <a:pt x="784" y="2571"/>
                    <a:pt x="788" y="2531"/>
                  </a:cubicBezTo>
                  <a:cubicBezTo>
                    <a:pt x="792" y="2491"/>
                    <a:pt x="760" y="2431"/>
                    <a:pt x="760" y="2431"/>
                  </a:cubicBezTo>
                  <a:cubicBezTo>
                    <a:pt x="796" y="2371"/>
                    <a:pt x="796" y="2371"/>
                    <a:pt x="796" y="2371"/>
                  </a:cubicBezTo>
                  <a:cubicBezTo>
                    <a:pt x="860" y="2367"/>
                    <a:pt x="860" y="2367"/>
                    <a:pt x="860" y="2367"/>
                  </a:cubicBezTo>
                  <a:cubicBezTo>
                    <a:pt x="868" y="2335"/>
                    <a:pt x="868" y="2335"/>
                    <a:pt x="868" y="2335"/>
                  </a:cubicBezTo>
                  <a:cubicBezTo>
                    <a:pt x="940" y="2391"/>
                    <a:pt x="940" y="2391"/>
                    <a:pt x="940" y="2391"/>
                  </a:cubicBezTo>
                  <a:cubicBezTo>
                    <a:pt x="940" y="2391"/>
                    <a:pt x="936" y="2383"/>
                    <a:pt x="944" y="2351"/>
                  </a:cubicBezTo>
                  <a:cubicBezTo>
                    <a:pt x="952" y="2319"/>
                    <a:pt x="1000" y="2299"/>
                    <a:pt x="1000" y="2271"/>
                  </a:cubicBezTo>
                  <a:cubicBezTo>
                    <a:pt x="1000" y="2243"/>
                    <a:pt x="1000" y="2199"/>
                    <a:pt x="1000" y="2199"/>
                  </a:cubicBezTo>
                  <a:cubicBezTo>
                    <a:pt x="1028" y="2187"/>
                    <a:pt x="1028" y="2187"/>
                    <a:pt x="1028" y="2187"/>
                  </a:cubicBezTo>
                  <a:cubicBezTo>
                    <a:pt x="1028" y="2187"/>
                    <a:pt x="1092" y="2283"/>
                    <a:pt x="1108" y="2255"/>
                  </a:cubicBezTo>
                  <a:cubicBezTo>
                    <a:pt x="1124" y="2227"/>
                    <a:pt x="1120" y="2219"/>
                    <a:pt x="1124" y="2207"/>
                  </a:cubicBezTo>
                  <a:cubicBezTo>
                    <a:pt x="1128" y="2195"/>
                    <a:pt x="1104" y="2183"/>
                    <a:pt x="1108" y="2155"/>
                  </a:cubicBezTo>
                  <a:cubicBezTo>
                    <a:pt x="1112" y="2127"/>
                    <a:pt x="1124" y="2111"/>
                    <a:pt x="1116" y="2099"/>
                  </a:cubicBezTo>
                  <a:cubicBezTo>
                    <a:pt x="1108" y="2087"/>
                    <a:pt x="1092" y="2099"/>
                    <a:pt x="1088" y="2079"/>
                  </a:cubicBezTo>
                  <a:cubicBezTo>
                    <a:pt x="1084" y="2059"/>
                    <a:pt x="1056" y="2035"/>
                    <a:pt x="1072" y="1995"/>
                  </a:cubicBezTo>
                  <a:cubicBezTo>
                    <a:pt x="1088" y="1955"/>
                    <a:pt x="1124" y="1943"/>
                    <a:pt x="1124" y="1915"/>
                  </a:cubicBezTo>
                  <a:cubicBezTo>
                    <a:pt x="1124" y="1887"/>
                    <a:pt x="1124" y="1847"/>
                    <a:pt x="1124" y="1847"/>
                  </a:cubicBezTo>
                  <a:cubicBezTo>
                    <a:pt x="1092" y="1823"/>
                    <a:pt x="1092" y="1823"/>
                    <a:pt x="1092" y="1823"/>
                  </a:cubicBezTo>
                  <a:cubicBezTo>
                    <a:pt x="1104" y="1771"/>
                    <a:pt x="1104" y="1771"/>
                    <a:pt x="1104" y="1771"/>
                  </a:cubicBezTo>
                  <a:cubicBezTo>
                    <a:pt x="1092" y="1743"/>
                    <a:pt x="1092" y="1743"/>
                    <a:pt x="1092" y="1743"/>
                  </a:cubicBezTo>
                  <a:cubicBezTo>
                    <a:pt x="1104" y="1719"/>
                    <a:pt x="1104" y="1719"/>
                    <a:pt x="1104" y="1719"/>
                  </a:cubicBezTo>
                  <a:cubicBezTo>
                    <a:pt x="1104" y="1719"/>
                    <a:pt x="1152" y="1723"/>
                    <a:pt x="1152" y="1691"/>
                  </a:cubicBezTo>
                  <a:cubicBezTo>
                    <a:pt x="1152" y="1688"/>
                    <a:pt x="1152" y="1684"/>
                    <a:pt x="1153" y="1679"/>
                  </a:cubicBezTo>
                  <a:cubicBezTo>
                    <a:pt x="1149" y="1684"/>
                    <a:pt x="1142" y="1687"/>
                    <a:pt x="1128" y="1687"/>
                  </a:cubicBezTo>
                  <a:close/>
                  <a:moveTo>
                    <a:pt x="174" y="778"/>
                  </a:moveTo>
                  <a:cubicBezTo>
                    <a:pt x="205" y="781"/>
                    <a:pt x="205" y="781"/>
                    <a:pt x="205" y="781"/>
                  </a:cubicBezTo>
                  <a:cubicBezTo>
                    <a:pt x="191" y="736"/>
                    <a:pt x="174" y="778"/>
                    <a:pt x="174" y="778"/>
                  </a:cubicBezTo>
                  <a:close/>
                  <a:moveTo>
                    <a:pt x="291" y="733"/>
                  </a:moveTo>
                  <a:cubicBezTo>
                    <a:pt x="291" y="725"/>
                    <a:pt x="283" y="713"/>
                    <a:pt x="283" y="713"/>
                  </a:cubicBezTo>
                  <a:cubicBezTo>
                    <a:pt x="283" y="713"/>
                    <a:pt x="260" y="722"/>
                    <a:pt x="265" y="741"/>
                  </a:cubicBezTo>
                  <a:cubicBezTo>
                    <a:pt x="265" y="741"/>
                    <a:pt x="291" y="741"/>
                    <a:pt x="291" y="733"/>
                  </a:cubicBezTo>
                  <a:close/>
                  <a:moveTo>
                    <a:pt x="418" y="34"/>
                  </a:moveTo>
                  <a:cubicBezTo>
                    <a:pt x="409" y="17"/>
                    <a:pt x="388" y="0"/>
                    <a:pt x="388" y="29"/>
                  </a:cubicBezTo>
                  <a:cubicBezTo>
                    <a:pt x="388" y="29"/>
                    <a:pt x="428" y="51"/>
                    <a:pt x="418" y="34"/>
                  </a:cubicBezTo>
                  <a:close/>
                  <a:moveTo>
                    <a:pt x="216" y="58"/>
                  </a:moveTo>
                  <a:cubicBezTo>
                    <a:pt x="221" y="47"/>
                    <a:pt x="213" y="36"/>
                    <a:pt x="200" y="37"/>
                  </a:cubicBezTo>
                  <a:cubicBezTo>
                    <a:pt x="182" y="40"/>
                    <a:pt x="211" y="69"/>
                    <a:pt x="216" y="58"/>
                  </a:cubicBezTo>
                  <a:close/>
                </a:path>
              </a:pathLst>
            </a:custGeom>
            <a:solidFill>
              <a:srgbClr val="00B050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960" descr="© INSCALE GmbH, 05.05.2010&#10;http://www.presentationload.com/"/>
            <p:cNvSpPr>
              <a:spLocks/>
            </p:cNvSpPr>
            <p:nvPr/>
          </p:nvSpPr>
          <p:spPr bwMode="gray">
            <a:xfrm>
              <a:off x="2142" y="1868"/>
              <a:ext cx="607" cy="686"/>
            </a:xfrm>
            <a:custGeom>
              <a:avLst/>
              <a:gdLst/>
              <a:ahLst/>
              <a:cxnLst>
                <a:cxn ang="0">
                  <a:pos x="192" y="1141"/>
                </a:cxn>
                <a:cxn ang="0">
                  <a:pos x="248" y="1129"/>
                </a:cxn>
                <a:cxn ang="0">
                  <a:pos x="292" y="1141"/>
                </a:cxn>
                <a:cxn ang="0">
                  <a:pos x="416" y="1185"/>
                </a:cxn>
                <a:cxn ang="0">
                  <a:pos x="476" y="1265"/>
                </a:cxn>
                <a:cxn ang="0">
                  <a:pos x="512" y="1277"/>
                </a:cxn>
                <a:cxn ang="0">
                  <a:pos x="577" y="1237"/>
                </a:cxn>
                <a:cxn ang="0">
                  <a:pos x="577" y="1204"/>
                </a:cxn>
                <a:cxn ang="0">
                  <a:pos x="646" y="1108"/>
                </a:cxn>
                <a:cxn ang="0">
                  <a:pos x="689" y="1029"/>
                </a:cxn>
                <a:cxn ang="0">
                  <a:pos x="684" y="991"/>
                </a:cxn>
                <a:cxn ang="0">
                  <a:pos x="715" y="895"/>
                </a:cxn>
                <a:cxn ang="0">
                  <a:pos x="712" y="761"/>
                </a:cxn>
                <a:cxn ang="0">
                  <a:pos x="664" y="697"/>
                </a:cxn>
                <a:cxn ang="0">
                  <a:pos x="728" y="657"/>
                </a:cxn>
                <a:cxn ang="0">
                  <a:pos x="796" y="617"/>
                </a:cxn>
                <a:cxn ang="0">
                  <a:pos x="856" y="613"/>
                </a:cxn>
                <a:cxn ang="0">
                  <a:pos x="940" y="641"/>
                </a:cxn>
                <a:cxn ang="0">
                  <a:pos x="968" y="605"/>
                </a:cxn>
                <a:cxn ang="0">
                  <a:pos x="1000" y="557"/>
                </a:cxn>
                <a:cxn ang="0">
                  <a:pos x="1016" y="561"/>
                </a:cxn>
                <a:cxn ang="0">
                  <a:pos x="1092" y="537"/>
                </a:cxn>
                <a:cxn ang="0">
                  <a:pos x="1104" y="505"/>
                </a:cxn>
                <a:cxn ang="0">
                  <a:pos x="1052" y="469"/>
                </a:cxn>
                <a:cxn ang="0">
                  <a:pos x="1112" y="405"/>
                </a:cxn>
                <a:cxn ang="0">
                  <a:pos x="1118" y="371"/>
                </a:cxn>
                <a:cxn ang="0">
                  <a:pos x="1087" y="329"/>
                </a:cxn>
                <a:cxn ang="0">
                  <a:pos x="1075" y="308"/>
                </a:cxn>
                <a:cxn ang="0">
                  <a:pos x="997" y="321"/>
                </a:cxn>
                <a:cxn ang="0">
                  <a:pos x="976" y="288"/>
                </a:cxn>
                <a:cxn ang="0">
                  <a:pos x="890" y="253"/>
                </a:cxn>
                <a:cxn ang="0">
                  <a:pos x="851" y="302"/>
                </a:cxn>
                <a:cxn ang="0">
                  <a:pos x="846" y="341"/>
                </a:cxn>
                <a:cxn ang="0">
                  <a:pos x="831" y="403"/>
                </a:cxn>
                <a:cxn ang="0">
                  <a:pos x="797" y="446"/>
                </a:cxn>
                <a:cxn ang="0">
                  <a:pos x="765" y="400"/>
                </a:cxn>
                <a:cxn ang="0">
                  <a:pos x="698" y="444"/>
                </a:cxn>
                <a:cxn ang="0">
                  <a:pos x="667" y="477"/>
                </a:cxn>
                <a:cxn ang="0">
                  <a:pos x="637" y="427"/>
                </a:cxn>
                <a:cxn ang="0">
                  <a:pos x="632" y="389"/>
                </a:cxn>
                <a:cxn ang="0">
                  <a:pos x="632" y="335"/>
                </a:cxn>
                <a:cxn ang="0">
                  <a:pos x="598" y="262"/>
                </a:cxn>
                <a:cxn ang="0">
                  <a:pos x="576" y="217"/>
                </a:cxn>
                <a:cxn ang="0">
                  <a:pos x="543" y="160"/>
                </a:cxn>
                <a:cxn ang="0">
                  <a:pos x="514" y="72"/>
                </a:cxn>
                <a:cxn ang="0">
                  <a:pos x="469" y="52"/>
                </a:cxn>
                <a:cxn ang="0">
                  <a:pos x="464" y="0"/>
                </a:cxn>
                <a:cxn ang="0">
                  <a:pos x="460" y="21"/>
                </a:cxn>
                <a:cxn ang="0">
                  <a:pos x="400" y="73"/>
                </a:cxn>
                <a:cxn ang="0">
                  <a:pos x="400" y="153"/>
                </a:cxn>
                <a:cxn ang="0">
                  <a:pos x="432" y="245"/>
                </a:cxn>
                <a:cxn ang="0">
                  <a:pos x="396" y="409"/>
                </a:cxn>
                <a:cxn ang="0">
                  <a:pos x="416" y="485"/>
                </a:cxn>
                <a:cxn ang="0">
                  <a:pos x="416" y="585"/>
                </a:cxn>
                <a:cxn ang="0">
                  <a:pos x="308" y="529"/>
                </a:cxn>
                <a:cxn ang="0">
                  <a:pos x="252" y="681"/>
                </a:cxn>
                <a:cxn ang="0">
                  <a:pos x="176" y="665"/>
                </a:cxn>
                <a:cxn ang="0">
                  <a:pos x="104" y="701"/>
                </a:cxn>
                <a:cxn ang="0">
                  <a:pos x="96" y="861"/>
                </a:cxn>
                <a:cxn ang="0">
                  <a:pos x="68" y="921"/>
                </a:cxn>
                <a:cxn ang="0">
                  <a:pos x="56" y="1025"/>
                </a:cxn>
                <a:cxn ang="0">
                  <a:pos x="0" y="1037"/>
                </a:cxn>
                <a:cxn ang="0">
                  <a:pos x="92" y="1105"/>
                </a:cxn>
              </a:cxnLst>
              <a:rect l="0" t="0" r="r" b="b"/>
              <a:pathLst>
                <a:path w="1128" h="1277">
                  <a:moveTo>
                    <a:pt x="144" y="1141"/>
                  </a:moveTo>
                  <a:cubicBezTo>
                    <a:pt x="192" y="1141"/>
                    <a:pt x="192" y="1141"/>
                    <a:pt x="192" y="1141"/>
                  </a:cubicBezTo>
                  <a:cubicBezTo>
                    <a:pt x="216" y="1161"/>
                    <a:pt x="216" y="1161"/>
                    <a:pt x="216" y="1161"/>
                  </a:cubicBezTo>
                  <a:cubicBezTo>
                    <a:pt x="248" y="1129"/>
                    <a:pt x="248" y="1129"/>
                    <a:pt x="248" y="1129"/>
                  </a:cubicBezTo>
                  <a:cubicBezTo>
                    <a:pt x="264" y="1105"/>
                    <a:pt x="264" y="1105"/>
                    <a:pt x="264" y="1105"/>
                  </a:cubicBezTo>
                  <a:cubicBezTo>
                    <a:pt x="292" y="1141"/>
                    <a:pt x="292" y="1141"/>
                    <a:pt x="292" y="1141"/>
                  </a:cubicBezTo>
                  <a:cubicBezTo>
                    <a:pt x="384" y="1205"/>
                    <a:pt x="384" y="1205"/>
                    <a:pt x="384" y="1205"/>
                  </a:cubicBezTo>
                  <a:cubicBezTo>
                    <a:pt x="416" y="1185"/>
                    <a:pt x="416" y="1185"/>
                    <a:pt x="416" y="1185"/>
                  </a:cubicBezTo>
                  <a:cubicBezTo>
                    <a:pt x="468" y="1229"/>
                    <a:pt x="468" y="1229"/>
                    <a:pt x="468" y="1229"/>
                  </a:cubicBezTo>
                  <a:cubicBezTo>
                    <a:pt x="468" y="1229"/>
                    <a:pt x="452" y="1261"/>
                    <a:pt x="476" y="1265"/>
                  </a:cubicBezTo>
                  <a:cubicBezTo>
                    <a:pt x="500" y="1269"/>
                    <a:pt x="512" y="1261"/>
                    <a:pt x="512" y="1261"/>
                  </a:cubicBezTo>
                  <a:cubicBezTo>
                    <a:pt x="512" y="1277"/>
                    <a:pt x="512" y="1277"/>
                    <a:pt x="512" y="1277"/>
                  </a:cubicBezTo>
                  <a:cubicBezTo>
                    <a:pt x="556" y="1269"/>
                    <a:pt x="556" y="1269"/>
                    <a:pt x="556" y="1269"/>
                  </a:cubicBezTo>
                  <a:cubicBezTo>
                    <a:pt x="556" y="1269"/>
                    <a:pt x="567" y="1255"/>
                    <a:pt x="577" y="1237"/>
                  </a:cubicBezTo>
                  <a:cubicBezTo>
                    <a:pt x="550" y="1244"/>
                    <a:pt x="516" y="1242"/>
                    <a:pt x="516" y="1242"/>
                  </a:cubicBezTo>
                  <a:cubicBezTo>
                    <a:pt x="508" y="1239"/>
                    <a:pt x="560" y="1214"/>
                    <a:pt x="577" y="1204"/>
                  </a:cubicBezTo>
                  <a:cubicBezTo>
                    <a:pt x="593" y="1194"/>
                    <a:pt x="604" y="1148"/>
                    <a:pt x="606" y="1139"/>
                  </a:cubicBezTo>
                  <a:cubicBezTo>
                    <a:pt x="607" y="1130"/>
                    <a:pt x="635" y="1118"/>
                    <a:pt x="646" y="1108"/>
                  </a:cubicBezTo>
                  <a:cubicBezTo>
                    <a:pt x="657" y="1098"/>
                    <a:pt x="647" y="1070"/>
                    <a:pt x="656" y="1070"/>
                  </a:cubicBezTo>
                  <a:cubicBezTo>
                    <a:pt x="665" y="1070"/>
                    <a:pt x="689" y="1029"/>
                    <a:pt x="689" y="1029"/>
                  </a:cubicBezTo>
                  <a:cubicBezTo>
                    <a:pt x="660" y="1055"/>
                    <a:pt x="660" y="1055"/>
                    <a:pt x="660" y="1055"/>
                  </a:cubicBezTo>
                  <a:cubicBezTo>
                    <a:pt x="660" y="1055"/>
                    <a:pt x="680" y="1003"/>
                    <a:pt x="684" y="991"/>
                  </a:cubicBezTo>
                  <a:cubicBezTo>
                    <a:pt x="688" y="980"/>
                    <a:pt x="703" y="974"/>
                    <a:pt x="703" y="974"/>
                  </a:cubicBezTo>
                  <a:cubicBezTo>
                    <a:pt x="703" y="974"/>
                    <a:pt x="708" y="933"/>
                    <a:pt x="715" y="895"/>
                  </a:cubicBezTo>
                  <a:cubicBezTo>
                    <a:pt x="711" y="886"/>
                    <a:pt x="692" y="842"/>
                    <a:pt x="692" y="813"/>
                  </a:cubicBezTo>
                  <a:cubicBezTo>
                    <a:pt x="692" y="781"/>
                    <a:pt x="712" y="761"/>
                    <a:pt x="712" y="761"/>
                  </a:cubicBezTo>
                  <a:cubicBezTo>
                    <a:pt x="664" y="741"/>
                    <a:pt x="664" y="741"/>
                    <a:pt x="664" y="741"/>
                  </a:cubicBezTo>
                  <a:cubicBezTo>
                    <a:pt x="664" y="741"/>
                    <a:pt x="640" y="701"/>
                    <a:pt x="664" y="697"/>
                  </a:cubicBezTo>
                  <a:cubicBezTo>
                    <a:pt x="688" y="693"/>
                    <a:pt x="728" y="685"/>
                    <a:pt x="728" y="685"/>
                  </a:cubicBezTo>
                  <a:cubicBezTo>
                    <a:pt x="728" y="657"/>
                    <a:pt x="728" y="657"/>
                    <a:pt x="728" y="657"/>
                  </a:cubicBezTo>
                  <a:cubicBezTo>
                    <a:pt x="728" y="657"/>
                    <a:pt x="764" y="689"/>
                    <a:pt x="780" y="669"/>
                  </a:cubicBezTo>
                  <a:cubicBezTo>
                    <a:pt x="796" y="649"/>
                    <a:pt x="796" y="617"/>
                    <a:pt x="796" y="617"/>
                  </a:cubicBezTo>
                  <a:cubicBezTo>
                    <a:pt x="796" y="617"/>
                    <a:pt x="796" y="629"/>
                    <a:pt x="824" y="629"/>
                  </a:cubicBezTo>
                  <a:cubicBezTo>
                    <a:pt x="852" y="629"/>
                    <a:pt x="856" y="613"/>
                    <a:pt x="856" y="613"/>
                  </a:cubicBezTo>
                  <a:cubicBezTo>
                    <a:pt x="856" y="613"/>
                    <a:pt x="852" y="641"/>
                    <a:pt x="876" y="637"/>
                  </a:cubicBezTo>
                  <a:cubicBezTo>
                    <a:pt x="900" y="633"/>
                    <a:pt x="940" y="641"/>
                    <a:pt x="940" y="641"/>
                  </a:cubicBezTo>
                  <a:cubicBezTo>
                    <a:pt x="944" y="613"/>
                    <a:pt x="944" y="613"/>
                    <a:pt x="944" y="613"/>
                  </a:cubicBezTo>
                  <a:cubicBezTo>
                    <a:pt x="968" y="605"/>
                    <a:pt x="968" y="605"/>
                    <a:pt x="968" y="605"/>
                  </a:cubicBezTo>
                  <a:cubicBezTo>
                    <a:pt x="976" y="565"/>
                    <a:pt x="976" y="565"/>
                    <a:pt x="976" y="565"/>
                  </a:cubicBezTo>
                  <a:cubicBezTo>
                    <a:pt x="976" y="565"/>
                    <a:pt x="1000" y="573"/>
                    <a:pt x="1000" y="557"/>
                  </a:cubicBezTo>
                  <a:cubicBezTo>
                    <a:pt x="1000" y="541"/>
                    <a:pt x="1024" y="533"/>
                    <a:pt x="1024" y="533"/>
                  </a:cubicBezTo>
                  <a:cubicBezTo>
                    <a:pt x="1016" y="561"/>
                    <a:pt x="1016" y="561"/>
                    <a:pt x="1016" y="561"/>
                  </a:cubicBezTo>
                  <a:cubicBezTo>
                    <a:pt x="1076" y="565"/>
                    <a:pt x="1076" y="565"/>
                    <a:pt x="1076" y="565"/>
                  </a:cubicBezTo>
                  <a:cubicBezTo>
                    <a:pt x="1092" y="537"/>
                    <a:pt x="1092" y="537"/>
                    <a:pt x="1092" y="537"/>
                  </a:cubicBezTo>
                  <a:cubicBezTo>
                    <a:pt x="1116" y="537"/>
                    <a:pt x="1116" y="537"/>
                    <a:pt x="1116" y="537"/>
                  </a:cubicBezTo>
                  <a:cubicBezTo>
                    <a:pt x="1104" y="505"/>
                    <a:pt x="1104" y="505"/>
                    <a:pt x="1104" y="505"/>
                  </a:cubicBezTo>
                  <a:cubicBezTo>
                    <a:pt x="1084" y="505"/>
                    <a:pt x="1084" y="505"/>
                    <a:pt x="1084" y="505"/>
                  </a:cubicBezTo>
                  <a:cubicBezTo>
                    <a:pt x="1052" y="469"/>
                    <a:pt x="1052" y="469"/>
                    <a:pt x="1052" y="469"/>
                  </a:cubicBezTo>
                  <a:cubicBezTo>
                    <a:pt x="1052" y="469"/>
                    <a:pt x="1040" y="425"/>
                    <a:pt x="1052" y="417"/>
                  </a:cubicBezTo>
                  <a:cubicBezTo>
                    <a:pt x="1064" y="409"/>
                    <a:pt x="1100" y="417"/>
                    <a:pt x="1112" y="405"/>
                  </a:cubicBezTo>
                  <a:cubicBezTo>
                    <a:pt x="1115" y="402"/>
                    <a:pt x="1121" y="394"/>
                    <a:pt x="1128" y="384"/>
                  </a:cubicBezTo>
                  <a:cubicBezTo>
                    <a:pt x="1123" y="376"/>
                    <a:pt x="1118" y="371"/>
                    <a:pt x="1118" y="371"/>
                  </a:cubicBezTo>
                  <a:cubicBezTo>
                    <a:pt x="1101" y="366"/>
                    <a:pt x="1101" y="366"/>
                    <a:pt x="1101" y="366"/>
                  </a:cubicBezTo>
                  <a:cubicBezTo>
                    <a:pt x="1087" y="329"/>
                    <a:pt x="1087" y="329"/>
                    <a:pt x="1087" y="329"/>
                  </a:cubicBezTo>
                  <a:cubicBezTo>
                    <a:pt x="1075" y="327"/>
                    <a:pt x="1075" y="327"/>
                    <a:pt x="1075" y="327"/>
                  </a:cubicBezTo>
                  <a:cubicBezTo>
                    <a:pt x="1075" y="327"/>
                    <a:pt x="1075" y="310"/>
                    <a:pt x="1075" y="308"/>
                  </a:cubicBezTo>
                  <a:cubicBezTo>
                    <a:pt x="1075" y="305"/>
                    <a:pt x="1036" y="289"/>
                    <a:pt x="1036" y="289"/>
                  </a:cubicBezTo>
                  <a:cubicBezTo>
                    <a:pt x="1036" y="289"/>
                    <a:pt x="1002" y="318"/>
                    <a:pt x="997" y="321"/>
                  </a:cubicBezTo>
                  <a:cubicBezTo>
                    <a:pt x="991" y="323"/>
                    <a:pt x="984" y="298"/>
                    <a:pt x="986" y="295"/>
                  </a:cubicBezTo>
                  <a:cubicBezTo>
                    <a:pt x="987" y="293"/>
                    <a:pt x="976" y="288"/>
                    <a:pt x="976" y="288"/>
                  </a:cubicBezTo>
                  <a:cubicBezTo>
                    <a:pt x="974" y="273"/>
                    <a:pt x="974" y="273"/>
                    <a:pt x="974" y="273"/>
                  </a:cubicBezTo>
                  <a:cubicBezTo>
                    <a:pt x="974" y="273"/>
                    <a:pt x="908" y="251"/>
                    <a:pt x="890" y="253"/>
                  </a:cubicBezTo>
                  <a:cubicBezTo>
                    <a:pt x="871" y="255"/>
                    <a:pt x="862" y="292"/>
                    <a:pt x="862" y="295"/>
                  </a:cubicBezTo>
                  <a:cubicBezTo>
                    <a:pt x="861" y="298"/>
                    <a:pt x="858" y="296"/>
                    <a:pt x="851" y="302"/>
                  </a:cubicBezTo>
                  <a:cubicBezTo>
                    <a:pt x="844" y="308"/>
                    <a:pt x="855" y="317"/>
                    <a:pt x="855" y="320"/>
                  </a:cubicBezTo>
                  <a:cubicBezTo>
                    <a:pt x="856" y="323"/>
                    <a:pt x="847" y="336"/>
                    <a:pt x="846" y="341"/>
                  </a:cubicBezTo>
                  <a:cubicBezTo>
                    <a:pt x="845" y="347"/>
                    <a:pt x="832" y="361"/>
                    <a:pt x="823" y="371"/>
                  </a:cubicBezTo>
                  <a:cubicBezTo>
                    <a:pt x="814" y="381"/>
                    <a:pt x="830" y="401"/>
                    <a:pt x="831" y="403"/>
                  </a:cubicBezTo>
                  <a:cubicBezTo>
                    <a:pt x="832" y="405"/>
                    <a:pt x="824" y="412"/>
                    <a:pt x="808" y="419"/>
                  </a:cubicBezTo>
                  <a:cubicBezTo>
                    <a:pt x="792" y="426"/>
                    <a:pt x="799" y="443"/>
                    <a:pt x="797" y="446"/>
                  </a:cubicBezTo>
                  <a:cubicBezTo>
                    <a:pt x="796" y="449"/>
                    <a:pt x="783" y="414"/>
                    <a:pt x="783" y="414"/>
                  </a:cubicBezTo>
                  <a:cubicBezTo>
                    <a:pt x="783" y="414"/>
                    <a:pt x="769" y="399"/>
                    <a:pt x="765" y="400"/>
                  </a:cubicBezTo>
                  <a:cubicBezTo>
                    <a:pt x="761" y="401"/>
                    <a:pt x="756" y="415"/>
                    <a:pt x="752" y="428"/>
                  </a:cubicBezTo>
                  <a:cubicBezTo>
                    <a:pt x="748" y="441"/>
                    <a:pt x="705" y="443"/>
                    <a:pt x="698" y="444"/>
                  </a:cubicBezTo>
                  <a:cubicBezTo>
                    <a:pt x="690" y="445"/>
                    <a:pt x="697" y="462"/>
                    <a:pt x="697" y="462"/>
                  </a:cubicBezTo>
                  <a:cubicBezTo>
                    <a:pt x="697" y="462"/>
                    <a:pt x="677" y="477"/>
                    <a:pt x="667" y="477"/>
                  </a:cubicBezTo>
                  <a:cubicBezTo>
                    <a:pt x="656" y="477"/>
                    <a:pt x="633" y="458"/>
                    <a:pt x="625" y="450"/>
                  </a:cubicBezTo>
                  <a:cubicBezTo>
                    <a:pt x="617" y="441"/>
                    <a:pt x="634" y="427"/>
                    <a:pt x="637" y="427"/>
                  </a:cubicBezTo>
                  <a:cubicBezTo>
                    <a:pt x="639" y="427"/>
                    <a:pt x="625" y="412"/>
                    <a:pt x="625" y="412"/>
                  </a:cubicBezTo>
                  <a:cubicBezTo>
                    <a:pt x="625" y="412"/>
                    <a:pt x="631" y="394"/>
                    <a:pt x="632" y="389"/>
                  </a:cubicBezTo>
                  <a:cubicBezTo>
                    <a:pt x="634" y="384"/>
                    <a:pt x="623" y="369"/>
                    <a:pt x="623" y="367"/>
                  </a:cubicBezTo>
                  <a:cubicBezTo>
                    <a:pt x="623" y="365"/>
                    <a:pt x="624" y="356"/>
                    <a:pt x="632" y="335"/>
                  </a:cubicBezTo>
                  <a:cubicBezTo>
                    <a:pt x="639" y="313"/>
                    <a:pt x="637" y="275"/>
                    <a:pt x="637" y="275"/>
                  </a:cubicBezTo>
                  <a:cubicBezTo>
                    <a:pt x="598" y="262"/>
                    <a:pt x="598" y="262"/>
                    <a:pt x="598" y="262"/>
                  </a:cubicBezTo>
                  <a:cubicBezTo>
                    <a:pt x="598" y="262"/>
                    <a:pt x="599" y="254"/>
                    <a:pt x="599" y="250"/>
                  </a:cubicBezTo>
                  <a:cubicBezTo>
                    <a:pt x="600" y="247"/>
                    <a:pt x="578" y="227"/>
                    <a:pt x="576" y="217"/>
                  </a:cubicBezTo>
                  <a:cubicBezTo>
                    <a:pt x="574" y="206"/>
                    <a:pt x="592" y="185"/>
                    <a:pt x="583" y="172"/>
                  </a:cubicBezTo>
                  <a:cubicBezTo>
                    <a:pt x="573" y="159"/>
                    <a:pt x="556" y="171"/>
                    <a:pt x="543" y="160"/>
                  </a:cubicBezTo>
                  <a:cubicBezTo>
                    <a:pt x="531" y="148"/>
                    <a:pt x="553" y="133"/>
                    <a:pt x="553" y="133"/>
                  </a:cubicBezTo>
                  <a:cubicBezTo>
                    <a:pt x="553" y="133"/>
                    <a:pt x="525" y="83"/>
                    <a:pt x="514" y="72"/>
                  </a:cubicBezTo>
                  <a:cubicBezTo>
                    <a:pt x="502" y="62"/>
                    <a:pt x="470" y="80"/>
                    <a:pt x="470" y="80"/>
                  </a:cubicBezTo>
                  <a:cubicBezTo>
                    <a:pt x="470" y="80"/>
                    <a:pt x="470" y="62"/>
                    <a:pt x="469" y="52"/>
                  </a:cubicBezTo>
                  <a:cubicBezTo>
                    <a:pt x="469" y="42"/>
                    <a:pt x="488" y="40"/>
                    <a:pt x="488" y="40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64" y="0"/>
                    <a:pt x="464" y="5"/>
                    <a:pt x="461" y="9"/>
                  </a:cubicBezTo>
                  <a:cubicBezTo>
                    <a:pt x="460" y="14"/>
                    <a:pt x="460" y="18"/>
                    <a:pt x="460" y="21"/>
                  </a:cubicBezTo>
                  <a:cubicBezTo>
                    <a:pt x="460" y="53"/>
                    <a:pt x="412" y="49"/>
                    <a:pt x="412" y="49"/>
                  </a:cubicBezTo>
                  <a:cubicBezTo>
                    <a:pt x="400" y="73"/>
                    <a:pt x="400" y="73"/>
                    <a:pt x="400" y="73"/>
                  </a:cubicBezTo>
                  <a:cubicBezTo>
                    <a:pt x="412" y="101"/>
                    <a:pt x="412" y="101"/>
                    <a:pt x="412" y="101"/>
                  </a:cubicBezTo>
                  <a:cubicBezTo>
                    <a:pt x="400" y="153"/>
                    <a:pt x="400" y="153"/>
                    <a:pt x="400" y="153"/>
                  </a:cubicBezTo>
                  <a:cubicBezTo>
                    <a:pt x="432" y="177"/>
                    <a:pt x="432" y="177"/>
                    <a:pt x="432" y="177"/>
                  </a:cubicBezTo>
                  <a:cubicBezTo>
                    <a:pt x="432" y="177"/>
                    <a:pt x="432" y="217"/>
                    <a:pt x="432" y="245"/>
                  </a:cubicBezTo>
                  <a:cubicBezTo>
                    <a:pt x="432" y="273"/>
                    <a:pt x="396" y="285"/>
                    <a:pt x="380" y="325"/>
                  </a:cubicBezTo>
                  <a:cubicBezTo>
                    <a:pt x="364" y="365"/>
                    <a:pt x="392" y="389"/>
                    <a:pt x="396" y="409"/>
                  </a:cubicBezTo>
                  <a:cubicBezTo>
                    <a:pt x="400" y="429"/>
                    <a:pt x="416" y="417"/>
                    <a:pt x="424" y="429"/>
                  </a:cubicBezTo>
                  <a:cubicBezTo>
                    <a:pt x="432" y="441"/>
                    <a:pt x="420" y="457"/>
                    <a:pt x="416" y="485"/>
                  </a:cubicBezTo>
                  <a:cubicBezTo>
                    <a:pt x="412" y="513"/>
                    <a:pt x="436" y="525"/>
                    <a:pt x="432" y="537"/>
                  </a:cubicBezTo>
                  <a:cubicBezTo>
                    <a:pt x="428" y="549"/>
                    <a:pt x="432" y="557"/>
                    <a:pt x="416" y="585"/>
                  </a:cubicBezTo>
                  <a:cubicBezTo>
                    <a:pt x="400" y="613"/>
                    <a:pt x="336" y="517"/>
                    <a:pt x="336" y="517"/>
                  </a:cubicBezTo>
                  <a:cubicBezTo>
                    <a:pt x="308" y="529"/>
                    <a:pt x="308" y="529"/>
                    <a:pt x="308" y="529"/>
                  </a:cubicBezTo>
                  <a:cubicBezTo>
                    <a:pt x="308" y="529"/>
                    <a:pt x="308" y="573"/>
                    <a:pt x="308" y="601"/>
                  </a:cubicBezTo>
                  <a:cubicBezTo>
                    <a:pt x="308" y="629"/>
                    <a:pt x="260" y="649"/>
                    <a:pt x="252" y="681"/>
                  </a:cubicBezTo>
                  <a:cubicBezTo>
                    <a:pt x="244" y="713"/>
                    <a:pt x="248" y="721"/>
                    <a:pt x="248" y="721"/>
                  </a:cubicBezTo>
                  <a:cubicBezTo>
                    <a:pt x="176" y="665"/>
                    <a:pt x="176" y="665"/>
                    <a:pt x="176" y="665"/>
                  </a:cubicBezTo>
                  <a:cubicBezTo>
                    <a:pt x="168" y="697"/>
                    <a:pt x="168" y="697"/>
                    <a:pt x="168" y="697"/>
                  </a:cubicBezTo>
                  <a:cubicBezTo>
                    <a:pt x="104" y="701"/>
                    <a:pt x="104" y="701"/>
                    <a:pt x="104" y="701"/>
                  </a:cubicBezTo>
                  <a:cubicBezTo>
                    <a:pt x="68" y="761"/>
                    <a:pt x="68" y="761"/>
                    <a:pt x="68" y="761"/>
                  </a:cubicBezTo>
                  <a:cubicBezTo>
                    <a:pt x="68" y="761"/>
                    <a:pt x="100" y="821"/>
                    <a:pt x="96" y="861"/>
                  </a:cubicBezTo>
                  <a:cubicBezTo>
                    <a:pt x="92" y="901"/>
                    <a:pt x="72" y="881"/>
                    <a:pt x="72" y="881"/>
                  </a:cubicBezTo>
                  <a:cubicBezTo>
                    <a:pt x="68" y="921"/>
                    <a:pt x="68" y="921"/>
                    <a:pt x="68" y="921"/>
                  </a:cubicBezTo>
                  <a:cubicBezTo>
                    <a:pt x="68" y="961"/>
                    <a:pt x="68" y="961"/>
                    <a:pt x="68" y="961"/>
                  </a:cubicBezTo>
                  <a:cubicBezTo>
                    <a:pt x="56" y="1025"/>
                    <a:pt x="56" y="1025"/>
                    <a:pt x="56" y="1025"/>
                  </a:cubicBezTo>
                  <a:cubicBezTo>
                    <a:pt x="24" y="1025"/>
                    <a:pt x="24" y="1025"/>
                    <a:pt x="24" y="1025"/>
                  </a:cubicBezTo>
                  <a:cubicBezTo>
                    <a:pt x="0" y="1037"/>
                    <a:pt x="0" y="1037"/>
                    <a:pt x="0" y="1037"/>
                  </a:cubicBezTo>
                  <a:cubicBezTo>
                    <a:pt x="51" y="1101"/>
                    <a:pt x="51" y="1101"/>
                    <a:pt x="51" y="1101"/>
                  </a:cubicBezTo>
                  <a:cubicBezTo>
                    <a:pt x="92" y="1105"/>
                    <a:pt x="92" y="1105"/>
                    <a:pt x="92" y="1105"/>
                  </a:cubicBezTo>
                  <a:lnTo>
                    <a:pt x="144" y="114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961" descr="© INSCALE GmbH, 05.05.2010&#10;http://www.presentationload.com/"/>
            <p:cNvSpPr>
              <a:spLocks/>
            </p:cNvSpPr>
            <p:nvPr/>
          </p:nvSpPr>
          <p:spPr bwMode="gray">
            <a:xfrm>
              <a:off x="2557" y="2074"/>
              <a:ext cx="375" cy="541"/>
            </a:xfrm>
            <a:custGeom>
              <a:avLst/>
              <a:gdLst/>
              <a:ahLst/>
              <a:cxnLst>
                <a:cxn ang="0">
                  <a:pos x="58" y="1006"/>
                </a:cxn>
                <a:cxn ang="0">
                  <a:pos x="149" y="1004"/>
                </a:cxn>
                <a:cxn ang="0">
                  <a:pos x="301" y="921"/>
                </a:cxn>
                <a:cxn ang="0">
                  <a:pos x="367" y="846"/>
                </a:cxn>
                <a:cxn ang="0">
                  <a:pos x="415" y="807"/>
                </a:cxn>
                <a:cxn ang="0">
                  <a:pos x="518" y="796"/>
                </a:cxn>
                <a:cxn ang="0">
                  <a:pos x="624" y="806"/>
                </a:cxn>
                <a:cxn ang="0">
                  <a:pos x="684" y="716"/>
                </a:cxn>
                <a:cxn ang="0">
                  <a:pos x="664" y="567"/>
                </a:cxn>
                <a:cxn ang="0">
                  <a:pos x="661" y="494"/>
                </a:cxn>
                <a:cxn ang="0">
                  <a:pos x="620" y="472"/>
                </a:cxn>
                <a:cxn ang="0">
                  <a:pos x="696" y="363"/>
                </a:cxn>
                <a:cxn ang="0">
                  <a:pos x="646" y="305"/>
                </a:cxn>
                <a:cxn ang="0">
                  <a:pos x="651" y="269"/>
                </a:cxn>
                <a:cxn ang="0">
                  <a:pos x="621" y="231"/>
                </a:cxn>
                <a:cxn ang="0">
                  <a:pos x="568" y="193"/>
                </a:cxn>
                <a:cxn ang="0">
                  <a:pos x="501" y="190"/>
                </a:cxn>
                <a:cxn ang="0">
                  <a:pos x="499" y="149"/>
                </a:cxn>
                <a:cxn ang="0">
                  <a:pos x="425" y="105"/>
                </a:cxn>
                <a:cxn ang="0">
                  <a:pos x="383" y="68"/>
                </a:cxn>
                <a:cxn ang="0">
                  <a:pos x="356" y="0"/>
                </a:cxn>
                <a:cxn ang="0">
                  <a:pos x="280" y="33"/>
                </a:cxn>
                <a:cxn ang="0">
                  <a:pos x="312" y="121"/>
                </a:cxn>
                <a:cxn ang="0">
                  <a:pos x="344" y="153"/>
                </a:cxn>
                <a:cxn ang="0">
                  <a:pos x="304" y="181"/>
                </a:cxn>
                <a:cxn ang="0">
                  <a:pos x="232" y="193"/>
                </a:cxn>
                <a:cxn ang="0">
                  <a:pos x="252" y="225"/>
                </a:cxn>
                <a:cxn ang="0">
                  <a:pos x="376" y="361"/>
                </a:cxn>
                <a:cxn ang="0">
                  <a:pos x="252" y="533"/>
                </a:cxn>
                <a:cxn ang="0">
                  <a:pos x="208" y="669"/>
                </a:cxn>
                <a:cxn ang="0">
                  <a:pos x="156" y="721"/>
                </a:cxn>
                <a:cxn ang="0">
                  <a:pos x="108" y="777"/>
                </a:cxn>
                <a:cxn ang="0">
                  <a:pos x="12" y="801"/>
                </a:cxn>
                <a:cxn ang="0">
                  <a:pos x="0" y="885"/>
                </a:cxn>
                <a:cxn ang="0">
                  <a:pos x="3" y="968"/>
                </a:cxn>
              </a:cxnLst>
              <a:rect l="0" t="0" r="r" b="b"/>
              <a:pathLst>
                <a:path w="696" h="1006">
                  <a:moveTo>
                    <a:pt x="23" y="973"/>
                  </a:moveTo>
                  <a:cubicBezTo>
                    <a:pt x="30" y="983"/>
                    <a:pt x="58" y="1006"/>
                    <a:pt x="58" y="1006"/>
                  </a:cubicBezTo>
                  <a:cubicBezTo>
                    <a:pt x="106" y="999"/>
                    <a:pt x="106" y="999"/>
                    <a:pt x="106" y="999"/>
                  </a:cubicBezTo>
                  <a:cubicBezTo>
                    <a:pt x="106" y="999"/>
                    <a:pt x="122" y="1002"/>
                    <a:pt x="149" y="1004"/>
                  </a:cubicBezTo>
                  <a:cubicBezTo>
                    <a:pt x="176" y="1005"/>
                    <a:pt x="196" y="991"/>
                    <a:pt x="208" y="991"/>
                  </a:cubicBezTo>
                  <a:cubicBezTo>
                    <a:pt x="219" y="991"/>
                    <a:pt x="301" y="921"/>
                    <a:pt x="301" y="921"/>
                  </a:cubicBezTo>
                  <a:cubicBezTo>
                    <a:pt x="301" y="921"/>
                    <a:pt x="328" y="915"/>
                    <a:pt x="338" y="904"/>
                  </a:cubicBezTo>
                  <a:cubicBezTo>
                    <a:pt x="349" y="894"/>
                    <a:pt x="359" y="853"/>
                    <a:pt x="367" y="846"/>
                  </a:cubicBezTo>
                  <a:cubicBezTo>
                    <a:pt x="376" y="838"/>
                    <a:pt x="375" y="825"/>
                    <a:pt x="375" y="825"/>
                  </a:cubicBezTo>
                  <a:cubicBezTo>
                    <a:pt x="375" y="825"/>
                    <a:pt x="409" y="807"/>
                    <a:pt x="415" y="807"/>
                  </a:cubicBezTo>
                  <a:cubicBezTo>
                    <a:pt x="421" y="807"/>
                    <a:pt x="446" y="823"/>
                    <a:pt x="463" y="827"/>
                  </a:cubicBezTo>
                  <a:cubicBezTo>
                    <a:pt x="479" y="831"/>
                    <a:pt x="502" y="803"/>
                    <a:pt x="518" y="796"/>
                  </a:cubicBezTo>
                  <a:cubicBezTo>
                    <a:pt x="533" y="788"/>
                    <a:pt x="543" y="803"/>
                    <a:pt x="554" y="808"/>
                  </a:cubicBezTo>
                  <a:cubicBezTo>
                    <a:pt x="564" y="813"/>
                    <a:pt x="624" y="806"/>
                    <a:pt x="624" y="806"/>
                  </a:cubicBezTo>
                  <a:cubicBezTo>
                    <a:pt x="624" y="806"/>
                    <a:pt x="632" y="776"/>
                    <a:pt x="641" y="763"/>
                  </a:cubicBezTo>
                  <a:cubicBezTo>
                    <a:pt x="649" y="751"/>
                    <a:pt x="680" y="729"/>
                    <a:pt x="684" y="716"/>
                  </a:cubicBezTo>
                  <a:cubicBezTo>
                    <a:pt x="688" y="702"/>
                    <a:pt x="676" y="697"/>
                    <a:pt x="661" y="687"/>
                  </a:cubicBezTo>
                  <a:cubicBezTo>
                    <a:pt x="647" y="678"/>
                    <a:pt x="664" y="567"/>
                    <a:pt x="664" y="567"/>
                  </a:cubicBezTo>
                  <a:cubicBezTo>
                    <a:pt x="664" y="567"/>
                    <a:pt x="682" y="527"/>
                    <a:pt x="682" y="508"/>
                  </a:cubicBezTo>
                  <a:cubicBezTo>
                    <a:pt x="682" y="489"/>
                    <a:pt x="661" y="494"/>
                    <a:pt x="661" y="494"/>
                  </a:cubicBezTo>
                  <a:cubicBezTo>
                    <a:pt x="661" y="494"/>
                    <a:pt x="662" y="477"/>
                    <a:pt x="659" y="469"/>
                  </a:cubicBezTo>
                  <a:cubicBezTo>
                    <a:pt x="657" y="461"/>
                    <a:pt x="620" y="472"/>
                    <a:pt x="620" y="472"/>
                  </a:cubicBezTo>
                  <a:cubicBezTo>
                    <a:pt x="635" y="410"/>
                    <a:pt x="635" y="410"/>
                    <a:pt x="635" y="410"/>
                  </a:cubicBezTo>
                  <a:cubicBezTo>
                    <a:pt x="635" y="410"/>
                    <a:pt x="670" y="383"/>
                    <a:pt x="696" y="363"/>
                  </a:cubicBezTo>
                  <a:cubicBezTo>
                    <a:pt x="679" y="346"/>
                    <a:pt x="655" y="322"/>
                    <a:pt x="653" y="322"/>
                  </a:cubicBezTo>
                  <a:cubicBezTo>
                    <a:pt x="650" y="322"/>
                    <a:pt x="646" y="305"/>
                    <a:pt x="646" y="305"/>
                  </a:cubicBezTo>
                  <a:cubicBezTo>
                    <a:pt x="646" y="305"/>
                    <a:pt x="632" y="291"/>
                    <a:pt x="632" y="289"/>
                  </a:cubicBezTo>
                  <a:cubicBezTo>
                    <a:pt x="632" y="286"/>
                    <a:pt x="650" y="271"/>
                    <a:pt x="651" y="269"/>
                  </a:cubicBezTo>
                  <a:cubicBezTo>
                    <a:pt x="651" y="267"/>
                    <a:pt x="615" y="251"/>
                    <a:pt x="615" y="251"/>
                  </a:cubicBezTo>
                  <a:cubicBezTo>
                    <a:pt x="615" y="251"/>
                    <a:pt x="615" y="248"/>
                    <a:pt x="621" y="231"/>
                  </a:cubicBezTo>
                  <a:cubicBezTo>
                    <a:pt x="627" y="213"/>
                    <a:pt x="590" y="177"/>
                    <a:pt x="590" y="177"/>
                  </a:cubicBezTo>
                  <a:cubicBezTo>
                    <a:pt x="590" y="177"/>
                    <a:pt x="574" y="193"/>
                    <a:pt x="568" y="193"/>
                  </a:cubicBezTo>
                  <a:cubicBezTo>
                    <a:pt x="562" y="193"/>
                    <a:pt x="556" y="171"/>
                    <a:pt x="545" y="157"/>
                  </a:cubicBezTo>
                  <a:cubicBezTo>
                    <a:pt x="534" y="144"/>
                    <a:pt x="501" y="190"/>
                    <a:pt x="501" y="190"/>
                  </a:cubicBezTo>
                  <a:cubicBezTo>
                    <a:pt x="501" y="190"/>
                    <a:pt x="486" y="177"/>
                    <a:pt x="483" y="170"/>
                  </a:cubicBezTo>
                  <a:cubicBezTo>
                    <a:pt x="480" y="163"/>
                    <a:pt x="499" y="149"/>
                    <a:pt x="499" y="149"/>
                  </a:cubicBezTo>
                  <a:cubicBezTo>
                    <a:pt x="499" y="149"/>
                    <a:pt x="449" y="134"/>
                    <a:pt x="441" y="117"/>
                  </a:cubicBezTo>
                  <a:cubicBezTo>
                    <a:pt x="433" y="100"/>
                    <a:pt x="425" y="105"/>
                    <a:pt x="425" y="105"/>
                  </a:cubicBezTo>
                  <a:cubicBezTo>
                    <a:pt x="395" y="61"/>
                    <a:pt x="395" y="61"/>
                    <a:pt x="395" y="61"/>
                  </a:cubicBezTo>
                  <a:cubicBezTo>
                    <a:pt x="395" y="61"/>
                    <a:pt x="385" y="68"/>
                    <a:pt x="383" y="68"/>
                  </a:cubicBezTo>
                  <a:cubicBezTo>
                    <a:pt x="381" y="68"/>
                    <a:pt x="368" y="43"/>
                    <a:pt x="365" y="23"/>
                  </a:cubicBezTo>
                  <a:cubicBezTo>
                    <a:pt x="364" y="14"/>
                    <a:pt x="360" y="6"/>
                    <a:pt x="356" y="0"/>
                  </a:cubicBezTo>
                  <a:cubicBezTo>
                    <a:pt x="349" y="10"/>
                    <a:pt x="343" y="18"/>
                    <a:pt x="340" y="21"/>
                  </a:cubicBezTo>
                  <a:cubicBezTo>
                    <a:pt x="328" y="33"/>
                    <a:pt x="292" y="25"/>
                    <a:pt x="280" y="33"/>
                  </a:cubicBezTo>
                  <a:cubicBezTo>
                    <a:pt x="268" y="41"/>
                    <a:pt x="280" y="85"/>
                    <a:pt x="280" y="85"/>
                  </a:cubicBezTo>
                  <a:cubicBezTo>
                    <a:pt x="312" y="121"/>
                    <a:pt x="312" y="121"/>
                    <a:pt x="312" y="121"/>
                  </a:cubicBezTo>
                  <a:cubicBezTo>
                    <a:pt x="332" y="121"/>
                    <a:pt x="332" y="121"/>
                    <a:pt x="332" y="121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20" y="153"/>
                    <a:pt x="320" y="153"/>
                    <a:pt x="320" y="153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256" y="178"/>
                    <a:pt x="256" y="178"/>
                    <a:pt x="256" y="178"/>
                  </a:cubicBezTo>
                  <a:cubicBezTo>
                    <a:pt x="232" y="193"/>
                    <a:pt x="232" y="193"/>
                    <a:pt x="232" y="193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52" y="225"/>
                    <a:pt x="252" y="225"/>
                    <a:pt x="252" y="225"/>
                  </a:cubicBezTo>
                  <a:cubicBezTo>
                    <a:pt x="304" y="333"/>
                    <a:pt x="304" y="333"/>
                    <a:pt x="304" y="333"/>
                  </a:cubicBezTo>
                  <a:cubicBezTo>
                    <a:pt x="304" y="333"/>
                    <a:pt x="376" y="333"/>
                    <a:pt x="376" y="361"/>
                  </a:cubicBezTo>
                  <a:cubicBezTo>
                    <a:pt x="376" y="389"/>
                    <a:pt x="356" y="377"/>
                    <a:pt x="332" y="401"/>
                  </a:cubicBezTo>
                  <a:cubicBezTo>
                    <a:pt x="308" y="425"/>
                    <a:pt x="248" y="521"/>
                    <a:pt x="252" y="533"/>
                  </a:cubicBezTo>
                  <a:cubicBezTo>
                    <a:pt x="256" y="545"/>
                    <a:pt x="304" y="545"/>
                    <a:pt x="288" y="581"/>
                  </a:cubicBezTo>
                  <a:cubicBezTo>
                    <a:pt x="272" y="617"/>
                    <a:pt x="208" y="669"/>
                    <a:pt x="208" y="669"/>
                  </a:cubicBezTo>
                  <a:cubicBezTo>
                    <a:pt x="208" y="669"/>
                    <a:pt x="204" y="721"/>
                    <a:pt x="180" y="721"/>
                  </a:cubicBezTo>
                  <a:cubicBezTo>
                    <a:pt x="156" y="721"/>
                    <a:pt x="156" y="721"/>
                    <a:pt x="156" y="721"/>
                  </a:cubicBezTo>
                  <a:cubicBezTo>
                    <a:pt x="152" y="781"/>
                    <a:pt x="152" y="781"/>
                    <a:pt x="152" y="781"/>
                  </a:cubicBezTo>
                  <a:cubicBezTo>
                    <a:pt x="108" y="777"/>
                    <a:pt x="108" y="777"/>
                    <a:pt x="108" y="777"/>
                  </a:cubicBezTo>
                  <a:cubicBezTo>
                    <a:pt x="60" y="797"/>
                    <a:pt x="60" y="797"/>
                    <a:pt x="60" y="797"/>
                  </a:cubicBezTo>
                  <a:cubicBezTo>
                    <a:pt x="12" y="801"/>
                    <a:pt x="12" y="801"/>
                    <a:pt x="12" y="801"/>
                  </a:cubicBezTo>
                  <a:cubicBezTo>
                    <a:pt x="16" y="853"/>
                    <a:pt x="16" y="853"/>
                    <a:pt x="16" y="853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44" y="889"/>
                    <a:pt x="44" y="889"/>
                    <a:pt x="44" y="889"/>
                  </a:cubicBezTo>
                  <a:cubicBezTo>
                    <a:pt x="3" y="968"/>
                    <a:pt x="3" y="968"/>
                    <a:pt x="3" y="968"/>
                  </a:cubicBezTo>
                  <a:cubicBezTo>
                    <a:pt x="12" y="967"/>
                    <a:pt x="20" y="968"/>
                    <a:pt x="23" y="9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962" descr="© INSCALE GmbH, 05.05.2010&#10;http://www.presentationload.com/"/>
            <p:cNvSpPr>
              <a:spLocks/>
            </p:cNvSpPr>
            <p:nvPr/>
          </p:nvSpPr>
          <p:spPr bwMode="gray">
            <a:xfrm>
              <a:off x="2243" y="2154"/>
              <a:ext cx="517" cy="458"/>
            </a:xfrm>
            <a:custGeom>
              <a:avLst/>
              <a:gdLst/>
              <a:ahLst/>
              <a:cxnLst>
                <a:cxn ang="0">
                  <a:pos x="126" y="732"/>
                </a:cxn>
                <a:cxn ang="0">
                  <a:pos x="229" y="759"/>
                </a:cxn>
                <a:cxn ang="0">
                  <a:pos x="355" y="850"/>
                </a:cxn>
                <a:cxn ang="0">
                  <a:pos x="489" y="807"/>
                </a:cxn>
                <a:cxn ang="0">
                  <a:pos x="559" y="820"/>
                </a:cxn>
                <a:cxn ang="0">
                  <a:pos x="628" y="740"/>
                </a:cxn>
                <a:cxn ang="0">
                  <a:pos x="600" y="704"/>
                </a:cxn>
                <a:cxn ang="0">
                  <a:pos x="644" y="648"/>
                </a:cxn>
                <a:cxn ang="0">
                  <a:pos x="736" y="632"/>
                </a:cxn>
                <a:cxn ang="0">
                  <a:pos x="764" y="572"/>
                </a:cxn>
                <a:cxn ang="0">
                  <a:pos x="872" y="432"/>
                </a:cxn>
                <a:cxn ang="0">
                  <a:pos x="916" y="252"/>
                </a:cxn>
                <a:cxn ang="0">
                  <a:pos x="888" y="184"/>
                </a:cxn>
                <a:cxn ang="0">
                  <a:pos x="816" y="76"/>
                </a:cxn>
                <a:cxn ang="0">
                  <a:pos x="840" y="29"/>
                </a:cxn>
                <a:cxn ang="0">
                  <a:pos x="836" y="0"/>
                </a:cxn>
                <a:cxn ang="0">
                  <a:pos x="788" y="32"/>
                </a:cxn>
                <a:cxn ang="0">
                  <a:pos x="756" y="80"/>
                </a:cxn>
                <a:cxn ang="0">
                  <a:pos x="688" y="104"/>
                </a:cxn>
                <a:cxn ang="0">
                  <a:pos x="636" y="96"/>
                </a:cxn>
                <a:cxn ang="0">
                  <a:pos x="592" y="136"/>
                </a:cxn>
                <a:cxn ang="0">
                  <a:pos x="540" y="152"/>
                </a:cxn>
                <a:cxn ang="0">
                  <a:pos x="476" y="208"/>
                </a:cxn>
                <a:cxn ang="0">
                  <a:pos x="504" y="280"/>
                </a:cxn>
                <a:cxn ang="0">
                  <a:pos x="542" y="304"/>
                </a:cxn>
                <a:cxn ang="0">
                  <a:pos x="558" y="244"/>
                </a:cxn>
                <a:cxn ang="0">
                  <a:pos x="588" y="408"/>
                </a:cxn>
                <a:cxn ang="0">
                  <a:pos x="552" y="465"/>
                </a:cxn>
                <a:cxn ang="0">
                  <a:pos x="578" y="480"/>
                </a:cxn>
                <a:cxn ang="0">
                  <a:pos x="540" y="546"/>
                </a:cxn>
                <a:cxn ang="0">
                  <a:pos x="481" y="602"/>
                </a:cxn>
                <a:cxn ang="0">
                  <a:pos x="458" y="603"/>
                </a:cxn>
                <a:cxn ang="0">
                  <a:pos x="453" y="664"/>
                </a:cxn>
                <a:cxn ang="0">
                  <a:pos x="389" y="704"/>
                </a:cxn>
                <a:cxn ang="0">
                  <a:pos x="324" y="744"/>
                </a:cxn>
                <a:cxn ang="0">
                  <a:pos x="288" y="732"/>
                </a:cxn>
                <a:cxn ang="0">
                  <a:pos x="228" y="652"/>
                </a:cxn>
                <a:cxn ang="0">
                  <a:pos x="104" y="608"/>
                </a:cxn>
                <a:cxn ang="0">
                  <a:pos x="60" y="596"/>
                </a:cxn>
                <a:cxn ang="0">
                  <a:pos x="21" y="623"/>
                </a:cxn>
                <a:cxn ang="0">
                  <a:pos x="0" y="684"/>
                </a:cxn>
                <a:cxn ang="0">
                  <a:pos x="28" y="706"/>
                </a:cxn>
              </a:cxnLst>
              <a:rect l="0" t="0" r="r" b="b"/>
              <a:pathLst>
                <a:path w="960" h="851">
                  <a:moveTo>
                    <a:pt x="79" y="736"/>
                  </a:moveTo>
                  <a:cubicBezTo>
                    <a:pt x="79" y="736"/>
                    <a:pt x="95" y="730"/>
                    <a:pt x="126" y="732"/>
                  </a:cubicBezTo>
                  <a:cubicBezTo>
                    <a:pt x="158" y="733"/>
                    <a:pt x="172" y="748"/>
                    <a:pt x="172" y="748"/>
                  </a:cubicBezTo>
                  <a:cubicBezTo>
                    <a:pt x="172" y="748"/>
                    <a:pt x="221" y="755"/>
                    <a:pt x="229" y="759"/>
                  </a:cubicBezTo>
                  <a:cubicBezTo>
                    <a:pt x="237" y="763"/>
                    <a:pt x="242" y="799"/>
                    <a:pt x="257" y="823"/>
                  </a:cubicBezTo>
                  <a:cubicBezTo>
                    <a:pt x="273" y="846"/>
                    <a:pt x="342" y="850"/>
                    <a:pt x="355" y="850"/>
                  </a:cubicBezTo>
                  <a:cubicBezTo>
                    <a:pt x="368" y="851"/>
                    <a:pt x="429" y="801"/>
                    <a:pt x="429" y="801"/>
                  </a:cubicBezTo>
                  <a:cubicBezTo>
                    <a:pt x="429" y="801"/>
                    <a:pt x="485" y="806"/>
                    <a:pt x="489" y="807"/>
                  </a:cubicBezTo>
                  <a:cubicBezTo>
                    <a:pt x="494" y="809"/>
                    <a:pt x="508" y="798"/>
                    <a:pt x="524" y="799"/>
                  </a:cubicBezTo>
                  <a:cubicBezTo>
                    <a:pt x="541" y="799"/>
                    <a:pt x="555" y="817"/>
                    <a:pt x="559" y="820"/>
                  </a:cubicBezTo>
                  <a:cubicBezTo>
                    <a:pt x="562" y="822"/>
                    <a:pt x="575" y="819"/>
                    <a:pt x="587" y="819"/>
                  </a:cubicBezTo>
                  <a:cubicBezTo>
                    <a:pt x="628" y="740"/>
                    <a:pt x="628" y="740"/>
                    <a:pt x="628" y="740"/>
                  </a:cubicBezTo>
                  <a:cubicBezTo>
                    <a:pt x="584" y="736"/>
                    <a:pt x="584" y="736"/>
                    <a:pt x="584" y="736"/>
                  </a:cubicBezTo>
                  <a:cubicBezTo>
                    <a:pt x="600" y="704"/>
                    <a:pt x="600" y="704"/>
                    <a:pt x="600" y="704"/>
                  </a:cubicBezTo>
                  <a:cubicBezTo>
                    <a:pt x="596" y="652"/>
                    <a:pt x="596" y="652"/>
                    <a:pt x="596" y="652"/>
                  </a:cubicBezTo>
                  <a:cubicBezTo>
                    <a:pt x="644" y="648"/>
                    <a:pt x="644" y="648"/>
                    <a:pt x="644" y="648"/>
                  </a:cubicBezTo>
                  <a:cubicBezTo>
                    <a:pt x="692" y="628"/>
                    <a:pt x="692" y="628"/>
                    <a:pt x="692" y="628"/>
                  </a:cubicBezTo>
                  <a:cubicBezTo>
                    <a:pt x="736" y="632"/>
                    <a:pt x="736" y="632"/>
                    <a:pt x="736" y="632"/>
                  </a:cubicBezTo>
                  <a:cubicBezTo>
                    <a:pt x="740" y="572"/>
                    <a:pt x="740" y="572"/>
                    <a:pt x="740" y="572"/>
                  </a:cubicBezTo>
                  <a:cubicBezTo>
                    <a:pt x="740" y="572"/>
                    <a:pt x="740" y="572"/>
                    <a:pt x="764" y="572"/>
                  </a:cubicBezTo>
                  <a:cubicBezTo>
                    <a:pt x="788" y="572"/>
                    <a:pt x="792" y="520"/>
                    <a:pt x="792" y="520"/>
                  </a:cubicBezTo>
                  <a:cubicBezTo>
                    <a:pt x="792" y="520"/>
                    <a:pt x="856" y="468"/>
                    <a:pt x="872" y="432"/>
                  </a:cubicBezTo>
                  <a:cubicBezTo>
                    <a:pt x="888" y="396"/>
                    <a:pt x="840" y="396"/>
                    <a:pt x="836" y="384"/>
                  </a:cubicBezTo>
                  <a:cubicBezTo>
                    <a:pt x="832" y="372"/>
                    <a:pt x="892" y="276"/>
                    <a:pt x="916" y="252"/>
                  </a:cubicBezTo>
                  <a:cubicBezTo>
                    <a:pt x="940" y="228"/>
                    <a:pt x="960" y="240"/>
                    <a:pt x="960" y="212"/>
                  </a:cubicBezTo>
                  <a:cubicBezTo>
                    <a:pt x="960" y="184"/>
                    <a:pt x="888" y="184"/>
                    <a:pt x="888" y="184"/>
                  </a:cubicBezTo>
                  <a:cubicBezTo>
                    <a:pt x="836" y="76"/>
                    <a:pt x="836" y="76"/>
                    <a:pt x="836" y="76"/>
                  </a:cubicBezTo>
                  <a:cubicBezTo>
                    <a:pt x="816" y="76"/>
                    <a:pt x="816" y="76"/>
                    <a:pt x="816" y="76"/>
                  </a:cubicBezTo>
                  <a:cubicBezTo>
                    <a:pt x="816" y="44"/>
                    <a:pt x="816" y="44"/>
                    <a:pt x="816" y="44"/>
                  </a:cubicBezTo>
                  <a:cubicBezTo>
                    <a:pt x="840" y="29"/>
                    <a:pt x="840" y="29"/>
                    <a:pt x="840" y="29"/>
                  </a:cubicBezTo>
                  <a:cubicBezTo>
                    <a:pt x="828" y="28"/>
                    <a:pt x="828" y="28"/>
                    <a:pt x="828" y="28"/>
                  </a:cubicBezTo>
                  <a:cubicBezTo>
                    <a:pt x="836" y="0"/>
                    <a:pt x="836" y="0"/>
                    <a:pt x="836" y="0"/>
                  </a:cubicBezTo>
                  <a:cubicBezTo>
                    <a:pt x="836" y="0"/>
                    <a:pt x="812" y="8"/>
                    <a:pt x="812" y="24"/>
                  </a:cubicBezTo>
                  <a:cubicBezTo>
                    <a:pt x="812" y="40"/>
                    <a:pt x="788" y="32"/>
                    <a:pt x="788" y="32"/>
                  </a:cubicBezTo>
                  <a:cubicBezTo>
                    <a:pt x="780" y="72"/>
                    <a:pt x="780" y="72"/>
                    <a:pt x="780" y="72"/>
                  </a:cubicBezTo>
                  <a:cubicBezTo>
                    <a:pt x="756" y="80"/>
                    <a:pt x="756" y="80"/>
                    <a:pt x="756" y="80"/>
                  </a:cubicBezTo>
                  <a:cubicBezTo>
                    <a:pt x="752" y="108"/>
                    <a:pt x="752" y="108"/>
                    <a:pt x="752" y="108"/>
                  </a:cubicBezTo>
                  <a:cubicBezTo>
                    <a:pt x="752" y="108"/>
                    <a:pt x="712" y="100"/>
                    <a:pt x="688" y="104"/>
                  </a:cubicBezTo>
                  <a:cubicBezTo>
                    <a:pt x="664" y="108"/>
                    <a:pt x="668" y="80"/>
                    <a:pt x="668" y="80"/>
                  </a:cubicBezTo>
                  <a:cubicBezTo>
                    <a:pt x="668" y="80"/>
                    <a:pt x="664" y="96"/>
                    <a:pt x="636" y="96"/>
                  </a:cubicBezTo>
                  <a:cubicBezTo>
                    <a:pt x="608" y="96"/>
                    <a:pt x="608" y="84"/>
                    <a:pt x="608" y="84"/>
                  </a:cubicBezTo>
                  <a:cubicBezTo>
                    <a:pt x="608" y="84"/>
                    <a:pt x="608" y="116"/>
                    <a:pt x="592" y="136"/>
                  </a:cubicBezTo>
                  <a:cubicBezTo>
                    <a:pt x="576" y="156"/>
                    <a:pt x="540" y="124"/>
                    <a:pt x="540" y="124"/>
                  </a:cubicBezTo>
                  <a:cubicBezTo>
                    <a:pt x="540" y="152"/>
                    <a:pt x="540" y="152"/>
                    <a:pt x="540" y="152"/>
                  </a:cubicBezTo>
                  <a:cubicBezTo>
                    <a:pt x="540" y="152"/>
                    <a:pt x="500" y="160"/>
                    <a:pt x="476" y="164"/>
                  </a:cubicBezTo>
                  <a:cubicBezTo>
                    <a:pt x="452" y="168"/>
                    <a:pt x="476" y="208"/>
                    <a:pt x="476" y="208"/>
                  </a:cubicBezTo>
                  <a:cubicBezTo>
                    <a:pt x="524" y="228"/>
                    <a:pt x="524" y="228"/>
                    <a:pt x="524" y="228"/>
                  </a:cubicBezTo>
                  <a:cubicBezTo>
                    <a:pt x="524" y="228"/>
                    <a:pt x="504" y="248"/>
                    <a:pt x="504" y="280"/>
                  </a:cubicBezTo>
                  <a:cubicBezTo>
                    <a:pt x="504" y="309"/>
                    <a:pt x="523" y="353"/>
                    <a:pt x="527" y="362"/>
                  </a:cubicBezTo>
                  <a:cubicBezTo>
                    <a:pt x="532" y="337"/>
                    <a:pt x="537" y="313"/>
                    <a:pt x="542" y="304"/>
                  </a:cubicBezTo>
                  <a:cubicBezTo>
                    <a:pt x="553" y="283"/>
                    <a:pt x="528" y="280"/>
                    <a:pt x="528" y="280"/>
                  </a:cubicBezTo>
                  <a:cubicBezTo>
                    <a:pt x="528" y="280"/>
                    <a:pt x="540" y="244"/>
                    <a:pt x="558" y="244"/>
                  </a:cubicBezTo>
                  <a:cubicBezTo>
                    <a:pt x="576" y="244"/>
                    <a:pt x="572" y="374"/>
                    <a:pt x="572" y="378"/>
                  </a:cubicBezTo>
                  <a:cubicBezTo>
                    <a:pt x="572" y="381"/>
                    <a:pt x="579" y="396"/>
                    <a:pt x="588" y="408"/>
                  </a:cubicBezTo>
                  <a:cubicBezTo>
                    <a:pt x="597" y="419"/>
                    <a:pt x="571" y="438"/>
                    <a:pt x="564" y="439"/>
                  </a:cubicBezTo>
                  <a:cubicBezTo>
                    <a:pt x="558" y="441"/>
                    <a:pt x="558" y="455"/>
                    <a:pt x="552" y="465"/>
                  </a:cubicBezTo>
                  <a:cubicBezTo>
                    <a:pt x="545" y="475"/>
                    <a:pt x="569" y="462"/>
                    <a:pt x="569" y="462"/>
                  </a:cubicBezTo>
                  <a:cubicBezTo>
                    <a:pt x="569" y="462"/>
                    <a:pt x="577" y="476"/>
                    <a:pt x="578" y="480"/>
                  </a:cubicBezTo>
                  <a:cubicBezTo>
                    <a:pt x="579" y="484"/>
                    <a:pt x="564" y="485"/>
                    <a:pt x="549" y="495"/>
                  </a:cubicBezTo>
                  <a:cubicBezTo>
                    <a:pt x="534" y="505"/>
                    <a:pt x="540" y="546"/>
                    <a:pt x="540" y="546"/>
                  </a:cubicBezTo>
                  <a:cubicBezTo>
                    <a:pt x="540" y="546"/>
                    <a:pt x="528" y="553"/>
                    <a:pt x="507" y="565"/>
                  </a:cubicBezTo>
                  <a:cubicBezTo>
                    <a:pt x="487" y="576"/>
                    <a:pt x="481" y="602"/>
                    <a:pt x="481" y="602"/>
                  </a:cubicBezTo>
                  <a:cubicBezTo>
                    <a:pt x="481" y="602"/>
                    <a:pt x="467" y="602"/>
                    <a:pt x="458" y="602"/>
                  </a:cubicBezTo>
                  <a:cubicBezTo>
                    <a:pt x="458" y="602"/>
                    <a:pt x="458" y="603"/>
                    <a:pt x="458" y="603"/>
                  </a:cubicBezTo>
                  <a:cubicBezTo>
                    <a:pt x="457" y="604"/>
                    <a:pt x="456" y="605"/>
                    <a:pt x="455" y="606"/>
                  </a:cubicBezTo>
                  <a:cubicBezTo>
                    <a:pt x="450" y="619"/>
                    <a:pt x="453" y="659"/>
                    <a:pt x="453" y="664"/>
                  </a:cubicBezTo>
                  <a:cubicBezTo>
                    <a:pt x="453" y="671"/>
                    <a:pt x="419" y="696"/>
                    <a:pt x="391" y="704"/>
                  </a:cubicBezTo>
                  <a:cubicBezTo>
                    <a:pt x="390" y="704"/>
                    <a:pt x="390" y="704"/>
                    <a:pt x="389" y="704"/>
                  </a:cubicBezTo>
                  <a:cubicBezTo>
                    <a:pt x="379" y="722"/>
                    <a:pt x="368" y="736"/>
                    <a:pt x="368" y="736"/>
                  </a:cubicBezTo>
                  <a:cubicBezTo>
                    <a:pt x="324" y="744"/>
                    <a:pt x="324" y="744"/>
                    <a:pt x="324" y="744"/>
                  </a:cubicBezTo>
                  <a:cubicBezTo>
                    <a:pt x="324" y="728"/>
                    <a:pt x="324" y="728"/>
                    <a:pt x="324" y="728"/>
                  </a:cubicBezTo>
                  <a:cubicBezTo>
                    <a:pt x="324" y="728"/>
                    <a:pt x="312" y="736"/>
                    <a:pt x="288" y="732"/>
                  </a:cubicBezTo>
                  <a:cubicBezTo>
                    <a:pt x="264" y="728"/>
                    <a:pt x="280" y="696"/>
                    <a:pt x="280" y="696"/>
                  </a:cubicBezTo>
                  <a:cubicBezTo>
                    <a:pt x="228" y="652"/>
                    <a:pt x="228" y="652"/>
                    <a:pt x="228" y="652"/>
                  </a:cubicBezTo>
                  <a:cubicBezTo>
                    <a:pt x="196" y="672"/>
                    <a:pt x="196" y="672"/>
                    <a:pt x="196" y="672"/>
                  </a:cubicBezTo>
                  <a:cubicBezTo>
                    <a:pt x="104" y="608"/>
                    <a:pt x="104" y="608"/>
                    <a:pt x="104" y="608"/>
                  </a:cubicBezTo>
                  <a:cubicBezTo>
                    <a:pt x="76" y="572"/>
                    <a:pt x="76" y="572"/>
                    <a:pt x="76" y="572"/>
                  </a:cubicBezTo>
                  <a:cubicBezTo>
                    <a:pt x="60" y="596"/>
                    <a:pt x="60" y="596"/>
                    <a:pt x="60" y="596"/>
                  </a:cubicBezTo>
                  <a:cubicBezTo>
                    <a:pt x="28" y="628"/>
                    <a:pt x="28" y="628"/>
                    <a:pt x="28" y="628"/>
                  </a:cubicBezTo>
                  <a:cubicBezTo>
                    <a:pt x="21" y="623"/>
                    <a:pt x="21" y="623"/>
                    <a:pt x="21" y="623"/>
                  </a:cubicBezTo>
                  <a:cubicBezTo>
                    <a:pt x="8" y="640"/>
                    <a:pt x="8" y="640"/>
                    <a:pt x="8" y="640"/>
                  </a:cubicBezTo>
                  <a:cubicBezTo>
                    <a:pt x="0" y="684"/>
                    <a:pt x="0" y="684"/>
                    <a:pt x="0" y="684"/>
                  </a:cubicBezTo>
                  <a:cubicBezTo>
                    <a:pt x="22" y="732"/>
                    <a:pt x="22" y="732"/>
                    <a:pt x="22" y="732"/>
                  </a:cubicBezTo>
                  <a:cubicBezTo>
                    <a:pt x="26" y="721"/>
                    <a:pt x="28" y="706"/>
                    <a:pt x="28" y="706"/>
                  </a:cubicBezTo>
                  <a:lnTo>
                    <a:pt x="79" y="7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963" descr="© INSCALE GmbH, 05.05.2010&#10;http://www.presentationload.com/"/>
            <p:cNvSpPr>
              <a:spLocks/>
            </p:cNvSpPr>
            <p:nvPr/>
          </p:nvSpPr>
          <p:spPr bwMode="gray">
            <a:xfrm>
              <a:off x="1571" y="2075"/>
              <a:ext cx="388" cy="284"/>
            </a:xfrm>
            <a:custGeom>
              <a:avLst/>
              <a:gdLst/>
              <a:ahLst/>
              <a:cxnLst>
                <a:cxn ang="0">
                  <a:pos x="14" y="248"/>
                </a:cxn>
                <a:cxn ang="0">
                  <a:pos x="30" y="320"/>
                </a:cxn>
                <a:cxn ang="0">
                  <a:pos x="198" y="376"/>
                </a:cxn>
                <a:cxn ang="0">
                  <a:pos x="218" y="436"/>
                </a:cxn>
                <a:cxn ang="0">
                  <a:pos x="286" y="436"/>
                </a:cxn>
                <a:cxn ang="0">
                  <a:pos x="306" y="472"/>
                </a:cxn>
                <a:cxn ang="0">
                  <a:pos x="382" y="444"/>
                </a:cxn>
                <a:cxn ang="0">
                  <a:pos x="390" y="528"/>
                </a:cxn>
                <a:cxn ang="0">
                  <a:pos x="426" y="488"/>
                </a:cxn>
                <a:cxn ang="0">
                  <a:pos x="526" y="492"/>
                </a:cxn>
                <a:cxn ang="0">
                  <a:pos x="554" y="448"/>
                </a:cxn>
                <a:cxn ang="0">
                  <a:pos x="606" y="460"/>
                </a:cxn>
                <a:cxn ang="0">
                  <a:pos x="606" y="436"/>
                </a:cxn>
                <a:cxn ang="0">
                  <a:pos x="634" y="452"/>
                </a:cxn>
                <a:cxn ang="0">
                  <a:pos x="680" y="433"/>
                </a:cxn>
                <a:cxn ang="0">
                  <a:pos x="682" y="400"/>
                </a:cxn>
                <a:cxn ang="0">
                  <a:pos x="722" y="336"/>
                </a:cxn>
                <a:cxn ang="0">
                  <a:pos x="654" y="276"/>
                </a:cxn>
                <a:cxn ang="0">
                  <a:pos x="690" y="220"/>
                </a:cxn>
                <a:cxn ang="0">
                  <a:pos x="678" y="204"/>
                </a:cxn>
                <a:cxn ang="0">
                  <a:pos x="642" y="204"/>
                </a:cxn>
                <a:cxn ang="0">
                  <a:pos x="606" y="136"/>
                </a:cxn>
                <a:cxn ang="0">
                  <a:pos x="494" y="124"/>
                </a:cxn>
                <a:cxn ang="0">
                  <a:pos x="502" y="88"/>
                </a:cxn>
                <a:cxn ang="0">
                  <a:pos x="485" y="43"/>
                </a:cxn>
                <a:cxn ang="0">
                  <a:pos x="469" y="42"/>
                </a:cxn>
                <a:cxn ang="0">
                  <a:pos x="443" y="20"/>
                </a:cxn>
                <a:cxn ang="0">
                  <a:pos x="406" y="40"/>
                </a:cxn>
                <a:cxn ang="0">
                  <a:pos x="383" y="62"/>
                </a:cxn>
                <a:cxn ang="0">
                  <a:pos x="365" y="50"/>
                </a:cxn>
                <a:cxn ang="0">
                  <a:pos x="342" y="54"/>
                </a:cxn>
                <a:cxn ang="0">
                  <a:pos x="316" y="27"/>
                </a:cxn>
                <a:cxn ang="0">
                  <a:pos x="287" y="38"/>
                </a:cxn>
                <a:cxn ang="0">
                  <a:pos x="251" y="29"/>
                </a:cxn>
                <a:cxn ang="0">
                  <a:pos x="242" y="15"/>
                </a:cxn>
                <a:cxn ang="0">
                  <a:pos x="158" y="2"/>
                </a:cxn>
                <a:cxn ang="0">
                  <a:pos x="143" y="22"/>
                </a:cxn>
                <a:cxn ang="0">
                  <a:pos x="125" y="35"/>
                </a:cxn>
                <a:cxn ang="0">
                  <a:pos x="102" y="113"/>
                </a:cxn>
                <a:cxn ang="0">
                  <a:pos x="83" y="115"/>
                </a:cxn>
                <a:cxn ang="0">
                  <a:pos x="56" y="134"/>
                </a:cxn>
                <a:cxn ang="0">
                  <a:pos x="47" y="162"/>
                </a:cxn>
                <a:cxn ang="0">
                  <a:pos x="0" y="195"/>
                </a:cxn>
                <a:cxn ang="0">
                  <a:pos x="2" y="224"/>
                </a:cxn>
                <a:cxn ang="0">
                  <a:pos x="14" y="248"/>
                </a:cxn>
              </a:cxnLst>
              <a:rect l="0" t="0" r="r" b="b"/>
              <a:pathLst>
                <a:path w="722" h="528">
                  <a:moveTo>
                    <a:pt x="14" y="248"/>
                  </a:moveTo>
                  <a:cubicBezTo>
                    <a:pt x="14" y="248"/>
                    <a:pt x="14" y="312"/>
                    <a:pt x="30" y="320"/>
                  </a:cubicBezTo>
                  <a:cubicBezTo>
                    <a:pt x="46" y="328"/>
                    <a:pt x="194" y="360"/>
                    <a:pt x="198" y="376"/>
                  </a:cubicBezTo>
                  <a:cubicBezTo>
                    <a:pt x="202" y="392"/>
                    <a:pt x="186" y="436"/>
                    <a:pt x="218" y="436"/>
                  </a:cubicBezTo>
                  <a:cubicBezTo>
                    <a:pt x="250" y="436"/>
                    <a:pt x="286" y="436"/>
                    <a:pt x="286" y="436"/>
                  </a:cubicBezTo>
                  <a:cubicBezTo>
                    <a:pt x="306" y="472"/>
                    <a:pt x="306" y="472"/>
                    <a:pt x="306" y="472"/>
                  </a:cubicBezTo>
                  <a:cubicBezTo>
                    <a:pt x="382" y="444"/>
                    <a:pt x="382" y="444"/>
                    <a:pt x="382" y="444"/>
                  </a:cubicBezTo>
                  <a:cubicBezTo>
                    <a:pt x="390" y="528"/>
                    <a:pt x="390" y="528"/>
                    <a:pt x="390" y="528"/>
                  </a:cubicBezTo>
                  <a:cubicBezTo>
                    <a:pt x="426" y="488"/>
                    <a:pt x="426" y="488"/>
                    <a:pt x="426" y="488"/>
                  </a:cubicBezTo>
                  <a:cubicBezTo>
                    <a:pt x="526" y="492"/>
                    <a:pt x="526" y="492"/>
                    <a:pt x="526" y="492"/>
                  </a:cubicBezTo>
                  <a:cubicBezTo>
                    <a:pt x="554" y="448"/>
                    <a:pt x="554" y="448"/>
                    <a:pt x="554" y="448"/>
                  </a:cubicBezTo>
                  <a:cubicBezTo>
                    <a:pt x="606" y="460"/>
                    <a:pt x="606" y="460"/>
                    <a:pt x="606" y="460"/>
                  </a:cubicBezTo>
                  <a:cubicBezTo>
                    <a:pt x="606" y="436"/>
                    <a:pt x="606" y="436"/>
                    <a:pt x="606" y="436"/>
                  </a:cubicBezTo>
                  <a:cubicBezTo>
                    <a:pt x="634" y="452"/>
                    <a:pt x="634" y="452"/>
                    <a:pt x="634" y="452"/>
                  </a:cubicBezTo>
                  <a:cubicBezTo>
                    <a:pt x="634" y="452"/>
                    <a:pt x="640" y="436"/>
                    <a:pt x="680" y="433"/>
                  </a:cubicBezTo>
                  <a:cubicBezTo>
                    <a:pt x="682" y="400"/>
                    <a:pt x="682" y="400"/>
                    <a:pt x="682" y="400"/>
                  </a:cubicBezTo>
                  <a:cubicBezTo>
                    <a:pt x="722" y="336"/>
                    <a:pt x="722" y="336"/>
                    <a:pt x="722" y="336"/>
                  </a:cubicBezTo>
                  <a:cubicBezTo>
                    <a:pt x="722" y="336"/>
                    <a:pt x="654" y="288"/>
                    <a:pt x="654" y="276"/>
                  </a:cubicBezTo>
                  <a:cubicBezTo>
                    <a:pt x="654" y="264"/>
                    <a:pt x="690" y="220"/>
                    <a:pt x="690" y="220"/>
                  </a:cubicBezTo>
                  <a:cubicBezTo>
                    <a:pt x="678" y="204"/>
                    <a:pt x="678" y="204"/>
                    <a:pt x="678" y="204"/>
                  </a:cubicBezTo>
                  <a:cubicBezTo>
                    <a:pt x="642" y="204"/>
                    <a:pt x="642" y="204"/>
                    <a:pt x="642" y="204"/>
                  </a:cubicBezTo>
                  <a:cubicBezTo>
                    <a:pt x="642" y="204"/>
                    <a:pt x="614" y="148"/>
                    <a:pt x="606" y="136"/>
                  </a:cubicBezTo>
                  <a:cubicBezTo>
                    <a:pt x="598" y="124"/>
                    <a:pt x="494" y="124"/>
                    <a:pt x="494" y="124"/>
                  </a:cubicBezTo>
                  <a:cubicBezTo>
                    <a:pt x="502" y="88"/>
                    <a:pt x="502" y="88"/>
                    <a:pt x="502" y="88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80" y="44"/>
                    <a:pt x="473" y="44"/>
                    <a:pt x="469" y="42"/>
                  </a:cubicBezTo>
                  <a:cubicBezTo>
                    <a:pt x="464" y="38"/>
                    <a:pt x="462" y="15"/>
                    <a:pt x="443" y="20"/>
                  </a:cubicBezTo>
                  <a:cubicBezTo>
                    <a:pt x="424" y="25"/>
                    <a:pt x="416" y="34"/>
                    <a:pt x="406" y="40"/>
                  </a:cubicBezTo>
                  <a:cubicBezTo>
                    <a:pt x="396" y="46"/>
                    <a:pt x="387" y="65"/>
                    <a:pt x="383" y="62"/>
                  </a:cubicBezTo>
                  <a:cubicBezTo>
                    <a:pt x="378" y="58"/>
                    <a:pt x="370" y="48"/>
                    <a:pt x="365" y="50"/>
                  </a:cubicBezTo>
                  <a:cubicBezTo>
                    <a:pt x="359" y="51"/>
                    <a:pt x="347" y="61"/>
                    <a:pt x="342" y="54"/>
                  </a:cubicBezTo>
                  <a:cubicBezTo>
                    <a:pt x="338" y="46"/>
                    <a:pt x="316" y="27"/>
                    <a:pt x="316" y="27"/>
                  </a:cubicBezTo>
                  <a:cubicBezTo>
                    <a:pt x="287" y="38"/>
                    <a:pt x="287" y="38"/>
                    <a:pt x="287" y="38"/>
                  </a:cubicBezTo>
                  <a:cubicBezTo>
                    <a:pt x="287" y="38"/>
                    <a:pt x="253" y="32"/>
                    <a:pt x="251" y="29"/>
                  </a:cubicBezTo>
                  <a:cubicBezTo>
                    <a:pt x="249" y="27"/>
                    <a:pt x="257" y="14"/>
                    <a:pt x="242" y="15"/>
                  </a:cubicBezTo>
                  <a:cubicBezTo>
                    <a:pt x="227" y="16"/>
                    <a:pt x="168" y="4"/>
                    <a:pt x="158" y="2"/>
                  </a:cubicBezTo>
                  <a:cubicBezTo>
                    <a:pt x="148" y="0"/>
                    <a:pt x="149" y="16"/>
                    <a:pt x="143" y="22"/>
                  </a:cubicBezTo>
                  <a:cubicBezTo>
                    <a:pt x="138" y="28"/>
                    <a:pt x="125" y="35"/>
                    <a:pt x="125" y="35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3" y="115"/>
                    <a:pt x="57" y="134"/>
                    <a:pt x="56" y="134"/>
                  </a:cubicBezTo>
                  <a:cubicBezTo>
                    <a:pt x="54" y="134"/>
                    <a:pt x="47" y="162"/>
                    <a:pt x="47" y="162"/>
                  </a:cubicBezTo>
                  <a:cubicBezTo>
                    <a:pt x="47" y="162"/>
                    <a:pt x="23" y="179"/>
                    <a:pt x="0" y="195"/>
                  </a:cubicBezTo>
                  <a:cubicBezTo>
                    <a:pt x="2" y="224"/>
                    <a:pt x="2" y="224"/>
                    <a:pt x="2" y="224"/>
                  </a:cubicBezTo>
                  <a:lnTo>
                    <a:pt x="14" y="2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964" descr="© INSCALE GmbH, 05.05.2010&#10;http://www.presentationload.com/"/>
            <p:cNvSpPr>
              <a:spLocks/>
            </p:cNvSpPr>
            <p:nvPr/>
          </p:nvSpPr>
          <p:spPr bwMode="gray">
            <a:xfrm>
              <a:off x="1406" y="2156"/>
              <a:ext cx="183" cy="277"/>
            </a:xfrm>
            <a:custGeom>
              <a:avLst/>
              <a:gdLst/>
              <a:ahLst/>
              <a:cxnLst>
                <a:cxn ang="0">
                  <a:pos x="340" y="280"/>
                </a:cxn>
                <a:cxn ang="0">
                  <a:pos x="316" y="240"/>
                </a:cxn>
                <a:cxn ang="0">
                  <a:pos x="340" y="216"/>
                </a:cxn>
                <a:cxn ang="0">
                  <a:pos x="312" y="120"/>
                </a:cxn>
                <a:cxn ang="0">
                  <a:pos x="318" y="92"/>
                </a:cxn>
                <a:cxn ang="0">
                  <a:pos x="320" y="80"/>
                </a:cxn>
                <a:cxn ang="0">
                  <a:pos x="308" y="72"/>
                </a:cxn>
                <a:cxn ang="0">
                  <a:pos x="306" y="43"/>
                </a:cxn>
                <a:cxn ang="0">
                  <a:pos x="266" y="70"/>
                </a:cxn>
                <a:cxn ang="0">
                  <a:pos x="206" y="57"/>
                </a:cxn>
                <a:cxn ang="0">
                  <a:pos x="188" y="73"/>
                </a:cxn>
                <a:cxn ang="0">
                  <a:pos x="148" y="46"/>
                </a:cxn>
                <a:cxn ang="0">
                  <a:pos x="113" y="36"/>
                </a:cxn>
                <a:cxn ang="0">
                  <a:pos x="123" y="17"/>
                </a:cxn>
                <a:cxn ang="0">
                  <a:pos x="111" y="0"/>
                </a:cxn>
                <a:cxn ang="0">
                  <a:pos x="69" y="47"/>
                </a:cxn>
                <a:cxn ang="0">
                  <a:pos x="70" y="79"/>
                </a:cxn>
                <a:cxn ang="0">
                  <a:pos x="53" y="102"/>
                </a:cxn>
                <a:cxn ang="0">
                  <a:pos x="69" y="113"/>
                </a:cxn>
                <a:cxn ang="0">
                  <a:pos x="95" y="95"/>
                </a:cxn>
                <a:cxn ang="0">
                  <a:pos x="87" y="122"/>
                </a:cxn>
                <a:cxn ang="0">
                  <a:pos x="103" y="157"/>
                </a:cxn>
                <a:cxn ang="0">
                  <a:pos x="59" y="184"/>
                </a:cxn>
                <a:cxn ang="0">
                  <a:pos x="46" y="218"/>
                </a:cxn>
                <a:cxn ang="0">
                  <a:pos x="19" y="244"/>
                </a:cxn>
                <a:cxn ang="0">
                  <a:pos x="0" y="293"/>
                </a:cxn>
                <a:cxn ang="0">
                  <a:pos x="22" y="297"/>
                </a:cxn>
                <a:cxn ang="0">
                  <a:pos x="12" y="332"/>
                </a:cxn>
                <a:cxn ang="0">
                  <a:pos x="28" y="356"/>
                </a:cxn>
                <a:cxn ang="0">
                  <a:pos x="17" y="407"/>
                </a:cxn>
                <a:cxn ang="0">
                  <a:pos x="67" y="399"/>
                </a:cxn>
                <a:cxn ang="0">
                  <a:pos x="74" y="444"/>
                </a:cxn>
                <a:cxn ang="0">
                  <a:pos x="102" y="428"/>
                </a:cxn>
                <a:cxn ang="0">
                  <a:pos x="118" y="449"/>
                </a:cxn>
                <a:cxn ang="0">
                  <a:pos x="151" y="453"/>
                </a:cxn>
                <a:cxn ang="0">
                  <a:pos x="106" y="478"/>
                </a:cxn>
                <a:cxn ang="0">
                  <a:pos x="116" y="500"/>
                </a:cxn>
                <a:cxn ang="0">
                  <a:pos x="145" y="488"/>
                </a:cxn>
                <a:cxn ang="0">
                  <a:pos x="169" y="508"/>
                </a:cxn>
                <a:cxn ang="0">
                  <a:pos x="200" y="485"/>
                </a:cxn>
                <a:cxn ang="0">
                  <a:pos x="217" y="488"/>
                </a:cxn>
                <a:cxn ang="0">
                  <a:pos x="242" y="467"/>
                </a:cxn>
                <a:cxn ang="0">
                  <a:pos x="256" y="466"/>
                </a:cxn>
                <a:cxn ang="0">
                  <a:pos x="260" y="432"/>
                </a:cxn>
                <a:cxn ang="0">
                  <a:pos x="280" y="416"/>
                </a:cxn>
                <a:cxn ang="0">
                  <a:pos x="240" y="344"/>
                </a:cxn>
                <a:cxn ang="0">
                  <a:pos x="268" y="284"/>
                </a:cxn>
                <a:cxn ang="0">
                  <a:pos x="340" y="280"/>
                </a:cxn>
              </a:cxnLst>
              <a:rect l="0" t="0" r="r" b="b"/>
              <a:pathLst>
                <a:path w="340" h="514">
                  <a:moveTo>
                    <a:pt x="340" y="280"/>
                  </a:moveTo>
                  <a:cubicBezTo>
                    <a:pt x="316" y="240"/>
                    <a:pt x="316" y="240"/>
                    <a:pt x="316" y="240"/>
                  </a:cubicBezTo>
                  <a:cubicBezTo>
                    <a:pt x="316" y="240"/>
                    <a:pt x="340" y="236"/>
                    <a:pt x="340" y="216"/>
                  </a:cubicBezTo>
                  <a:cubicBezTo>
                    <a:pt x="340" y="196"/>
                    <a:pt x="312" y="120"/>
                    <a:pt x="312" y="120"/>
                  </a:cubicBezTo>
                  <a:cubicBezTo>
                    <a:pt x="318" y="92"/>
                    <a:pt x="318" y="92"/>
                    <a:pt x="318" y="92"/>
                  </a:cubicBezTo>
                  <a:cubicBezTo>
                    <a:pt x="320" y="80"/>
                    <a:pt x="320" y="80"/>
                    <a:pt x="320" y="80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6" y="43"/>
                    <a:pt x="306" y="43"/>
                    <a:pt x="306" y="43"/>
                  </a:cubicBezTo>
                  <a:cubicBezTo>
                    <a:pt x="286" y="57"/>
                    <a:pt x="267" y="70"/>
                    <a:pt x="266" y="70"/>
                  </a:cubicBezTo>
                  <a:cubicBezTo>
                    <a:pt x="264" y="70"/>
                    <a:pt x="212" y="55"/>
                    <a:pt x="206" y="57"/>
                  </a:cubicBezTo>
                  <a:cubicBezTo>
                    <a:pt x="201" y="59"/>
                    <a:pt x="190" y="74"/>
                    <a:pt x="188" y="73"/>
                  </a:cubicBezTo>
                  <a:cubicBezTo>
                    <a:pt x="186" y="73"/>
                    <a:pt x="148" y="46"/>
                    <a:pt x="148" y="46"/>
                  </a:cubicBezTo>
                  <a:cubicBezTo>
                    <a:pt x="148" y="46"/>
                    <a:pt x="113" y="45"/>
                    <a:pt x="113" y="36"/>
                  </a:cubicBezTo>
                  <a:cubicBezTo>
                    <a:pt x="113" y="27"/>
                    <a:pt x="123" y="19"/>
                    <a:pt x="123" y="17"/>
                  </a:cubicBezTo>
                  <a:cubicBezTo>
                    <a:pt x="123" y="15"/>
                    <a:pt x="111" y="0"/>
                    <a:pt x="111" y="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71" y="77"/>
                    <a:pt x="70" y="79"/>
                  </a:cubicBezTo>
                  <a:cubicBezTo>
                    <a:pt x="69" y="80"/>
                    <a:pt x="44" y="94"/>
                    <a:pt x="53" y="102"/>
                  </a:cubicBezTo>
                  <a:cubicBezTo>
                    <a:pt x="62" y="111"/>
                    <a:pt x="69" y="113"/>
                    <a:pt x="69" y="113"/>
                  </a:cubicBezTo>
                  <a:cubicBezTo>
                    <a:pt x="69" y="113"/>
                    <a:pt x="90" y="99"/>
                    <a:pt x="95" y="95"/>
                  </a:cubicBezTo>
                  <a:cubicBezTo>
                    <a:pt x="92" y="100"/>
                    <a:pt x="83" y="115"/>
                    <a:pt x="87" y="122"/>
                  </a:cubicBezTo>
                  <a:cubicBezTo>
                    <a:pt x="91" y="129"/>
                    <a:pt x="110" y="148"/>
                    <a:pt x="103" y="157"/>
                  </a:cubicBezTo>
                  <a:cubicBezTo>
                    <a:pt x="96" y="166"/>
                    <a:pt x="65" y="168"/>
                    <a:pt x="59" y="184"/>
                  </a:cubicBezTo>
                  <a:cubicBezTo>
                    <a:pt x="53" y="199"/>
                    <a:pt x="49" y="218"/>
                    <a:pt x="46" y="218"/>
                  </a:cubicBezTo>
                  <a:cubicBezTo>
                    <a:pt x="44" y="218"/>
                    <a:pt x="22" y="233"/>
                    <a:pt x="19" y="244"/>
                  </a:cubicBezTo>
                  <a:cubicBezTo>
                    <a:pt x="17" y="252"/>
                    <a:pt x="5" y="279"/>
                    <a:pt x="0" y="293"/>
                  </a:cubicBezTo>
                  <a:cubicBezTo>
                    <a:pt x="8" y="292"/>
                    <a:pt x="16" y="292"/>
                    <a:pt x="22" y="297"/>
                  </a:cubicBezTo>
                  <a:cubicBezTo>
                    <a:pt x="35" y="309"/>
                    <a:pt x="12" y="332"/>
                    <a:pt x="12" y="332"/>
                  </a:cubicBezTo>
                  <a:cubicBezTo>
                    <a:pt x="12" y="332"/>
                    <a:pt x="24" y="349"/>
                    <a:pt x="28" y="356"/>
                  </a:cubicBezTo>
                  <a:cubicBezTo>
                    <a:pt x="31" y="363"/>
                    <a:pt x="4" y="383"/>
                    <a:pt x="17" y="407"/>
                  </a:cubicBezTo>
                  <a:cubicBezTo>
                    <a:pt x="31" y="430"/>
                    <a:pt x="48" y="394"/>
                    <a:pt x="67" y="399"/>
                  </a:cubicBezTo>
                  <a:cubicBezTo>
                    <a:pt x="86" y="405"/>
                    <a:pt x="71" y="435"/>
                    <a:pt x="74" y="444"/>
                  </a:cubicBezTo>
                  <a:cubicBezTo>
                    <a:pt x="76" y="453"/>
                    <a:pt x="79" y="434"/>
                    <a:pt x="102" y="428"/>
                  </a:cubicBezTo>
                  <a:cubicBezTo>
                    <a:pt x="125" y="422"/>
                    <a:pt x="111" y="440"/>
                    <a:pt x="118" y="449"/>
                  </a:cubicBezTo>
                  <a:cubicBezTo>
                    <a:pt x="124" y="457"/>
                    <a:pt x="148" y="445"/>
                    <a:pt x="151" y="453"/>
                  </a:cubicBezTo>
                  <a:cubicBezTo>
                    <a:pt x="153" y="461"/>
                    <a:pt x="108" y="475"/>
                    <a:pt x="106" y="478"/>
                  </a:cubicBezTo>
                  <a:cubicBezTo>
                    <a:pt x="104" y="482"/>
                    <a:pt x="106" y="487"/>
                    <a:pt x="116" y="500"/>
                  </a:cubicBezTo>
                  <a:cubicBezTo>
                    <a:pt x="125" y="514"/>
                    <a:pt x="143" y="488"/>
                    <a:pt x="145" y="488"/>
                  </a:cubicBezTo>
                  <a:cubicBezTo>
                    <a:pt x="148" y="488"/>
                    <a:pt x="167" y="507"/>
                    <a:pt x="169" y="508"/>
                  </a:cubicBezTo>
                  <a:cubicBezTo>
                    <a:pt x="172" y="509"/>
                    <a:pt x="196" y="486"/>
                    <a:pt x="200" y="485"/>
                  </a:cubicBezTo>
                  <a:cubicBezTo>
                    <a:pt x="203" y="484"/>
                    <a:pt x="217" y="488"/>
                    <a:pt x="217" y="488"/>
                  </a:cubicBezTo>
                  <a:cubicBezTo>
                    <a:pt x="217" y="488"/>
                    <a:pt x="238" y="467"/>
                    <a:pt x="242" y="467"/>
                  </a:cubicBezTo>
                  <a:cubicBezTo>
                    <a:pt x="244" y="466"/>
                    <a:pt x="250" y="466"/>
                    <a:pt x="256" y="466"/>
                  </a:cubicBezTo>
                  <a:cubicBezTo>
                    <a:pt x="260" y="432"/>
                    <a:pt x="260" y="432"/>
                    <a:pt x="260" y="432"/>
                  </a:cubicBezTo>
                  <a:cubicBezTo>
                    <a:pt x="280" y="416"/>
                    <a:pt x="280" y="416"/>
                    <a:pt x="280" y="416"/>
                  </a:cubicBezTo>
                  <a:cubicBezTo>
                    <a:pt x="280" y="416"/>
                    <a:pt x="240" y="372"/>
                    <a:pt x="240" y="344"/>
                  </a:cubicBezTo>
                  <a:cubicBezTo>
                    <a:pt x="240" y="316"/>
                    <a:pt x="268" y="284"/>
                    <a:pt x="268" y="284"/>
                  </a:cubicBezTo>
                  <a:lnTo>
                    <a:pt x="340" y="2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965" descr="© INSCALE GmbH, 05.05.2010&#10;http://www.presentationload.com/"/>
            <p:cNvSpPr>
              <a:spLocks/>
            </p:cNvSpPr>
            <p:nvPr/>
          </p:nvSpPr>
          <p:spPr bwMode="gray">
            <a:xfrm>
              <a:off x="1535" y="2206"/>
              <a:ext cx="300" cy="262"/>
            </a:xfrm>
            <a:custGeom>
              <a:avLst/>
              <a:gdLst/>
              <a:ahLst/>
              <a:cxnLst>
                <a:cxn ang="0">
                  <a:pos x="148" y="460"/>
                </a:cxn>
                <a:cxn ang="0">
                  <a:pos x="164" y="436"/>
                </a:cxn>
                <a:cxn ang="0">
                  <a:pos x="216" y="448"/>
                </a:cxn>
                <a:cxn ang="0">
                  <a:pos x="304" y="400"/>
                </a:cxn>
                <a:cxn ang="0">
                  <a:pos x="360" y="444"/>
                </a:cxn>
                <a:cxn ang="0">
                  <a:pos x="340" y="452"/>
                </a:cxn>
                <a:cxn ang="0">
                  <a:pos x="380" y="488"/>
                </a:cxn>
                <a:cxn ang="0">
                  <a:pos x="412" y="444"/>
                </a:cxn>
                <a:cxn ang="0">
                  <a:pos x="444" y="460"/>
                </a:cxn>
                <a:cxn ang="0">
                  <a:pos x="448" y="432"/>
                </a:cxn>
                <a:cxn ang="0">
                  <a:pos x="504" y="440"/>
                </a:cxn>
                <a:cxn ang="0">
                  <a:pos x="516" y="412"/>
                </a:cxn>
                <a:cxn ang="0">
                  <a:pos x="556" y="412"/>
                </a:cxn>
                <a:cxn ang="0">
                  <a:pos x="536" y="368"/>
                </a:cxn>
                <a:cxn ang="0">
                  <a:pos x="524" y="260"/>
                </a:cxn>
                <a:cxn ang="0">
                  <a:pos x="530" y="246"/>
                </a:cxn>
                <a:cxn ang="0">
                  <a:pos x="492" y="244"/>
                </a:cxn>
                <a:cxn ang="0">
                  <a:pos x="456" y="284"/>
                </a:cxn>
                <a:cxn ang="0">
                  <a:pos x="448" y="200"/>
                </a:cxn>
                <a:cxn ang="0">
                  <a:pos x="372" y="228"/>
                </a:cxn>
                <a:cxn ang="0">
                  <a:pos x="352" y="192"/>
                </a:cxn>
                <a:cxn ang="0">
                  <a:pos x="284" y="192"/>
                </a:cxn>
                <a:cxn ang="0">
                  <a:pos x="264" y="132"/>
                </a:cxn>
                <a:cxn ang="0">
                  <a:pos x="96" y="76"/>
                </a:cxn>
                <a:cxn ang="0">
                  <a:pos x="80" y="4"/>
                </a:cxn>
                <a:cxn ang="0">
                  <a:pos x="78" y="0"/>
                </a:cxn>
                <a:cxn ang="0">
                  <a:pos x="72" y="28"/>
                </a:cxn>
                <a:cxn ang="0">
                  <a:pos x="100" y="124"/>
                </a:cxn>
                <a:cxn ang="0">
                  <a:pos x="76" y="148"/>
                </a:cxn>
                <a:cxn ang="0">
                  <a:pos x="100" y="188"/>
                </a:cxn>
                <a:cxn ang="0">
                  <a:pos x="28" y="192"/>
                </a:cxn>
                <a:cxn ang="0">
                  <a:pos x="0" y="252"/>
                </a:cxn>
                <a:cxn ang="0">
                  <a:pos x="40" y="324"/>
                </a:cxn>
                <a:cxn ang="0">
                  <a:pos x="20" y="340"/>
                </a:cxn>
                <a:cxn ang="0">
                  <a:pos x="16" y="374"/>
                </a:cxn>
                <a:cxn ang="0">
                  <a:pos x="28" y="375"/>
                </a:cxn>
                <a:cxn ang="0">
                  <a:pos x="50" y="352"/>
                </a:cxn>
                <a:cxn ang="0">
                  <a:pos x="68" y="357"/>
                </a:cxn>
                <a:cxn ang="0">
                  <a:pos x="98" y="367"/>
                </a:cxn>
                <a:cxn ang="0">
                  <a:pos x="60" y="393"/>
                </a:cxn>
                <a:cxn ang="0">
                  <a:pos x="114" y="461"/>
                </a:cxn>
                <a:cxn ang="0">
                  <a:pos x="128" y="440"/>
                </a:cxn>
                <a:cxn ang="0">
                  <a:pos x="148" y="460"/>
                </a:cxn>
              </a:cxnLst>
              <a:rect l="0" t="0" r="r" b="b"/>
              <a:pathLst>
                <a:path w="556" h="488">
                  <a:moveTo>
                    <a:pt x="148" y="460"/>
                  </a:moveTo>
                  <a:cubicBezTo>
                    <a:pt x="164" y="436"/>
                    <a:pt x="164" y="436"/>
                    <a:pt x="164" y="436"/>
                  </a:cubicBezTo>
                  <a:cubicBezTo>
                    <a:pt x="164" y="436"/>
                    <a:pt x="176" y="464"/>
                    <a:pt x="216" y="448"/>
                  </a:cubicBezTo>
                  <a:cubicBezTo>
                    <a:pt x="256" y="432"/>
                    <a:pt x="304" y="400"/>
                    <a:pt x="304" y="400"/>
                  </a:cubicBezTo>
                  <a:cubicBezTo>
                    <a:pt x="360" y="444"/>
                    <a:pt x="360" y="444"/>
                    <a:pt x="360" y="444"/>
                  </a:cubicBezTo>
                  <a:cubicBezTo>
                    <a:pt x="340" y="452"/>
                    <a:pt x="340" y="452"/>
                    <a:pt x="340" y="452"/>
                  </a:cubicBezTo>
                  <a:cubicBezTo>
                    <a:pt x="380" y="488"/>
                    <a:pt x="380" y="488"/>
                    <a:pt x="380" y="488"/>
                  </a:cubicBezTo>
                  <a:cubicBezTo>
                    <a:pt x="412" y="444"/>
                    <a:pt x="412" y="444"/>
                    <a:pt x="412" y="444"/>
                  </a:cubicBezTo>
                  <a:cubicBezTo>
                    <a:pt x="444" y="460"/>
                    <a:pt x="444" y="460"/>
                    <a:pt x="444" y="460"/>
                  </a:cubicBezTo>
                  <a:cubicBezTo>
                    <a:pt x="448" y="432"/>
                    <a:pt x="448" y="432"/>
                    <a:pt x="448" y="432"/>
                  </a:cubicBezTo>
                  <a:cubicBezTo>
                    <a:pt x="504" y="440"/>
                    <a:pt x="504" y="440"/>
                    <a:pt x="504" y="440"/>
                  </a:cubicBezTo>
                  <a:cubicBezTo>
                    <a:pt x="516" y="412"/>
                    <a:pt x="516" y="412"/>
                    <a:pt x="516" y="412"/>
                  </a:cubicBezTo>
                  <a:cubicBezTo>
                    <a:pt x="556" y="412"/>
                    <a:pt x="556" y="412"/>
                    <a:pt x="556" y="412"/>
                  </a:cubicBezTo>
                  <a:cubicBezTo>
                    <a:pt x="556" y="412"/>
                    <a:pt x="536" y="404"/>
                    <a:pt x="536" y="368"/>
                  </a:cubicBezTo>
                  <a:cubicBezTo>
                    <a:pt x="536" y="332"/>
                    <a:pt x="524" y="260"/>
                    <a:pt x="524" y="260"/>
                  </a:cubicBezTo>
                  <a:cubicBezTo>
                    <a:pt x="524" y="260"/>
                    <a:pt x="527" y="255"/>
                    <a:pt x="530" y="246"/>
                  </a:cubicBezTo>
                  <a:cubicBezTo>
                    <a:pt x="492" y="244"/>
                    <a:pt x="492" y="244"/>
                    <a:pt x="492" y="244"/>
                  </a:cubicBezTo>
                  <a:cubicBezTo>
                    <a:pt x="456" y="284"/>
                    <a:pt x="456" y="284"/>
                    <a:pt x="456" y="284"/>
                  </a:cubicBezTo>
                  <a:cubicBezTo>
                    <a:pt x="448" y="200"/>
                    <a:pt x="448" y="200"/>
                    <a:pt x="448" y="200"/>
                  </a:cubicBezTo>
                  <a:cubicBezTo>
                    <a:pt x="372" y="228"/>
                    <a:pt x="372" y="228"/>
                    <a:pt x="372" y="228"/>
                  </a:cubicBezTo>
                  <a:cubicBezTo>
                    <a:pt x="352" y="192"/>
                    <a:pt x="352" y="192"/>
                    <a:pt x="352" y="192"/>
                  </a:cubicBezTo>
                  <a:cubicBezTo>
                    <a:pt x="352" y="192"/>
                    <a:pt x="316" y="192"/>
                    <a:pt x="284" y="192"/>
                  </a:cubicBezTo>
                  <a:cubicBezTo>
                    <a:pt x="252" y="192"/>
                    <a:pt x="268" y="148"/>
                    <a:pt x="264" y="132"/>
                  </a:cubicBezTo>
                  <a:cubicBezTo>
                    <a:pt x="260" y="116"/>
                    <a:pt x="112" y="84"/>
                    <a:pt x="96" y="76"/>
                  </a:cubicBezTo>
                  <a:cubicBezTo>
                    <a:pt x="80" y="68"/>
                    <a:pt x="80" y="4"/>
                    <a:pt x="80" y="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8"/>
                    <a:pt x="100" y="104"/>
                    <a:pt x="100" y="124"/>
                  </a:cubicBezTo>
                  <a:cubicBezTo>
                    <a:pt x="100" y="144"/>
                    <a:pt x="76" y="148"/>
                    <a:pt x="76" y="148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28" y="192"/>
                    <a:pt x="0" y="224"/>
                    <a:pt x="0" y="252"/>
                  </a:cubicBezTo>
                  <a:cubicBezTo>
                    <a:pt x="0" y="280"/>
                    <a:pt x="40" y="324"/>
                    <a:pt x="40" y="324"/>
                  </a:cubicBezTo>
                  <a:cubicBezTo>
                    <a:pt x="20" y="340"/>
                    <a:pt x="20" y="340"/>
                    <a:pt x="20" y="340"/>
                  </a:cubicBezTo>
                  <a:cubicBezTo>
                    <a:pt x="16" y="374"/>
                    <a:pt x="16" y="374"/>
                    <a:pt x="16" y="374"/>
                  </a:cubicBezTo>
                  <a:cubicBezTo>
                    <a:pt x="21" y="374"/>
                    <a:pt x="26" y="374"/>
                    <a:pt x="28" y="375"/>
                  </a:cubicBezTo>
                  <a:cubicBezTo>
                    <a:pt x="33" y="376"/>
                    <a:pt x="50" y="352"/>
                    <a:pt x="50" y="352"/>
                  </a:cubicBezTo>
                  <a:cubicBezTo>
                    <a:pt x="50" y="352"/>
                    <a:pt x="66" y="357"/>
                    <a:pt x="68" y="357"/>
                  </a:cubicBezTo>
                  <a:cubicBezTo>
                    <a:pt x="70" y="357"/>
                    <a:pt x="97" y="356"/>
                    <a:pt x="98" y="367"/>
                  </a:cubicBezTo>
                  <a:cubicBezTo>
                    <a:pt x="99" y="377"/>
                    <a:pt x="60" y="393"/>
                    <a:pt x="60" y="393"/>
                  </a:cubicBezTo>
                  <a:cubicBezTo>
                    <a:pt x="114" y="461"/>
                    <a:pt x="114" y="461"/>
                    <a:pt x="114" y="461"/>
                  </a:cubicBezTo>
                  <a:cubicBezTo>
                    <a:pt x="128" y="440"/>
                    <a:pt x="128" y="440"/>
                    <a:pt x="128" y="440"/>
                  </a:cubicBezTo>
                  <a:lnTo>
                    <a:pt x="148" y="4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 966" descr="© INSCALE GmbH, 05.05.2010&#10;http://www.presentationload.com/"/>
            <p:cNvSpPr>
              <a:spLocks/>
            </p:cNvSpPr>
            <p:nvPr/>
          </p:nvSpPr>
          <p:spPr bwMode="gray">
            <a:xfrm>
              <a:off x="1597" y="2421"/>
              <a:ext cx="287" cy="201"/>
            </a:xfrm>
            <a:custGeom>
              <a:avLst/>
              <a:gdLst/>
              <a:ahLst/>
              <a:cxnLst>
                <a:cxn ang="0">
                  <a:pos x="342" y="320"/>
                </a:cxn>
                <a:cxn ang="0">
                  <a:pos x="418" y="300"/>
                </a:cxn>
                <a:cxn ang="0">
                  <a:pos x="454" y="244"/>
                </a:cxn>
                <a:cxn ang="0">
                  <a:pos x="474" y="252"/>
                </a:cxn>
                <a:cxn ang="0">
                  <a:pos x="514" y="252"/>
                </a:cxn>
                <a:cxn ang="0">
                  <a:pos x="506" y="224"/>
                </a:cxn>
                <a:cxn ang="0">
                  <a:pos x="522" y="196"/>
                </a:cxn>
                <a:cxn ang="0">
                  <a:pos x="530" y="152"/>
                </a:cxn>
                <a:cxn ang="0">
                  <a:pos x="502" y="120"/>
                </a:cxn>
                <a:cxn ang="0">
                  <a:pos x="534" y="112"/>
                </a:cxn>
                <a:cxn ang="0">
                  <a:pos x="486" y="80"/>
                </a:cxn>
                <a:cxn ang="0">
                  <a:pos x="437" y="12"/>
                </a:cxn>
                <a:cxn ang="0">
                  <a:pos x="402" y="12"/>
                </a:cxn>
                <a:cxn ang="0">
                  <a:pos x="390" y="40"/>
                </a:cxn>
                <a:cxn ang="0">
                  <a:pos x="334" y="32"/>
                </a:cxn>
                <a:cxn ang="0">
                  <a:pos x="330" y="60"/>
                </a:cxn>
                <a:cxn ang="0">
                  <a:pos x="298" y="44"/>
                </a:cxn>
                <a:cxn ang="0">
                  <a:pos x="266" y="88"/>
                </a:cxn>
                <a:cxn ang="0">
                  <a:pos x="226" y="52"/>
                </a:cxn>
                <a:cxn ang="0">
                  <a:pos x="246" y="44"/>
                </a:cxn>
                <a:cxn ang="0">
                  <a:pos x="190" y="0"/>
                </a:cxn>
                <a:cxn ang="0">
                  <a:pos x="102" y="48"/>
                </a:cxn>
                <a:cxn ang="0">
                  <a:pos x="50" y="36"/>
                </a:cxn>
                <a:cxn ang="0">
                  <a:pos x="34" y="60"/>
                </a:cxn>
                <a:cxn ang="0">
                  <a:pos x="14" y="40"/>
                </a:cxn>
                <a:cxn ang="0">
                  <a:pos x="0" y="61"/>
                </a:cxn>
                <a:cxn ang="0">
                  <a:pos x="4" y="65"/>
                </a:cxn>
                <a:cxn ang="0">
                  <a:pos x="98" y="325"/>
                </a:cxn>
                <a:cxn ang="0">
                  <a:pos x="122" y="325"/>
                </a:cxn>
                <a:cxn ang="0">
                  <a:pos x="156" y="294"/>
                </a:cxn>
                <a:cxn ang="0">
                  <a:pos x="166" y="324"/>
                </a:cxn>
                <a:cxn ang="0">
                  <a:pos x="183" y="329"/>
                </a:cxn>
                <a:cxn ang="0">
                  <a:pos x="191" y="350"/>
                </a:cxn>
                <a:cxn ang="0">
                  <a:pos x="253" y="357"/>
                </a:cxn>
                <a:cxn ang="0">
                  <a:pos x="325" y="351"/>
                </a:cxn>
                <a:cxn ang="0">
                  <a:pos x="340" y="374"/>
                </a:cxn>
                <a:cxn ang="0">
                  <a:pos x="358" y="368"/>
                </a:cxn>
                <a:cxn ang="0">
                  <a:pos x="342" y="320"/>
                </a:cxn>
              </a:cxnLst>
              <a:rect l="0" t="0" r="r" b="b"/>
              <a:pathLst>
                <a:path w="534" h="374">
                  <a:moveTo>
                    <a:pt x="342" y="320"/>
                  </a:moveTo>
                  <a:cubicBezTo>
                    <a:pt x="418" y="300"/>
                    <a:pt x="418" y="300"/>
                    <a:pt x="418" y="300"/>
                  </a:cubicBezTo>
                  <a:cubicBezTo>
                    <a:pt x="454" y="244"/>
                    <a:pt x="454" y="244"/>
                    <a:pt x="454" y="244"/>
                  </a:cubicBezTo>
                  <a:cubicBezTo>
                    <a:pt x="474" y="252"/>
                    <a:pt x="474" y="252"/>
                    <a:pt x="474" y="252"/>
                  </a:cubicBezTo>
                  <a:cubicBezTo>
                    <a:pt x="514" y="252"/>
                    <a:pt x="514" y="252"/>
                    <a:pt x="514" y="252"/>
                  </a:cubicBezTo>
                  <a:cubicBezTo>
                    <a:pt x="506" y="224"/>
                    <a:pt x="506" y="224"/>
                    <a:pt x="506" y="224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30" y="152"/>
                    <a:pt x="530" y="152"/>
                    <a:pt x="530" y="152"/>
                  </a:cubicBezTo>
                  <a:cubicBezTo>
                    <a:pt x="502" y="120"/>
                    <a:pt x="502" y="120"/>
                    <a:pt x="502" y="120"/>
                  </a:cubicBezTo>
                  <a:cubicBezTo>
                    <a:pt x="534" y="112"/>
                    <a:pt x="534" y="112"/>
                    <a:pt x="534" y="112"/>
                  </a:cubicBezTo>
                  <a:cubicBezTo>
                    <a:pt x="534" y="112"/>
                    <a:pt x="486" y="96"/>
                    <a:pt x="486" y="80"/>
                  </a:cubicBezTo>
                  <a:cubicBezTo>
                    <a:pt x="486" y="69"/>
                    <a:pt x="454" y="32"/>
                    <a:pt x="437" y="12"/>
                  </a:cubicBezTo>
                  <a:cubicBezTo>
                    <a:pt x="402" y="12"/>
                    <a:pt x="402" y="12"/>
                    <a:pt x="402" y="12"/>
                  </a:cubicBezTo>
                  <a:cubicBezTo>
                    <a:pt x="390" y="40"/>
                    <a:pt x="390" y="40"/>
                    <a:pt x="390" y="40"/>
                  </a:cubicBezTo>
                  <a:cubicBezTo>
                    <a:pt x="334" y="32"/>
                    <a:pt x="334" y="32"/>
                    <a:pt x="334" y="32"/>
                  </a:cubicBezTo>
                  <a:cubicBezTo>
                    <a:pt x="330" y="60"/>
                    <a:pt x="330" y="60"/>
                    <a:pt x="330" y="60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66" y="88"/>
                    <a:pt x="266" y="88"/>
                    <a:pt x="266" y="88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0"/>
                    <a:pt x="142" y="32"/>
                    <a:pt x="102" y="48"/>
                  </a:cubicBezTo>
                  <a:cubicBezTo>
                    <a:pt x="62" y="64"/>
                    <a:pt x="50" y="36"/>
                    <a:pt x="50" y="3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98" y="325"/>
                    <a:pt x="98" y="325"/>
                    <a:pt x="98" y="325"/>
                  </a:cubicBezTo>
                  <a:cubicBezTo>
                    <a:pt x="98" y="325"/>
                    <a:pt x="105" y="328"/>
                    <a:pt x="122" y="325"/>
                  </a:cubicBezTo>
                  <a:cubicBezTo>
                    <a:pt x="139" y="321"/>
                    <a:pt x="143" y="288"/>
                    <a:pt x="156" y="294"/>
                  </a:cubicBezTo>
                  <a:cubicBezTo>
                    <a:pt x="169" y="301"/>
                    <a:pt x="166" y="324"/>
                    <a:pt x="166" y="324"/>
                  </a:cubicBezTo>
                  <a:cubicBezTo>
                    <a:pt x="183" y="329"/>
                    <a:pt x="183" y="329"/>
                    <a:pt x="183" y="329"/>
                  </a:cubicBezTo>
                  <a:cubicBezTo>
                    <a:pt x="183" y="329"/>
                    <a:pt x="189" y="348"/>
                    <a:pt x="191" y="350"/>
                  </a:cubicBezTo>
                  <a:cubicBezTo>
                    <a:pt x="193" y="352"/>
                    <a:pt x="253" y="357"/>
                    <a:pt x="253" y="357"/>
                  </a:cubicBezTo>
                  <a:cubicBezTo>
                    <a:pt x="266" y="340"/>
                    <a:pt x="302" y="334"/>
                    <a:pt x="325" y="351"/>
                  </a:cubicBezTo>
                  <a:cubicBezTo>
                    <a:pt x="332" y="357"/>
                    <a:pt x="337" y="365"/>
                    <a:pt x="340" y="374"/>
                  </a:cubicBezTo>
                  <a:cubicBezTo>
                    <a:pt x="358" y="368"/>
                    <a:pt x="358" y="368"/>
                    <a:pt x="358" y="368"/>
                  </a:cubicBezTo>
                  <a:lnTo>
                    <a:pt x="342" y="3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967" descr="© INSCALE GmbH, 05.05.2010&#10;http://www.presentationload.com/"/>
            <p:cNvSpPr>
              <a:spLocks/>
            </p:cNvSpPr>
            <p:nvPr/>
          </p:nvSpPr>
          <p:spPr bwMode="gray">
            <a:xfrm>
              <a:off x="1817" y="2308"/>
              <a:ext cx="138" cy="240"/>
            </a:xfrm>
            <a:custGeom>
              <a:avLst/>
              <a:gdLst/>
              <a:ahLst/>
              <a:cxnLst>
                <a:cxn ang="0">
                  <a:pos x="196" y="419"/>
                </a:cxn>
                <a:cxn ang="0">
                  <a:pos x="180" y="447"/>
                </a:cxn>
                <a:cxn ang="0">
                  <a:pos x="240" y="395"/>
                </a:cxn>
                <a:cxn ang="0">
                  <a:pos x="224" y="371"/>
                </a:cxn>
                <a:cxn ang="0">
                  <a:pos x="244" y="335"/>
                </a:cxn>
                <a:cxn ang="0">
                  <a:pos x="212" y="327"/>
                </a:cxn>
                <a:cxn ang="0">
                  <a:pos x="248" y="279"/>
                </a:cxn>
                <a:cxn ang="0">
                  <a:pos x="232" y="263"/>
                </a:cxn>
                <a:cxn ang="0">
                  <a:pos x="252" y="255"/>
                </a:cxn>
                <a:cxn ang="0">
                  <a:pos x="224" y="227"/>
                </a:cxn>
                <a:cxn ang="0">
                  <a:pos x="208" y="239"/>
                </a:cxn>
                <a:cxn ang="0">
                  <a:pos x="220" y="187"/>
                </a:cxn>
                <a:cxn ang="0">
                  <a:pos x="204" y="143"/>
                </a:cxn>
                <a:cxn ang="0">
                  <a:pos x="223" y="136"/>
                </a:cxn>
                <a:cxn ang="0">
                  <a:pos x="220" y="131"/>
                </a:cxn>
                <a:cxn ang="0">
                  <a:pos x="256" y="99"/>
                </a:cxn>
                <a:cxn ang="0">
                  <a:pos x="240" y="63"/>
                </a:cxn>
                <a:cxn ang="0">
                  <a:pos x="188" y="27"/>
                </a:cxn>
                <a:cxn ang="0">
                  <a:pos x="220" y="23"/>
                </a:cxn>
                <a:cxn ang="0">
                  <a:pos x="222" y="0"/>
                </a:cxn>
                <a:cxn ang="0">
                  <a:pos x="176" y="19"/>
                </a:cxn>
                <a:cxn ang="0">
                  <a:pos x="148" y="3"/>
                </a:cxn>
                <a:cxn ang="0">
                  <a:pos x="148" y="27"/>
                </a:cxn>
                <a:cxn ang="0">
                  <a:pos x="96" y="15"/>
                </a:cxn>
                <a:cxn ang="0">
                  <a:pos x="68" y="59"/>
                </a:cxn>
                <a:cxn ang="0">
                  <a:pos x="6" y="57"/>
                </a:cxn>
                <a:cxn ang="0">
                  <a:pos x="0" y="71"/>
                </a:cxn>
                <a:cxn ang="0">
                  <a:pos x="12" y="179"/>
                </a:cxn>
                <a:cxn ang="0">
                  <a:pos x="32" y="223"/>
                </a:cxn>
                <a:cxn ang="0">
                  <a:pos x="27" y="223"/>
                </a:cxn>
                <a:cxn ang="0">
                  <a:pos x="76" y="291"/>
                </a:cxn>
                <a:cxn ang="0">
                  <a:pos x="124" y="323"/>
                </a:cxn>
                <a:cxn ang="0">
                  <a:pos x="92" y="331"/>
                </a:cxn>
                <a:cxn ang="0">
                  <a:pos x="120" y="363"/>
                </a:cxn>
                <a:cxn ang="0">
                  <a:pos x="112" y="407"/>
                </a:cxn>
                <a:cxn ang="0">
                  <a:pos x="111" y="409"/>
                </a:cxn>
                <a:cxn ang="0">
                  <a:pos x="164" y="415"/>
                </a:cxn>
                <a:cxn ang="0">
                  <a:pos x="196" y="419"/>
                </a:cxn>
              </a:cxnLst>
              <a:rect l="0" t="0" r="r" b="b"/>
              <a:pathLst>
                <a:path w="256" h="447">
                  <a:moveTo>
                    <a:pt x="196" y="419"/>
                  </a:moveTo>
                  <a:cubicBezTo>
                    <a:pt x="180" y="447"/>
                    <a:pt x="180" y="447"/>
                    <a:pt x="180" y="447"/>
                  </a:cubicBezTo>
                  <a:cubicBezTo>
                    <a:pt x="180" y="447"/>
                    <a:pt x="240" y="423"/>
                    <a:pt x="240" y="395"/>
                  </a:cubicBezTo>
                  <a:cubicBezTo>
                    <a:pt x="240" y="367"/>
                    <a:pt x="224" y="371"/>
                    <a:pt x="224" y="371"/>
                  </a:cubicBezTo>
                  <a:cubicBezTo>
                    <a:pt x="244" y="335"/>
                    <a:pt x="244" y="335"/>
                    <a:pt x="244" y="335"/>
                  </a:cubicBezTo>
                  <a:cubicBezTo>
                    <a:pt x="212" y="327"/>
                    <a:pt x="212" y="327"/>
                    <a:pt x="212" y="327"/>
                  </a:cubicBezTo>
                  <a:cubicBezTo>
                    <a:pt x="248" y="279"/>
                    <a:pt x="248" y="279"/>
                    <a:pt x="248" y="279"/>
                  </a:cubicBezTo>
                  <a:cubicBezTo>
                    <a:pt x="232" y="263"/>
                    <a:pt x="232" y="263"/>
                    <a:pt x="232" y="263"/>
                  </a:cubicBezTo>
                  <a:cubicBezTo>
                    <a:pt x="252" y="255"/>
                    <a:pt x="252" y="255"/>
                    <a:pt x="252" y="255"/>
                  </a:cubicBezTo>
                  <a:cubicBezTo>
                    <a:pt x="224" y="227"/>
                    <a:pt x="224" y="227"/>
                    <a:pt x="224" y="227"/>
                  </a:cubicBezTo>
                  <a:cubicBezTo>
                    <a:pt x="208" y="239"/>
                    <a:pt x="208" y="239"/>
                    <a:pt x="208" y="239"/>
                  </a:cubicBezTo>
                  <a:cubicBezTo>
                    <a:pt x="220" y="187"/>
                    <a:pt x="220" y="187"/>
                    <a:pt x="220" y="187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23" y="136"/>
                    <a:pt x="223" y="136"/>
                    <a:pt x="223" y="136"/>
                  </a:cubicBezTo>
                  <a:cubicBezTo>
                    <a:pt x="220" y="131"/>
                    <a:pt x="220" y="131"/>
                    <a:pt x="220" y="131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40" y="63"/>
                    <a:pt x="240" y="63"/>
                    <a:pt x="240" y="63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82" y="3"/>
                    <a:pt x="176" y="19"/>
                    <a:pt x="176" y="19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3" y="66"/>
                    <a:pt x="0" y="71"/>
                    <a:pt x="0" y="71"/>
                  </a:cubicBezTo>
                  <a:cubicBezTo>
                    <a:pt x="0" y="71"/>
                    <a:pt x="12" y="143"/>
                    <a:pt x="12" y="179"/>
                  </a:cubicBezTo>
                  <a:cubicBezTo>
                    <a:pt x="12" y="215"/>
                    <a:pt x="32" y="223"/>
                    <a:pt x="32" y="223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44" y="243"/>
                    <a:pt x="76" y="280"/>
                    <a:pt x="76" y="291"/>
                  </a:cubicBezTo>
                  <a:cubicBezTo>
                    <a:pt x="76" y="307"/>
                    <a:pt x="124" y="323"/>
                    <a:pt x="124" y="323"/>
                  </a:cubicBezTo>
                  <a:cubicBezTo>
                    <a:pt x="92" y="331"/>
                    <a:pt x="92" y="331"/>
                    <a:pt x="92" y="331"/>
                  </a:cubicBezTo>
                  <a:cubicBezTo>
                    <a:pt x="120" y="363"/>
                    <a:pt x="120" y="363"/>
                    <a:pt x="120" y="363"/>
                  </a:cubicBezTo>
                  <a:cubicBezTo>
                    <a:pt x="112" y="407"/>
                    <a:pt x="112" y="407"/>
                    <a:pt x="112" y="407"/>
                  </a:cubicBezTo>
                  <a:cubicBezTo>
                    <a:pt x="111" y="409"/>
                    <a:pt x="111" y="409"/>
                    <a:pt x="111" y="409"/>
                  </a:cubicBezTo>
                  <a:cubicBezTo>
                    <a:pt x="164" y="415"/>
                    <a:pt x="164" y="415"/>
                    <a:pt x="164" y="415"/>
                  </a:cubicBezTo>
                  <a:lnTo>
                    <a:pt x="196" y="41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968" descr="© INSCALE GmbH, 05.05.2010&#10;http://www.presentationload.com/"/>
            <p:cNvSpPr>
              <a:spLocks/>
            </p:cNvSpPr>
            <p:nvPr/>
          </p:nvSpPr>
          <p:spPr bwMode="gray">
            <a:xfrm>
              <a:off x="1908" y="2381"/>
              <a:ext cx="127" cy="212"/>
            </a:xfrm>
            <a:custGeom>
              <a:avLst/>
              <a:gdLst/>
              <a:ahLst/>
              <a:cxnLst>
                <a:cxn ang="0">
                  <a:pos x="4" y="351"/>
                </a:cxn>
                <a:cxn ang="0">
                  <a:pos x="0" y="367"/>
                </a:cxn>
                <a:cxn ang="0">
                  <a:pos x="36" y="395"/>
                </a:cxn>
                <a:cxn ang="0">
                  <a:pos x="44" y="363"/>
                </a:cxn>
                <a:cxn ang="0">
                  <a:pos x="124" y="363"/>
                </a:cxn>
                <a:cxn ang="0">
                  <a:pos x="140" y="315"/>
                </a:cxn>
                <a:cxn ang="0">
                  <a:pos x="172" y="283"/>
                </a:cxn>
                <a:cxn ang="0">
                  <a:pos x="200" y="267"/>
                </a:cxn>
                <a:cxn ang="0">
                  <a:pos x="208" y="227"/>
                </a:cxn>
                <a:cxn ang="0">
                  <a:pos x="236" y="191"/>
                </a:cxn>
                <a:cxn ang="0">
                  <a:pos x="184" y="87"/>
                </a:cxn>
                <a:cxn ang="0">
                  <a:pos x="176" y="31"/>
                </a:cxn>
                <a:cxn ang="0">
                  <a:pos x="128" y="39"/>
                </a:cxn>
                <a:cxn ang="0">
                  <a:pos x="84" y="43"/>
                </a:cxn>
                <a:cxn ang="0">
                  <a:pos x="55" y="0"/>
                </a:cxn>
                <a:cxn ang="0">
                  <a:pos x="36" y="7"/>
                </a:cxn>
                <a:cxn ang="0">
                  <a:pos x="52" y="51"/>
                </a:cxn>
                <a:cxn ang="0">
                  <a:pos x="40" y="103"/>
                </a:cxn>
                <a:cxn ang="0">
                  <a:pos x="56" y="91"/>
                </a:cxn>
                <a:cxn ang="0">
                  <a:pos x="84" y="119"/>
                </a:cxn>
                <a:cxn ang="0">
                  <a:pos x="64" y="127"/>
                </a:cxn>
                <a:cxn ang="0">
                  <a:pos x="80" y="143"/>
                </a:cxn>
                <a:cxn ang="0">
                  <a:pos x="44" y="191"/>
                </a:cxn>
                <a:cxn ang="0">
                  <a:pos x="76" y="199"/>
                </a:cxn>
                <a:cxn ang="0">
                  <a:pos x="56" y="235"/>
                </a:cxn>
                <a:cxn ang="0">
                  <a:pos x="72" y="259"/>
                </a:cxn>
                <a:cxn ang="0">
                  <a:pos x="18" y="309"/>
                </a:cxn>
                <a:cxn ang="0">
                  <a:pos x="0" y="323"/>
                </a:cxn>
                <a:cxn ang="0">
                  <a:pos x="4" y="351"/>
                </a:cxn>
              </a:cxnLst>
              <a:rect l="0" t="0" r="r" b="b"/>
              <a:pathLst>
                <a:path w="236" h="395">
                  <a:moveTo>
                    <a:pt x="4" y="351"/>
                  </a:moveTo>
                  <a:cubicBezTo>
                    <a:pt x="0" y="367"/>
                    <a:pt x="0" y="367"/>
                    <a:pt x="0" y="367"/>
                  </a:cubicBezTo>
                  <a:cubicBezTo>
                    <a:pt x="36" y="395"/>
                    <a:pt x="36" y="395"/>
                    <a:pt x="36" y="395"/>
                  </a:cubicBezTo>
                  <a:cubicBezTo>
                    <a:pt x="36" y="395"/>
                    <a:pt x="24" y="363"/>
                    <a:pt x="44" y="363"/>
                  </a:cubicBezTo>
                  <a:cubicBezTo>
                    <a:pt x="64" y="363"/>
                    <a:pt x="120" y="375"/>
                    <a:pt x="124" y="363"/>
                  </a:cubicBezTo>
                  <a:cubicBezTo>
                    <a:pt x="128" y="351"/>
                    <a:pt x="140" y="315"/>
                    <a:pt x="140" y="315"/>
                  </a:cubicBezTo>
                  <a:cubicBezTo>
                    <a:pt x="172" y="283"/>
                    <a:pt x="172" y="283"/>
                    <a:pt x="172" y="283"/>
                  </a:cubicBezTo>
                  <a:cubicBezTo>
                    <a:pt x="200" y="267"/>
                    <a:pt x="200" y="267"/>
                    <a:pt x="200" y="267"/>
                  </a:cubicBezTo>
                  <a:cubicBezTo>
                    <a:pt x="208" y="227"/>
                    <a:pt x="208" y="227"/>
                    <a:pt x="208" y="227"/>
                  </a:cubicBezTo>
                  <a:cubicBezTo>
                    <a:pt x="236" y="191"/>
                    <a:pt x="236" y="191"/>
                    <a:pt x="236" y="191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31"/>
                    <a:pt x="140" y="39"/>
                    <a:pt x="128" y="39"/>
                  </a:cubicBezTo>
                  <a:cubicBezTo>
                    <a:pt x="116" y="39"/>
                    <a:pt x="84" y="43"/>
                    <a:pt x="84" y="4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44" y="191"/>
                    <a:pt x="44" y="191"/>
                    <a:pt x="44" y="191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56" y="235"/>
                    <a:pt x="72" y="231"/>
                    <a:pt x="72" y="259"/>
                  </a:cubicBezTo>
                  <a:cubicBezTo>
                    <a:pt x="72" y="282"/>
                    <a:pt x="33" y="302"/>
                    <a:pt x="18" y="309"/>
                  </a:cubicBezTo>
                  <a:cubicBezTo>
                    <a:pt x="0" y="323"/>
                    <a:pt x="0" y="323"/>
                    <a:pt x="0" y="323"/>
                  </a:cubicBezTo>
                  <a:lnTo>
                    <a:pt x="4" y="351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969" descr="© INSCALE GmbH, 05.05.2010&#10;http://www.presentationload.com/"/>
            <p:cNvSpPr>
              <a:spLocks/>
            </p:cNvSpPr>
            <p:nvPr/>
          </p:nvSpPr>
          <p:spPr bwMode="gray">
            <a:xfrm>
              <a:off x="1936" y="2460"/>
              <a:ext cx="319" cy="216"/>
            </a:xfrm>
            <a:custGeom>
              <a:avLst/>
              <a:gdLst/>
              <a:ahLst/>
              <a:cxnLst>
                <a:cxn ang="0">
                  <a:pos x="571" y="116"/>
                </a:cxn>
                <a:cxn ang="0">
                  <a:pos x="579" y="72"/>
                </a:cxn>
                <a:cxn ang="0">
                  <a:pos x="592" y="55"/>
                </a:cxn>
                <a:cxn ang="0">
                  <a:pos x="575" y="40"/>
                </a:cxn>
                <a:cxn ang="0">
                  <a:pos x="527" y="40"/>
                </a:cxn>
                <a:cxn ang="0">
                  <a:pos x="475" y="4"/>
                </a:cxn>
                <a:cxn ang="0">
                  <a:pos x="434" y="0"/>
                </a:cxn>
                <a:cxn ang="0">
                  <a:pos x="447" y="16"/>
                </a:cxn>
                <a:cxn ang="0">
                  <a:pos x="427" y="28"/>
                </a:cxn>
                <a:cxn ang="0">
                  <a:pos x="391" y="28"/>
                </a:cxn>
                <a:cxn ang="0">
                  <a:pos x="339" y="56"/>
                </a:cxn>
                <a:cxn ang="0">
                  <a:pos x="343" y="88"/>
                </a:cxn>
                <a:cxn ang="0">
                  <a:pos x="303" y="100"/>
                </a:cxn>
                <a:cxn ang="0">
                  <a:pos x="215" y="204"/>
                </a:cxn>
                <a:cxn ang="0">
                  <a:pos x="87" y="168"/>
                </a:cxn>
                <a:cxn ang="0">
                  <a:pos x="71" y="216"/>
                </a:cxn>
                <a:cxn ang="0">
                  <a:pos x="0" y="217"/>
                </a:cxn>
                <a:cxn ang="0">
                  <a:pos x="11" y="256"/>
                </a:cxn>
                <a:cxn ang="0">
                  <a:pos x="67" y="324"/>
                </a:cxn>
                <a:cxn ang="0">
                  <a:pos x="27" y="332"/>
                </a:cxn>
                <a:cxn ang="0">
                  <a:pos x="55" y="402"/>
                </a:cxn>
                <a:cxn ang="0">
                  <a:pos x="119" y="343"/>
                </a:cxn>
                <a:cxn ang="0">
                  <a:pos x="159" y="341"/>
                </a:cxn>
                <a:cxn ang="0">
                  <a:pos x="175" y="311"/>
                </a:cxn>
                <a:cxn ang="0">
                  <a:pos x="204" y="312"/>
                </a:cxn>
                <a:cxn ang="0">
                  <a:pos x="217" y="295"/>
                </a:cxn>
                <a:cxn ang="0">
                  <a:pos x="227" y="304"/>
                </a:cxn>
                <a:cxn ang="0">
                  <a:pos x="246" y="303"/>
                </a:cxn>
                <a:cxn ang="0">
                  <a:pos x="260" y="316"/>
                </a:cxn>
                <a:cxn ang="0">
                  <a:pos x="339" y="319"/>
                </a:cxn>
                <a:cxn ang="0">
                  <a:pos x="355" y="367"/>
                </a:cxn>
                <a:cxn ang="0">
                  <a:pos x="376" y="363"/>
                </a:cxn>
                <a:cxn ang="0">
                  <a:pos x="410" y="378"/>
                </a:cxn>
                <a:cxn ang="0">
                  <a:pos x="439" y="365"/>
                </a:cxn>
                <a:cxn ang="0">
                  <a:pos x="460" y="372"/>
                </a:cxn>
                <a:cxn ang="0">
                  <a:pos x="492" y="369"/>
                </a:cxn>
                <a:cxn ang="0">
                  <a:pos x="515" y="384"/>
                </a:cxn>
                <a:cxn ang="0">
                  <a:pos x="569" y="353"/>
                </a:cxn>
                <a:cxn ang="0">
                  <a:pos x="584" y="307"/>
                </a:cxn>
                <a:cxn ang="0">
                  <a:pos x="551" y="259"/>
                </a:cxn>
                <a:cxn ang="0">
                  <a:pos x="563" y="198"/>
                </a:cxn>
                <a:cxn ang="0">
                  <a:pos x="587" y="177"/>
                </a:cxn>
                <a:cxn ang="0">
                  <a:pos x="593" y="164"/>
                </a:cxn>
                <a:cxn ang="0">
                  <a:pos x="571" y="116"/>
                </a:cxn>
              </a:cxnLst>
              <a:rect l="0" t="0" r="r" b="b"/>
              <a:pathLst>
                <a:path w="593" h="402">
                  <a:moveTo>
                    <a:pt x="571" y="116"/>
                  </a:moveTo>
                  <a:cubicBezTo>
                    <a:pt x="579" y="72"/>
                    <a:pt x="579" y="72"/>
                    <a:pt x="579" y="72"/>
                  </a:cubicBezTo>
                  <a:cubicBezTo>
                    <a:pt x="592" y="55"/>
                    <a:pt x="592" y="55"/>
                    <a:pt x="592" y="55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27" y="40"/>
                    <a:pt x="527" y="40"/>
                    <a:pt x="527" y="40"/>
                  </a:cubicBezTo>
                  <a:cubicBezTo>
                    <a:pt x="475" y="4"/>
                    <a:pt x="475" y="4"/>
                    <a:pt x="475" y="4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7" y="16"/>
                    <a:pt x="447" y="16"/>
                    <a:pt x="447" y="16"/>
                  </a:cubicBezTo>
                  <a:cubicBezTo>
                    <a:pt x="427" y="28"/>
                    <a:pt x="427" y="28"/>
                    <a:pt x="427" y="28"/>
                  </a:cubicBezTo>
                  <a:cubicBezTo>
                    <a:pt x="391" y="28"/>
                    <a:pt x="391" y="28"/>
                    <a:pt x="391" y="28"/>
                  </a:cubicBezTo>
                  <a:cubicBezTo>
                    <a:pt x="339" y="56"/>
                    <a:pt x="339" y="56"/>
                    <a:pt x="339" y="56"/>
                  </a:cubicBezTo>
                  <a:cubicBezTo>
                    <a:pt x="343" y="88"/>
                    <a:pt x="343" y="88"/>
                    <a:pt x="343" y="88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3" y="100"/>
                    <a:pt x="259" y="192"/>
                    <a:pt x="215" y="204"/>
                  </a:cubicBezTo>
                  <a:cubicBezTo>
                    <a:pt x="171" y="216"/>
                    <a:pt x="87" y="168"/>
                    <a:pt x="87" y="168"/>
                  </a:cubicBezTo>
                  <a:cubicBezTo>
                    <a:pt x="87" y="168"/>
                    <a:pt x="75" y="204"/>
                    <a:pt x="71" y="216"/>
                  </a:cubicBezTo>
                  <a:cubicBezTo>
                    <a:pt x="68" y="227"/>
                    <a:pt x="25" y="219"/>
                    <a:pt x="0" y="217"/>
                  </a:cubicBezTo>
                  <a:cubicBezTo>
                    <a:pt x="11" y="256"/>
                    <a:pt x="11" y="256"/>
                    <a:pt x="11" y="256"/>
                  </a:cubicBezTo>
                  <a:cubicBezTo>
                    <a:pt x="67" y="324"/>
                    <a:pt x="67" y="324"/>
                    <a:pt x="67" y="324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55" y="402"/>
                    <a:pt x="55" y="402"/>
                    <a:pt x="55" y="402"/>
                  </a:cubicBezTo>
                  <a:cubicBezTo>
                    <a:pt x="55" y="396"/>
                    <a:pt x="101" y="359"/>
                    <a:pt x="119" y="343"/>
                  </a:cubicBezTo>
                  <a:cubicBezTo>
                    <a:pt x="138" y="328"/>
                    <a:pt x="156" y="341"/>
                    <a:pt x="159" y="341"/>
                  </a:cubicBezTo>
                  <a:cubicBezTo>
                    <a:pt x="161" y="341"/>
                    <a:pt x="162" y="323"/>
                    <a:pt x="175" y="311"/>
                  </a:cubicBezTo>
                  <a:cubicBezTo>
                    <a:pt x="189" y="300"/>
                    <a:pt x="204" y="312"/>
                    <a:pt x="204" y="312"/>
                  </a:cubicBezTo>
                  <a:cubicBezTo>
                    <a:pt x="217" y="295"/>
                    <a:pt x="217" y="295"/>
                    <a:pt x="217" y="295"/>
                  </a:cubicBezTo>
                  <a:cubicBezTo>
                    <a:pt x="227" y="304"/>
                    <a:pt x="227" y="304"/>
                    <a:pt x="227" y="304"/>
                  </a:cubicBezTo>
                  <a:cubicBezTo>
                    <a:pt x="227" y="304"/>
                    <a:pt x="244" y="302"/>
                    <a:pt x="246" y="303"/>
                  </a:cubicBezTo>
                  <a:cubicBezTo>
                    <a:pt x="248" y="303"/>
                    <a:pt x="258" y="314"/>
                    <a:pt x="260" y="316"/>
                  </a:cubicBezTo>
                  <a:cubicBezTo>
                    <a:pt x="263" y="317"/>
                    <a:pt x="337" y="317"/>
                    <a:pt x="339" y="319"/>
                  </a:cubicBezTo>
                  <a:cubicBezTo>
                    <a:pt x="341" y="321"/>
                    <a:pt x="355" y="364"/>
                    <a:pt x="355" y="367"/>
                  </a:cubicBezTo>
                  <a:cubicBezTo>
                    <a:pt x="356" y="370"/>
                    <a:pt x="363" y="363"/>
                    <a:pt x="376" y="363"/>
                  </a:cubicBezTo>
                  <a:cubicBezTo>
                    <a:pt x="389" y="362"/>
                    <a:pt x="410" y="378"/>
                    <a:pt x="410" y="378"/>
                  </a:cubicBezTo>
                  <a:cubicBezTo>
                    <a:pt x="410" y="378"/>
                    <a:pt x="429" y="365"/>
                    <a:pt x="439" y="365"/>
                  </a:cubicBezTo>
                  <a:cubicBezTo>
                    <a:pt x="449" y="365"/>
                    <a:pt x="460" y="372"/>
                    <a:pt x="460" y="372"/>
                  </a:cubicBezTo>
                  <a:cubicBezTo>
                    <a:pt x="460" y="372"/>
                    <a:pt x="490" y="369"/>
                    <a:pt x="492" y="369"/>
                  </a:cubicBezTo>
                  <a:cubicBezTo>
                    <a:pt x="494" y="369"/>
                    <a:pt x="515" y="384"/>
                    <a:pt x="515" y="384"/>
                  </a:cubicBezTo>
                  <a:cubicBezTo>
                    <a:pt x="515" y="384"/>
                    <a:pt x="561" y="356"/>
                    <a:pt x="569" y="353"/>
                  </a:cubicBezTo>
                  <a:cubicBezTo>
                    <a:pt x="577" y="349"/>
                    <a:pt x="584" y="307"/>
                    <a:pt x="584" y="307"/>
                  </a:cubicBezTo>
                  <a:cubicBezTo>
                    <a:pt x="584" y="307"/>
                    <a:pt x="556" y="279"/>
                    <a:pt x="551" y="259"/>
                  </a:cubicBezTo>
                  <a:cubicBezTo>
                    <a:pt x="546" y="239"/>
                    <a:pt x="563" y="198"/>
                    <a:pt x="563" y="198"/>
                  </a:cubicBezTo>
                  <a:cubicBezTo>
                    <a:pt x="563" y="198"/>
                    <a:pt x="580" y="181"/>
                    <a:pt x="587" y="177"/>
                  </a:cubicBezTo>
                  <a:cubicBezTo>
                    <a:pt x="589" y="175"/>
                    <a:pt x="591" y="170"/>
                    <a:pt x="593" y="164"/>
                  </a:cubicBezTo>
                  <a:lnTo>
                    <a:pt x="571" y="11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reeform 970" descr="© INSCALE GmbH, 05.05.2010&#10;http://www.presentationload.com/"/>
            <p:cNvSpPr>
              <a:spLocks/>
            </p:cNvSpPr>
            <p:nvPr/>
          </p:nvSpPr>
          <p:spPr bwMode="gray">
            <a:xfrm>
              <a:off x="1780" y="2528"/>
              <a:ext cx="192" cy="179"/>
            </a:xfrm>
            <a:custGeom>
              <a:avLst/>
              <a:gdLst/>
              <a:ahLst/>
              <a:cxnLst>
                <a:cxn ang="0">
                  <a:pos x="358" y="198"/>
                </a:cxn>
                <a:cxn ang="0">
                  <a:pos x="302" y="130"/>
                </a:cxn>
                <a:cxn ang="0">
                  <a:pos x="291" y="91"/>
                </a:cxn>
                <a:cxn ang="0">
                  <a:pos x="282" y="90"/>
                </a:cxn>
                <a:cxn ang="0">
                  <a:pos x="274" y="122"/>
                </a:cxn>
                <a:cxn ang="0">
                  <a:pos x="238" y="94"/>
                </a:cxn>
                <a:cxn ang="0">
                  <a:pos x="242" y="78"/>
                </a:cxn>
                <a:cxn ang="0">
                  <a:pos x="238" y="50"/>
                </a:cxn>
                <a:cxn ang="0">
                  <a:pos x="256" y="36"/>
                </a:cxn>
                <a:cxn ang="0">
                  <a:pos x="250" y="38"/>
                </a:cxn>
                <a:cxn ang="0">
                  <a:pos x="266" y="10"/>
                </a:cxn>
                <a:cxn ang="0">
                  <a:pos x="234" y="6"/>
                </a:cxn>
                <a:cxn ang="0">
                  <a:pos x="181" y="0"/>
                </a:cxn>
                <a:cxn ang="0">
                  <a:pos x="166" y="26"/>
                </a:cxn>
                <a:cxn ang="0">
                  <a:pos x="174" y="54"/>
                </a:cxn>
                <a:cxn ang="0">
                  <a:pos x="134" y="54"/>
                </a:cxn>
                <a:cxn ang="0">
                  <a:pos x="114" y="46"/>
                </a:cxn>
                <a:cxn ang="0">
                  <a:pos x="78" y="102"/>
                </a:cxn>
                <a:cxn ang="0">
                  <a:pos x="2" y="122"/>
                </a:cxn>
                <a:cxn ang="0">
                  <a:pos x="18" y="170"/>
                </a:cxn>
                <a:cxn ang="0">
                  <a:pos x="0" y="176"/>
                </a:cxn>
                <a:cxn ang="0">
                  <a:pos x="9" y="219"/>
                </a:cxn>
                <a:cxn ang="0">
                  <a:pos x="45" y="236"/>
                </a:cxn>
                <a:cxn ang="0">
                  <a:pos x="70" y="281"/>
                </a:cxn>
                <a:cxn ang="0">
                  <a:pos x="94" y="283"/>
                </a:cxn>
                <a:cxn ang="0">
                  <a:pos x="112" y="294"/>
                </a:cxn>
                <a:cxn ang="0">
                  <a:pos x="158" y="268"/>
                </a:cxn>
                <a:cxn ang="0">
                  <a:pos x="208" y="332"/>
                </a:cxn>
                <a:cxn ang="0">
                  <a:pos x="251" y="303"/>
                </a:cxn>
                <a:cxn ang="0">
                  <a:pos x="296" y="305"/>
                </a:cxn>
                <a:cxn ang="0">
                  <a:pos x="346" y="276"/>
                </a:cxn>
                <a:cxn ang="0">
                  <a:pos x="318" y="206"/>
                </a:cxn>
                <a:cxn ang="0">
                  <a:pos x="358" y="198"/>
                </a:cxn>
              </a:cxnLst>
              <a:rect l="0" t="0" r="r" b="b"/>
              <a:pathLst>
                <a:path w="358" h="333">
                  <a:moveTo>
                    <a:pt x="358" y="198"/>
                  </a:moveTo>
                  <a:cubicBezTo>
                    <a:pt x="302" y="130"/>
                    <a:pt x="302" y="130"/>
                    <a:pt x="302" y="130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8" y="91"/>
                    <a:pt x="285" y="90"/>
                    <a:pt x="282" y="90"/>
                  </a:cubicBezTo>
                  <a:cubicBezTo>
                    <a:pt x="262" y="90"/>
                    <a:pt x="274" y="122"/>
                    <a:pt x="274" y="122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42" y="78"/>
                    <a:pt x="242" y="78"/>
                    <a:pt x="242" y="78"/>
                  </a:cubicBezTo>
                  <a:cubicBezTo>
                    <a:pt x="238" y="50"/>
                    <a:pt x="238" y="50"/>
                    <a:pt x="238" y="50"/>
                  </a:cubicBezTo>
                  <a:cubicBezTo>
                    <a:pt x="256" y="36"/>
                    <a:pt x="256" y="36"/>
                    <a:pt x="256" y="36"/>
                  </a:cubicBezTo>
                  <a:cubicBezTo>
                    <a:pt x="252" y="38"/>
                    <a:pt x="250" y="38"/>
                    <a:pt x="250" y="38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8" y="195"/>
                    <a:pt x="9" y="217"/>
                    <a:pt x="9" y="219"/>
                  </a:cubicBezTo>
                  <a:cubicBezTo>
                    <a:pt x="10" y="221"/>
                    <a:pt x="18" y="225"/>
                    <a:pt x="45" y="236"/>
                  </a:cubicBezTo>
                  <a:cubicBezTo>
                    <a:pt x="72" y="248"/>
                    <a:pt x="64" y="276"/>
                    <a:pt x="70" y="281"/>
                  </a:cubicBezTo>
                  <a:cubicBezTo>
                    <a:pt x="77" y="285"/>
                    <a:pt x="83" y="283"/>
                    <a:pt x="94" y="283"/>
                  </a:cubicBezTo>
                  <a:cubicBezTo>
                    <a:pt x="105" y="283"/>
                    <a:pt x="101" y="289"/>
                    <a:pt x="112" y="294"/>
                  </a:cubicBezTo>
                  <a:cubicBezTo>
                    <a:pt x="122" y="299"/>
                    <a:pt x="158" y="268"/>
                    <a:pt x="158" y="268"/>
                  </a:cubicBezTo>
                  <a:cubicBezTo>
                    <a:pt x="159" y="292"/>
                    <a:pt x="186" y="331"/>
                    <a:pt x="208" y="332"/>
                  </a:cubicBezTo>
                  <a:cubicBezTo>
                    <a:pt x="230" y="333"/>
                    <a:pt x="251" y="303"/>
                    <a:pt x="251" y="303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346" y="282"/>
                    <a:pt x="346" y="276"/>
                  </a:cubicBezTo>
                  <a:cubicBezTo>
                    <a:pt x="318" y="206"/>
                    <a:pt x="318" y="206"/>
                    <a:pt x="318" y="206"/>
                  </a:cubicBezTo>
                  <a:lnTo>
                    <a:pt x="358" y="1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Freeform 972" descr="© INSCALE GmbH, 05.05.2010&#10;http://www.presentationload.com/"/>
            <p:cNvSpPr>
              <a:spLocks/>
            </p:cNvSpPr>
            <p:nvPr/>
          </p:nvSpPr>
          <p:spPr bwMode="gray">
            <a:xfrm>
              <a:off x="1067" y="1887"/>
              <a:ext cx="279" cy="313"/>
            </a:xfrm>
            <a:custGeom>
              <a:avLst/>
              <a:gdLst/>
              <a:ahLst/>
              <a:cxnLst>
                <a:cxn ang="0">
                  <a:pos x="140" y="513"/>
                </a:cxn>
                <a:cxn ang="0">
                  <a:pos x="162" y="513"/>
                </a:cxn>
                <a:cxn ang="0">
                  <a:pos x="181" y="531"/>
                </a:cxn>
                <a:cxn ang="0">
                  <a:pos x="193" y="521"/>
                </a:cxn>
                <a:cxn ang="0">
                  <a:pos x="226" y="550"/>
                </a:cxn>
                <a:cxn ang="0">
                  <a:pos x="265" y="531"/>
                </a:cxn>
                <a:cxn ang="0">
                  <a:pos x="317" y="549"/>
                </a:cxn>
                <a:cxn ang="0">
                  <a:pos x="341" y="578"/>
                </a:cxn>
                <a:cxn ang="0">
                  <a:pos x="367" y="553"/>
                </a:cxn>
                <a:cxn ang="0">
                  <a:pos x="398" y="564"/>
                </a:cxn>
                <a:cxn ang="0">
                  <a:pos x="421" y="546"/>
                </a:cxn>
                <a:cxn ang="0">
                  <a:pos x="416" y="470"/>
                </a:cxn>
                <a:cxn ang="0">
                  <a:pos x="488" y="466"/>
                </a:cxn>
                <a:cxn ang="0">
                  <a:pos x="492" y="421"/>
                </a:cxn>
                <a:cxn ang="0">
                  <a:pos x="492" y="327"/>
                </a:cxn>
                <a:cxn ang="0">
                  <a:pos x="434" y="309"/>
                </a:cxn>
                <a:cxn ang="0">
                  <a:pos x="448" y="228"/>
                </a:cxn>
                <a:cxn ang="0">
                  <a:pos x="439" y="170"/>
                </a:cxn>
                <a:cxn ang="0">
                  <a:pos x="452" y="125"/>
                </a:cxn>
                <a:cxn ang="0">
                  <a:pos x="389" y="32"/>
                </a:cxn>
                <a:cxn ang="0">
                  <a:pos x="354" y="18"/>
                </a:cxn>
                <a:cxn ang="0">
                  <a:pos x="338" y="0"/>
                </a:cxn>
                <a:cxn ang="0">
                  <a:pos x="327" y="11"/>
                </a:cxn>
                <a:cxn ang="0">
                  <a:pos x="326" y="27"/>
                </a:cxn>
                <a:cxn ang="0">
                  <a:pos x="302" y="48"/>
                </a:cxn>
                <a:cxn ang="0">
                  <a:pos x="262" y="130"/>
                </a:cxn>
                <a:cxn ang="0">
                  <a:pos x="194" y="183"/>
                </a:cxn>
                <a:cxn ang="0">
                  <a:pos x="214" y="233"/>
                </a:cxn>
                <a:cxn ang="0">
                  <a:pos x="196" y="258"/>
                </a:cxn>
                <a:cxn ang="0">
                  <a:pos x="204" y="290"/>
                </a:cxn>
                <a:cxn ang="0">
                  <a:pos x="158" y="306"/>
                </a:cxn>
                <a:cxn ang="0">
                  <a:pos x="140" y="323"/>
                </a:cxn>
                <a:cxn ang="0">
                  <a:pos x="142" y="347"/>
                </a:cxn>
                <a:cxn ang="0">
                  <a:pos x="104" y="343"/>
                </a:cxn>
                <a:cxn ang="0">
                  <a:pos x="85" y="355"/>
                </a:cxn>
                <a:cxn ang="0">
                  <a:pos x="58" y="393"/>
                </a:cxn>
                <a:cxn ang="0">
                  <a:pos x="36" y="384"/>
                </a:cxn>
                <a:cxn ang="0">
                  <a:pos x="26" y="413"/>
                </a:cxn>
                <a:cxn ang="0">
                  <a:pos x="0" y="441"/>
                </a:cxn>
                <a:cxn ang="0">
                  <a:pos x="38" y="481"/>
                </a:cxn>
                <a:cxn ang="0">
                  <a:pos x="56" y="477"/>
                </a:cxn>
                <a:cxn ang="0">
                  <a:pos x="71" y="490"/>
                </a:cxn>
                <a:cxn ang="0">
                  <a:pos x="83" y="491"/>
                </a:cxn>
                <a:cxn ang="0">
                  <a:pos x="95" y="478"/>
                </a:cxn>
                <a:cxn ang="0">
                  <a:pos x="140" y="513"/>
                </a:cxn>
              </a:cxnLst>
              <a:rect l="0" t="0" r="r" b="b"/>
              <a:pathLst>
                <a:path w="519" h="582">
                  <a:moveTo>
                    <a:pt x="140" y="513"/>
                  </a:moveTo>
                  <a:cubicBezTo>
                    <a:pt x="146" y="513"/>
                    <a:pt x="162" y="513"/>
                    <a:pt x="162" y="513"/>
                  </a:cubicBezTo>
                  <a:cubicBezTo>
                    <a:pt x="181" y="531"/>
                    <a:pt x="181" y="531"/>
                    <a:pt x="181" y="531"/>
                  </a:cubicBezTo>
                  <a:cubicBezTo>
                    <a:pt x="193" y="521"/>
                    <a:pt x="193" y="521"/>
                    <a:pt x="193" y="521"/>
                  </a:cubicBezTo>
                  <a:cubicBezTo>
                    <a:pt x="193" y="521"/>
                    <a:pt x="226" y="542"/>
                    <a:pt x="226" y="550"/>
                  </a:cubicBezTo>
                  <a:cubicBezTo>
                    <a:pt x="226" y="558"/>
                    <a:pt x="265" y="531"/>
                    <a:pt x="265" y="531"/>
                  </a:cubicBezTo>
                  <a:cubicBezTo>
                    <a:pt x="317" y="549"/>
                    <a:pt x="317" y="549"/>
                    <a:pt x="317" y="549"/>
                  </a:cubicBezTo>
                  <a:cubicBezTo>
                    <a:pt x="317" y="549"/>
                    <a:pt x="325" y="582"/>
                    <a:pt x="341" y="578"/>
                  </a:cubicBezTo>
                  <a:cubicBezTo>
                    <a:pt x="357" y="573"/>
                    <a:pt x="367" y="553"/>
                    <a:pt x="367" y="553"/>
                  </a:cubicBezTo>
                  <a:cubicBezTo>
                    <a:pt x="398" y="564"/>
                    <a:pt x="398" y="564"/>
                    <a:pt x="398" y="564"/>
                  </a:cubicBezTo>
                  <a:cubicBezTo>
                    <a:pt x="407" y="554"/>
                    <a:pt x="421" y="546"/>
                    <a:pt x="421" y="546"/>
                  </a:cubicBezTo>
                  <a:cubicBezTo>
                    <a:pt x="416" y="470"/>
                    <a:pt x="416" y="470"/>
                    <a:pt x="416" y="470"/>
                  </a:cubicBezTo>
                  <a:cubicBezTo>
                    <a:pt x="416" y="470"/>
                    <a:pt x="457" y="466"/>
                    <a:pt x="488" y="466"/>
                  </a:cubicBezTo>
                  <a:cubicBezTo>
                    <a:pt x="519" y="466"/>
                    <a:pt x="492" y="421"/>
                    <a:pt x="492" y="421"/>
                  </a:cubicBezTo>
                  <a:cubicBezTo>
                    <a:pt x="492" y="421"/>
                    <a:pt x="492" y="354"/>
                    <a:pt x="492" y="327"/>
                  </a:cubicBezTo>
                  <a:cubicBezTo>
                    <a:pt x="492" y="300"/>
                    <a:pt x="434" y="309"/>
                    <a:pt x="434" y="309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8" y="228"/>
                    <a:pt x="439" y="184"/>
                    <a:pt x="439" y="170"/>
                  </a:cubicBezTo>
                  <a:cubicBezTo>
                    <a:pt x="439" y="157"/>
                    <a:pt x="452" y="125"/>
                    <a:pt x="452" y="125"/>
                  </a:cubicBezTo>
                  <a:cubicBezTo>
                    <a:pt x="389" y="32"/>
                    <a:pt x="389" y="32"/>
                    <a:pt x="389" y="32"/>
                  </a:cubicBezTo>
                  <a:cubicBezTo>
                    <a:pt x="354" y="18"/>
                    <a:pt x="354" y="18"/>
                    <a:pt x="354" y="18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33" y="5"/>
                    <a:pt x="327" y="11"/>
                    <a:pt x="327" y="11"/>
                  </a:cubicBezTo>
                  <a:cubicBezTo>
                    <a:pt x="327" y="11"/>
                    <a:pt x="326" y="16"/>
                    <a:pt x="326" y="27"/>
                  </a:cubicBezTo>
                  <a:cubicBezTo>
                    <a:pt x="326" y="39"/>
                    <a:pt x="302" y="48"/>
                    <a:pt x="302" y="48"/>
                  </a:cubicBezTo>
                  <a:cubicBezTo>
                    <a:pt x="308" y="80"/>
                    <a:pt x="284" y="102"/>
                    <a:pt x="262" y="130"/>
                  </a:cubicBezTo>
                  <a:cubicBezTo>
                    <a:pt x="241" y="158"/>
                    <a:pt x="204" y="179"/>
                    <a:pt x="194" y="183"/>
                  </a:cubicBezTo>
                  <a:cubicBezTo>
                    <a:pt x="184" y="187"/>
                    <a:pt x="211" y="221"/>
                    <a:pt x="214" y="233"/>
                  </a:cubicBezTo>
                  <a:cubicBezTo>
                    <a:pt x="216" y="244"/>
                    <a:pt x="198" y="255"/>
                    <a:pt x="196" y="258"/>
                  </a:cubicBezTo>
                  <a:cubicBezTo>
                    <a:pt x="195" y="261"/>
                    <a:pt x="201" y="267"/>
                    <a:pt x="204" y="290"/>
                  </a:cubicBezTo>
                  <a:cubicBezTo>
                    <a:pt x="208" y="313"/>
                    <a:pt x="164" y="306"/>
                    <a:pt x="158" y="306"/>
                  </a:cubicBezTo>
                  <a:cubicBezTo>
                    <a:pt x="152" y="306"/>
                    <a:pt x="140" y="321"/>
                    <a:pt x="140" y="323"/>
                  </a:cubicBezTo>
                  <a:cubicBezTo>
                    <a:pt x="140" y="325"/>
                    <a:pt x="146" y="343"/>
                    <a:pt x="142" y="347"/>
                  </a:cubicBezTo>
                  <a:cubicBezTo>
                    <a:pt x="138" y="352"/>
                    <a:pt x="104" y="343"/>
                    <a:pt x="104" y="343"/>
                  </a:cubicBezTo>
                  <a:cubicBezTo>
                    <a:pt x="85" y="355"/>
                    <a:pt x="85" y="355"/>
                    <a:pt x="85" y="355"/>
                  </a:cubicBezTo>
                  <a:cubicBezTo>
                    <a:pt x="85" y="355"/>
                    <a:pt x="74" y="390"/>
                    <a:pt x="58" y="393"/>
                  </a:cubicBezTo>
                  <a:cubicBezTo>
                    <a:pt x="43" y="397"/>
                    <a:pt x="45" y="383"/>
                    <a:pt x="36" y="384"/>
                  </a:cubicBezTo>
                  <a:cubicBezTo>
                    <a:pt x="26" y="385"/>
                    <a:pt x="28" y="403"/>
                    <a:pt x="26" y="413"/>
                  </a:cubicBezTo>
                  <a:cubicBezTo>
                    <a:pt x="25" y="424"/>
                    <a:pt x="0" y="439"/>
                    <a:pt x="0" y="441"/>
                  </a:cubicBezTo>
                  <a:cubicBezTo>
                    <a:pt x="0" y="443"/>
                    <a:pt x="37" y="479"/>
                    <a:pt x="38" y="481"/>
                  </a:cubicBezTo>
                  <a:cubicBezTo>
                    <a:pt x="38" y="484"/>
                    <a:pt x="50" y="477"/>
                    <a:pt x="56" y="477"/>
                  </a:cubicBezTo>
                  <a:cubicBezTo>
                    <a:pt x="62" y="477"/>
                    <a:pt x="64" y="483"/>
                    <a:pt x="71" y="490"/>
                  </a:cubicBezTo>
                  <a:cubicBezTo>
                    <a:pt x="75" y="494"/>
                    <a:pt x="79" y="493"/>
                    <a:pt x="83" y="491"/>
                  </a:cubicBezTo>
                  <a:cubicBezTo>
                    <a:pt x="95" y="478"/>
                    <a:pt x="95" y="478"/>
                    <a:pt x="95" y="478"/>
                  </a:cubicBezTo>
                  <a:cubicBezTo>
                    <a:pt x="95" y="478"/>
                    <a:pt x="133" y="513"/>
                    <a:pt x="140" y="5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Freeform 973" descr="© INSCALE GmbH, 05.05.2010&#10;http://www.presentationload.com/"/>
            <p:cNvSpPr>
              <a:spLocks/>
            </p:cNvSpPr>
            <p:nvPr/>
          </p:nvSpPr>
          <p:spPr bwMode="gray">
            <a:xfrm>
              <a:off x="1023" y="2144"/>
              <a:ext cx="173" cy="219"/>
            </a:xfrm>
            <a:custGeom>
              <a:avLst/>
              <a:gdLst/>
              <a:ahLst/>
              <a:cxnLst>
                <a:cxn ang="0">
                  <a:pos x="315" y="249"/>
                </a:cxn>
                <a:cxn ang="0">
                  <a:pos x="321" y="228"/>
                </a:cxn>
                <a:cxn ang="0">
                  <a:pos x="288" y="228"/>
                </a:cxn>
                <a:cxn ang="0">
                  <a:pos x="288" y="214"/>
                </a:cxn>
                <a:cxn ang="0">
                  <a:pos x="263" y="207"/>
                </a:cxn>
                <a:cxn ang="0">
                  <a:pos x="263" y="177"/>
                </a:cxn>
                <a:cxn ang="0">
                  <a:pos x="286" y="183"/>
                </a:cxn>
                <a:cxn ang="0">
                  <a:pos x="278" y="154"/>
                </a:cxn>
                <a:cxn ang="0">
                  <a:pos x="296" y="150"/>
                </a:cxn>
                <a:cxn ang="0">
                  <a:pos x="307" y="151"/>
                </a:cxn>
                <a:cxn ang="0">
                  <a:pos x="318" y="119"/>
                </a:cxn>
                <a:cxn ang="0">
                  <a:pos x="314" y="73"/>
                </a:cxn>
                <a:cxn ang="0">
                  <a:pos x="308" y="72"/>
                </a:cxn>
                <a:cxn ang="0">
                  <a:pos x="275" y="43"/>
                </a:cxn>
                <a:cxn ang="0">
                  <a:pos x="263" y="53"/>
                </a:cxn>
                <a:cxn ang="0">
                  <a:pos x="244" y="35"/>
                </a:cxn>
                <a:cxn ang="0">
                  <a:pos x="222" y="35"/>
                </a:cxn>
                <a:cxn ang="0">
                  <a:pos x="177" y="0"/>
                </a:cxn>
                <a:cxn ang="0">
                  <a:pos x="165" y="13"/>
                </a:cxn>
                <a:cxn ang="0">
                  <a:pos x="171" y="9"/>
                </a:cxn>
                <a:cxn ang="0">
                  <a:pos x="169" y="33"/>
                </a:cxn>
                <a:cxn ang="0">
                  <a:pos x="154" y="51"/>
                </a:cxn>
                <a:cxn ang="0">
                  <a:pos x="166" y="81"/>
                </a:cxn>
                <a:cxn ang="0">
                  <a:pos x="111" y="94"/>
                </a:cxn>
                <a:cxn ang="0">
                  <a:pos x="88" y="71"/>
                </a:cxn>
                <a:cxn ang="0">
                  <a:pos x="52" y="43"/>
                </a:cxn>
                <a:cxn ang="0">
                  <a:pos x="21" y="98"/>
                </a:cxn>
                <a:cxn ang="0">
                  <a:pos x="22" y="124"/>
                </a:cxn>
                <a:cxn ang="0">
                  <a:pos x="38" y="135"/>
                </a:cxn>
                <a:cxn ang="0">
                  <a:pos x="57" y="135"/>
                </a:cxn>
                <a:cxn ang="0">
                  <a:pos x="76" y="148"/>
                </a:cxn>
                <a:cxn ang="0">
                  <a:pos x="92" y="139"/>
                </a:cxn>
                <a:cxn ang="0">
                  <a:pos x="108" y="146"/>
                </a:cxn>
                <a:cxn ang="0">
                  <a:pos x="140" y="135"/>
                </a:cxn>
                <a:cxn ang="0">
                  <a:pos x="159" y="147"/>
                </a:cxn>
                <a:cxn ang="0">
                  <a:pos x="148" y="163"/>
                </a:cxn>
                <a:cxn ang="0">
                  <a:pos x="130" y="169"/>
                </a:cxn>
                <a:cxn ang="0">
                  <a:pos x="120" y="204"/>
                </a:cxn>
                <a:cxn ang="0">
                  <a:pos x="108" y="193"/>
                </a:cxn>
                <a:cxn ang="0">
                  <a:pos x="58" y="219"/>
                </a:cxn>
                <a:cxn ang="0">
                  <a:pos x="36" y="284"/>
                </a:cxn>
                <a:cxn ang="0">
                  <a:pos x="24" y="283"/>
                </a:cxn>
                <a:cxn ang="0">
                  <a:pos x="0" y="332"/>
                </a:cxn>
                <a:cxn ang="0">
                  <a:pos x="14" y="345"/>
                </a:cxn>
                <a:cxn ang="0">
                  <a:pos x="28" y="337"/>
                </a:cxn>
                <a:cxn ang="0">
                  <a:pos x="40" y="351"/>
                </a:cxn>
                <a:cxn ang="0">
                  <a:pos x="56" y="351"/>
                </a:cxn>
                <a:cxn ang="0">
                  <a:pos x="70" y="371"/>
                </a:cxn>
                <a:cxn ang="0">
                  <a:pos x="42" y="389"/>
                </a:cxn>
                <a:cxn ang="0">
                  <a:pos x="50" y="403"/>
                </a:cxn>
                <a:cxn ang="0">
                  <a:pos x="109" y="394"/>
                </a:cxn>
                <a:cxn ang="0">
                  <a:pos x="112" y="352"/>
                </a:cxn>
                <a:cxn ang="0">
                  <a:pos x="149" y="342"/>
                </a:cxn>
                <a:cxn ang="0">
                  <a:pos x="211" y="358"/>
                </a:cxn>
                <a:cxn ang="0">
                  <a:pos x="171" y="312"/>
                </a:cxn>
                <a:cxn ang="0">
                  <a:pos x="191" y="300"/>
                </a:cxn>
                <a:cxn ang="0">
                  <a:pos x="167" y="279"/>
                </a:cxn>
                <a:cxn ang="0">
                  <a:pos x="179" y="251"/>
                </a:cxn>
                <a:cxn ang="0">
                  <a:pos x="195" y="248"/>
                </a:cxn>
                <a:cxn ang="0">
                  <a:pos x="249" y="283"/>
                </a:cxn>
                <a:cxn ang="0">
                  <a:pos x="304" y="288"/>
                </a:cxn>
                <a:cxn ang="0">
                  <a:pos x="299" y="269"/>
                </a:cxn>
                <a:cxn ang="0">
                  <a:pos x="315" y="249"/>
                </a:cxn>
              </a:cxnLst>
              <a:rect l="0" t="0" r="r" b="b"/>
              <a:pathLst>
                <a:path w="321" h="407">
                  <a:moveTo>
                    <a:pt x="315" y="249"/>
                  </a:moveTo>
                  <a:cubicBezTo>
                    <a:pt x="321" y="228"/>
                    <a:pt x="321" y="228"/>
                    <a:pt x="321" y="228"/>
                  </a:cubicBezTo>
                  <a:cubicBezTo>
                    <a:pt x="288" y="228"/>
                    <a:pt x="288" y="228"/>
                    <a:pt x="288" y="228"/>
                  </a:cubicBezTo>
                  <a:cubicBezTo>
                    <a:pt x="288" y="214"/>
                    <a:pt x="288" y="214"/>
                    <a:pt x="288" y="214"/>
                  </a:cubicBezTo>
                  <a:cubicBezTo>
                    <a:pt x="263" y="207"/>
                    <a:pt x="263" y="207"/>
                    <a:pt x="263" y="207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7"/>
                    <a:pt x="278" y="183"/>
                    <a:pt x="286" y="183"/>
                  </a:cubicBezTo>
                  <a:cubicBezTo>
                    <a:pt x="294" y="183"/>
                    <a:pt x="278" y="154"/>
                    <a:pt x="278" y="154"/>
                  </a:cubicBezTo>
                  <a:cubicBezTo>
                    <a:pt x="296" y="150"/>
                    <a:pt x="296" y="150"/>
                    <a:pt x="296" y="150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7" y="151"/>
                    <a:pt x="318" y="129"/>
                    <a:pt x="318" y="119"/>
                  </a:cubicBezTo>
                  <a:cubicBezTo>
                    <a:pt x="318" y="113"/>
                    <a:pt x="316" y="90"/>
                    <a:pt x="314" y="73"/>
                  </a:cubicBezTo>
                  <a:cubicBezTo>
                    <a:pt x="311" y="74"/>
                    <a:pt x="308" y="74"/>
                    <a:pt x="308" y="72"/>
                  </a:cubicBezTo>
                  <a:cubicBezTo>
                    <a:pt x="308" y="64"/>
                    <a:pt x="275" y="43"/>
                    <a:pt x="275" y="43"/>
                  </a:cubicBezTo>
                  <a:cubicBezTo>
                    <a:pt x="263" y="53"/>
                    <a:pt x="263" y="53"/>
                    <a:pt x="263" y="53"/>
                  </a:cubicBezTo>
                  <a:cubicBezTo>
                    <a:pt x="244" y="35"/>
                    <a:pt x="244" y="35"/>
                    <a:pt x="244" y="35"/>
                  </a:cubicBezTo>
                  <a:cubicBezTo>
                    <a:pt x="244" y="35"/>
                    <a:pt x="228" y="35"/>
                    <a:pt x="222" y="35"/>
                  </a:cubicBezTo>
                  <a:cubicBezTo>
                    <a:pt x="215" y="35"/>
                    <a:pt x="177" y="0"/>
                    <a:pt x="177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8" y="12"/>
                    <a:pt x="171" y="9"/>
                    <a:pt x="171" y="9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9" y="33"/>
                    <a:pt x="160" y="45"/>
                    <a:pt x="154" y="51"/>
                  </a:cubicBezTo>
                  <a:cubicBezTo>
                    <a:pt x="148" y="56"/>
                    <a:pt x="164" y="75"/>
                    <a:pt x="166" y="81"/>
                  </a:cubicBezTo>
                  <a:cubicBezTo>
                    <a:pt x="168" y="87"/>
                    <a:pt x="111" y="94"/>
                    <a:pt x="111" y="94"/>
                  </a:cubicBezTo>
                  <a:cubicBezTo>
                    <a:pt x="111" y="94"/>
                    <a:pt x="90" y="73"/>
                    <a:pt x="88" y="71"/>
                  </a:cubicBezTo>
                  <a:cubicBezTo>
                    <a:pt x="86" y="69"/>
                    <a:pt x="52" y="43"/>
                    <a:pt x="52" y="43"/>
                  </a:cubicBezTo>
                  <a:cubicBezTo>
                    <a:pt x="52" y="43"/>
                    <a:pt x="17" y="86"/>
                    <a:pt x="21" y="98"/>
                  </a:cubicBezTo>
                  <a:cubicBezTo>
                    <a:pt x="25" y="110"/>
                    <a:pt x="22" y="124"/>
                    <a:pt x="22" y="124"/>
                  </a:cubicBezTo>
                  <a:cubicBezTo>
                    <a:pt x="38" y="135"/>
                    <a:pt x="38" y="135"/>
                    <a:pt x="38" y="135"/>
                  </a:cubicBezTo>
                  <a:cubicBezTo>
                    <a:pt x="38" y="135"/>
                    <a:pt x="48" y="135"/>
                    <a:pt x="57" y="135"/>
                  </a:cubicBezTo>
                  <a:cubicBezTo>
                    <a:pt x="66" y="135"/>
                    <a:pt x="74" y="148"/>
                    <a:pt x="76" y="148"/>
                  </a:cubicBezTo>
                  <a:cubicBezTo>
                    <a:pt x="78" y="148"/>
                    <a:pt x="90" y="139"/>
                    <a:pt x="92" y="139"/>
                  </a:cubicBezTo>
                  <a:cubicBezTo>
                    <a:pt x="95" y="138"/>
                    <a:pt x="96" y="141"/>
                    <a:pt x="108" y="146"/>
                  </a:cubicBezTo>
                  <a:cubicBezTo>
                    <a:pt x="121" y="151"/>
                    <a:pt x="140" y="135"/>
                    <a:pt x="140" y="135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20" y="204"/>
                    <a:pt x="120" y="204"/>
                    <a:pt x="120" y="204"/>
                  </a:cubicBezTo>
                  <a:cubicBezTo>
                    <a:pt x="108" y="193"/>
                    <a:pt x="108" y="193"/>
                    <a:pt x="108" y="193"/>
                  </a:cubicBezTo>
                  <a:cubicBezTo>
                    <a:pt x="108" y="193"/>
                    <a:pt x="64" y="207"/>
                    <a:pt x="58" y="219"/>
                  </a:cubicBezTo>
                  <a:cubicBezTo>
                    <a:pt x="51" y="232"/>
                    <a:pt x="36" y="284"/>
                    <a:pt x="36" y="284"/>
                  </a:cubicBezTo>
                  <a:cubicBezTo>
                    <a:pt x="24" y="283"/>
                    <a:pt x="24" y="283"/>
                    <a:pt x="24" y="283"/>
                  </a:cubicBezTo>
                  <a:cubicBezTo>
                    <a:pt x="24" y="283"/>
                    <a:pt x="0" y="325"/>
                    <a:pt x="0" y="332"/>
                  </a:cubicBezTo>
                  <a:cubicBezTo>
                    <a:pt x="0" y="339"/>
                    <a:pt x="14" y="345"/>
                    <a:pt x="14" y="345"/>
                  </a:cubicBezTo>
                  <a:cubicBezTo>
                    <a:pt x="14" y="345"/>
                    <a:pt x="19" y="338"/>
                    <a:pt x="28" y="337"/>
                  </a:cubicBezTo>
                  <a:cubicBezTo>
                    <a:pt x="38" y="337"/>
                    <a:pt x="40" y="351"/>
                    <a:pt x="40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6" y="351"/>
                    <a:pt x="66" y="365"/>
                    <a:pt x="70" y="371"/>
                  </a:cubicBezTo>
                  <a:cubicBezTo>
                    <a:pt x="74" y="378"/>
                    <a:pt x="50" y="383"/>
                    <a:pt x="42" y="389"/>
                  </a:cubicBezTo>
                  <a:cubicBezTo>
                    <a:pt x="39" y="392"/>
                    <a:pt x="44" y="398"/>
                    <a:pt x="50" y="403"/>
                  </a:cubicBezTo>
                  <a:cubicBezTo>
                    <a:pt x="59" y="404"/>
                    <a:pt x="91" y="407"/>
                    <a:pt x="109" y="394"/>
                  </a:cubicBezTo>
                  <a:cubicBezTo>
                    <a:pt x="130" y="378"/>
                    <a:pt x="112" y="352"/>
                    <a:pt x="112" y="352"/>
                  </a:cubicBezTo>
                  <a:cubicBezTo>
                    <a:pt x="112" y="352"/>
                    <a:pt x="141" y="342"/>
                    <a:pt x="149" y="342"/>
                  </a:cubicBezTo>
                  <a:cubicBezTo>
                    <a:pt x="157" y="342"/>
                    <a:pt x="197" y="366"/>
                    <a:pt x="211" y="358"/>
                  </a:cubicBezTo>
                  <a:cubicBezTo>
                    <a:pt x="224" y="351"/>
                    <a:pt x="171" y="312"/>
                    <a:pt x="171" y="312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77" y="251"/>
                    <a:pt x="179" y="251"/>
                  </a:cubicBezTo>
                  <a:cubicBezTo>
                    <a:pt x="181" y="251"/>
                    <a:pt x="195" y="248"/>
                    <a:pt x="195" y="248"/>
                  </a:cubicBezTo>
                  <a:cubicBezTo>
                    <a:pt x="249" y="283"/>
                    <a:pt x="249" y="283"/>
                    <a:pt x="249" y="283"/>
                  </a:cubicBezTo>
                  <a:cubicBezTo>
                    <a:pt x="249" y="283"/>
                    <a:pt x="275" y="286"/>
                    <a:pt x="304" y="288"/>
                  </a:cubicBezTo>
                  <a:cubicBezTo>
                    <a:pt x="302" y="280"/>
                    <a:pt x="300" y="272"/>
                    <a:pt x="299" y="269"/>
                  </a:cubicBezTo>
                  <a:cubicBezTo>
                    <a:pt x="294" y="257"/>
                    <a:pt x="315" y="249"/>
                    <a:pt x="315" y="24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reeform 974" descr="© INSCALE GmbH, 05.05.2010&#10;http://www.presentationload.com/"/>
            <p:cNvSpPr>
              <a:spLocks/>
            </p:cNvSpPr>
            <p:nvPr/>
          </p:nvSpPr>
          <p:spPr bwMode="gray">
            <a:xfrm>
              <a:off x="1164" y="2173"/>
              <a:ext cx="191" cy="139"/>
            </a:xfrm>
            <a:custGeom>
              <a:avLst/>
              <a:gdLst/>
              <a:ahLst/>
              <a:cxnLst>
                <a:cxn ang="0">
                  <a:pos x="103" y="234"/>
                </a:cxn>
                <a:cxn ang="0">
                  <a:pos x="134" y="259"/>
                </a:cxn>
                <a:cxn ang="0">
                  <a:pos x="159" y="231"/>
                </a:cxn>
                <a:cxn ang="0">
                  <a:pos x="321" y="249"/>
                </a:cxn>
                <a:cxn ang="0">
                  <a:pos x="354" y="227"/>
                </a:cxn>
                <a:cxn ang="0">
                  <a:pos x="325" y="172"/>
                </a:cxn>
                <a:cxn ang="0">
                  <a:pos x="271" y="122"/>
                </a:cxn>
                <a:cxn ang="0">
                  <a:pos x="226" y="113"/>
                </a:cxn>
                <a:cxn ang="0">
                  <a:pos x="208" y="51"/>
                </a:cxn>
                <a:cxn ang="0">
                  <a:pos x="217" y="33"/>
                </a:cxn>
                <a:cxn ang="0">
                  <a:pos x="186" y="22"/>
                </a:cxn>
                <a:cxn ang="0">
                  <a:pos x="160" y="47"/>
                </a:cxn>
                <a:cxn ang="0">
                  <a:pos x="136" y="18"/>
                </a:cxn>
                <a:cxn ang="0">
                  <a:pos x="84" y="0"/>
                </a:cxn>
                <a:cxn ang="0">
                  <a:pos x="51" y="20"/>
                </a:cxn>
                <a:cxn ang="0">
                  <a:pos x="55" y="66"/>
                </a:cxn>
                <a:cxn ang="0">
                  <a:pos x="44" y="98"/>
                </a:cxn>
                <a:cxn ang="0">
                  <a:pos x="33" y="97"/>
                </a:cxn>
                <a:cxn ang="0">
                  <a:pos x="15" y="101"/>
                </a:cxn>
                <a:cxn ang="0">
                  <a:pos x="23" y="130"/>
                </a:cxn>
                <a:cxn ang="0">
                  <a:pos x="0" y="124"/>
                </a:cxn>
                <a:cxn ang="0">
                  <a:pos x="0" y="154"/>
                </a:cxn>
                <a:cxn ang="0">
                  <a:pos x="25" y="161"/>
                </a:cxn>
                <a:cxn ang="0">
                  <a:pos x="25" y="175"/>
                </a:cxn>
                <a:cxn ang="0">
                  <a:pos x="58" y="175"/>
                </a:cxn>
                <a:cxn ang="0">
                  <a:pos x="52" y="196"/>
                </a:cxn>
                <a:cxn ang="0">
                  <a:pos x="36" y="216"/>
                </a:cxn>
                <a:cxn ang="0">
                  <a:pos x="41" y="235"/>
                </a:cxn>
                <a:cxn ang="0">
                  <a:pos x="103" y="234"/>
                </a:cxn>
              </a:cxnLst>
              <a:rect l="0" t="0" r="r" b="b"/>
              <a:pathLst>
                <a:path w="354" h="259">
                  <a:moveTo>
                    <a:pt x="103" y="234"/>
                  </a:moveTo>
                  <a:cubicBezTo>
                    <a:pt x="127" y="228"/>
                    <a:pt x="134" y="259"/>
                    <a:pt x="134" y="259"/>
                  </a:cubicBezTo>
                  <a:cubicBezTo>
                    <a:pt x="159" y="231"/>
                    <a:pt x="159" y="231"/>
                    <a:pt x="159" y="231"/>
                  </a:cubicBezTo>
                  <a:cubicBezTo>
                    <a:pt x="159" y="231"/>
                    <a:pt x="313" y="249"/>
                    <a:pt x="321" y="249"/>
                  </a:cubicBezTo>
                  <a:cubicBezTo>
                    <a:pt x="327" y="249"/>
                    <a:pt x="338" y="236"/>
                    <a:pt x="354" y="227"/>
                  </a:cubicBezTo>
                  <a:cubicBezTo>
                    <a:pt x="325" y="172"/>
                    <a:pt x="325" y="172"/>
                    <a:pt x="325" y="172"/>
                  </a:cubicBezTo>
                  <a:cubicBezTo>
                    <a:pt x="325" y="172"/>
                    <a:pt x="280" y="140"/>
                    <a:pt x="271" y="122"/>
                  </a:cubicBezTo>
                  <a:cubicBezTo>
                    <a:pt x="262" y="105"/>
                    <a:pt x="226" y="113"/>
                    <a:pt x="226" y="113"/>
                  </a:cubicBezTo>
                  <a:cubicBezTo>
                    <a:pt x="226" y="113"/>
                    <a:pt x="208" y="69"/>
                    <a:pt x="208" y="51"/>
                  </a:cubicBezTo>
                  <a:cubicBezTo>
                    <a:pt x="208" y="45"/>
                    <a:pt x="212" y="39"/>
                    <a:pt x="217" y="33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6" y="22"/>
                    <a:pt x="176" y="42"/>
                    <a:pt x="160" y="47"/>
                  </a:cubicBezTo>
                  <a:cubicBezTo>
                    <a:pt x="144" y="51"/>
                    <a:pt x="136" y="18"/>
                    <a:pt x="136" y="18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61" y="16"/>
                    <a:pt x="51" y="20"/>
                  </a:cubicBezTo>
                  <a:cubicBezTo>
                    <a:pt x="53" y="37"/>
                    <a:pt x="55" y="60"/>
                    <a:pt x="55" y="66"/>
                  </a:cubicBezTo>
                  <a:cubicBezTo>
                    <a:pt x="55" y="76"/>
                    <a:pt x="44" y="98"/>
                    <a:pt x="44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31" y="130"/>
                    <a:pt x="23" y="130"/>
                  </a:cubicBezTo>
                  <a:cubicBezTo>
                    <a:pt x="15" y="130"/>
                    <a:pt x="0" y="124"/>
                    <a:pt x="0" y="12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58" y="175"/>
                    <a:pt x="58" y="175"/>
                    <a:pt x="58" y="175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31" y="204"/>
                    <a:pt x="36" y="216"/>
                  </a:cubicBezTo>
                  <a:cubicBezTo>
                    <a:pt x="37" y="219"/>
                    <a:pt x="39" y="227"/>
                    <a:pt x="41" y="235"/>
                  </a:cubicBezTo>
                  <a:cubicBezTo>
                    <a:pt x="65" y="237"/>
                    <a:pt x="91" y="237"/>
                    <a:pt x="103" y="2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Freeform 975" descr="© INSCALE GmbH, 05.05.2010&#10;http://www.presentationload.com/"/>
            <p:cNvSpPr>
              <a:spLocks/>
            </p:cNvSpPr>
            <p:nvPr/>
          </p:nvSpPr>
          <p:spPr bwMode="gray">
            <a:xfrm>
              <a:off x="952" y="1562"/>
              <a:ext cx="558" cy="335"/>
            </a:xfrm>
            <a:custGeom>
              <a:avLst/>
              <a:gdLst/>
              <a:ahLst/>
              <a:cxnLst>
                <a:cxn ang="0">
                  <a:pos x="961" y="125"/>
                </a:cxn>
                <a:cxn ang="0">
                  <a:pos x="920" y="141"/>
                </a:cxn>
                <a:cxn ang="0">
                  <a:pos x="868" y="174"/>
                </a:cxn>
                <a:cxn ang="0">
                  <a:pos x="566" y="49"/>
                </a:cxn>
                <a:cxn ang="0">
                  <a:pos x="481" y="25"/>
                </a:cxn>
                <a:cxn ang="0">
                  <a:pos x="326" y="94"/>
                </a:cxn>
                <a:cxn ang="0">
                  <a:pos x="337" y="141"/>
                </a:cxn>
                <a:cxn ang="0">
                  <a:pos x="319" y="185"/>
                </a:cxn>
                <a:cxn ang="0">
                  <a:pos x="291" y="174"/>
                </a:cxn>
                <a:cxn ang="0">
                  <a:pos x="265" y="169"/>
                </a:cxn>
                <a:cxn ang="0">
                  <a:pos x="237" y="162"/>
                </a:cxn>
                <a:cxn ang="0">
                  <a:pos x="134" y="98"/>
                </a:cxn>
                <a:cxn ang="0">
                  <a:pos x="141" y="209"/>
                </a:cxn>
                <a:cxn ang="0">
                  <a:pos x="116" y="249"/>
                </a:cxn>
                <a:cxn ang="0">
                  <a:pos x="98" y="285"/>
                </a:cxn>
                <a:cxn ang="0">
                  <a:pos x="114" y="303"/>
                </a:cxn>
                <a:cxn ang="0">
                  <a:pos x="159" y="290"/>
                </a:cxn>
                <a:cxn ang="0">
                  <a:pos x="204" y="311"/>
                </a:cxn>
                <a:cxn ang="0">
                  <a:pos x="131" y="391"/>
                </a:cxn>
                <a:cxn ang="0">
                  <a:pos x="107" y="432"/>
                </a:cxn>
                <a:cxn ang="0">
                  <a:pos x="72" y="425"/>
                </a:cxn>
                <a:cxn ang="0">
                  <a:pos x="54" y="438"/>
                </a:cxn>
                <a:cxn ang="0">
                  <a:pos x="42" y="488"/>
                </a:cxn>
                <a:cxn ang="0">
                  <a:pos x="0" y="530"/>
                </a:cxn>
                <a:cxn ang="0">
                  <a:pos x="10" y="564"/>
                </a:cxn>
                <a:cxn ang="0">
                  <a:pos x="17" y="599"/>
                </a:cxn>
                <a:cxn ang="0">
                  <a:pos x="58" y="568"/>
                </a:cxn>
                <a:cxn ang="0">
                  <a:pos x="120" y="572"/>
                </a:cxn>
                <a:cxn ang="0">
                  <a:pos x="170" y="570"/>
                </a:cxn>
                <a:cxn ang="0">
                  <a:pos x="176" y="544"/>
                </a:cxn>
                <a:cxn ang="0">
                  <a:pos x="215" y="540"/>
                </a:cxn>
                <a:cxn ang="0">
                  <a:pos x="244" y="542"/>
                </a:cxn>
                <a:cxn ang="0">
                  <a:pos x="271" y="568"/>
                </a:cxn>
                <a:cxn ang="0">
                  <a:pos x="320" y="597"/>
                </a:cxn>
                <a:cxn ang="0">
                  <a:pos x="366" y="593"/>
                </a:cxn>
                <a:cxn ang="0">
                  <a:pos x="388" y="596"/>
                </a:cxn>
                <a:cxn ang="0">
                  <a:pos x="512" y="623"/>
                </a:cxn>
                <a:cxn ang="0">
                  <a:pos x="541" y="616"/>
                </a:cxn>
                <a:cxn ang="0">
                  <a:pos x="560" y="580"/>
                </a:cxn>
                <a:cxn ang="0">
                  <a:pos x="586" y="532"/>
                </a:cxn>
                <a:cxn ang="0">
                  <a:pos x="592" y="500"/>
                </a:cxn>
                <a:cxn ang="0">
                  <a:pos x="656" y="422"/>
                </a:cxn>
                <a:cxn ang="0">
                  <a:pos x="714" y="332"/>
                </a:cxn>
                <a:cxn ang="0">
                  <a:pos x="792" y="310"/>
                </a:cxn>
                <a:cxn ang="0">
                  <a:pos x="899" y="260"/>
                </a:cxn>
                <a:cxn ang="0">
                  <a:pos x="976" y="224"/>
                </a:cxn>
                <a:cxn ang="0">
                  <a:pos x="1018" y="188"/>
                </a:cxn>
                <a:cxn ang="0">
                  <a:pos x="1010" y="145"/>
                </a:cxn>
                <a:cxn ang="0">
                  <a:pos x="999" y="102"/>
                </a:cxn>
              </a:cxnLst>
              <a:rect l="0" t="0" r="r" b="b"/>
              <a:pathLst>
                <a:path w="1037" h="623">
                  <a:moveTo>
                    <a:pt x="984" y="121"/>
                  </a:moveTo>
                  <a:cubicBezTo>
                    <a:pt x="980" y="128"/>
                    <a:pt x="964" y="125"/>
                    <a:pt x="961" y="125"/>
                  </a:cubicBezTo>
                  <a:cubicBezTo>
                    <a:pt x="958" y="125"/>
                    <a:pt x="959" y="141"/>
                    <a:pt x="956" y="141"/>
                  </a:cubicBezTo>
                  <a:cubicBezTo>
                    <a:pt x="953" y="141"/>
                    <a:pt x="936" y="141"/>
                    <a:pt x="920" y="141"/>
                  </a:cubicBezTo>
                  <a:cubicBezTo>
                    <a:pt x="904" y="141"/>
                    <a:pt x="897" y="168"/>
                    <a:pt x="897" y="168"/>
                  </a:cubicBezTo>
                  <a:cubicBezTo>
                    <a:pt x="897" y="168"/>
                    <a:pt x="881" y="174"/>
                    <a:pt x="868" y="174"/>
                  </a:cubicBezTo>
                  <a:cubicBezTo>
                    <a:pt x="855" y="174"/>
                    <a:pt x="833" y="188"/>
                    <a:pt x="833" y="188"/>
                  </a:cubicBezTo>
                  <a:cubicBezTo>
                    <a:pt x="833" y="188"/>
                    <a:pt x="578" y="56"/>
                    <a:pt x="566" y="49"/>
                  </a:cubicBezTo>
                  <a:cubicBezTo>
                    <a:pt x="554" y="42"/>
                    <a:pt x="535" y="22"/>
                    <a:pt x="518" y="11"/>
                  </a:cubicBezTo>
                  <a:cubicBezTo>
                    <a:pt x="501" y="0"/>
                    <a:pt x="481" y="25"/>
                    <a:pt x="481" y="25"/>
                  </a:cubicBezTo>
                  <a:cubicBezTo>
                    <a:pt x="368" y="21"/>
                    <a:pt x="368" y="21"/>
                    <a:pt x="368" y="21"/>
                  </a:cubicBezTo>
                  <a:cubicBezTo>
                    <a:pt x="368" y="21"/>
                    <a:pt x="329" y="93"/>
                    <a:pt x="326" y="94"/>
                  </a:cubicBezTo>
                  <a:cubicBezTo>
                    <a:pt x="323" y="95"/>
                    <a:pt x="336" y="100"/>
                    <a:pt x="340" y="111"/>
                  </a:cubicBezTo>
                  <a:cubicBezTo>
                    <a:pt x="344" y="122"/>
                    <a:pt x="340" y="133"/>
                    <a:pt x="337" y="141"/>
                  </a:cubicBezTo>
                  <a:cubicBezTo>
                    <a:pt x="334" y="149"/>
                    <a:pt x="344" y="159"/>
                    <a:pt x="347" y="169"/>
                  </a:cubicBezTo>
                  <a:cubicBezTo>
                    <a:pt x="350" y="179"/>
                    <a:pt x="329" y="185"/>
                    <a:pt x="319" y="185"/>
                  </a:cubicBezTo>
                  <a:cubicBezTo>
                    <a:pt x="309" y="185"/>
                    <a:pt x="304" y="168"/>
                    <a:pt x="304" y="168"/>
                  </a:cubicBezTo>
                  <a:cubicBezTo>
                    <a:pt x="291" y="174"/>
                    <a:pt x="291" y="174"/>
                    <a:pt x="291" y="174"/>
                  </a:cubicBezTo>
                  <a:cubicBezTo>
                    <a:pt x="291" y="174"/>
                    <a:pt x="280" y="164"/>
                    <a:pt x="279" y="161"/>
                  </a:cubicBezTo>
                  <a:cubicBezTo>
                    <a:pt x="278" y="158"/>
                    <a:pt x="265" y="169"/>
                    <a:pt x="265" y="169"/>
                  </a:cubicBezTo>
                  <a:cubicBezTo>
                    <a:pt x="248" y="156"/>
                    <a:pt x="248" y="156"/>
                    <a:pt x="248" y="156"/>
                  </a:cubicBezTo>
                  <a:cubicBezTo>
                    <a:pt x="237" y="162"/>
                    <a:pt x="237" y="162"/>
                    <a:pt x="237" y="162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5"/>
                    <a:pt x="146" y="95"/>
                    <a:pt x="134" y="98"/>
                  </a:cubicBezTo>
                  <a:cubicBezTo>
                    <a:pt x="122" y="101"/>
                    <a:pt x="153" y="147"/>
                    <a:pt x="159" y="170"/>
                  </a:cubicBezTo>
                  <a:cubicBezTo>
                    <a:pt x="165" y="193"/>
                    <a:pt x="143" y="198"/>
                    <a:pt x="141" y="209"/>
                  </a:cubicBezTo>
                  <a:cubicBezTo>
                    <a:pt x="139" y="220"/>
                    <a:pt x="148" y="225"/>
                    <a:pt x="149" y="234"/>
                  </a:cubicBezTo>
                  <a:cubicBezTo>
                    <a:pt x="150" y="243"/>
                    <a:pt x="116" y="249"/>
                    <a:pt x="116" y="249"/>
                  </a:cubicBezTo>
                  <a:cubicBezTo>
                    <a:pt x="117" y="263"/>
                    <a:pt x="117" y="263"/>
                    <a:pt x="117" y="263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114" y="303"/>
                    <a:pt x="114" y="303"/>
                    <a:pt x="114" y="303"/>
                  </a:cubicBezTo>
                  <a:cubicBezTo>
                    <a:pt x="128" y="318"/>
                    <a:pt x="128" y="318"/>
                    <a:pt x="128" y="318"/>
                  </a:cubicBezTo>
                  <a:cubicBezTo>
                    <a:pt x="159" y="290"/>
                    <a:pt x="159" y="290"/>
                    <a:pt x="159" y="290"/>
                  </a:cubicBezTo>
                  <a:cubicBezTo>
                    <a:pt x="179" y="285"/>
                    <a:pt x="179" y="285"/>
                    <a:pt x="179" y="285"/>
                  </a:cubicBezTo>
                  <a:cubicBezTo>
                    <a:pt x="204" y="311"/>
                    <a:pt x="204" y="311"/>
                    <a:pt x="204" y="311"/>
                  </a:cubicBezTo>
                  <a:cubicBezTo>
                    <a:pt x="204" y="311"/>
                    <a:pt x="163" y="359"/>
                    <a:pt x="156" y="359"/>
                  </a:cubicBezTo>
                  <a:cubicBezTo>
                    <a:pt x="149" y="359"/>
                    <a:pt x="131" y="387"/>
                    <a:pt x="131" y="391"/>
                  </a:cubicBezTo>
                  <a:cubicBezTo>
                    <a:pt x="131" y="395"/>
                    <a:pt x="134" y="407"/>
                    <a:pt x="134" y="407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1" y="425"/>
                    <a:pt x="101" y="425"/>
                    <a:pt x="101" y="425"/>
                  </a:cubicBezTo>
                  <a:cubicBezTo>
                    <a:pt x="72" y="425"/>
                    <a:pt x="72" y="425"/>
                    <a:pt x="72" y="425"/>
                  </a:cubicBezTo>
                  <a:cubicBezTo>
                    <a:pt x="58" y="438"/>
                    <a:pt x="58" y="438"/>
                    <a:pt x="58" y="438"/>
                  </a:cubicBezTo>
                  <a:cubicBezTo>
                    <a:pt x="58" y="438"/>
                    <a:pt x="56" y="438"/>
                    <a:pt x="54" y="438"/>
                  </a:cubicBezTo>
                  <a:cubicBezTo>
                    <a:pt x="56" y="440"/>
                    <a:pt x="58" y="442"/>
                    <a:pt x="58" y="442"/>
                  </a:cubicBezTo>
                  <a:cubicBezTo>
                    <a:pt x="58" y="442"/>
                    <a:pt x="42" y="480"/>
                    <a:pt x="42" y="488"/>
                  </a:cubicBezTo>
                  <a:cubicBezTo>
                    <a:pt x="42" y="497"/>
                    <a:pt x="22" y="494"/>
                    <a:pt x="22" y="494"/>
                  </a:cubicBezTo>
                  <a:cubicBezTo>
                    <a:pt x="0" y="530"/>
                    <a:pt x="0" y="530"/>
                    <a:pt x="0" y="530"/>
                  </a:cubicBezTo>
                  <a:cubicBezTo>
                    <a:pt x="17" y="546"/>
                    <a:pt x="17" y="546"/>
                    <a:pt x="17" y="546"/>
                  </a:cubicBezTo>
                  <a:cubicBezTo>
                    <a:pt x="10" y="564"/>
                    <a:pt x="10" y="564"/>
                    <a:pt x="10" y="564"/>
                  </a:cubicBezTo>
                  <a:cubicBezTo>
                    <a:pt x="10" y="564"/>
                    <a:pt x="29" y="586"/>
                    <a:pt x="24" y="589"/>
                  </a:cubicBezTo>
                  <a:cubicBezTo>
                    <a:pt x="20" y="592"/>
                    <a:pt x="17" y="599"/>
                    <a:pt x="17" y="599"/>
                  </a:cubicBezTo>
                  <a:cubicBezTo>
                    <a:pt x="17" y="599"/>
                    <a:pt x="21" y="606"/>
                    <a:pt x="24" y="606"/>
                  </a:cubicBezTo>
                  <a:cubicBezTo>
                    <a:pt x="28" y="606"/>
                    <a:pt x="40" y="568"/>
                    <a:pt x="58" y="568"/>
                  </a:cubicBezTo>
                  <a:cubicBezTo>
                    <a:pt x="77" y="568"/>
                    <a:pt x="91" y="580"/>
                    <a:pt x="101" y="579"/>
                  </a:cubicBezTo>
                  <a:cubicBezTo>
                    <a:pt x="111" y="578"/>
                    <a:pt x="120" y="572"/>
                    <a:pt x="120" y="572"/>
                  </a:cubicBezTo>
                  <a:cubicBezTo>
                    <a:pt x="120" y="572"/>
                    <a:pt x="135" y="594"/>
                    <a:pt x="136" y="592"/>
                  </a:cubicBezTo>
                  <a:cubicBezTo>
                    <a:pt x="138" y="590"/>
                    <a:pt x="170" y="570"/>
                    <a:pt x="170" y="570"/>
                  </a:cubicBezTo>
                  <a:cubicBezTo>
                    <a:pt x="170" y="570"/>
                    <a:pt x="181" y="586"/>
                    <a:pt x="187" y="581"/>
                  </a:cubicBezTo>
                  <a:cubicBezTo>
                    <a:pt x="193" y="576"/>
                    <a:pt x="176" y="544"/>
                    <a:pt x="176" y="544"/>
                  </a:cubicBezTo>
                  <a:cubicBezTo>
                    <a:pt x="198" y="523"/>
                    <a:pt x="198" y="523"/>
                    <a:pt x="198" y="523"/>
                  </a:cubicBezTo>
                  <a:cubicBezTo>
                    <a:pt x="215" y="540"/>
                    <a:pt x="215" y="540"/>
                    <a:pt x="215" y="540"/>
                  </a:cubicBezTo>
                  <a:cubicBezTo>
                    <a:pt x="222" y="532"/>
                    <a:pt x="222" y="532"/>
                    <a:pt x="222" y="532"/>
                  </a:cubicBezTo>
                  <a:cubicBezTo>
                    <a:pt x="244" y="542"/>
                    <a:pt x="244" y="542"/>
                    <a:pt x="244" y="542"/>
                  </a:cubicBezTo>
                  <a:cubicBezTo>
                    <a:pt x="244" y="542"/>
                    <a:pt x="234" y="526"/>
                    <a:pt x="250" y="533"/>
                  </a:cubicBezTo>
                  <a:cubicBezTo>
                    <a:pt x="266" y="540"/>
                    <a:pt x="264" y="565"/>
                    <a:pt x="271" y="568"/>
                  </a:cubicBezTo>
                  <a:cubicBezTo>
                    <a:pt x="278" y="572"/>
                    <a:pt x="286" y="566"/>
                    <a:pt x="286" y="566"/>
                  </a:cubicBezTo>
                  <a:cubicBezTo>
                    <a:pt x="320" y="597"/>
                    <a:pt x="320" y="597"/>
                    <a:pt x="320" y="597"/>
                  </a:cubicBezTo>
                  <a:cubicBezTo>
                    <a:pt x="320" y="597"/>
                    <a:pt x="346" y="580"/>
                    <a:pt x="348" y="581"/>
                  </a:cubicBezTo>
                  <a:cubicBezTo>
                    <a:pt x="351" y="582"/>
                    <a:pt x="366" y="593"/>
                    <a:pt x="366" y="593"/>
                  </a:cubicBezTo>
                  <a:cubicBezTo>
                    <a:pt x="366" y="593"/>
                    <a:pt x="372" y="585"/>
                    <a:pt x="376" y="587"/>
                  </a:cubicBezTo>
                  <a:cubicBezTo>
                    <a:pt x="379" y="589"/>
                    <a:pt x="385" y="596"/>
                    <a:pt x="388" y="596"/>
                  </a:cubicBezTo>
                  <a:cubicBezTo>
                    <a:pt x="390" y="596"/>
                    <a:pt x="393" y="570"/>
                    <a:pt x="419" y="580"/>
                  </a:cubicBezTo>
                  <a:cubicBezTo>
                    <a:pt x="445" y="590"/>
                    <a:pt x="512" y="623"/>
                    <a:pt x="512" y="623"/>
                  </a:cubicBezTo>
                  <a:cubicBezTo>
                    <a:pt x="512" y="623"/>
                    <a:pt x="529" y="623"/>
                    <a:pt x="541" y="623"/>
                  </a:cubicBezTo>
                  <a:cubicBezTo>
                    <a:pt x="541" y="618"/>
                    <a:pt x="541" y="616"/>
                    <a:pt x="541" y="616"/>
                  </a:cubicBezTo>
                  <a:cubicBezTo>
                    <a:pt x="541" y="616"/>
                    <a:pt x="556" y="601"/>
                    <a:pt x="557" y="598"/>
                  </a:cubicBezTo>
                  <a:cubicBezTo>
                    <a:pt x="558" y="596"/>
                    <a:pt x="560" y="580"/>
                    <a:pt x="560" y="580"/>
                  </a:cubicBezTo>
                  <a:cubicBezTo>
                    <a:pt x="588" y="552"/>
                    <a:pt x="588" y="552"/>
                    <a:pt x="588" y="552"/>
                  </a:cubicBezTo>
                  <a:cubicBezTo>
                    <a:pt x="588" y="552"/>
                    <a:pt x="586" y="536"/>
                    <a:pt x="586" y="532"/>
                  </a:cubicBezTo>
                  <a:cubicBezTo>
                    <a:pt x="586" y="528"/>
                    <a:pt x="598" y="520"/>
                    <a:pt x="598" y="518"/>
                  </a:cubicBezTo>
                  <a:cubicBezTo>
                    <a:pt x="597" y="516"/>
                    <a:pt x="592" y="504"/>
                    <a:pt x="592" y="500"/>
                  </a:cubicBezTo>
                  <a:cubicBezTo>
                    <a:pt x="592" y="496"/>
                    <a:pt x="635" y="430"/>
                    <a:pt x="642" y="427"/>
                  </a:cubicBezTo>
                  <a:cubicBezTo>
                    <a:pt x="648" y="424"/>
                    <a:pt x="656" y="424"/>
                    <a:pt x="656" y="422"/>
                  </a:cubicBezTo>
                  <a:cubicBezTo>
                    <a:pt x="656" y="419"/>
                    <a:pt x="661" y="373"/>
                    <a:pt x="665" y="367"/>
                  </a:cubicBezTo>
                  <a:cubicBezTo>
                    <a:pt x="669" y="361"/>
                    <a:pt x="714" y="332"/>
                    <a:pt x="714" y="332"/>
                  </a:cubicBezTo>
                  <a:cubicBezTo>
                    <a:pt x="714" y="332"/>
                    <a:pt x="713" y="354"/>
                    <a:pt x="730" y="353"/>
                  </a:cubicBezTo>
                  <a:cubicBezTo>
                    <a:pt x="748" y="352"/>
                    <a:pt x="778" y="308"/>
                    <a:pt x="792" y="310"/>
                  </a:cubicBezTo>
                  <a:cubicBezTo>
                    <a:pt x="806" y="312"/>
                    <a:pt x="840" y="308"/>
                    <a:pt x="840" y="308"/>
                  </a:cubicBezTo>
                  <a:cubicBezTo>
                    <a:pt x="840" y="308"/>
                    <a:pt x="874" y="262"/>
                    <a:pt x="899" y="260"/>
                  </a:cubicBezTo>
                  <a:cubicBezTo>
                    <a:pt x="924" y="258"/>
                    <a:pt x="966" y="248"/>
                    <a:pt x="966" y="248"/>
                  </a:cubicBezTo>
                  <a:cubicBezTo>
                    <a:pt x="966" y="248"/>
                    <a:pt x="950" y="234"/>
                    <a:pt x="976" y="224"/>
                  </a:cubicBezTo>
                  <a:cubicBezTo>
                    <a:pt x="1001" y="214"/>
                    <a:pt x="1018" y="202"/>
                    <a:pt x="1018" y="202"/>
                  </a:cubicBezTo>
                  <a:cubicBezTo>
                    <a:pt x="1018" y="202"/>
                    <a:pt x="1016" y="189"/>
                    <a:pt x="1018" y="188"/>
                  </a:cubicBezTo>
                  <a:cubicBezTo>
                    <a:pt x="1020" y="188"/>
                    <a:pt x="1037" y="181"/>
                    <a:pt x="1034" y="173"/>
                  </a:cubicBezTo>
                  <a:cubicBezTo>
                    <a:pt x="1032" y="165"/>
                    <a:pt x="1009" y="154"/>
                    <a:pt x="1010" y="145"/>
                  </a:cubicBezTo>
                  <a:cubicBezTo>
                    <a:pt x="1010" y="140"/>
                    <a:pt x="1020" y="125"/>
                    <a:pt x="1028" y="114"/>
                  </a:cubicBezTo>
                  <a:cubicBezTo>
                    <a:pt x="1020" y="109"/>
                    <a:pt x="1010" y="104"/>
                    <a:pt x="999" y="102"/>
                  </a:cubicBezTo>
                  <a:cubicBezTo>
                    <a:pt x="979" y="99"/>
                    <a:pt x="988" y="114"/>
                    <a:pt x="984" y="12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reeform 976" descr="© INSCALE GmbH, 05.05.2010&#10;http://www.presentationload.com/"/>
            <p:cNvSpPr>
              <a:spLocks/>
            </p:cNvSpPr>
            <p:nvPr/>
          </p:nvSpPr>
          <p:spPr bwMode="gray">
            <a:xfrm>
              <a:off x="197" y="1452"/>
              <a:ext cx="76" cy="82"/>
            </a:xfrm>
            <a:custGeom>
              <a:avLst/>
              <a:gdLst/>
              <a:ahLst/>
              <a:cxnLst>
                <a:cxn ang="0">
                  <a:pos x="126" y="52"/>
                </a:cxn>
                <a:cxn ang="0">
                  <a:pos x="110" y="25"/>
                </a:cxn>
                <a:cxn ang="0">
                  <a:pos x="94" y="48"/>
                </a:cxn>
                <a:cxn ang="0">
                  <a:pos x="55" y="0"/>
                </a:cxn>
                <a:cxn ang="0">
                  <a:pos x="27" y="10"/>
                </a:cxn>
                <a:cxn ang="0">
                  <a:pos x="0" y="5"/>
                </a:cxn>
                <a:cxn ang="0">
                  <a:pos x="89" y="153"/>
                </a:cxn>
                <a:cxn ang="0">
                  <a:pos x="141" y="130"/>
                </a:cxn>
                <a:cxn ang="0">
                  <a:pos x="120" y="83"/>
                </a:cxn>
                <a:cxn ang="0">
                  <a:pos x="126" y="52"/>
                </a:cxn>
              </a:cxnLst>
              <a:rect l="0" t="0" r="r" b="b"/>
              <a:pathLst>
                <a:path w="141" h="153">
                  <a:moveTo>
                    <a:pt x="126" y="52"/>
                  </a:moveTo>
                  <a:cubicBezTo>
                    <a:pt x="126" y="45"/>
                    <a:pt x="110" y="25"/>
                    <a:pt x="110" y="25"/>
                  </a:cubicBezTo>
                  <a:cubicBezTo>
                    <a:pt x="110" y="25"/>
                    <a:pt x="103" y="45"/>
                    <a:pt x="94" y="48"/>
                  </a:cubicBezTo>
                  <a:cubicBezTo>
                    <a:pt x="85" y="51"/>
                    <a:pt x="55" y="0"/>
                    <a:pt x="55" y="0"/>
                  </a:cubicBezTo>
                  <a:cubicBezTo>
                    <a:pt x="55" y="0"/>
                    <a:pt x="35" y="7"/>
                    <a:pt x="27" y="10"/>
                  </a:cubicBezTo>
                  <a:cubicBezTo>
                    <a:pt x="19" y="13"/>
                    <a:pt x="0" y="5"/>
                    <a:pt x="0" y="5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25" y="87"/>
                    <a:pt x="120" y="83"/>
                  </a:cubicBezTo>
                  <a:cubicBezTo>
                    <a:pt x="114" y="78"/>
                    <a:pt x="126" y="59"/>
                    <a:pt x="126" y="5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Freeform 977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784" y="878"/>
              <a:ext cx="970" cy="919"/>
            </a:xfrm>
            <a:custGeom>
              <a:avLst/>
              <a:gdLst/>
              <a:ahLst/>
              <a:cxnLst>
                <a:cxn ang="0">
                  <a:pos x="1571" y="121"/>
                </a:cxn>
                <a:cxn ang="0">
                  <a:pos x="1798" y="148"/>
                </a:cxn>
                <a:cxn ang="0">
                  <a:pos x="1499" y="7"/>
                </a:cxn>
                <a:cxn ang="0">
                  <a:pos x="1628" y="176"/>
                </a:cxn>
                <a:cxn ang="0">
                  <a:pos x="1679" y="35"/>
                </a:cxn>
                <a:cxn ang="0">
                  <a:pos x="1496" y="71"/>
                </a:cxn>
                <a:cxn ang="0">
                  <a:pos x="1524" y="35"/>
                </a:cxn>
                <a:cxn ang="0">
                  <a:pos x="1471" y="63"/>
                </a:cxn>
                <a:cxn ang="0">
                  <a:pos x="1719" y="19"/>
                </a:cxn>
                <a:cxn ang="0">
                  <a:pos x="1686" y="85"/>
                </a:cxn>
                <a:cxn ang="0">
                  <a:pos x="1601" y="71"/>
                </a:cxn>
                <a:cxn ang="0">
                  <a:pos x="1701" y="129"/>
                </a:cxn>
                <a:cxn ang="0">
                  <a:pos x="1775" y="46"/>
                </a:cxn>
                <a:cxn ang="0">
                  <a:pos x="1598" y="610"/>
                </a:cxn>
                <a:cxn ang="0">
                  <a:pos x="1410" y="604"/>
                </a:cxn>
                <a:cxn ang="0">
                  <a:pos x="1322" y="660"/>
                </a:cxn>
                <a:cxn ang="0">
                  <a:pos x="1222" y="732"/>
                </a:cxn>
                <a:cxn ang="0">
                  <a:pos x="1314" y="767"/>
                </a:cxn>
                <a:cxn ang="0">
                  <a:pos x="1391" y="729"/>
                </a:cxn>
                <a:cxn ang="0">
                  <a:pos x="1697" y="569"/>
                </a:cxn>
                <a:cxn ang="0">
                  <a:pos x="1263" y="1206"/>
                </a:cxn>
                <a:cxn ang="0">
                  <a:pos x="1183" y="1281"/>
                </a:cxn>
                <a:cxn ang="0">
                  <a:pos x="1142" y="1232"/>
                </a:cxn>
                <a:cxn ang="0">
                  <a:pos x="930" y="1205"/>
                </a:cxn>
                <a:cxn ang="0">
                  <a:pos x="925" y="1155"/>
                </a:cxn>
                <a:cxn ang="0">
                  <a:pos x="777" y="1157"/>
                </a:cxn>
                <a:cxn ang="0">
                  <a:pos x="621" y="1169"/>
                </a:cxn>
                <a:cxn ang="0">
                  <a:pos x="714" y="1068"/>
                </a:cxn>
                <a:cxn ang="0">
                  <a:pos x="649" y="977"/>
                </a:cxn>
                <a:cxn ang="0">
                  <a:pos x="537" y="1167"/>
                </a:cxn>
                <a:cxn ang="0">
                  <a:pos x="437" y="1118"/>
                </a:cxn>
                <a:cxn ang="0">
                  <a:pos x="279" y="1180"/>
                </a:cxn>
                <a:cxn ang="0">
                  <a:pos x="241" y="1065"/>
                </a:cxn>
                <a:cxn ang="0">
                  <a:pos x="187" y="1183"/>
                </a:cxn>
                <a:cxn ang="0">
                  <a:pos x="85" y="1257"/>
                </a:cxn>
                <a:cxn ang="0">
                  <a:pos x="15" y="1437"/>
                </a:cxn>
                <a:cxn ang="0">
                  <a:pos x="108" y="1507"/>
                </a:cxn>
                <a:cxn ang="0">
                  <a:pos x="251" y="1612"/>
                </a:cxn>
                <a:cxn ang="0">
                  <a:pos x="315" y="1675"/>
                </a:cxn>
                <a:cxn ang="0">
                  <a:pos x="384" y="1696"/>
                </a:cxn>
                <a:cxn ang="0">
                  <a:pos x="516" y="1582"/>
                </a:cxn>
                <a:cxn ang="0">
                  <a:pos x="410" y="1556"/>
                </a:cxn>
                <a:cxn ang="0">
                  <a:pos x="446" y="1369"/>
                </a:cxn>
                <a:cxn ang="0">
                  <a:pos x="603" y="1445"/>
                </a:cxn>
                <a:cxn ang="0">
                  <a:pos x="638" y="1365"/>
                </a:cxn>
                <a:cxn ang="0">
                  <a:pos x="1180" y="1445"/>
                </a:cxn>
                <a:cxn ang="0">
                  <a:pos x="1311" y="1373"/>
                </a:cxn>
                <a:cxn ang="0">
                  <a:pos x="1344" y="1276"/>
                </a:cxn>
                <a:cxn ang="0">
                  <a:pos x="1073" y="908"/>
                </a:cxn>
                <a:cxn ang="0">
                  <a:pos x="1095" y="1009"/>
                </a:cxn>
                <a:cxn ang="0">
                  <a:pos x="1153" y="1049"/>
                </a:cxn>
                <a:cxn ang="0">
                  <a:pos x="1222" y="857"/>
                </a:cxn>
                <a:cxn ang="0">
                  <a:pos x="1217" y="771"/>
                </a:cxn>
                <a:cxn ang="0">
                  <a:pos x="1086" y="839"/>
                </a:cxn>
                <a:cxn ang="0">
                  <a:pos x="1201" y="1103"/>
                </a:cxn>
                <a:cxn ang="0">
                  <a:pos x="1225" y="1185"/>
                </a:cxn>
              </a:cxnLst>
              <a:rect l="0" t="0" r="r" b="b"/>
              <a:pathLst>
                <a:path w="1803" h="1709">
                  <a:moveTo>
                    <a:pt x="1507" y="134"/>
                  </a:moveTo>
                  <a:cubicBezTo>
                    <a:pt x="1515" y="121"/>
                    <a:pt x="1515" y="121"/>
                    <a:pt x="1515" y="121"/>
                  </a:cubicBezTo>
                  <a:cubicBezTo>
                    <a:pt x="1491" y="121"/>
                    <a:pt x="1491" y="121"/>
                    <a:pt x="1491" y="121"/>
                  </a:cubicBezTo>
                  <a:lnTo>
                    <a:pt x="1507" y="134"/>
                  </a:lnTo>
                  <a:close/>
                  <a:moveTo>
                    <a:pt x="1546" y="119"/>
                  </a:moveTo>
                  <a:cubicBezTo>
                    <a:pt x="1546" y="119"/>
                    <a:pt x="1571" y="132"/>
                    <a:pt x="1571" y="121"/>
                  </a:cubicBezTo>
                  <a:cubicBezTo>
                    <a:pt x="1571" y="110"/>
                    <a:pt x="1567" y="104"/>
                    <a:pt x="1567" y="104"/>
                  </a:cubicBezTo>
                  <a:cubicBezTo>
                    <a:pt x="1567" y="104"/>
                    <a:pt x="1556" y="119"/>
                    <a:pt x="1546" y="119"/>
                  </a:cubicBezTo>
                  <a:close/>
                  <a:moveTo>
                    <a:pt x="1772" y="130"/>
                  </a:moveTo>
                  <a:cubicBezTo>
                    <a:pt x="1772" y="130"/>
                    <a:pt x="1764" y="121"/>
                    <a:pt x="1753" y="130"/>
                  </a:cubicBezTo>
                  <a:cubicBezTo>
                    <a:pt x="1742" y="140"/>
                    <a:pt x="1740" y="151"/>
                    <a:pt x="1751" y="162"/>
                  </a:cubicBezTo>
                  <a:cubicBezTo>
                    <a:pt x="1769" y="180"/>
                    <a:pt x="1798" y="159"/>
                    <a:pt x="1798" y="148"/>
                  </a:cubicBezTo>
                  <a:cubicBezTo>
                    <a:pt x="1798" y="137"/>
                    <a:pt x="1794" y="113"/>
                    <a:pt x="1794" y="113"/>
                  </a:cubicBezTo>
                  <a:lnTo>
                    <a:pt x="1772" y="130"/>
                  </a:lnTo>
                  <a:close/>
                  <a:moveTo>
                    <a:pt x="1493" y="27"/>
                  </a:moveTo>
                  <a:cubicBezTo>
                    <a:pt x="1505" y="36"/>
                    <a:pt x="1505" y="36"/>
                    <a:pt x="1505" y="36"/>
                  </a:cubicBezTo>
                  <a:cubicBezTo>
                    <a:pt x="1505" y="36"/>
                    <a:pt x="1524" y="30"/>
                    <a:pt x="1515" y="24"/>
                  </a:cubicBezTo>
                  <a:cubicBezTo>
                    <a:pt x="1505" y="18"/>
                    <a:pt x="1507" y="7"/>
                    <a:pt x="1499" y="7"/>
                  </a:cubicBezTo>
                  <a:cubicBezTo>
                    <a:pt x="1491" y="7"/>
                    <a:pt x="1473" y="10"/>
                    <a:pt x="1473" y="10"/>
                  </a:cubicBezTo>
                  <a:cubicBezTo>
                    <a:pt x="1460" y="2"/>
                    <a:pt x="1460" y="2"/>
                    <a:pt x="1460" y="2"/>
                  </a:cubicBezTo>
                  <a:cubicBezTo>
                    <a:pt x="1463" y="33"/>
                    <a:pt x="1463" y="33"/>
                    <a:pt x="1463" y="33"/>
                  </a:cubicBezTo>
                  <a:lnTo>
                    <a:pt x="1493" y="27"/>
                  </a:lnTo>
                  <a:close/>
                  <a:moveTo>
                    <a:pt x="1640" y="134"/>
                  </a:moveTo>
                  <a:cubicBezTo>
                    <a:pt x="1628" y="176"/>
                    <a:pt x="1628" y="176"/>
                    <a:pt x="1628" y="176"/>
                  </a:cubicBezTo>
                  <a:cubicBezTo>
                    <a:pt x="1643" y="171"/>
                    <a:pt x="1651" y="160"/>
                    <a:pt x="1659" y="160"/>
                  </a:cubicBezTo>
                  <a:cubicBezTo>
                    <a:pt x="1667" y="160"/>
                    <a:pt x="1640" y="134"/>
                    <a:pt x="1640" y="134"/>
                  </a:cubicBezTo>
                  <a:close/>
                  <a:moveTo>
                    <a:pt x="1676" y="46"/>
                  </a:moveTo>
                  <a:cubicBezTo>
                    <a:pt x="1690" y="52"/>
                    <a:pt x="1709" y="63"/>
                    <a:pt x="1709" y="63"/>
                  </a:cubicBezTo>
                  <a:cubicBezTo>
                    <a:pt x="1709" y="63"/>
                    <a:pt x="1708" y="30"/>
                    <a:pt x="1695" y="27"/>
                  </a:cubicBezTo>
                  <a:cubicBezTo>
                    <a:pt x="1682" y="24"/>
                    <a:pt x="1679" y="35"/>
                    <a:pt x="1679" y="35"/>
                  </a:cubicBezTo>
                  <a:cubicBezTo>
                    <a:pt x="1650" y="41"/>
                    <a:pt x="1650" y="41"/>
                    <a:pt x="1650" y="41"/>
                  </a:cubicBezTo>
                  <a:cubicBezTo>
                    <a:pt x="1675" y="69"/>
                    <a:pt x="1675" y="69"/>
                    <a:pt x="1675" y="69"/>
                  </a:cubicBezTo>
                  <a:cubicBezTo>
                    <a:pt x="1675" y="69"/>
                    <a:pt x="1662" y="40"/>
                    <a:pt x="1676" y="46"/>
                  </a:cubicBezTo>
                  <a:close/>
                  <a:moveTo>
                    <a:pt x="1468" y="83"/>
                  </a:moveTo>
                  <a:cubicBezTo>
                    <a:pt x="1491" y="98"/>
                    <a:pt x="1491" y="98"/>
                    <a:pt x="1491" y="98"/>
                  </a:cubicBezTo>
                  <a:cubicBezTo>
                    <a:pt x="1496" y="71"/>
                    <a:pt x="1496" y="71"/>
                    <a:pt x="1496" y="71"/>
                  </a:cubicBezTo>
                  <a:cubicBezTo>
                    <a:pt x="1509" y="77"/>
                    <a:pt x="1509" y="77"/>
                    <a:pt x="1509" y="77"/>
                  </a:cubicBezTo>
                  <a:cubicBezTo>
                    <a:pt x="1526" y="71"/>
                    <a:pt x="1526" y="71"/>
                    <a:pt x="1526" y="71"/>
                  </a:cubicBezTo>
                  <a:cubicBezTo>
                    <a:pt x="1526" y="71"/>
                    <a:pt x="1541" y="85"/>
                    <a:pt x="1546" y="76"/>
                  </a:cubicBezTo>
                  <a:cubicBezTo>
                    <a:pt x="1551" y="66"/>
                    <a:pt x="1546" y="44"/>
                    <a:pt x="1546" y="44"/>
                  </a:cubicBezTo>
                  <a:cubicBezTo>
                    <a:pt x="1546" y="44"/>
                    <a:pt x="1582" y="47"/>
                    <a:pt x="1557" y="36"/>
                  </a:cubicBezTo>
                  <a:cubicBezTo>
                    <a:pt x="1532" y="25"/>
                    <a:pt x="1529" y="29"/>
                    <a:pt x="1524" y="35"/>
                  </a:cubicBezTo>
                  <a:cubicBezTo>
                    <a:pt x="1520" y="41"/>
                    <a:pt x="1521" y="51"/>
                    <a:pt x="1521" y="51"/>
                  </a:cubicBezTo>
                  <a:cubicBezTo>
                    <a:pt x="1491" y="44"/>
                    <a:pt x="1491" y="44"/>
                    <a:pt x="1491" y="44"/>
                  </a:cubicBezTo>
                  <a:cubicBezTo>
                    <a:pt x="1491" y="44"/>
                    <a:pt x="1491" y="58"/>
                    <a:pt x="1485" y="55"/>
                  </a:cubicBezTo>
                  <a:cubicBezTo>
                    <a:pt x="1479" y="52"/>
                    <a:pt x="1457" y="46"/>
                    <a:pt x="1457" y="46"/>
                  </a:cubicBezTo>
                  <a:cubicBezTo>
                    <a:pt x="1455" y="63"/>
                    <a:pt x="1455" y="63"/>
                    <a:pt x="1455" y="63"/>
                  </a:cubicBezTo>
                  <a:cubicBezTo>
                    <a:pt x="1471" y="63"/>
                    <a:pt x="1471" y="63"/>
                    <a:pt x="1471" y="63"/>
                  </a:cubicBezTo>
                  <a:lnTo>
                    <a:pt x="1468" y="83"/>
                  </a:lnTo>
                  <a:close/>
                  <a:moveTo>
                    <a:pt x="1653" y="212"/>
                  </a:moveTo>
                  <a:cubicBezTo>
                    <a:pt x="1665" y="218"/>
                    <a:pt x="1664" y="198"/>
                    <a:pt x="1664" y="198"/>
                  </a:cubicBezTo>
                  <a:cubicBezTo>
                    <a:pt x="1628" y="195"/>
                    <a:pt x="1640" y="206"/>
                    <a:pt x="1653" y="212"/>
                  </a:cubicBezTo>
                  <a:close/>
                  <a:moveTo>
                    <a:pt x="1736" y="16"/>
                  </a:moveTo>
                  <a:cubicBezTo>
                    <a:pt x="1729" y="7"/>
                    <a:pt x="1720" y="0"/>
                    <a:pt x="1719" y="19"/>
                  </a:cubicBezTo>
                  <a:cubicBezTo>
                    <a:pt x="1719" y="19"/>
                    <a:pt x="1742" y="25"/>
                    <a:pt x="1736" y="16"/>
                  </a:cubicBezTo>
                  <a:close/>
                  <a:moveTo>
                    <a:pt x="1631" y="110"/>
                  </a:moveTo>
                  <a:cubicBezTo>
                    <a:pt x="1642" y="121"/>
                    <a:pt x="1657" y="110"/>
                    <a:pt x="1657" y="110"/>
                  </a:cubicBezTo>
                  <a:cubicBezTo>
                    <a:pt x="1657" y="110"/>
                    <a:pt x="1678" y="113"/>
                    <a:pt x="1682" y="110"/>
                  </a:cubicBezTo>
                  <a:cubicBezTo>
                    <a:pt x="1687" y="107"/>
                    <a:pt x="1672" y="99"/>
                    <a:pt x="1672" y="99"/>
                  </a:cubicBezTo>
                  <a:cubicBezTo>
                    <a:pt x="1686" y="85"/>
                    <a:pt x="1686" y="85"/>
                    <a:pt x="1686" y="85"/>
                  </a:cubicBezTo>
                  <a:cubicBezTo>
                    <a:pt x="1672" y="85"/>
                    <a:pt x="1672" y="85"/>
                    <a:pt x="1672" y="85"/>
                  </a:cubicBezTo>
                  <a:cubicBezTo>
                    <a:pt x="1653" y="66"/>
                    <a:pt x="1653" y="66"/>
                    <a:pt x="1653" y="66"/>
                  </a:cubicBezTo>
                  <a:cubicBezTo>
                    <a:pt x="1639" y="65"/>
                    <a:pt x="1639" y="65"/>
                    <a:pt x="1639" y="65"/>
                  </a:cubicBezTo>
                  <a:cubicBezTo>
                    <a:pt x="1626" y="54"/>
                    <a:pt x="1626" y="54"/>
                    <a:pt x="1626" y="54"/>
                  </a:cubicBezTo>
                  <a:cubicBezTo>
                    <a:pt x="1624" y="74"/>
                    <a:pt x="1624" y="74"/>
                    <a:pt x="1624" y="74"/>
                  </a:cubicBezTo>
                  <a:cubicBezTo>
                    <a:pt x="1601" y="71"/>
                    <a:pt x="1601" y="71"/>
                    <a:pt x="1601" y="71"/>
                  </a:cubicBezTo>
                  <a:cubicBezTo>
                    <a:pt x="1599" y="87"/>
                    <a:pt x="1631" y="110"/>
                    <a:pt x="1631" y="110"/>
                  </a:cubicBezTo>
                  <a:close/>
                  <a:moveTo>
                    <a:pt x="1626" y="152"/>
                  </a:moveTo>
                  <a:cubicBezTo>
                    <a:pt x="1621" y="143"/>
                    <a:pt x="1596" y="138"/>
                    <a:pt x="1587" y="160"/>
                  </a:cubicBezTo>
                  <a:cubicBezTo>
                    <a:pt x="1612" y="171"/>
                    <a:pt x="1612" y="171"/>
                    <a:pt x="1612" y="171"/>
                  </a:cubicBezTo>
                  <a:cubicBezTo>
                    <a:pt x="1612" y="171"/>
                    <a:pt x="1631" y="162"/>
                    <a:pt x="1626" y="152"/>
                  </a:cubicBezTo>
                  <a:close/>
                  <a:moveTo>
                    <a:pt x="1701" y="129"/>
                  </a:moveTo>
                  <a:cubicBezTo>
                    <a:pt x="1698" y="118"/>
                    <a:pt x="1698" y="118"/>
                    <a:pt x="1698" y="118"/>
                  </a:cubicBezTo>
                  <a:cubicBezTo>
                    <a:pt x="1698" y="118"/>
                    <a:pt x="1670" y="132"/>
                    <a:pt x="1675" y="156"/>
                  </a:cubicBezTo>
                  <a:cubicBezTo>
                    <a:pt x="1695" y="166"/>
                    <a:pt x="1695" y="166"/>
                    <a:pt x="1695" y="166"/>
                  </a:cubicBezTo>
                  <a:cubicBezTo>
                    <a:pt x="1695" y="166"/>
                    <a:pt x="1740" y="157"/>
                    <a:pt x="1734" y="143"/>
                  </a:cubicBezTo>
                  <a:cubicBezTo>
                    <a:pt x="1728" y="129"/>
                    <a:pt x="1701" y="129"/>
                    <a:pt x="1701" y="129"/>
                  </a:cubicBezTo>
                  <a:close/>
                  <a:moveTo>
                    <a:pt x="1775" y="46"/>
                  </a:moveTo>
                  <a:cubicBezTo>
                    <a:pt x="1771" y="49"/>
                    <a:pt x="1794" y="74"/>
                    <a:pt x="1798" y="62"/>
                  </a:cubicBezTo>
                  <a:cubicBezTo>
                    <a:pt x="1803" y="49"/>
                    <a:pt x="1792" y="29"/>
                    <a:pt x="1775" y="46"/>
                  </a:cubicBezTo>
                  <a:close/>
                  <a:moveTo>
                    <a:pt x="1697" y="569"/>
                  </a:moveTo>
                  <a:cubicBezTo>
                    <a:pt x="1672" y="571"/>
                    <a:pt x="1639" y="601"/>
                    <a:pt x="1639" y="601"/>
                  </a:cubicBezTo>
                  <a:cubicBezTo>
                    <a:pt x="1610" y="597"/>
                    <a:pt x="1610" y="597"/>
                    <a:pt x="1610" y="597"/>
                  </a:cubicBezTo>
                  <a:cubicBezTo>
                    <a:pt x="1598" y="610"/>
                    <a:pt x="1598" y="610"/>
                    <a:pt x="1598" y="610"/>
                  </a:cubicBezTo>
                  <a:cubicBezTo>
                    <a:pt x="1552" y="604"/>
                    <a:pt x="1552" y="604"/>
                    <a:pt x="1552" y="604"/>
                  </a:cubicBezTo>
                  <a:cubicBezTo>
                    <a:pt x="1552" y="604"/>
                    <a:pt x="1530" y="569"/>
                    <a:pt x="1521" y="582"/>
                  </a:cubicBezTo>
                  <a:cubicBezTo>
                    <a:pt x="1512" y="594"/>
                    <a:pt x="1502" y="602"/>
                    <a:pt x="1502" y="602"/>
                  </a:cubicBezTo>
                  <a:cubicBezTo>
                    <a:pt x="1454" y="601"/>
                    <a:pt x="1454" y="601"/>
                    <a:pt x="1454" y="601"/>
                  </a:cubicBezTo>
                  <a:cubicBezTo>
                    <a:pt x="1454" y="601"/>
                    <a:pt x="1457" y="593"/>
                    <a:pt x="1452" y="593"/>
                  </a:cubicBezTo>
                  <a:cubicBezTo>
                    <a:pt x="1447" y="593"/>
                    <a:pt x="1410" y="604"/>
                    <a:pt x="1410" y="604"/>
                  </a:cubicBezTo>
                  <a:cubicBezTo>
                    <a:pt x="1391" y="638"/>
                    <a:pt x="1391" y="638"/>
                    <a:pt x="1391" y="638"/>
                  </a:cubicBezTo>
                  <a:cubicBezTo>
                    <a:pt x="1379" y="626"/>
                    <a:pt x="1379" y="626"/>
                    <a:pt x="1379" y="626"/>
                  </a:cubicBezTo>
                  <a:cubicBezTo>
                    <a:pt x="1357" y="643"/>
                    <a:pt x="1357" y="643"/>
                    <a:pt x="1357" y="643"/>
                  </a:cubicBezTo>
                  <a:cubicBezTo>
                    <a:pt x="1342" y="627"/>
                    <a:pt x="1342" y="627"/>
                    <a:pt x="1342" y="627"/>
                  </a:cubicBezTo>
                  <a:cubicBezTo>
                    <a:pt x="1339" y="657"/>
                    <a:pt x="1339" y="657"/>
                    <a:pt x="1339" y="657"/>
                  </a:cubicBezTo>
                  <a:cubicBezTo>
                    <a:pt x="1322" y="660"/>
                    <a:pt x="1322" y="660"/>
                    <a:pt x="1322" y="660"/>
                  </a:cubicBezTo>
                  <a:cubicBezTo>
                    <a:pt x="1342" y="687"/>
                    <a:pt x="1342" y="687"/>
                    <a:pt x="1342" y="687"/>
                  </a:cubicBezTo>
                  <a:cubicBezTo>
                    <a:pt x="1316" y="673"/>
                    <a:pt x="1316" y="673"/>
                    <a:pt x="1316" y="673"/>
                  </a:cubicBezTo>
                  <a:cubicBezTo>
                    <a:pt x="1328" y="696"/>
                    <a:pt x="1328" y="696"/>
                    <a:pt x="1328" y="696"/>
                  </a:cubicBezTo>
                  <a:cubicBezTo>
                    <a:pt x="1328" y="696"/>
                    <a:pt x="1313" y="687"/>
                    <a:pt x="1292" y="699"/>
                  </a:cubicBezTo>
                  <a:cubicBezTo>
                    <a:pt x="1272" y="712"/>
                    <a:pt x="1250" y="721"/>
                    <a:pt x="1250" y="721"/>
                  </a:cubicBezTo>
                  <a:cubicBezTo>
                    <a:pt x="1222" y="732"/>
                    <a:pt x="1222" y="732"/>
                    <a:pt x="1222" y="732"/>
                  </a:cubicBezTo>
                  <a:cubicBezTo>
                    <a:pt x="1248" y="749"/>
                    <a:pt x="1248" y="749"/>
                    <a:pt x="1248" y="749"/>
                  </a:cubicBezTo>
                  <a:cubicBezTo>
                    <a:pt x="1248" y="749"/>
                    <a:pt x="1220" y="746"/>
                    <a:pt x="1222" y="754"/>
                  </a:cubicBezTo>
                  <a:cubicBezTo>
                    <a:pt x="1223" y="762"/>
                    <a:pt x="1259" y="798"/>
                    <a:pt x="1278" y="812"/>
                  </a:cubicBezTo>
                  <a:cubicBezTo>
                    <a:pt x="1278" y="812"/>
                    <a:pt x="1291" y="793"/>
                    <a:pt x="1291" y="787"/>
                  </a:cubicBezTo>
                  <a:cubicBezTo>
                    <a:pt x="1291" y="781"/>
                    <a:pt x="1306" y="789"/>
                    <a:pt x="1306" y="789"/>
                  </a:cubicBezTo>
                  <a:cubicBezTo>
                    <a:pt x="1314" y="767"/>
                    <a:pt x="1314" y="767"/>
                    <a:pt x="1314" y="767"/>
                  </a:cubicBezTo>
                  <a:cubicBezTo>
                    <a:pt x="1314" y="767"/>
                    <a:pt x="1327" y="790"/>
                    <a:pt x="1327" y="782"/>
                  </a:cubicBezTo>
                  <a:cubicBezTo>
                    <a:pt x="1327" y="774"/>
                    <a:pt x="1335" y="734"/>
                    <a:pt x="1335" y="734"/>
                  </a:cubicBezTo>
                  <a:cubicBezTo>
                    <a:pt x="1335" y="734"/>
                    <a:pt x="1338" y="767"/>
                    <a:pt x="1342" y="767"/>
                  </a:cubicBezTo>
                  <a:cubicBezTo>
                    <a:pt x="1347" y="767"/>
                    <a:pt x="1369" y="753"/>
                    <a:pt x="1369" y="748"/>
                  </a:cubicBezTo>
                  <a:cubicBezTo>
                    <a:pt x="1369" y="743"/>
                    <a:pt x="1358" y="709"/>
                    <a:pt x="1369" y="718"/>
                  </a:cubicBezTo>
                  <a:cubicBezTo>
                    <a:pt x="1380" y="727"/>
                    <a:pt x="1375" y="737"/>
                    <a:pt x="1391" y="729"/>
                  </a:cubicBezTo>
                  <a:cubicBezTo>
                    <a:pt x="1407" y="721"/>
                    <a:pt x="1407" y="721"/>
                    <a:pt x="1407" y="721"/>
                  </a:cubicBezTo>
                  <a:cubicBezTo>
                    <a:pt x="1407" y="721"/>
                    <a:pt x="1422" y="737"/>
                    <a:pt x="1432" y="718"/>
                  </a:cubicBezTo>
                  <a:cubicBezTo>
                    <a:pt x="1441" y="699"/>
                    <a:pt x="1443" y="691"/>
                    <a:pt x="1443" y="691"/>
                  </a:cubicBezTo>
                  <a:cubicBezTo>
                    <a:pt x="1443" y="691"/>
                    <a:pt x="1483" y="665"/>
                    <a:pt x="1526" y="669"/>
                  </a:cubicBezTo>
                  <a:cubicBezTo>
                    <a:pt x="1568" y="674"/>
                    <a:pt x="1682" y="649"/>
                    <a:pt x="1698" y="627"/>
                  </a:cubicBezTo>
                  <a:cubicBezTo>
                    <a:pt x="1714" y="605"/>
                    <a:pt x="1722" y="568"/>
                    <a:pt x="1697" y="569"/>
                  </a:cubicBezTo>
                  <a:close/>
                  <a:moveTo>
                    <a:pt x="1734" y="99"/>
                  </a:moveTo>
                  <a:cubicBezTo>
                    <a:pt x="1712" y="93"/>
                    <a:pt x="1712" y="115"/>
                    <a:pt x="1712" y="115"/>
                  </a:cubicBezTo>
                  <a:cubicBezTo>
                    <a:pt x="1726" y="116"/>
                    <a:pt x="1756" y="105"/>
                    <a:pt x="1734" y="99"/>
                  </a:cubicBezTo>
                  <a:close/>
                  <a:moveTo>
                    <a:pt x="1344" y="1276"/>
                  </a:moveTo>
                  <a:cubicBezTo>
                    <a:pt x="1338" y="1265"/>
                    <a:pt x="1332" y="1254"/>
                    <a:pt x="1329" y="1248"/>
                  </a:cubicBezTo>
                  <a:cubicBezTo>
                    <a:pt x="1320" y="1234"/>
                    <a:pt x="1279" y="1212"/>
                    <a:pt x="1263" y="1206"/>
                  </a:cubicBezTo>
                  <a:cubicBezTo>
                    <a:pt x="1247" y="1200"/>
                    <a:pt x="1245" y="1184"/>
                    <a:pt x="1245" y="1184"/>
                  </a:cubicBezTo>
                  <a:cubicBezTo>
                    <a:pt x="1245" y="1184"/>
                    <a:pt x="1232" y="1191"/>
                    <a:pt x="1226" y="1195"/>
                  </a:cubicBezTo>
                  <a:cubicBezTo>
                    <a:pt x="1221" y="1198"/>
                    <a:pt x="1212" y="1192"/>
                    <a:pt x="1212" y="1192"/>
                  </a:cubicBezTo>
                  <a:cubicBezTo>
                    <a:pt x="1212" y="1192"/>
                    <a:pt x="1209" y="1217"/>
                    <a:pt x="1209" y="1229"/>
                  </a:cubicBezTo>
                  <a:cubicBezTo>
                    <a:pt x="1209" y="1240"/>
                    <a:pt x="1212" y="1246"/>
                    <a:pt x="1209" y="1257"/>
                  </a:cubicBezTo>
                  <a:cubicBezTo>
                    <a:pt x="1207" y="1269"/>
                    <a:pt x="1186" y="1281"/>
                    <a:pt x="1183" y="1281"/>
                  </a:cubicBezTo>
                  <a:cubicBezTo>
                    <a:pt x="1180" y="1282"/>
                    <a:pt x="1168" y="1275"/>
                    <a:pt x="1163" y="1275"/>
                  </a:cubicBezTo>
                  <a:cubicBezTo>
                    <a:pt x="1158" y="1275"/>
                    <a:pt x="1150" y="1291"/>
                    <a:pt x="1150" y="1291"/>
                  </a:cubicBezTo>
                  <a:cubicBezTo>
                    <a:pt x="1150" y="1291"/>
                    <a:pt x="1135" y="1277"/>
                    <a:pt x="1137" y="1273"/>
                  </a:cubicBezTo>
                  <a:cubicBezTo>
                    <a:pt x="1138" y="1268"/>
                    <a:pt x="1152" y="1263"/>
                    <a:pt x="1155" y="1260"/>
                  </a:cubicBezTo>
                  <a:cubicBezTo>
                    <a:pt x="1157" y="1256"/>
                    <a:pt x="1147" y="1253"/>
                    <a:pt x="1147" y="1253"/>
                  </a:cubicBezTo>
                  <a:cubicBezTo>
                    <a:pt x="1147" y="1253"/>
                    <a:pt x="1154" y="1236"/>
                    <a:pt x="1142" y="1232"/>
                  </a:cubicBezTo>
                  <a:cubicBezTo>
                    <a:pt x="1130" y="1227"/>
                    <a:pt x="1112" y="1237"/>
                    <a:pt x="1099" y="1238"/>
                  </a:cubicBezTo>
                  <a:cubicBezTo>
                    <a:pt x="1086" y="1238"/>
                    <a:pt x="1077" y="1246"/>
                    <a:pt x="1070" y="1247"/>
                  </a:cubicBezTo>
                  <a:cubicBezTo>
                    <a:pt x="1064" y="1247"/>
                    <a:pt x="1045" y="1223"/>
                    <a:pt x="1038" y="1219"/>
                  </a:cubicBezTo>
                  <a:cubicBezTo>
                    <a:pt x="1031" y="1215"/>
                    <a:pt x="1007" y="1217"/>
                    <a:pt x="998" y="1218"/>
                  </a:cubicBezTo>
                  <a:cubicBezTo>
                    <a:pt x="988" y="1218"/>
                    <a:pt x="988" y="1234"/>
                    <a:pt x="976" y="1234"/>
                  </a:cubicBezTo>
                  <a:cubicBezTo>
                    <a:pt x="964" y="1235"/>
                    <a:pt x="930" y="1205"/>
                    <a:pt x="930" y="1205"/>
                  </a:cubicBezTo>
                  <a:cubicBezTo>
                    <a:pt x="930" y="1205"/>
                    <a:pt x="930" y="1199"/>
                    <a:pt x="936" y="1196"/>
                  </a:cubicBezTo>
                  <a:cubicBezTo>
                    <a:pt x="941" y="1193"/>
                    <a:pt x="960" y="1201"/>
                    <a:pt x="960" y="1201"/>
                  </a:cubicBezTo>
                  <a:cubicBezTo>
                    <a:pt x="960" y="1201"/>
                    <a:pt x="964" y="1185"/>
                    <a:pt x="963" y="1177"/>
                  </a:cubicBezTo>
                  <a:cubicBezTo>
                    <a:pt x="963" y="1168"/>
                    <a:pt x="1003" y="1164"/>
                    <a:pt x="1003" y="1164"/>
                  </a:cubicBezTo>
                  <a:cubicBezTo>
                    <a:pt x="1003" y="1164"/>
                    <a:pt x="984" y="1151"/>
                    <a:pt x="977" y="1149"/>
                  </a:cubicBezTo>
                  <a:cubicBezTo>
                    <a:pt x="970" y="1148"/>
                    <a:pt x="926" y="1154"/>
                    <a:pt x="925" y="1155"/>
                  </a:cubicBezTo>
                  <a:cubicBezTo>
                    <a:pt x="925" y="1157"/>
                    <a:pt x="913" y="1178"/>
                    <a:pt x="906" y="1175"/>
                  </a:cubicBezTo>
                  <a:cubicBezTo>
                    <a:pt x="899" y="1172"/>
                    <a:pt x="909" y="1165"/>
                    <a:pt x="907" y="1157"/>
                  </a:cubicBezTo>
                  <a:cubicBezTo>
                    <a:pt x="905" y="1149"/>
                    <a:pt x="880" y="1157"/>
                    <a:pt x="880" y="1157"/>
                  </a:cubicBezTo>
                  <a:cubicBezTo>
                    <a:pt x="868" y="1143"/>
                    <a:pt x="868" y="1143"/>
                    <a:pt x="868" y="1143"/>
                  </a:cubicBezTo>
                  <a:cubicBezTo>
                    <a:pt x="868" y="1143"/>
                    <a:pt x="852" y="1148"/>
                    <a:pt x="851" y="1149"/>
                  </a:cubicBezTo>
                  <a:cubicBezTo>
                    <a:pt x="849" y="1149"/>
                    <a:pt x="777" y="1157"/>
                    <a:pt x="777" y="1157"/>
                  </a:cubicBezTo>
                  <a:cubicBezTo>
                    <a:pt x="767" y="1146"/>
                    <a:pt x="767" y="1146"/>
                    <a:pt x="767" y="1146"/>
                  </a:cubicBezTo>
                  <a:cubicBezTo>
                    <a:pt x="757" y="1165"/>
                    <a:pt x="757" y="1165"/>
                    <a:pt x="757" y="1165"/>
                  </a:cubicBezTo>
                  <a:cubicBezTo>
                    <a:pt x="738" y="1150"/>
                    <a:pt x="738" y="1150"/>
                    <a:pt x="738" y="1150"/>
                  </a:cubicBezTo>
                  <a:cubicBezTo>
                    <a:pt x="721" y="1149"/>
                    <a:pt x="721" y="1149"/>
                    <a:pt x="721" y="1149"/>
                  </a:cubicBezTo>
                  <a:cubicBezTo>
                    <a:pt x="721" y="1149"/>
                    <a:pt x="691" y="1200"/>
                    <a:pt x="675" y="1201"/>
                  </a:cubicBezTo>
                  <a:cubicBezTo>
                    <a:pt x="660" y="1201"/>
                    <a:pt x="627" y="1177"/>
                    <a:pt x="621" y="1169"/>
                  </a:cubicBezTo>
                  <a:cubicBezTo>
                    <a:pt x="615" y="1160"/>
                    <a:pt x="625" y="1139"/>
                    <a:pt x="629" y="1133"/>
                  </a:cubicBezTo>
                  <a:cubicBezTo>
                    <a:pt x="633" y="1127"/>
                    <a:pt x="623" y="1120"/>
                    <a:pt x="619" y="1104"/>
                  </a:cubicBezTo>
                  <a:cubicBezTo>
                    <a:pt x="615" y="1087"/>
                    <a:pt x="658" y="1084"/>
                    <a:pt x="658" y="1084"/>
                  </a:cubicBezTo>
                  <a:cubicBezTo>
                    <a:pt x="658" y="1084"/>
                    <a:pt x="693" y="1107"/>
                    <a:pt x="701" y="1108"/>
                  </a:cubicBezTo>
                  <a:cubicBezTo>
                    <a:pt x="709" y="1108"/>
                    <a:pt x="707" y="1087"/>
                    <a:pt x="707" y="1087"/>
                  </a:cubicBezTo>
                  <a:cubicBezTo>
                    <a:pt x="707" y="1087"/>
                    <a:pt x="712" y="1079"/>
                    <a:pt x="714" y="1068"/>
                  </a:cubicBezTo>
                  <a:cubicBezTo>
                    <a:pt x="715" y="1057"/>
                    <a:pt x="706" y="1055"/>
                    <a:pt x="706" y="1055"/>
                  </a:cubicBezTo>
                  <a:cubicBezTo>
                    <a:pt x="706" y="1055"/>
                    <a:pt x="712" y="1039"/>
                    <a:pt x="709" y="1021"/>
                  </a:cubicBezTo>
                  <a:cubicBezTo>
                    <a:pt x="706" y="1003"/>
                    <a:pt x="671" y="994"/>
                    <a:pt x="665" y="993"/>
                  </a:cubicBezTo>
                  <a:cubicBezTo>
                    <a:pt x="659" y="991"/>
                    <a:pt x="664" y="986"/>
                    <a:pt x="664" y="978"/>
                  </a:cubicBezTo>
                  <a:cubicBezTo>
                    <a:pt x="664" y="971"/>
                    <a:pt x="653" y="966"/>
                    <a:pt x="653" y="966"/>
                  </a:cubicBezTo>
                  <a:cubicBezTo>
                    <a:pt x="653" y="966"/>
                    <a:pt x="648" y="975"/>
                    <a:pt x="649" y="977"/>
                  </a:cubicBezTo>
                  <a:cubicBezTo>
                    <a:pt x="651" y="979"/>
                    <a:pt x="653" y="985"/>
                    <a:pt x="653" y="985"/>
                  </a:cubicBezTo>
                  <a:cubicBezTo>
                    <a:pt x="653" y="985"/>
                    <a:pt x="653" y="1007"/>
                    <a:pt x="654" y="1019"/>
                  </a:cubicBezTo>
                  <a:cubicBezTo>
                    <a:pt x="655" y="1031"/>
                    <a:pt x="645" y="1034"/>
                    <a:pt x="627" y="1051"/>
                  </a:cubicBezTo>
                  <a:cubicBezTo>
                    <a:pt x="609" y="1069"/>
                    <a:pt x="582" y="1084"/>
                    <a:pt x="582" y="1084"/>
                  </a:cubicBezTo>
                  <a:cubicBezTo>
                    <a:pt x="582" y="1084"/>
                    <a:pt x="579" y="1118"/>
                    <a:pt x="579" y="1130"/>
                  </a:cubicBezTo>
                  <a:cubicBezTo>
                    <a:pt x="579" y="1142"/>
                    <a:pt x="541" y="1162"/>
                    <a:pt x="537" y="1167"/>
                  </a:cubicBezTo>
                  <a:cubicBezTo>
                    <a:pt x="532" y="1173"/>
                    <a:pt x="509" y="1194"/>
                    <a:pt x="509" y="1194"/>
                  </a:cubicBezTo>
                  <a:cubicBezTo>
                    <a:pt x="520" y="1173"/>
                    <a:pt x="501" y="1168"/>
                    <a:pt x="501" y="1168"/>
                  </a:cubicBezTo>
                  <a:cubicBezTo>
                    <a:pt x="501" y="1168"/>
                    <a:pt x="511" y="1156"/>
                    <a:pt x="514" y="1146"/>
                  </a:cubicBezTo>
                  <a:cubicBezTo>
                    <a:pt x="517" y="1137"/>
                    <a:pt x="511" y="1136"/>
                    <a:pt x="499" y="1131"/>
                  </a:cubicBezTo>
                  <a:cubicBezTo>
                    <a:pt x="487" y="1126"/>
                    <a:pt x="493" y="1106"/>
                    <a:pt x="480" y="1102"/>
                  </a:cubicBezTo>
                  <a:cubicBezTo>
                    <a:pt x="468" y="1098"/>
                    <a:pt x="445" y="1118"/>
                    <a:pt x="437" y="1118"/>
                  </a:cubicBezTo>
                  <a:cubicBezTo>
                    <a:pt x="430" y="1118"/>
                    <a:pt x="413" y="1112"/>
                    <a:pt x="403" y="1109"/>
                  </a:cubicBezTo>
                  <a:cubicBezTo>
                    <a:pt x="394" y="1106"/>
                    <a:pt x="381" y="1118"/>
                    <a:pt x="381" y="1118"/>
                  </a:cubicBezTo>
                  <a:cubicBezTo>
                    <a:pt x="381" y="1118"/>
                    <a:pt x="354" y="1113"/>
                    <a:pt x="342" y="1114"/>
                  </a:cubicBezTo>
                  <a:cubicBezTo>
                    <a:pt x="330" y="1115"/>
                    <a:pt x="330" y="1166"/>
                    <a:pt x="327" y="1179"/>
                  </a:cubicBezTo>
                  <a:cubicBezTo>
                    <a:pt x="325" y="1192"/>
                    <a:pt x="306" y="1204"/>
                    <a:pt x="306" y="1204"/>
                  </a:cubicBezTo>
                  <a:cubicBezTo>
                    <a:pt x="279" y="1180"/>
                    <a:pt x="279" y="1180"/>
                    <a:pt x="279" y="1180"/>
                  </a:cubicBezTo>
                  <a:cubicBezTo>
                    <a:pt x="279" y="1180"/>
                    <a:pt x="276" y="1159"/>
                    <a:pt x="274" y="1152"/>
                  </a:cubicBezTo>
                  <a:cubicBezTo>
                    <a:pt x="271" y="1145"/>
                    <a:pt x="248" y="1134"/>
                    <a:pt x="248" y="1134"/>
                  </a:cubicBezTo>
                  <a:cubicBezTo>
                    <a:pt x="261" y="1127"/>
                    <a:pt x="261" y="1127"/>
                    <a:pt x="261" y="1127"/>
                  </a:cubicBezTo>
                  <a:cubicBezTo>
                    <a:pt x="250" y="1114"/>
                    <a:pt x="250" y="1114"/>
                    <a:pt x="250" y="1114"/>
                  </a:cubicBezTo>
                  <a:cubicBezTo>
                    <a:pt x="250" y="1114"/>
                    <a:pt x="254" y="1107"/>
                    <a:pt x="257" y="1095"/>
                  </a:cubicBezTo>
                  <a:cubicBezTo>
                    <a:pt x="260" y="1083"/>
                    <a:pt x="248" y="1067"/>
                    <a:pt x="241" y="1065"/>
                  </a:cubicBezTo>
                  <a:cubicBezTo>
                    <a:pt x="235" y="1062"/>
                    <a:pt x="227" y="1073"/>
                    <a:pt x="225" y="1075"/>
                  </a:cubicBezTo>
                  <a:cubicBezTo>
                    <a:pt x="222" y="1077"/>
                    <a:pt x="212" y="1066"/>
                    <a:pt x="212" y="1066"/>
                  </a:cubicBezTo>
                  <a:cubicBezTo>
                    <a:pt x="212" y="1066"/>
                    <a:pt x="207" y="1072"/>
                    <a:pt x="201" y="1080"/>
                  </a:cubicBezTo>
                  <a:cubicBezTo>
                    <a:pt x="195" y="1088"/>
                    <a:pt x="201" y="1102"/>
                    <a:pt x="191" y="1122"/>
                  </a:cubicBezTo>
                  <a:cubicBezTo>
                    <a:pt x="181" y="1143"/>
                    <a:pt x="215" y="1141"/>
                    <a:pt x="217" y="1147"/>
                  </a:cubicBezTo>
                  <a:cubicBezTo>
                    <a:pt x="219" y="1153"/>
                    <a:pt x="214" y="1178"/>
                    <a:pt x="187" y="1183"/>
                  </a:cubicBezTo>
                  <a:cubicBezTo>
                    <a:pt x="167" y="1186"/>
                    <a:pt x="152" y="1160"/>
                    <a:pt x="145" y="1144"/>
                  </a:cubicBezTo>
                  <a:cubicBezTo>
                    <a:pt x="140" y="1150"/>
                    <a:pt x="133" y="1155"/>
                    <a:pt x="126" y="1155"/>
                  </a:cubicBezTo>
                  <a:cubicBezTo>
                    <a:pt x="112" y="1155"/>
                    <a:pt x="98" y="1142"/>
                    <a:pt x="98" y="1142"/>
                  </a:cubicBezTo>
                  <a:cubicBezTo>
                    <a:pt x="98" y="1142"/>
                    <a:pt x="104" y="1162"/>
                    <a:pt x="97" y="1169"/>
                  </a:cubicBezTo>
                  <a:cubicBezTo>
                    <a:pt x="90" y="1176"/>
                    <a:pt x="69" y="1217"/>
                    <a:pt x="72" y="1227"/>
                  </a:cubicBezTo>
                  <a:cubicBezTo>
                    <a:pt x="75" y="1237"/>
                    <a:pt x="85" y="1257"/>
                    <a:pt x="85" y="1257"/>
                  </a:cubicBezTo>
                  <a:cubicBezTo>
                    <a:pt x="85" y="1257"/>
                    <a:pt x="87" y="1283"/>
                    <a:pt x="77" y="1283"/>
                  </a:cubicBezTo>
                  <a:cubicBezTo>
                    <a:pt x="67" y="1283"/>
                    <a:pt x="55" y="1285"/>
                    <a:pt x="55" y="1285"/>
                  </a:cubicBezTo>
                  <a:cubicBezTo>
                    <a:pt x="55" y="1285"/>
                    <a:pt x="64" y="1312"/>
                    <a:pt x="50" y="1326"/>
                  </a:cubicBezTo>
                  <a:cubicBezTo>
                    <a:pt x="36" y="1340"/>
                    <a:pt x="21" y="1352"/>
                    <a:pt x="21" y="1352"/>
                  </a:cubicBezTo>
                  <a:cubicBezTo>
                    <a:pt x="0" y="1436"/>
                    <a:pt x="0" y="1436"/>
                    <a:pt x="0" y="1436"/>
                  </a:cubicBezTo>
                  <a:cubicBezTo>
                    <a:pt x="15" y="1437"/>
                    <a:pt x="15" y="1437"/>
                    <a:pt x="15" y="1437"/>
                  </a:cubicBezTo>
                  <a:cubicBezTo>
                    <a:pt x="15" y="1437"/>
                    <a:pt x="8" y="1456"/>
                    <a:pt x="16" y="1457"/>
                  </a:cubicBezTo>
                  <a:cubicBezTo>
                    <a:pt x="24" y="1458"/>
                    <a:pt x="39" y="1465"/>
                    <a:pt x="39" y="1465"/>
                  </a:cubicBezTo>
                  <a:cubicBezTo>
                    <a:pt x="39" y="1465"/>
                    <a:pt x="36" y="1480"/>
                    <a:pt x="44" y="1482"/>
                  </a:cubicBezTo>
                  <a:cubicBezTo>
                    <a:pt x="52" y="1484"/>
                    <a:pt x="69" y="1486"/>
                    <a:pt x="69" y="1486"/>
                  </a:cubicBezTo>
                  <a:cubicBezTo>
                    <a:pt x="69" y="1486"/>
                    <a:pt x="79" y="1524"/>
                    <a:pt x="89" y="1521"/>
                  </a:cubicBezTo>
                  <a:cubicBezTo>
                    <a:pt x="99" y="1518"/>
                    <a:pt x="108" y="1507"/>
                    <a:pt x="108" y="1507"/>
                  </a:cubicBezTo>
                  <a:cubicBezTo>
                    <a:pt x="108" y="1507"/>
                    <a:pt x="121" y="1531"/>
                    <a:pt x="130" y="1531"/>
                  </a:cubicBezTo>
                  <a:cubicBezTo>
                    <a:pt x="139" y="1531"/>
                    <a:pt x="158" y="1551"/>
                    <a:pt x="158" y="1551"/>
                  </a:cubicBezTo>
                  <a:cubicBezTo>
                    <a:pt x="158" y="1551"/>
                    <a:pt x="168" y="1576"/>
                    <a:pt x="180" y="1576"/>
                  </a:cubicBezTo>
                  <a:cubicBezTo>
                    <a:pt x="192" y="1576"/>
                    <a:pt x="220" y="1570"/>
                    <a:pt x="220" y="1570"/>
                  </a:cubicBezTo>
                  <a:cubicBezTo>
                    <a:pt x="220" y="1586"/>
                    <a:pt x="220" y="1586"/>
                    <a:pt x="220" y="1586"/>
                  </a:cubicBezTo>
                  <a:cubicBezTo>
                    <a:pt x="251" y="1612"/>
                    <a:pt x="251" y="1612"/>
                    <a:pt x="251" y="1612"/>
                  </a:cubicBezTo>
                  <a:cubicBezTo>
                    <a:pt x="251" y="1612"/>
                    <a:pt x="265" y="1593"/>
                    <a:pt x="269" y="1594"/>
                  </a:cubicBezTo>
                  <a:cubicBezTo>
                    <a:pt x="273" y="1595"/>
                    <a:pt x="290" y="1607"/>
                    <a:pt x="290" y="1607"/>
                  </a:cubicBezTo>
                  <a:cubicBezTo>
                    <a:pt x="280" y="1628"/>
                    <a:pt x="280" y="1628"/>
                    <a:pt x="280" y="1628"/>
                  </a:cubicBezTo>
                  <a:cubicBezTo>
                    <a:pt x="280" y="1628"/>
                    <a:pt x="298" y="1643"/>
                    <a:pt x="303" y="1642"/>
                  </a:cubicBezTo>
                  <a:cubicBezTo>
                    <a:pt x="308" y="1641"/>
                    <a:pt x="310" y="1667"/>
                    <a:pt x="310" y="1667"/>
                  </a:cubicBezTo>
                  <a:cubicBezTo>
                    <a:pt x="310" y="1667"/>
                    <a:pt x="312" y="1671"/>
                    <a:pt x="315" y="1675"/>
                  </a:cubicBezTo>
                  <a:cubicBezTo>
                    <a:pt x="333" y="1661"/>
                    <a:pt x="333" y="1661"/>
                    <a:pt x="333" y="1661"/>
                  </a:cubicBezTo>
                  <a:cubicBezTo>
                    <a:pt x="364" y="1685"/>
                    <a:pt x="364" y="1685"/>
                    <a:pt x="364" y="1685"/>
                  </a:cubicBezTo>
                  <a:cubicBezTo>
                    <a:pt x="364" y="1685"/>
                    <a:pt x="354" y="1699"/>
                    <a:pt x="357" y="1701"/>
                  </a:cubicBezTo>
                  <a:cubicBezTo>
                    <a:pt x="359" y="1702"/>
                    <a:pt x="362" y="1706"/>
                    <a:pt x="366" y="1709"/>
                  </a:cubicBezTo>
                  <a:cubicBezTo>
                    <a:pt x="368" y="1709"/>
                    <a:pt x="370" y="1709"/>
                    <a:pt x="370" y="1709"/>
                  </a:cubicBezTo>
                  <a:cubicBezTo>
                    <a:pt x="384" y="1696"/>
                    <a:pt x="384" y="1696"/>
                    <a:pt x="384" y="1696"/>
                  </a:cubicBezTo>
                  <a:cubicBezTo>
                    <a:pt x="413" y="1696"/>
                    <a:pt x="413" y="1696"/>
                    <a:pt x="413" y="1696"/>
                  </a:cubicBezTo>
                  <a:cubicBezTo>
                    <a:pt x="419" y="1703"/>
                    <a:pt x="419" y="1703"/>
                    <a:pt x="419" y="1703"/>
                  </a:cubicBezTo>
                  <a:cubicBezTo>
                    <a:pt x="446" y="1678"/>
                    <a:pt x="446" y="1678"/>
                    <a:pt x="446" y="1678"/>
                  </a:cubicBezTo>
                  <a:cubicBezTo>
                    <a:pt x="446" y="1678"/>
                    <a:pt x="443" y="1666"/>
                    <a:pt x="443" y="1662"/>
                  </a:cubicBezTo>
                  <a:cubicBezTo>
                    <a:pt x="443" y="1658"/>
                    <a:pt x="461" y="1630"/>
                    <a:pt x="468" y="1630"/>
                  </a:cubicBezTo>
                  <a:cubicBezTo>
                    <a:pt x="475" y="1630"/>
                    <a:pt x="516" y="1582"/>
                    <a:pt x="516" y="1582"/>
                  </a:cubicBezTo>
                  <a:cubicBezTo>
                    <a:pt x="491" y="1556"/>
                    <a:pt x="491" y="1556"/>
                    <a:pt x="491" y="1556"/>
                  </a:cubicBezTo>
                  <a:cubicBezTo>
                    <a:pt x="471" y="1561"/>
                    <a:pt x="471" y="1561"/>
                    <a:pt x="471" y="1561"/>
                  </a:cubicBezTo>
                  <a:cubicBezTo>
                    <a:pt x="440" y="1589"/>
                    <a:pt x="440" y="1589"/>
                    <a:pt x="440" y="1589"/>
                  </a:cubicBezTo>
                  <a:cubicBezTo>
                    <a:pt x="426" y="1574"/>
                    <a:pt x="426" y="1574"/>
                    <a:pt x="426" y="1574"/>
                  </a:cubicBezTo>
                  <a:cubicBezTo>
                    <a:pt x="412" y="1576"/>
                    <a:pt x="412" y="1576"/>
                    <a:pt x="412" y="1576"/>
                  </a:cubicBezTo>
                  <a:cubicBezTo>
                    <a:pt x="410" y="1556"/>
                    <a:pt x="410" y="1556"/>
                    <a:pt x="410" y="1556"/>
                  </a:cubicBezTo>
                  <a:cubicBezTo>
                    <a:pt x="429" y="1534"/>
                    <a:pt x="429" y="1534"/>
                    <a:pt x="429" y="1534"/>
                  </a:cubicBezTo>
                  <a:cubicBezTo>
                    <a:pt x="428" y="1520"/>
                    <a:pt x="428" y="1520"/>
                    <a:pt x="428" y="1520"/>
                  </a:cubicBezTo>
                  <a:cubicBezTo>
                    <a:pt x="428" y="1520"/>
                    <a:pt x="462" y="1514"/>
                    <a:pt x="461" y="1505"/>
                  </a:cubicBezTo>
                  <a:cubicBezTo>
                    <a:pt x="460" y="1496"/>
                    <a:pt x="451" y="1491"/>
                    <a:pt x="453" y="1480"/>
                  </a:cubicBezTo>
                  <a:cubicBezTo>
                    <a:pt x="455" y="1469"/>
                    <a:pt x="477" y="1464"/>
                    <a:pt x="471" y="1441"/>
                  </a:cubicBezTo>
                  <a:cubicBezTo>
                    <a:pt x="465" y="1418"/>
                    <a:pt x="434" y="1372"/>
                    <a:pt x="446" y="1369"/>
                  </a:cubicBezTo>
                  <a:cubicBezTo>
                    <a:pt x="458" y="1366"/>
                    <a:pt x="547" y="1416"/>
                    <a:pt x="547" y="1416"/>
                  </a:cubicBezTo>
                  <a:cubicBezTo>
                    <a:pt x="549" y="1433"/>
                    <a:pt x="549" y="1433"/>
                    <a:pt x="549" y="1433"/>
                  </a:cubicBezTo>
                  <a:cubicBezTo>
                    <a:pt x="560" y="1427"/>
                    <a:pt x="560" y="1427"/>
                    <a:pt x="560" y="1427"/>
                  </a:cubicBezTo>
                  <a:cubicBezTo>
                    <a:pt x="577" y="1440"/>
                    <a:pt x="577" y="1440"/>
                    <a:pt x="577" y="1440"/>
                  </a:cubicBezTo>
                  <a:cubicBezTo>
                    <a:pt x="577" y="1440"/>
                    <a:pt x="590" y="1429"/>
                    <a:pt x="591" y="1432"/>
                  </a:cubicBezTo>
                  <a:cubicBezTo>
                    <a:pt x="592" y="1435"/>
                    <a:pt x="603" y="1445"/>
                    <a:pt x="603" y="1445"/>
                  </a:cubicBezTo>
                  <a:cubicBezTo>
                    <a:pt x="616" y="1439"/>
                    <a:pt x="616" y="1439"/>
                    <a:pt x="616" y="1439"/>
                  </a:cubicBezTo>
                  <a:cubicBezTo>
                    <a:pt x="616" y="1439"/>
                    <a:pt x="621" y="1456"/>
                    <a:pt x="631" y="1456"/>
                  </a:cubicBezTo>
                  <a:cubicBezTo>
                    <a:pt x="641" y="1456"/>
                    <a:pt x="662" y="1450"/>
                    <a:pt x="659" y="1440"/>
                  </a:cubicBezTo>
                  <a:cubicBezTo>
                    <a:pt x="656" y="1430"/>
                    <a:pt x="646" y="1420"/>
                    <a:pt x="649" y="1412"/>
                  </a:cubicBezTo>
                  <a:cubicBezTo>
                    <a:pt x="652" y="1404"/>
                    <a:pt x="656" y="1393"/>
                    <a:pt x="652" y="1382"/>
                  </a:cubicBezTo>
                  <a:cubicBezTo>
                    <a:pt x="648" y="1371"/>
                    <a:pt x="635" y="1366"/>
                    <a:pt x="638" y="1365"/>
                  </a:cubicBezTo>
                  <a:cubicBezTo>
                    <a:pt x="641" y="1364"/>
                    <a:pt x="680" y="1292"/>
                    <a:pt x="680" y="1292"/>
                  </a:cubicBezTo>
                  <a:cubicBezTo>
                    <a:pt x="793" y="1296"/>
                    <a:pt x="793" y="1296"/>
                    <a:pt x="793" y="1296"/>
                  </a:cubicBezTo>
                  <a:cubicBezTo>
                    <a:pt x="793" y="1296"/>
                    <a:pt x="813" y="1271"/>
                    <a:pt x="830" y="1282"/>
                  </a:cubicBezTo>
                  <a:cubicBezTo>
                    <a:pt x="847" y="1293"/>
                    <a:pt x="866" y="1313"/>
                    <a:pt x="878" y="1320"/>
                  </a:cubicBezTo>
                  <a:cubicBezTo>
                    <a:pt x="890" y="1327"/>
                    <a:pt x="1145" y="1459"/>
                    <a:pt x="1145" y="1459"/>
                  </a:cubicBezTo>
                  <a:cubicBezTo>
                    <a:pt x="1145" y="1459"/>
                    <a:pt x="1167" y="1445"/>
                    <a:pt x="1180" y="1445"/>
                  </a:cubicBezTo>
                  <a:cubicBezTo>
                    <a:pt x="1193" y="1445"/>
                    <a:pt x="1209" y="1439"/>
                    <a:pt x="1209" y="1439"/>
                  </a:cubicBezTo>
                  <a:cubicBezTo>
                    <a:pt x="1209" y="1439"/>
                    <a:pt x="1216" y="1412"/>
                    <a:pt x="1232" y="1412"/>
                  </a:cubicBezTo>
                  <a:cubicBezTo>
                    <a:pt x="1268" y="1412"/>
                    <a:pt x="1268" y="1412"/>
                    <a:pt x="1268" y="1412"/>
                  </a:cubicBezTo>
                  <a:cubicBezTo>
                    <a:pt x="1271" y="1412"/>
                    <a:pt x="1270" y="1396"/>
                    <a:pt x="1273" y="1396"/>
                  </a:cubicBezTo>
                  <a:cubicBezTo>
                    <a:pt x="1276" y="1396"/>
                    <a:pt x="1292" y="1399"/>
                    <a:pt x="1296" y="1392"/>
                  </a:cubicBezTo>
                  <a:cubicBezTo>
                    <a:pt x="1300" y="1385"/>
                    <a:pt x="1291" y="1370"/>
                    <a:pt x="1311" y="1373"/>
                  </a:cubicBezTo>
                  <a:cubicBezTo>
                    <a:pt x="1322" y="1375"/>
                    <a:pt x="1332" y="1380"/>
                    <a:pt x="1340" y="1385"/>
                  </a:cubicBezTo>
                  <a:cubicBezTo>
                    <a:pt x="1346" y="1377"/>
                    <a:pt x="1350" y="1371"/>
                    <a:pt x="1350" y="1370"/>
                  </a:cubicBezTo>
                  <a:cubicBezTo>
                    <a:pt x="1350" y="1367"/>
                    <a:pt x="1346" y="1341"/>
                    <a:pt x="1346" y="1341"/>
                  </a:cubicBezTo>
                  <a:cubicBezTo>
                    <a:pt x="1330" y="1319"/>
                    <a:pt x="1330" y="1319"/>
                    <a:pt x="1330" y="1319"/>
                  </a:cubicBezTo>
                  <a:cubicBezTo>
                    <a:pt x="1351" y="1296"/>
                    <a:pt x="1351" y="1296"/>
                    <a:pt x="1351" y="1296"/>
                  </a:cubicBezTo>
                  <a:cubicBezTo>
                    <a:pt x="1351" y="1296"/>
                    <a:pt x="1348" y="1288"/>
                    <a:pt x="1344" y="1276"/>
                  </a:cubicBezTo>
                  <a:close/>
                  <a:moveTo>
                    <a:pt x="860" y="1072"/>
                  </a:moveTo>
                  <a:cubicBezTo>
                    <a:pt x="882" y="1072"/>
                    <a:pt x="882" y="1072"/>
                    <a:pt x="882" y="1072"/>
                  </a:cubicBezTo>
                  <a:cubicBezTo>
                    <a:pt x="882" y="1072"/>
                    <a:pt x="880" y="1019"/>
                    <a:pt x="865" y="1017"/>
                  </a:cubicBezTo>
                  <a:cubicBezTo>
                    <a:pt x="849" y="1016"/>
                    <a:pt x="778" y="1025"/>
                    <a:pt x="818" y="1072"/>
                  </a:cubicBezTo>
                  <a:cubicBezTo>
                    <a:pt x="836" y="1094"/>
                    <a:pt x="860" y="1072"/>
                    <a:pt x="860" y="1072"/>
                  </a:cubicBezTo>
                  <a:close/>
                  <a:moveTo>
                    <a:pt x="1073" y="908"/>
                  </a:moveTo>
                  <a:cubicBezTo>
                    <a:pt x="1092" y="915"/>
                    <a:pt x="1092" y="915"/>
                    <a:pt x="1092" y="915"/>
                  </a:cubicBezTo>
                  <a:cubicBezTo>
                    <a:pt x="1103" y="936"/>
                    <a:pt x="1103" y="936"/>
                    <a:pt x="1103" y="936"/>
                  </a:cubicBezTo>
                  <a:cubicBezTo>
                    <a:pt x="1090" y="947"/>
                    <a:pt x="1090" y="947"/>
                    <a:pt x="1090" y="947"/>
                  </a:cubicBezTo>
                  <a:cubicBezTo>
                    <a:pt x="1090" y="947"/>
                    <a:pt x="1098" y="959"/>
                    <a:pt x="1098" y="967"/>
                  </a:cubicBezTo>
                  <a:cubicBezTo>
                    <a:pt x="1098" y="975"/>
                    <a:pt x="1073" y="973"/>
                    <a:pt x="1071" y="983"/>
                  </a:cubicBezTo>
                  <a:cubicBezTo>
                    <a:pt x="1070" y="992"/>
                    <a:pt x="1086" y="1005"/>
                    <a:pt x="1095" y="1009"/>
                  </a:cubicBezTo>
                  <a:cubicBezTo>
                    <a:pt x="1104" y="1014"/>
                    <a:pt x="1107" y="1033"/>
                    <a:pt x="1107" y="1033"/>
                  </a:cubicBezTo>
                  <a:cubicBezTo>
                    <a:pt x="1118" y="1014"/>
                    <a:pt x="1118" y="1014"/>
                    <a:pt x="1118" y="1014"/>
                  </a:cubicBezTo>
                  <a:cubicBezTo>
                    <a:pt x="1125" y="1033"/>
                    <a:pt x="1125" y="1033"/>
                    <a:pt x="1125" y="1033"/>
                  </a:cubicBezTo>
                  <a:cubicBezTo>
                    <a:pt x="1143" y="1035"/>
                    <a:pt x="1143" y="1035"/>
                    <a:pt x="1143" y="1035"/>
                  </a:cubicBezTo>
                  <a:cubicBezTo>
                    <a:pt x="1139" y="1050"/>
                    <a:pt x="1139" y="1050"/>
                    <a:pt x="1139" y="1050"/>
                  </a:cubicBezTo>
                  <a:cubicBezTo>
                    <a:pt x="1153" y="1049"/>
                    <a:pt x="1153" y="1049"/>
                    <a:pt x="1153" y="1049"/>
                  </a:cubicBezTo>
                  <a:cubicBezTo>
                    <a:pt x="1154" y="1064"/>
                    <a:pt x="1154" y="1064"/>
                    <a:pt x="1154" y="1064"/>
                  </a:cubicBezTo>
                  <a:cubicBezTo>
                    <a:pt x="1173" y="1064"/>
                    <a:pt x="1173" y="1064"/>
                    <a:pt x="1173" y="1064"/>
                  </a:cubicBezTo>
                  <a:cubicBezTo>
                    <a:pt x="1151" y="1028"/>
                    <a:pt x="1170" y="923"/>
                    <a:pt x="1170" y="923"/>
                  </a:cubicBezTo>
                  <a:cubicBezTo>
                    <a:pt x="1165" y="909"/>
                    <a:pt x="1165" y="909"/>
                    <a:pt x="1165" y="909"/>
                  </a:cubicBezTo>
                  <a:cubicBezTo>
                    <a:pt x="1198" y="864"/>
                    <a:pt x="1198" y="864"/>
                    <a:pt x="1198" y="864"/>
                  </a:cubicBezTo>
                  <a:cubicBezTo>
                    <a:pt x="1198" y="864"/>
                    <a:pt x="1208" y="862"/>
                    <a:pt x="1222" y="857"/>
                  </a:cubicBezTo>
                  <a:cubicBezTo>
                    <a:pt x="1236" y="853"/>
                    <a:pt x="1216" y="836"/>
                    <a:pt x="1216" y="836"/>
                  </a:cubicBezTo>
                  <a:cubicBezTo>
                    <a:pt x="1216" y="836"/>
                    <a:pt x="1233" y="843"/>
                    <a:pt x="1239" y="843"/>
                  </a:cubicBezTo>
                  <a:cubicBezTo>
                    <a:pt x="1245" y="843"/>
                    <a:pt x="1236" y="826"/>
                    <a:pt x="1236" y="826"/>
                  </a:cubicBezTo>
                  <a:cubicBezTo>
                    <a:pt x="1236" y="826"/>
                    <a:pt x="1264" y="820"/>
                    <a:pt x="1264" y="815"/>
                  </a:cubicBezTo>
                  <a:cubicBezTo>
                    <a:pt x="1264" y="810"/>
                    <a:pt x="1236" y="784"/>
                    <a:pt x="1236" y="784"/>
                  </a:cubicBezTo>
                  <a:cubicBezTo>
                    <a:pt x="1217" y="771"/>
                    <a:pt x="1217" y="771"/>
                    <a:pt x="1217" y="771"/>
                  </a:cubicBezTo>
                  <a:cubicBezTo>
                    <a:pt x="1217" y="771"/>
                    <a:pt x="1190" y="767"/>
                    <a:pt x="1180" y="768"/>
                  </a:cubicBezTo>
                  <a:cubicBezTo>
                    <a:pt x="1169" y="770"/>
                    <a:pt x="1178" y="785"/>
                    <a:pt x="1167" y="793"/>
                  </a:cubicBezTo>
                  <a:cubicBezTo>
                    <a:pt x="1156" y="801"/>
                    <a:pt x="1128" y="795"/>
                    <a:pt x="1128" y="795"/>
                  </a:cubicBezTo>
                  <a:cubicBezTo>
                    <a:pt x="1143" y="814"/>
                    <a:pt x="1143" y="814"/>
                    <a:pt x="1143" y="814"/>
                  </a:cubicBezTo>
                  <a:cubicBezTo>
                    <a:pt x="1143" y="814"/>
                    <a:pt x="1104" y="856"/>
                    <a:pt x="1093" y="856"/>
                  </a:cubicBezTo>
                  <a:cubicBezTo>
                    <a:pt x="1082" y="856"/>
                    <a:pt x="1090" y="842"/>
                    <a:pt x="1086" y="839"/>
                  </a:cubicBezTo>
                  <a:cubicBezTo>
                    <a:pt x="1081" y="836"/>
                    <a:pt x="1056" y="870"/>
                    <a:pt x="1051" y="890"/>
                  </a:cubicBezTo>
                  <a:cubicBezTo>
                    <a:pt x="1046" y="911"/>
                    <a:pt x="1073" y="908"/>
                    <a:pt x="1073" y="908"/>
                  </a:cubicBezTo>
                  <a:close/>
                  <a:moveTo>
                    <a:pt x="1225" y="1185"/>
                  </a:moveTo>
                  <a:cubicBezTo>
                    <a:pt x="1234" y="1171"/>
                    <a:pt x="1234" y="1171"/>
                    <a:pt x="1234" y="1171"/>
                  </a:cubicBezTo>
                  <a:cubicBezTo>
                    <a:pt x="1234" y="1171"/>
                    <a:pt x="1214" y="1154"/>
                    <a:pt x="1214" y="1143"/>
                  </a:cubicBezTo>
                  <a:cubicBezTo>
                    <a:pt x="1214" y="1132"/>
                    <a:pt x="1201" y="1103"/>
                    <a:pt x="1201" y="1103"/>
                  </a:cubicBezTo>
                  <a:cubicBezTo>
                    <a:pt x="1198" y="1116"/>
                    <a:pt x="1198" y="1116"/>
                    <a:pt x="1198" y="1116"/>
                  </a:cubicBezTo>
                  <a:cubicBezTo>
                    <a:pt x="1187" y="1113"/>
                    <a:pt x="1187" y="1113"/>
                    <a:pt x="1187" y="1113"/>
                  </a:cubicBezTo>
                  <a:cubicBezTo>
                    <a:pt x="1183" y="1150"/>
                    <a:pt x="1183" y="1150"/>
                    <a:pt x="1183" y="1150"/>
                  </a:cubicBezTo>
                  <a:cubicBezTo>
                    <a:pt x="1201" y="1165"/>
                    <a:pt x="1201" y="1165"/>
                    <a:pt x="1201" y="1165"/>
                  </a:cubicBezTo>
                  <a:cubicBezTo>
                    <a:pt x="1200" y="1185"/>
                    <a:pt x="1200" y="1185"/>
                    <a:pt x="1200" y="1185"/>
                  </a:cubicBezTo>
                  <a:cubicBezTo>
                    <a:pt x="1201" y="1182"/>
                    <a:pt x="1204" y="1176"/>
                    <a:pt x="1225" y="11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reeform 978" descr="© INSCALE GmbH, 05.05.2010&#10;http://www.presentationload.com/"/>
            <p:cNvSpPr>
              <a:spLocks/>
            </p:cNvSpPr>
            <p:nvPr/>
          </p:nvSpPr>
          <p:spPr bwMode="gray">
            <a:xfrm>
              <a:off x="418" y="1502"/>
              <a:ext cx="123" cy="188"/>
            </a:xfrm>
            <a:custGeom>
              <a:avLst/>
              <a:gdLst/>
              <a:ahLst/>
              <a:cxnLst>
                <a:cxn ang="0">
                  <a:pos x="162" y="229"/>
                </a:cxn>
                <a:cxn ang="0">
                  <a:pos x="165" y="209"/>
                </a:cxn>
                <a:cxn ang="0">
                  <a:pos x="186" y="198"/>
                </a:cxn>
                <a:cxn ang="0">
                  <a:pos x="208" y="185"/>
                </a:cxn>
                <a:cxn ang="0">
                  <a:pos x="186" y="150"/>
                </a:cxn>
                <a:cxn ang="0">
                  <a:pos x="201" y="125"/>
                </a:cxn>
                <a:cxn ang="0">
                  <a:pos x="228" y="116"/>
                </a:cxn>
                <a:cxn ang="0">
                  <a:pos x="218" y="112"/>
                </a:cxn>
                <a:cxn ang="0">
                  <a:pos x="218" y="55"/>
                </a:cxn>
                <a:cxn ang="0">
                  <a:pos x="201" y="32"/>
                </a:cxn>
                <a:cxn ang="0">
                  <a:pos x="204" y="13"/>
                </a:cxn>
                <a:cxn ang="0">
                  <a:pos x="199" y="0"/>
                </a:cxn>
                <a:cxn ang="0">
                  <a:pos x="181" y="1"/>
                </a:cxn>
                <a:cxn ang="0">
                  <a:pos x="135" y="39"/>
                </a:cxn>
                <a:cxn ang="0">
                  <a:pos x="124" y="64"/>
                </a:cxn>
                <a:cxn ang="0">
                  <a:pos x="85" y="75"/>
                </a:cxn>
                <a:cxn ang="0">
                  <a:pos x="57" y="117"/>
                </a:cxn>
                <a:cxn ang="0">
                  <a:pos x="32" y="145"/>
                </a:cxn>
                <a:cxn ang="0">
                  <a:pos x="7" y="191"/>
                </a:cxn>
                <a:cxn ang="0">
                  <a:pos x="2" y="223"/>
                </a:cxn>
                <a:cxn ang="0">
                  <a:pos x="27" y="249"/>
                </a:cxn>
                <a:cxn ang="0">
                  <a:pos x="9" y="278"/>
                </a:cxn>
                <a:cxn ang="0">
                  <a:pos x="52" y="307"/>
                </a:cxn>
                <a:cxn ang="0">
                  <a:pos x="52" y="336"/>
                </a:cxn>
                <a:cxn ang="0">
                  <a:pos x="71" y="335"/>
                </a:cxn>
                <a:cxn ang="0">
                  <a:pos x="86" y="349"/>
                </a:cxn>
                <a:cxn ang="0">
                  <a:pos x="97" y="336"/>
                </a:cxn>
                <a:cxn ang="0">
                  <a:pos x="122" y="324"/>
                </a:cxn>
                <a:cxn ang="0">
                  <a:pos x="120" y="302"/>
                </a:cxn>
                <a:cxn ang="0">
                  <a:pos x="121" y="288"/>
                </a:cxn>
                <a:cxn ang="0">
                  <a:pos x="133" y="284"/>
                </a:cxn>
                <a:cxn ang="0">
                  <a:pos x="133" y="267"/>
                </a:cxn>
                <a:cxn ang="0">
                  <a:pos x="138" y="263"/>
                </a:cxn>
                <a:cxn ang="0">
                  <a:pos x="144" y="240"/>
                </a:cxn>
                <a:cxn ang="0">
                  <a:pos x="162" y="229"/>
                </a:cxn>
              </a:cxnLst>
              <a:rect l="0" t="0" r="r" b="b"/>
              <a:pathLst>
                <a:path w="228" h="349">
                  <a:moveTo>
                    <a:pt x="162" y="229"/>
                  </a:moveTo>
                  <a:cubicBezTo>
                    <a:pt x="165" y="209"/>
                    <a:pt x="165" y="209"/>
                    <a:pt x="165" y="209"/>
                  </a:cubicBezTo>
                  <a:cubicBezTo>
                    <a:pt x="186" y="198"/>
                    <a:pt x="186" y="198"/>
                    <a:pt x="186" y="198"/>
                  </a:cubicBezTo>
                  <a:cubicBezTo>
                    <a:pt x="208" y="185"/>
                    <a:pt x="208" y="185"/>
                    <a:pt x="208" y="185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28" y="116"/>
                    <a:pt x="228" y="116"/>
                    <a:pt x="228" y="116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2"/>
                    <a:pt x="218" y="72"/>
                    <a:pt x="218" y="55"/>
                  </a:cubicBezTo>
                  <a:cubicBezTo>
                    <a:pt x="218" y="37"/>
                    <a:pt x="201" y="32"/>
                    <a:pt x="201" y="32"/>
                  </a:cubicBezTo>
                  <a:cubicBezTo>
                    <a:pt x="201" y="32"/>
                    <a:pt x="204" y="20"/>
                    <a:pt x="204" y="13"/>
                  </a:cubicBezTo>
                  <a:cubicBezTo>
                    <a:pt x="204" y="10"/>
                    <a:pt x="202" y="5"/>
                    <a:pt x="199" y="0"/>
                  </a:cubicBezTo>
                  <a:cubicBezTo>
                    <a:pt x="190" y="1"/>
                    <a:pt x="181" y="1"/>
                    <a:pt x="181" y="1"/>
                  </a:cubicBezTo>
                  <a:cubicBezTo>
                    <a:pt x="181" y="1"/>
                    <a:pt x="135" y="37"/>
                    <a:pt x="135" y="39"/>
                  </a:cubicBezTo>
                  <a:cubicBezTo>
                    <a:pt x="135" y="41"/>
                    <a:pt x="126" y="56"/>
                    <a:pt x="124" y="64"/>
                  </a:cubicBezTo>
                  <a:cubicBezTo>
                    <a:pt x="122" y="71"/>
                    <a:pt x="85" y="75"/>
                    <a:pt x="85" y="75"/>
                  </a:cubicBezTo>
                  <a:cubicBezTo>
                    <a:pt x="85" y="75"/>
                    <a:pt x="69" y="106"/>
                    <a:pt x="57" y="117"/>
                  </a:cubicBezTo>
                  <a:cubicBezTo>
                    <a:pt x="46" y="129"/>
                    <a:pt x="31" y="140"/>
                    <a:pt x="32" y="145"/>
                  </a:cubicBezTo>
                  <a:cubicBezTo>
                    <a:pt x="34" y="150"/>
                    <a:pt x="13" y="183"/>
                    <a:pt x="7" y="191"/>
                  </a:cubicBezTo>
                  <a:cubicBezTo>
                    <a:pt x="0" y="198"/>
                    <a:pt x="2" y="223"/>
                    <a:pt x="2" y="223"/>
                  </a:cubicBezTo>
                  <a:cubicBezTo>
                    <a:pt x="2" y="223"/>
                    <a:pt x="21" y="242"/>
                    <a:pt x="27" y="249"/>
                  </a:cubicBezTo>
                  <a:cubicBezTo>
                    <a:pt x="34" y="255"/>
                    <a:pt x="9" y="276"/>
                    <a:pt x="9" y="278"/>
                  </a:cubicBezTo>
                  <a:cubicBezTo>
                    <a:pt x="10" y="281"/>
                    <a:pt x="38" y="290"/>
                    <a:pt x="52" y="307"/>
                  </a:cubicBezTo>
                  <a:cubicBezTo>
                    <a:pt x="59" y="315"/>
                    <a:pt x="56" y="326"/>
                    <a:pt x="52" y="336"/>
                  </a:cubicBezTo>
                  <a:cubicBezTo>
                    <a:pt x="61" y="336"/>
                    <a:pt x="71" y="335"/>
                    <a:pt x="71" y="335"/>
                  </a:cubicBezTo>
                  <a:cubicBezTo>
                    <a:pt x="86" y="349"/>
                    <a:pt x="86" y="349"/>
                    <a:pt x="86" y="349"/>
                  </a:cubicBezTo>
                  <a:cubicBezTo>
                    <a:pt x="86" y="349"/>
                    <a:pt x="93" y="336"/>
                    <a:pt x="97" y="336"/>
                  </a:cubicBezTo>
                  <a:cubicBezTo>
                    <a:pt x="101" y="336"/>
                    <a:pt x="124" y="336"/>
                    <a:pt x="122" y="324"/>
                  </a:cubicBezTo>
                  <a:cubicBezTo>
                    <a:pt x="120" y="313"/>
                    <a:pt x="120" y="302"/>
                    <a:pt x="120" y="302"/>
                  </a:cubicBezTo>
                  <a:cubicBezTo>
                    <a:pt x="121" y="288"/>
                    <a:pt x="121" y="288"/>
                    <a:pt x="121" y="288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3" y="267"/>
                    <a:pt x="133" y="267"/>
                    <a:pt x="133" y="267"/>
                  </a:cubicBezTo>
                  <a:cubicBezTo>
                    <a:pt x="138" y="263"/>
                    <a:pt x="138" y="263"/>
                    <a:pt x="138" y="263"/>
                  </a:cubicBezTo>
                  <a:cubicBezTo>
                    <a:pt x="140" y="251"/>
                    <a:pt x="144" y="240"/>
                    <a:pt x="144" y="240"/>
                  </a:cubicBezTo>
                  <a:lnTo>
                    <a:pt x="162" y="229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Freeform 979" descr="© INSCALE GmbH, 05.05.2010&#10;http://www.presentationload.com/"/>
            <p:cNvSpPr>
              <a:spLocks/>
            </p:cNvSpPr>
            <p:nvPr/>
          </p:nvSpPr>
          <p:spPr bwMode="gray">
            <a:xfrm>
              <a:off x="856" y="1182"/>
              <a:ext cx="211" cy="271"/>
            </a:xfrm>
            <a:custGeom>
              <a:avLst/>
              <a:gdLst/>
              <a:ahLst/>
              <a:cxnLst>
                <a:cxn ang="0">
                  <a:pos x="93" y="284"/>
                </a:cxn>
                <a:cxn ang="0">
                  <a:pos x="98" y="257"/>
                </a:cxn>
                <a:cxn ang="0">
                  <a:pos x="112" y="247"/>
                </a:cxn>
                <a:cxn ang="0">
                  <a:pos x="108" y="223"/>
                </a:cxn>
                <a:cxn ang="0">
                  <a:pos x="124" y="247"/>
                </a:cxn>
                <a:cxn ang="0">
                  <a:pos x="117" y="260"/>
                </a:cxn>
                <a:cxn ang="0">
                  <a:pos x="119" y="284"/>
                </a:cxn>
                <a:cxn ang="0">
                  <a:pos x="134" y="314"/>
                </a:cxn>
                <a:cxn ang="0">
                  <a:pos x="131" y="332"/>
                </a:cxn>
                <a:cxn ang="0">
                  <a:pos x="143" y="344"/>
                </a:cxn>
                <a:cxn ang="0">
                  <a:pos x="150" y="381"/>
                </a:cxn>
                <a:cxn ang="0">
                  <a:pos x="186" y="427"/>
                </a:cxn>
                <a:cxn ang="0">
                  <a:pos x="200" y="467"/>
                </a:cxn>
                <a:cxn ang="0">
                  <a:pos x="307" y="502"/>
                </a:cxn>
                <a:cxn ang="0">
                  <a:pos x="370" y="464"/>
                </a:cxn>
                <a:cxn ang="0">
                  <a:pos x="364" y="452"/>
                </a:cxn>
                <a:cxn ang="0">
                  <a:pos x="391" y="419"/>
                </a:cxn>
                <a:cxn ang="0">
                  <a:pos x="378" y="405"/>
                </a:cxn>
                <a:cxn ang="0">
                  <a:pos x="386" y="391"/>
                </a:cxn>
                <a:cxn ang="0">
                  <a:pos x="386" y="361"/>
                </a:cxn>
                <a:cxn ang="0">
                  <a:pos x="375" y="361"/>
                </a:cxn>
                <a:cxn ang="0">
                  <a:pos x="359" y="183"/>
                </a:cxn>
                <a:cxn ang="0">
                  <a:pos x="333" y="164"/>
                </a:cxn>
                <a:cxn ang="0">
                  <a:pos x="321" y="130"/>
                </a:cxn>
                <a:cxn ang="0">
                  <a:pos x="306" y="127"/>
                </a:cxn>
                <a:cxn ang="0">
                  <a:pos x="290" y="90"/>
                </a:cxn>
                <a:cxn ang="0">
                  <a:pos x="292" y="54"/>
                </a:cxn>
                <a:cxn ang="0">
                  <a:pos x="310" y="83"/>
                </a:cxn>
                <a:cxn ang="0">
                  <a:pos x="326" y="75"/>
                </a:cxn>
                <a:cxn ang="0">
                  <a:pos x="317" y="61"/>
                </a:cxn>
                <a:cxn ang="0">
                  <a:pos x="310" y="37"/>
                </a:cxn>
                <a:cxn ang="0">
                  <a:pos x="288" y="42"/>
                </a:cxn>
                <a:cxn ang="0">
                  <a:pos x="278" y="29"/>
                </a:cxn>
                <a:cxn ang="0">
                  <a:pos x="260" y="35"/>
                </a:cxn>
                <a:cxn ang="0">
                  <a:pos x="218" y="9"/>
                </a:cxn>
                <a:cxn ang="0">
                  <a:pos x="186" y="18"/>
                </a:cxn>
                <a:cxn ang="0">
                  <a:pos x="154" y="13"/>
                </a:cxn>
                <a:cxn ang="0">
                  <a:pos x="152" y="27"/>
                </a:cxn>
                <a:cxn ang="0">
                  <a:pos x="134" y="30"/>
                </a:cxn>
                <a:cxn ang="0">
                  <a:pos x="103" y="64"/>
                </a:cxn>
                <a:cxn ang="0">
                  <a:pos x="112" y="90"/>
                </a:cxn>
                <a:cxn ang="0">
                  <a:pos x="102" y="107"/>
                </a:cxn>
                <a:cxn ang="0">
                  <a:pos x="92" y="136"/>
                </a:cxn>
                <a:cxn ang="0">
                  <a:pos x="27" y="150"/>
                </a:cxn>
                <a:cxn ang="0">
                  <a:pos x="1" y="183"/>
                </a:cxn>
                <a:cxn ang="0">
                  <a:pos x="0" y="184"/>
                </a:cxn>
                <a:cxn ang="0">
                  <a:pos x="52" y="241"/>
                </a:cxn>
                <a:cxn ang="0">
                  <a:pos x="51" y="282"/>
                </a:cxn>
                <a:cxn ang="0">
                  <a:pos x="88" y="278"/>
                </a:cxn>
                <a:cxn ang="0">
                  <a:pos x="103" y="314"/>
                </a:cxn>
                <a:cxn ang="0">
                  <a:pos x="102" y="317"/>
                </a:cxn>
                <a:cxn ang="0">
                  <a:pos x="93" y="284"/>
                </a:cxn>
              </a:cxnLst>
              <a:rect l="0" t="0" r="r" b="b"/>
              <a:pathLst>
                <a:path w="393" h="503">
                  <a:moveTo>
                    <a:pt x="93" y="284"/>
                  </a:moveTo>
                  <a:cubicBezTo>
                    <a:pt x="98" y="257"/>
                    <a:pt x="98" y="257"/>
                    <a:pt x="98" y="257"/>
                  </a:cubicBezTo>
                  <a:cubicBezTo>
                    <a:pt x="98" y="257"/>
                    <a:pt x="106" y="253"/>
                    <a:pt x="112" y="247"/>
                  </a:cubicBezTo>
                  <a:cubicBezTo>
                    <a:pt x="118" y="242"/>
                    <a:pt x="108" y="223"/>
                    <a:pt x="108" y="223"/>
                  </a:cubicBezTo>
                  <a:cubicBezTo>
                    <a:pt x="108" y="223"/>
                    <a:pt x="121" y="239"/>
                    <a:pt x="124" y="247"/>
                  </a:cubicBezTo>
                  <a:cubicBezTo>
                    <a:pt x="128" y="254"/>
                    <a:pt x="117" y="259"/>
                    <a:pt x="117" y="260"/>
                  </a:cubicBezTo>
                  <a:cubicBezTo>
                    <a:pt x="116" y="262"/>
                    <a:pt x="117" y="282"/>
                    <a:pt x="119" y="284"/>
                  </a:cubicBezTo>
                  <a:cubicBezTo>
                    <a:pt x="120" y="286"/>
                    <a:pt x="130" y="307"/>
                    <a:pt x="134" y="314"/>
                  </a:cubicBezTo>
                  <a:cubicBezTo>
                    <a:pt x="138" y="321"/>
                    <a:pt x="132" y="330"/>
                    <a:pt x="131" y="332"/>
                  </a:cubicBezTo>
                  <a:cubicBezTo>
                    <a:pt x="131" y="334"/>
                    <a:pt x="137" y="337"/>
                    <a:pt x="143" y="344"/>
                  </a:cubicBezTo>
                  <a:cubicBezTo>
                    <a:pt x="149" y="352"/>
                    <a:pt x="150" y="374"/>
                    <a:pt x="150" y="381"/>
                  </a:cubicBezTo>
                  <a:cubicBezTo>
                    <a:pt x="150" y="389"/>
                    <a:pt x="183" y="421"/>
                    <a:pt x="186" y="427"/>
                  </a:cubicBezTo>
                  <a:cubicBezTo>
                    <a:pt x="190" y="434"/>
                    <a:pt x="186" y="438"/>
                    <a:pt x="200" y="467"/>
                  </a:cubicBezTo>
                  <a:cubicBezTo>
                    <a:pt x="215" y="497"/>
                    <a:pt x="267" y="503"/>
                    <a:pt x="307" y="502"/>
                  </a:cubicBezTo>
                  <a:cubicBezTo>
                    <a:pt x="347" y="501"/>
                    <a:pt x="366" y="466"/>
                    <a:pt x="370" y="464"/>
                  </a:cubicBezTo>
                  <a:cubicBezTo>
                    <a:pt x="374" y="462"/>
                    <a:pt x="364" y="452"/>
                    <a:pt x="364" y="452"/>
                  </a:cubicBezTo>
                  <a:cubicBezTo>
                    <a:pt x="364" y="452"/>
                    <a:pt x="388" y="424"/>
                    <a:pt x="391" y="419"/>
                  </a:cubicBezTo>
                  <a:cubicBezTo>
                    <a:pt x="393" y="414"/>
                    <a:pt x="382" y="409"/>
                    <a:pt x="378" y="405"/>
                  </a:cubicBezTo>
                  <a:cubicBezTo>
                    <a:pt x="374" y="402"/>
                    <a:pt x="386" y="391"/>
                    <a:pt x="386" y="391"/>
                  </a:cubicBezTo>
                  <a:cubicBezTo>
                    <a:pt x="386" y="361"/>
                    <a:pt x="386" y="361"/>
                    <a:pt x="386" y="361"/>
                  </a:cubicBezTo>
                  <a:cubicBezTo>
                    <a:pt x="375" y="361"/>
                    <a:pt x="375" y="361"/>
                    <a:pt x="375" y="361"/>
                  </a:cubicBezTo>
                  <a:cubicBezTo>
                    <a:pt x="359" y="183"/>
                    <a:pt x="359" y="183"/>
                    <a:pt x="359" y="183"/>
                  </a:cubicBezTo>
                  <a:cubicBezTo>
                    <a:pt x="359" y="183"/>
                    <a:pt x="349" y="173"/>
                    <a:pt x="333" y="164"/>
                  </a:cubicBezTo>
                  <a:cubicBezTo>
                    <a:pt x="316" y="155"/>
                    <a:pt x="321" y="130"/>
                    <a:pt x="321" y="130"/>
                  </a:cubicBezTo>
                  <a:cubicBezTo>
                    <a:pt x="321" y="130"/>
                    <a:pt x="312" y="129"/>
                    <a:pt x="306" y="127"/>
                  </a:cubicBezTo>
                  <a:cubicBezTo>
                    <a:pt x="300" y="125"/>
                    <a:pt x="292" y="95"/>
                    <a:pt x="290" y="90"/>
                  </a:cubicBezTo>
                  <a:cubicBezTo>
                    <a:pt x="288" y="84"/>
                    <a:pt x="289" y="54"/>
                    <a:pt x="292" y="54"/>
                  </a:cubicBezTo>
                  <a:cubicBezTo>
                    <a:pt x="296" y="54"/>
                    <a:pt x="310" y="83"/>
                    <a:pt x="310" y="83"/>
                  </a:cubicBezTo>
                  <a:cubicBezTo>
                    <a:pt x="310" y="83"/>
                    <a:pt x="319" y="79"/>
                    <a:pt x="326" y="75"/>
                  </a:cubicBezTo>
                  <a:cubicBezTo>
                    <a:pt x="332" y="72"/>
                    <a:pt x="317" y="61"/>
                    <a:pt x="317" y="61"/>
                  </a:cubicBezTo>
                  <a:cubicBezTo>
                    <a:pt x="310" y="37"/>
                    <a:pt x="310" y="37"/>
                    <a:pt x="310" y="37"/>
                  </a:cubicBezTo>
                  <a:cubicBezTo>
                    <a:pt x="288" y="42"/>
                    <a:pt x="288" y="42"/>
                    <a:pt x="288" y="42"/>
                  </a:cubicBezTo>
                  <a:cubicBezTo>
                    <a:pt x="278" y="29"/>
                    <a:pt x="278" y="29"/>
                    <a:pt x="278" y="29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0" y="35"/>
                    <a:pt x="238" y="18"/>
                    <a:pt x="218" y="9"/>
                  </a:cubicBezTo>
                  <a:cubicBezTo>
                    <a:pt x="199" y="0"/>
                    <a:pt x="188" y="18"/>
                    <a:pt x="186" y="18"/>
                  </a:cubicBezTo>
                  <a:cubicBezTo>
                    <a:pt x="183" y="18"/>
                    <a:pt x="154" y="13"/>
                    <a:pt x="154" y="13"/>
                  </a:cubicBezTo>
                  <a:cubicBezTo>
                    <a:pt x="154" y="13"/>
                    <a:pt x="152" y="26"/>
                    <a:pt x="152" y="27"/>
                  </a:cubicBezTo>
                  <a:cubicBezTo>
                    <a:pt x="152" y="29"/>
                    <a:pt x="135" y="29"/>
                    <a:pt x="134" y="30"/>
                  </a:cubicBezTo>
                  <a:cubicBezTo>
                    <a:pt x="133" y="31"/>
                    <a:pt x="113" y="50"/>
                    <a:pt x="103" y="64"/>
                  </a:cubicBezTo>
                  <a:cubicBezTo>
                    <a:pt x="93" y="78"/>
                    <a:pt x="112" y="79"/>
                    <a:pt x="112" y="90"/>
                  </a:cubicBezTo>
                  <a:cubicBezTo>
                    <a:pt x="112" y="100"/>
                    <a:pt x="102" y="102"/>
                    <a:pt x="102" y="107"/>
                  </a:cubicBezTo>
                  <a:cubicBezTo>
                    <a:pt x="101" y="112"/>
                    <a:pt x="101" y="128"/>
                    <a:pt x="92" y="136"/>
                  </a:cubicBezTo>
                  <a:cubicBezTo>
                    <a:pt x="84" y="145"/>
                    <a:pt x="51" y="148"/>
                    <a:pt x="27" y="150"/>
                  </a:cubicBezTo>
                  <a:cubicBezTo>
                    <a:pt x="3" y="151"/>
                    <a:pt x="1" y="183"/>
                    <a:pt x="1" y="183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52" y="241"/>
                    <a:pt x="52" y="241"/>
                    <a:pt x="52" y="241"/>
                  </a:cubicBezTo>
                  <a:cubicBezTo>
                    <a:pt x="52" y="241"/>
                    <a:pt x="35" y="281"/>
                    <a:pt x="51" y="282"/>
                  </a:cubicBezTo>
                  <a:cubicBezTo>
                    <a:pt x="67" y="284"/>
                    <a:pt x="88" y="278"/>
                    <a:pt x="88" y="278"/>
                  </a:cubicBezTo>
                  <a:cubicBezTo>
                    <a:pt x="103" y="314"/>
                    <a:pt x="103" y="314"/>
                    <a:pt x="103" y="314"/>
                  </a:cubicBezTo>
                  <a:cubicBezTo>
                    <a:pt x="103" y="314"/>
                    <a:pt x="102" y="315"/>
                    <a:pt x="102" y="317"/>
                  </a:cubicBezTo>
                  <a:cubicBezTo>
                    <a:pt x="111" y="311"/>
                    <a:pt x="93" y="284"/>
                    <a:pt x="93" y="2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 980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638" y="1281"/>
              <a:ext cx="276" cy="323"/>
            </a:xfrm>
            <a:custGeom>
              <a:avLst/>
              <a:gdLst/>
              <a:ahLst/>
              <a:cxnLst>
                <a:cxn ang="0">
                  <a:pos x="474" y="289"/>
                </a:cxn>
                <a:cxn ang="0">
                  <a:pos x="504" y="134"/>
                </a:cxn>
                <a:cxn ang="0">
                  <a:pos x="507" y="130"/>
                </a:cxn>
                <a:cxn ang="0">
                  <a:pos x="455" y="98"/>
                </a:cxn>
                <a:cxn ang="0">
                  <a:pos x="404" y="0"/>
                </a:cxn>
                <a:cxn ang="0">
                  <a:pos x="335" y="76"/>
                </a:cxn>
                <a:cxn ang="0">
                  <a:pos x="285" y="142"/>
                </a:cxn>
                <a:cxn ang="0">
                  <a:pos x="257" y="193"/>
                </a:cxn>
                <a:cxn ang="0">
                  <a:pos x="199" y="299"/>
                </a:cxn>
                <a:cxn ang="0">
                  <a:pos x="0" y="330"/>
                </a:cxn>
                <a:cxn ang="0">
                  <a:pos x="18" y="361"/>
                </a:cxn>
                <a:cxn ang="0">
                  <a:pos x="73" y="361"/>
                </a:cxn>
                <a:cxn ang="0">
                  <a:pos x="92" y="382"/>
                </a:cxn>
                <a:cxn ang="0">
                  <a:pos x="66" y="493"/>
                </a:cxn>
                <a:cxn ang="0">
                  <a:pos x="105" y="496"/>
                </a:cxn>
                <a:cxn ang="0">
                  <a:pos x="136" y="503"/>
                </a:cxn>
                <a:cxn ang="0">
                  <a:pos x="158" y="511"/>
                </a:cxn>
                <a:cxn ang="0">
                  <a:pos x="166" y="521"/>
                </a:cxn>
                <a:cxn ang="0">
                  <a:pos x="200" y="501"/>
                </a:cxn>
                <a:cxn ang="0">
                  <a:pos x="219" y="466"/>
                </a:cxn>
                <a:cxn ang="0">
                  <a:pos x="246" y="457"/>
                </a:cxn>
                <a:cxn ang="0">
                  <a:pos x="263" y="476"/>
                </a:cxn>
                <a:cxn ang="0">
                  <a:pos x="269" y="416"/>
                </a:cxn>
                <a:cxn ang="0">
                  <a:pos x="261" y="493"/>
                </a:cxn>
                <a:cxn ang="0">
                  <a:pos x="241" y="560"/>
                </a:cxn>
                <a:cxn ang="0">
                  <a:pos x="272" y="576"/>
                </a:cxn>
                <a:cxn ang="0">
                  <a:pos x="296" y="599"/>
                </a:cxn>
                <a:cxn ang="0">
                  <a:pos x="326" y="535"/>
                </a:cxn>
                <a:cxn ang="0">
                  <a:pos x="356" y="507"/>
                </a:cxn>
                <a:cxn ang="0">
                  <a:pos x="368" y="419"/>
                </a:cxn>
                <a:cxn ang="0">
                  <a:pos x="397" y="405"/>
                </a:cxn>
                <a:cxn ang="0">
                  <a:pos x="412" y="383"/>
                </a:cxn>
                <a:cxn ang="0">
                  <a:pos x="399" y="306"/>
                </a:cxn>
                <a:cxn ang="0">
                  <a:pos x="453" y="227"/>
                </a:cxn>
                <a:cxn ang="0">
                  <a:pos x="487" y="134"/>
                </a:cxn>
              </a:cxnLst>
              <a:rect l="0" t="0" r="r" b="b"/>
              <a:pathLst>
                <a:path w="513" h="599">
                  <a:moveTo>
                    <a:pt x="468" y="274"/>
                  </a:moveTo>
                  <a:cubicBezTo>
                    <a:pt x="468" y="274"/>
                    <a:pt x="459" y="297"/>
                    <a:pt x="474" y="289"/>
                  </a:cubicBezTo>
                  <a:cubicBezTo>
                    <a:pt x="490" y="281"/>
                    <a:pt x="485" y="255"/>
                    <a:pt x="468" y="274"/>
                  </a:cubicBezTo>
                  <a:close/>
                  <a:moveTo>
                    <a:pt x="504" y="134"/>
                  </a:moveTo>
                  <a:cubicBezTo>
                    <a:pt x="505" y="134"/>
                    <a:pt x="506" y="133"/>
                    <a:pt x="506" y="133"/>
                  </a:cubicBezTo>
                  <a:cubicBezTo>
                    <a:pt x="506" y="131"/>
                    <a:pt x="507" y="130"/>
                    <a:pt x="507" y="130"/>
                  </a:cubicBezTo>
                  <a:cubicBezTo>
                    <a:pt x="492" y="94"/>
                    <a:pt x="492" y="94"/>
                    <a:pt x="492" y="94"/>
                  </a:cubicBezTo>
                  <a:cubicBezTo>
                    <a:pt x="492" y="94"/>
                    <a:pt x="471" y="100"/>
                    <a:pt x="455" y="98"/>
                  </a:cubicBezTo>
                  <a:cubicBezTo>
                    <a:pt x="439" y="97"/>
                    <a:pt x="456" y="57"/>
                    <a:pt x="456" y="57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358" y="80"/>
                    <a:pt x="358" y="80"/>
                    <a:pt x="358" y="80"/>
                  </a:cubicBezTo>
                  <a:cubicBezTo>
                    <a:pt x="358" y="80"/>
                    <a:pt x="341" y="72"/>
                    <a:pt x="335" y="76"/>
                  </a:cubicBezTo>
                  <a:cubicBezTo>
                    <a:pt x="329" y="81"/>
                    <a:pt x="301" y="106"/>
                    <a:pt x="290" y="110"/>
                  </a:cubicBezTo>
                  <a:cubicBezTo>
                    <a:pt x="279" y="114"/>
                    <a:pt x="286" y="129"/>
                    <a:pt x="285" y="142"/>
                  </a:cubicBezTo>
                  <a:cubicBezTo>
                    <a:pt x="284" y="156"/>
                    <a:pt x="263" y="150"/>
                    <a:pt x="258" y="157"/>
                  </a:cubicBezTo>
                  <a:cubicBezTo>
                    <a:pt x="253" y="164"/>
                    <a:pt x="259" y="184"/>
                    <a:pt x="257" y="193"/>
                  </a:cubicBezTo>
                  <a:cubicBezTo>
                    <a:pt x="254" y="201"/>
                    <a:pt x="211" y="203"/>
                    <a:pt x="203" y="209"/>
                  </a:cubicBezTo>
                  <a:cubicBezTo>
                    <a:pt x="196" y="215"/>
                    <a:pt x="200" y="285"/>
                    <a:pt x="199" y="299"/>
                  </a:cubicBezTo>
                  <a:cubicBezTo>
                    <a:pt x="199" y="313"/>
                    <a:pt x="158" y="319"/>
                    <a:pt x="147" y="323"/>
                  </a:cubicBezTo>
                  <a:cubicBezTo>
                    <a:pt x="138" y="325"/>
                    <a:pt x="43" y="328"/>
                    <a:pt x="0" y="330"/>
                  </a:cubicBezTo>
                  <a:cubicBezTo>
                    <a:pt x="16" y="369"/>
                    <a:pt x="16" y="369"/>
                    <a:pt x="16" y="369"/>
                  </a:cubicBezTo>
                  <a:cubicBezTo>
                    <a:pt x="17" y="364"/>
                    <a:pt x="18" y="361"/>
                    <a:pt x="18" y="361"/>
                  </a:cubicBezTo>
                  <a:cubicBezTo>
                    <a:pt x="18" y="361"/>
                    <a:pt x="47" y="349"/>
                    <a:pt x="51" y="352"/>
                  </a:cubicBezTo>
                  <a:cubicBezTo>
                    <a:pt x="56" y="355"/>
                    <a:pt x="73" y="361"/>
                    <a:pt x="73" y="361"/>
                  </a:cubicBezTo>
                  <a:cubicBezTo>
                    <a:pt x="73" y="361"/>
                    <a:pt x="94" y="344"/>
                    <a:pt x="94" y="349"/>
                  </a:cubicBezTo>
                  <a:cubicBezTo>
                    <a:pt x="94" y="353"/>
                    <a:pt x="97" y="368"/>
                    <a:pt x="92" y="382"/>
                  </a:cubicBezTo>
                  <a:cubicBezTo>
                    <a:pt x="87" y="396"/>
                    <a:pt x="98" y="451"/>
                    <a:pt x="86" y="473"/>
                  </a:cubicBezTo>
                  <a:cubicBezTo>
                    <a:pt x="81" y="481"/>
                    <a:pt x="73" y="488"/>
                    <a:pt x="66" y="493"/>
                  </a:cubicBezTo>
                  <a:cubicBezTo>
                    <a:pt x="73" y="497"/>
                    <a:pt x="85" y="504"/>
                    <a:pt x="91" y="503"/>
                  </a:cubicBezTo>
                  <a:cubicBezTo>
                    <a:pt x="98" y="501"/>
                    <a:pt x="105" y="496"/>
                    <a:pt x="105" y="496"/>
                  </a:cubicBezTo>
                  <a:cubicBezTo>
                    <a:pt x="122" y="510"/>
                    <a:pt x="122" y="510"/>
                    <a:pt x="122" y="510"/>
                  </a:cubicBezTo>
                  <a:cubicBezTo>
                    <a:pt x="136" y="503"/>
                    <a:pt x="136" y="503"/>
                    <a:pt x="136" y="503"/>
                  </a:cubicBezTo>
                  <a:cubicBezTo>
                    <a:pt x="136" y="503"/>
                    <a:pt x="106" y="480"/>
                    <a:pt x="128" y="480"/>
                  </a:cubicBezTo>
                  <a:cubicBezTo>
                    <a:pt x="149" y="480"/>
                    <a:pt x="158" y="511"/>
                    <a:pt x="158" y="511"/>
                  </a:cubicBezTo>
                  <a:cubicBezTo>
                    <a:pt x="163" y="520"/>
                    <a:pt x="163" y="520"/>
                    <a:pt x="163" y="520"/>
                  </a:cubicBezTo>
                  <a:cubicBezTo>
                    <a:pt x="164" y="520"/>
                    <a:pt x="165" y="521"/>
                    <a:pt x="166" y="521"/>
                  </a:cubicBezTo>
                  <a:cubicBezTo>
                    <a:pt x="166" y="521"/>
                    <a:pt x="188" y="557"/>
                    <a:pt x="199" y="545"/>
                  </a:cubicBezTo>
                  <a:cubicBezTo>
                    <a:pt x="210" y="532"/>
                    <a:pt x="200" y="510"/>
                    <a:pt x="200" y="501"/>
                  </a:cubicBezTo>
                  <a:cubicBezTo>
                    <a:pt x="200" y="491"/>
                    <a:pt x="200" y="469"/>
                    <a:pt x="200" y="469"/>
                  </a:cubicBezTo>
                  <a:cubicBezTo>
                    <a:pt x="219" y="466"/>
                    <a:pt x="219" y="466"/>
                    <a:pt x="219" y="466"/>
                  </a:cubicBezTo>
                  <a:cubicBezTo>
                    <a:pt x="219" y="466"/>
                    <a:pt x="214" y="400"/>
                    <a:pt x="236" y="424"/>
                  </a:cubicBezTo>
                  <a:cubicBezTo>
                    <a:pt x="258" y="447"/>
                    <a:pt x="246" y="457"/>
                    <a:pt x="246" y="457"/>
                  </a:cubicBezTo>
                  <a:cubicBezTo>
                    <a:pt x="241" y="474"/>
                    <a:pt x="241" y="474"/>
                    <a:pt x="241" y="474"/>
                  </a:cubicBezTo>
                  <a:cubicBezTo>
                    <a:pt x="263" y="476"/>
                    <a:pt x="263" y="476"/>
                    <a:pt x="263" y="476"/>
                  </a:cubicBezTo>
                  <a:cubicBezTo>
                    <a:pt x="263" y="476"/>
                    <a:pt x="283" y="471"/>
                    <a:pt x="275" y="452"/>
                  </a:cubicBezTo>
                  <a:cubicBezTo>
                    <a:pt x="268" y="433"/>
                    <a:pt x="260" y="416"/>
                    <a:pt x="269" y="416"/>
                  </a:cubicBezTo>
                  <a:cubicBezTo>
                    <a:pt x="279" y="416"/>
                    <a:pt x="304" y="449"/>
                    <a:pt x="297" y="462"/>
                  </a:cubicBezTo>
                  <a:cubicBezTo>
                    <a:pt x="291" y="474"/>
                    <a:pt x="261" y="484"/>
                    <a:pt x="261" y="493"/>
                  </a:cubicBezTo>
                  <a:cubicBezTo>
                    <a:pt x="261" y="500"/>
                    <a:pt x="247" y="540"/>
                    <a:pt x="238" y="560"/>
                  </a:cubicBezTo>
                  <a:cubicBezTo>
                    <a:pt x="239" y="560"/>
                    <a:pt x="241" y="560"/>
                    <a:pt x="241" y="560"/>
                  </a:cubicBezTo>
                  <a:cubicBezTo>
                    <a:pt x="261" y="561"/>
                    <a:pt x="261" y="561"/>
                    <a:pt x="261" y="561"/>
                  </a:cubicBezTo>
                  <a:cubicBezTo>
                    <a:pt x="272" y="576"/>
                    <a:pt x="272" y="576"/>
                    <a:pt x="272" y="576"/>
                  </a:cubicBezTo>
                  <a:cubicBezTo>
                    <a:pt x="274" y="589"/>
                    <a:pt x="274" y="589"/>
                    <a:pt x="274" y="589"/>
                  </a:cubicBezTo>
                  <a:cubicBezTo>
                    <a:pt x="274" y="589"/>
                    <a:pt x="284" y="594"/>
                    <a:pt x="296" y="599"/>
                  </a:cubicBezTo>
                  <a:cubicBezTo>
                    <a:pt x="301" y="595"/>
                    <a:pt x="311" y="586"/>
                    <a:pt x="321" y="576"/>
                  </a:cubicBezTo>
                  <a:cubicBezTo>
                    <a:pt x="335" y="562"/>
                    <a:pt x="326" y="535"/>
                    <a:pt x="326" y="535"/>
                  </a:cubicBezTo>
                  <a:cubicBezTo>
                    <a:pt x="326" y="535"/>
                    <a:pt x="338" y="533"/>
                    <a:pt x="348" y="533"/>
                  </a:cubicBezTo>
                  <a:cubicBezTo>
                    <a:pt x="358" y="533"/>
                    <a:pt x="356" y="507"/>
                    <a:pt x="356" y="507"/>
                  </a:cubicBezTo>
                  <a:cubicBezTo>
                    <a:pt x="356" y="507"/>
                    <a:pt x="346" y="487"/>
                    <a:pt x="343" y="477"/>
                  </a:cubicBezTo>
                  <a:cubicBezTo>
                    <a:pt x="340" y="467"/>
                    <a:pt x="361" y="426"/>
                    <a:pt x="368" y="419"/>
                  </a:cubicBezTo>
                  <a:cubicBezTo>
                    <a:pt x="375" y="412"/>
                    <a:pt x="369" y="392"/>
                    <a:pt x="369" y="392"/>
                  </a:cubicBezTo>
                  <a:cubicBezTo>
                    <a:pt x="369" y="392"/>
                    <a:pt x="383" y="405"/>
                    <a:pt x="397" y="405"/>
                  </a:cubicBezTo>
                  <a:cubicBezTo>
                    <a:pt x="404" y="405"/>
                    <a:pt x="411" y="400"/>
                    <a:pt x="416" y="394"/>
                  </a:cubicBezTo>
                  <a:cubicBezTo>
                    <a:pt x="414" y="389"/>
                    <a:pt x="412" y="385"/>
                    <a:pt x="412" y="383"/>
                  </a:cubicBezTo>
                  <a:cubicBezTo>
                    <a:pt x="411" y="378"/>
                    <a:pt x="415" y="354"/>
                    <a:pt x="417" y="342"/>
                  </a:cubicBezTo>
                  <a:cubicBezTo>
                    <a:pt x="419" y="330"/>
                    <a:pt x="402" y="321"/>
                    <a:pt x="399" y="306"/>
                  </a:cubicBezTo>
                  <a:cubicBezTo>
                    <a:pt x="396" y="290"/>
                    <a:pt x="425" y="280"/>
                    <a:pt x="433" y="271"/>
                  </a:cubicBezTo>
                  <a:cubicBezTo>
                    <a:pt x="442" y="263"/>
                    <a:pt x="447" y="233"/>
                    <a:pt x="453" y="227"/>
                  </a:cubicBezTo>
                  <a:cubicBezTo>
                    <a:pt x="459" y="221"/>
                    <a:pt x="489" y="212"/>
                    <a:pt x="501" y="195"/>
                  </a:cubicBezTo>
                  <a:cubicBezTo>
                    <a:pt x="513" y="177"/>
                    <a:pt x="488" y="135"/>
                    <a:pt x="487" y="134"/>
                  </a:cubicBezTo>
                  <a:cubicBezTo>
                    <a:pt x="487" y="133"/>
                    <a:pt x="489" y="137"/>
                    <a:pt x="504" y="1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reeform 981" descr="© INSCALE GmbH, 05.05.2010&#10;http://www.presentationload.com/"/>
            <p:cNvSpPr>
              <a:spLocks/>
            </p:cNvSpPr>
            <p:nvPr/>
          </p:nvSpPr>
          <p:spPr bwMode="gray">
            <a:xfrm>
              <a:off x="525" y="1459"/>
              <a:ext cx="210" cy="186"/>
            </a:xfrm>
            <a:custGeom>
              <a:avLst/>
              <a:gdLst/>
              <a:ahLst/>
              <a:cxnLst>
                <a:cxn ang="0">
                  <a:pos x="43" y="187"/>
                </a:cxn>
                <a:cxn ang="0">
                  <a:pos x="62" y="203"/>
                </a:cxn>
                <a:cxn ang="0">
                  <a:pos x="106" y="201"/>
                </a:cxn>
                <a:cxn ang="0">
                  <a:pos x="110" y="216"/>
                </a:cxn>
                <a:cxn ang="0">
                  <a:pos x="145" y="207"/>
                </a:cxn>
                <a:cxn ang="0">
                  <a:pos x="162" y="220"/>
                </a:cxn>
                <a:cxn ang="0">
                  <a:pos x="165" y="248"/>
                </a:cxn>
                <a:cxn ang="0">
                  <a:pos x="196" y="247"/>
                </a:cxn>
                <a:cxn ang="0">
                  <a:pos x="196" y="267"/>
                </a:cxn>
                <a:cxn ang="0">
                  <a:pos x="208" y="269"/>
                </a:cxn>
                <a:cxn ang="0">
                  <a:pos x="218" y="307"/>
                </a:cxn>
                <a:cxn ang="0">
                  <a:pos x="248" y="341"/>
                </a:cxn>
                <a:cxn ang="0">
                  <a:pos x="305" y="321"/>
                </a:cxn>
                <a:cxn ang="0">
                  <a:pos x="319" y="280"/>
                </a:cxn>
                <a:cxn ang="0">
                  <a:pos x="352" y="260"/>
                </a:cxn>
                <a:cxn ang="0">
                  <a:pos x="368" y="237"/>
                </a:cxn>
                <a:cxn ang="0">
                  <a:pos x="385" y="234"/>
                </a:cxn>
                <a:cxn ang="0">
                  <a:pos x="385" y="224"/>
                </a:cxn>
                <a:cxn ang="0">
                  <a:pos x="373" y="190"/>
                </a:cxn>
                <a:cxn ang="0">
                  <a:pos x="368" y="181"/>
                </a:cxn>
                <a:cxn ang="0">
                  <a:pos x="338" y="150"/>
                </a:cxn>
                <a:cxn ang="0">
                  <a:pos x="346" y="173"/>
                </a:cxn>
                <a:cxn ang="0">
                  <a:pos x="332" y="180"/>
                </a:cxn>
                <a:cxn ang="0">
                  <a:pos x="315" y="166"/>
                </a:cxn>
                <a:cxn ang="0">
                  <a:pos x="301" y="173"/>
                </a:cxn>
                <a:cxn ang="0">
                  <a:pos x="276" y="163"/>
                </a:cxn>
                <a:cxn ang="0">
                  <a:pos x="247" y="172"/>
                </a:cxn>
                <a:cxn ang="0">
                  <a:pos x="217" y="155"/>
                </a:cxn>
                <a:cxn ang="0">
                  <a:pos x="188" y="164"/>
                </a:cxn>
                <a:cxn ang="0">
                  <a:pos x="175" y="155"/>
                </a:cxn>
                <a:cxn ang="0">
                  <a:pos x="194" y="133"/>
                </a:cxn>
                <a:cxn ang="0">
                  <a:pos x="226" y="39"/>
                </a:cxn>
                <a:cxn ang="0">
                  <a:pos x="210" y="0"/>
                </a:cxn>
                <a:cxn ang="0">
                  <a:pos x="189" y="1"/>
                </a:cxn>
                <a:cxn ang="0">
                  <a:pos x="133" y="0"/>
                </a:cxn>
                <a:cxn ang="0">
                  <a:pos x="157" y="20"/>
                </a:cxn>
                <a:cxn ang="0">
                  <a:pos x="133" y="26"/>
                </a:cxn>
                <a:cxn ang="0">
                  <a:pos x="138" y="41"/>
                </a:cxn>
                <a:cxn ang="0">
                  <a:pos x="125" y="58"/>
                </a:cxn>
                <a:cxn ang="0">
                  <a:pos x="152" y="86"/>
                </a:cxn>
                <a:cxn ang="0">
                  <a:pos x="136" y="115"/>
                </a:cxn>
                <a:cxn ang="0">
                  <a:pos x="120" y="76"/>
                </a:cxn>
                <a:cxn ang="0">
                  <a:pos x="89" y="74"/>
                </a:cxn>
                <a:cxn ang="0">
                  <a:pos x="59" y="52"/>
                </a:cxn>
                <a:cxn ang="0">
                  <a:pos x="47" y="62"/>
                </a:cxn>
                <a:cxn ang="0">
                  <a:pos x="29" y="76"/>
                </a:cxn>
                <a:cxn ang="0">
                  <a:pos x="0" y="81"/>
                </a:cxn>
                <a:cxn ang="0">
                  <a:pos x="5" y="94"/>
                </a:cxn>
                <a:cxn ang="0">
                  <a:pos x="2" y="113"/>
                </a:cxn>
                <a:cxn ang="0">
                  <a:pos x="19" y="136"/>
                </a:cxn>
                <a:cxn ang="0">
                  <a:pos x="19" y="193"/>
                </a:cxn>
                <a:cxn ang="0">
                  <a:pos x="29" y="197"/>
                </a:cxn>
                <a:cxn ang="0">
                  <a:pos x="20" y="200"/>
                </a:cxn>
                <a:cxn ang="0">
                  <a:pos x="36" y="203"/>
                </a:cxn>
                <a:cxn ang="0">
                  <a:pos x="43" y="187"/>
                </a:cxn>
              </a:cxnLst>
              <a:rect l="0" t="0" r="r" b="b"/>
              <a:pathLst>
                <a:path w="389" h="346">
                  <a:moveTo>
                    <a:pt x="43" y="187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06" y="201"/>
                    <a:pt x="106" y="216"/>
                    <a:pt x="110" y="216"/>
                  </a:cubicBezTo>
                  <a:cubicBezTo>
                    <a:pt x="115" y="216"/>
                    <a:pt x="145" y="207"/>
                    <a:pt x="145" y="207"/>
                  </a:cubicBezTo>
                  <a:cubicBezTo>
                    <a:pt x="145" y="207"/>
                    <a:pt x="162" y="214"/>
                    <a:pt x="162" y="220"/>
                  </a:cubicBezTo>
                  <a:cubicBezTo>
                    <a:pt x="162" y="226"/>
                    <a:pt x="150" y="246"/>
                    <a:pt x="165" y="248"/>
                  </a:cubicBezTo>
                  <a:cubicBezTo>
                    <a:pt x="179" y="251"/>
                    <a:pt x="196" y="247"/>
                    <a:pt x="196" y="247"/>
                  </a:cubicBezTo>
                  <a:cubicBezTo>
                    <a:pt x="196" y="267"/>
                    <a:pt x="196" y="267"/>
                    <a:pt x="196" y="267"/>
                  </a:cubicBezTo>
                  <a:cubicBezTo>
                    <a:pt x="208" y="269"/>
                    <a:pt x="208" y="269"/>
                    <a:pt x="208" y="269"/>
                  </a:cubicBezTo>
                  <a:cubicBezTo>
                    <a:pt x="208" y="269"/>
                    <a:pt x="199" y="293"/>
                    <a:pt x="218" y="307"/>
                  </a:cubicBezTo>
                  <a:cubicBezTo>
                    <a:pt x="236" y="321"/>
                    <a:pt x="239" y="344"/>
                    <a:pt x="248" y="341"/>
                  </a:cubicBezTo>
                  <a:cubicBezTo>
                    <a:pt x="256" y="339"/>
                    <a:pt x="295" y="346"/>
                    <a:pt x="305" y="321"/>
                  </a:cubicBezTo>
                  <a:cubicBezTo>
                    <a:pt x="315" y="297"/>
                    <a:pt x="319" y="280"/>
                    <a:pt x="319" y="280"/>
                  </a:cubicBezTo>
                  <a:cubicBezTo>
                    <a:pt x="319" y="280"/>
                    <a:pt x="339" y="274"/>
                    <a:pt x="352" y="260"/>
                  </a:cubicBezTo>
                  <a:cubicBezTo>
                    <a:pt x="365" y="246"/>
                    <a:pt x="332" y="244"/>
                    <a:pt x="368" y="237"/>
                  </a:cubicBezTo>
                  <a:cubicBezTo>
                    <a:pt x="374" y="236"/>
                    <a:pt x="380" y="235"/>
                    <a:pt x="385" y="234"/>
                  </a:cubicBezTo>
                  <a:cubicBezTo>
                    <a:pt x="388" y="232"/>
                    <a:pt x="389" y="230"/>
                    <a:pt x="385" y="224"/>
                  </a:cubicBezTo>
                  <a:cubicBezTo>
                    <a:pt x="376" y="212"/>
                    <a:pt x="348" y="183"/>
                    <a:pt x="373" y="190"/>
                  </a:cubicBezTo>
                  <a:cubicBezTo>
                    <a:pt x="368" y="181"/>
                    <a:pt x="368" y="181"/>
                    <a:pt x="368" y="181"/>
                  </a:cubicBezTo>
                  <a:cubicBezTo>
                    <a:pt x="368" y="181"/>
                    <a:pt x="359" y="150"/>
                    <a:pt x="338" y="150"/>
                  </a:cubicBezTo>
                  <a:cubicBezTo>
                    <a:pt x="316" y="150"/>
                    <a:pt x="346" y="173"/>
                    <a:pt x="346" y="173"/>
                  </a:cubicBezTo>
                  <a:cubicBezTo>
                    <a:pt x="332" y="180"/>
                    <a:pt x="332" y="180"/>
                    <a:pt x="332" y="180"/>
                  </a:cubicBezTo>
                  <a:cubicBezTo>
                    <a:pt x="315" y="166"/>
                    <a:pt x="315" y="166"/>
                    <a:pt x="315" y="166"/>
                  </a:cubicBezTo>
                  <a:cubicBezTo>
                    <a:pt x="315" y="166"/>
                    <a:pt x="308" y="171"/>
                    <a:pt x="301" y="173"/>
                  </a:cubicBezTo>
                  <a:cubicBezTo>
                    <a:pt x="295" y="174"/>
                    <a:pt x="283" y="167"/>
                    <a:pt x="276" y="163"/>
                  </a:cubicBezTo>
                  <a:cubicBezTo>
                    <a:pt x="263" y="171"/>
                    <a:pt x="250" y="174"/>
                    <a:pt x="247" y="172"/>
                  </a:cubicBezTo>
                  <a:cubicBezTo>
                    <a:pt x="243" y="169"/>
                    <a:pt x="230" y="155"/>
                    <a:pt x="217" y="155"/>
                  </a:cubicBezTo>
                  <a:cubicBezTo>
                    <a:pt x="205" y="155"/>
                    <a:pt x="192" y="169"/>
                    <a:pt x="188" y="164"/>
                  </a:cubicBezTo>
                  <a:cubicBezTo>
                    <a:pt x="183" y="160"/>
                    <a:pt x="175" y="155"/>
                    <a:pt x="175" y="155"/>
                  </a:cubicBezTo>
                  <a:cubicBezTo>
                    <a:pt x="175" y="155"/>
                    <a:pt x="192" y="146"/>
                    <a:pt x="194" y="133"/>
                  </a:cubicBezTo>
                  <a:cubicBezTo>
                    <a:pt x="195" y="123"/>
                    <a:pt x="218" y="61"/>
                    <a:pt x="226" y="39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197" y="0"/>
                    <a:pt x="189" y="1"/>
                    <a:pt x="189" y="1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7" y="20"/>
                    <a:pt x="141" y="21"/>
                    <a:pt x="133" y="26"/>
                  </a:cubicBezTo>
                  <a:cubicBezTo>
                    <a:pt x="126" y="30"/>
                    <a:pt x="138" y="41"/>
                    <a:pt x="138" y="41"/>
                  </a:cubicBezTo>
                  <a:cubicBezTo>
                    <a:pt x="138" y="41"/>
                    <a:pt x="125" y="54"/>
                    <a:pt x="125" y="58"/>
                  </a:cubicBezTo>
                  <a:cubicBezTo>
                    <a:pt x="125" y="62"/>
                    <a:pt x="152" y="86"/>
                    <a:pt x="152" y="86"/>
                  </a:cubicBezTo>
                  <a:cubicBezTo>
                    <a:pt x="152" y="86"/>
                    <a:pt x="137" y="114"/>
                    <a:pt x="136" y="115"/>
                  </a:cubicBezTo>
                  <a:cubicBezTo>
                    <a:pt x="135" y="116"/>
                    <a:pt x="120" y="76"/>
                    <a:pt x="120" y="76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7" y="79"/>
                    <a:pt x="13" y="80"/>
                    <a:pt x="0" y="81"/>
                  </a:cubicBezTo>
                  <a:cubicBezTo>
                    <a:pt x="3" y="86"/>
                    <a:pt x="5" y="91"/>
                    <a:pt x="5" y="94"/>
                  </a:cubicBezTo>
                  <a:cubicBezTo>
                    <a:pt x="5" y="101"/>
                    <a:pt x="2" y="113"/>
                    <a:pt x="2" y="113"/>
                  </a:cubicBezTo>
                  <a:cubicBezTo>
                    <a:pt x="2" y="113"/>
                    <a:pt x="19" y="118"/>
                    <a:pt x="19" y="136"/>
                  </a:cubicBezTo>
                  <a:cubicBezTo>
                    <a:pt x="19" y="153"/>
                    <a:pt x="19" y="193"/>
                    <a:pt x="19" y="193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36" y="203"/>
                    <a:pt x="36" y="203"/>
                    <a:pt x="36" y="203"/>
                  </a:cubicBezTo>
                  <a:lnTo>
                    <a:pt x="43" y="18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 982" descr="© INSCALE GmbH, 05.05.2010&#10;http://www.presentationload.com/"/>
            <p:cNvSpPr>
              <a:spLocks/>
            </p:cNvSpPr>
            <p:nvPr/>
          </p:nvSpPr>
          <p:spPr bwMode="gray">
            <a:xfrm>
              <a:off x="648" y="1583"/>
              <a:ext cx="305" cy="254"/>
            </a:xfrm>
            <a:custGeom>
              <a:avLst/>
              <a:gdLst/>
              <a:ahLst/>
              <a:cxnLst>
                <a:cxn ang="0">
                  <a:pos x="505" y="391"/>
                </a:cxn>
                <a:cxn ang="0">
                  <a:pos x="533" y="392"/>
                </a:cxn>
                <a:cxn ang="0">
                  <a:pos x="568" y="365"/>
                </a:cxn>
                <a:cxn ang="0">
                  <a:pos x="563" y="357"/>
                </a:cxn>
                <a:cxn ang="0">
                  <a:pos x="556" y="332"/>
                </a:cxn>
                <a:cxn ang="0">
                  <a:pos x="533" y="318"/>
                </a:cxn>
                <a:cxn ang="0">
                  <a:pos x="543" y="297"/>
                </a:cxn>
                <a:cxn ang="0">
                  <a:pos x="522" y="284"/>
                </a:cxn>
                <a:cxn ang="0">
                  <a:pos x="504" y="302"/>
                </a:cxn>
                <a:cxn ang="0">
                  <a:pos x="473" y="276"/>
                </a:cxn>
                <a:cxn ang="0">
                  <a:pos x="473" y="260"/>
                </a:cxn>
                <a:cxn ang="0">
                  <a:pos x="433" y="266"/>
                </a:cxn>
                <a:cxn ang="0">
                  <a:pos x="411" y="241"/>
                </a:cxn>
                <a:cxn ang="0">
                  <a:pos x="383" y="221"/>
                </a:cxn>
                <a:cxn ang="0">
                  <a:pos x="361" y="197"/>
                </a:cxn>
                <a:cxn ang="0">
                  <a:pos x="342" y="211"/>
                </a:cxn>
                <a:cxn ang="0">
                  <a:pos x="322" y="176"/>
                </a:cxn>
                <a:cxn ang="0">
                  <a:pos x="297" y="172"/>
                </a:cxn>
                <a:cxn ang="0">
                  <a:pos x="292" y="155"/>
                </a:cxn>
                <a:cxn ang="0">
                  <a:pos x="269" y="147"/>
                </a:cxn>
                <a:cxn ang="0">
                  <a:pos x="268" y="127"/>
                </a:cxn>
                <a:cxn ang="0">
                  <a:pos x="253" y="126"/>
                </a:cxn>
                <a:cxn ang="0">
                  <a:pos x="274" y="42"/>
                </a:cxn>
                <a:cxn ang="0">
                  <a:pos x="278" y="39"/>
                </a:cxn>
                <a:cxn ang="0">
                  <a:pos x="256" y="29"/>
                </a:cxn>
                <a:cxn ang="0">
                  <a:pos x="254" y="16"/>
                </a:cxn>
                <a:cxn ang="0">
                  <a:pos x="243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2" y="11"/>
                </a:cxn>
                <a:cxn ang="0">
                  <a:pos x="156" y="13"/>
                </a:cxn>
                <a:cxn ang="0">
                  <a:pos x="157" y="4"/>
                </a:cxn>
                <a:cxn ang="0">
                  <a:pos x="140" y="7"/>
                </a:cxn>
                <a:cxn ang="0">
                  <a:pos x="124" y="30"/>
                </a:cxn>
                <a:cxn ang="0">
                  <a:pos x="91" y="50"/>
                </a:cxn>
                <a:cxn ang="0">
                  <a:pos x="77" y="91"/>
                </a:cxn>
                <a:cxn ang="0">
                  <a:pos x="23" y="111"/>
                </a:cxn>
                <a:cxn ang="0">
                  <a:pos x="11" y="124"/>
                </a:cxn>
                <a:cxn ang="0">
                  <a:pos x="1" y="140"/>
                </a:cxn>
                <a:cxn ang="0">
                  <a:pos x="27" y="176"/>
                </a:cxn>
                <a:cxn ang="0">
                  <a:pos x="22" y="203"/>
                </a:cxn>
                <a:cxn ang="0">
                  <a:pos x="27" y="208"/>
                </a:cxn>
                <a:cxn ang="0">
                  <a:pos x="72" y="202"/>
                </a:cxn>
                <a:cxn ang="0">
                  <a:pos x="72" y="246"/>
                </a:cxn>
                <a:cxn ang="0">
                  <a:pos x="97" y="246"/>
                </a:cxn>
                <a:cxn ang="0">
                  <a:pos x="134" y="273"/>
                </a:cxn>
                <a:cxn ang="0">
                  <a:pos x="151" y="264"/>
                </a:cxn>
                <a:cxn ang="0">
                  <a:pos x="167" y="283"/>
                </a:cxn>
                <a:cxn ang="0">
                  <a:pos x="176" y="339"/>
                </a:cxn>
                <a:cxn ang="0">
                  <a:pos x="206" y="354"/>
                </a:cxn>
                <a:cxn ang="0">
                  <a:pos x="234" y="336"/>
                </a:cxn>
                <a:cxn ang="0">
                  <a:pos x="269" y="348"/>
                </a:cxn>
                <a:cxn ang="0">
                  <a:pos x="281" y="326"/>
                </a:cxn>
                <a:cxn ang="0">
                  <a:pos x="315" y="369"/>
                </a:cxn>
                <a:cxn ang="0">
                  <a:pos x="372" y="421"/>
                </a:cxn>
                <a:cxn ang="0">
                  <a:pos x="465" y="465"/>
                </a:cxn>
                <a:cxn ang="0">
                  <a:pos x="478" y="446"/>
                </a:cxn>
                <a:cxn ang="0">
                  <a:pos x="507" y="461"/>
                </a:cxn>
                <a:cxn ang="0">
                  <a:pos x="515" y="455"/>
                </a:cxn>
                <a:cxn ang="0">
                  <a:pos x="510" y="440"/>
                </a:cxn>
                <a:cxn ang="0">
                  <a:pos x="527" y="423"/>
                </a:cxn>
                <a:cxn ang="0">
                  <a:pos x="505" y="391"/>
                </a:cxn>
              </a:cxnLst>
              <a:rect l="0" t="0" r="r" b="b"/>
              <a:pathLst>
                <a:path w="568" h="474">
                  <a:moveTo>
                    <a:pt x="505" y="391"/>
                  </a:moveTo>
                  <a:cubicBezTo>
                    <a:pt x="513" y="389"/>
                    <a:pt x="533" y="392"/>
                    <a:pt x="533" y="392"/>
                  </a:cubicBezTo>
                  <a:cubicBezTo>
                    <a:pt x="568" y="365"/>
                    <a:pt x="568" y="365"/>
                    <a:pt x="568" y="365"/>
                  </a:cubicBezTo>
                  <a:cubicBezTo>
                    <a:pt x="565" y="361"/>
                    <a:pt x="563" y="357"/>
                    <a:pt x="563" y="357"/>
                  </a:cubicBezTo>
                  <a:cubicBezTo>
                    <a:pt x="563" y="357"/>
                    <a:pt x="561" y="331"/>
                    <a:pt x="556" y="332"/>
                  </a:cubicBezTo>
                  <a:cubicBezTo>
                    <a:pt x="551" y="333"/>
                    <a:pt x="533" y="318"/>
                    <a:pt x="533" y="318"/>
                  </a:cubicBezTo>
                  <a:cubicBezTo>
                    <a:pt x="543" y="297"/>
                    <a:pt x="543" y="297"/>
                    <a:pt x="543" y="297"/>
                  </a:cubicBezTo>
                  <a:cubicBezTo>
                    <a:pt x="543" y="297"/>
                    <a:pt x="526" y="285"/>
                    <a:pt x="522" y="284"/>
                  </a:cubicBezTo>
                  <a:cubicBezTo>
                    <a:pt x="518" y="283"/>
                    <a:pt x="504" y="302"/>
                    <a:pt x="504" y="302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60"/>
                    <a:pt x="473" y="260"/>
                    <a:pt x="473" y="260"/>
                  </a:cubicBezTo>
                  <a:cubicBezTo>
                    <a:pt x="473" y="260"/>
                    <a:pt x="445" y="266"/>
                    <a:pt x="433" y="266"/>
                  </a:cubicBezTo>
                  <a:cubicBezTo>
                    <a:pt x="421" y="266"/>
                    <a:pt x="411" y="241"/>
                    <a:pt x="411" y="241"/>
                  </a:cubicBezTo>
                  <a:cubicBezTo>
                    <a:pt x="411" y="241"/>
                    <a:pt x="392" y="221"/>
                    <a:pt x="383" y="221"/>
                  </a:cubicBezTo>
                  <a:cubicBezTo>
                    <a:pt x="374" y="221"/>
                    <a:pt x="361" y="197"/>
                    <a:pt x="361" y="197"/>
                  </a:cubicBezTo>
                  <a:cubicBezTo>
                    <a:pt x="361" y="197"/>
                    <a:pt x="352" y="208"/>
                    <a:pt x="342" y="211"/>
                  </a:cubicBezTo>
                  <a:cubicBezTo>
                    <a:pt x="332" y="214"/>
                    <a:pt x="322" y="176"/>
                    <a:pt x="322" y="176"/>
                  </a:cubicBezTo>
                  <a:cubicBezTo>
                    <a:pt x="322" y="176"/>
                    <a:pt x="305" y="174"/>
                    <a:pt x="297" y="172"/>
                  </a:cubicBezTo>
                  <a:cubicBezTo>
                    <a:pt x="289" y="170"/>
                    <a:pt x="292" y="155"/>
                    <a:pt x="292" y="155"/>
                  </a:cubicBezTo>
                  <a:cubicBezTo>
                    <a:pt x="292" y="155"/>
                    <a:pt x="277" y="148"/>
                    <a:pt x="269" y="147"/>
                  </a:cubicBezTo>
                  <a:cubicBezTo>
                    <a:pt x="261" y="146"/>
                    <a:pt x="268" y="127"/>
                    <a:pt x="268" y="127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4" y="42"/>
                    <a:pt x="275" y="41"/>
                    <a:pt x="278" y="39"/>
                  </a:cubicBezTo>
                  <a:cubicBezTo>
                    <a:pt x="266" y="34"/>
                    <a:pt x="256" y="29"/>
                    <a:pt x="256" y="29"/>
                  </a:cubicBezTo>
                  <a:cubicBezTo>
                    <a:pt x="254" y="16"/>
                    <a:pt x="254" y="16"/>
                    <a:pt x="254" y="16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1" y="0"/>
                    <a:pt x="220" y="0"/>
                  </a:cubicBezTo>
                  <a:cubicBezTo>
                    <a:pt x="216" y="7"/>
                    <a:pt x="214" y="11"/>
                    <a:pt x="212" y="11"/>
                  </a:cubicBezTo>
                  <a:cubicBezTo>
                    <a:pt x="206" y="11"/>
                    <a:pt x="163" y="22"/>
                    <a:pt x="156" y="13"/>
                  </a:cubicBezTo>
                  <a:cubicBezTo>
                    <a:pt x="151" y="8"/>
                    <a:pt x="155" y="6"/>
                    <a:pt x="157" y="4"/>
                  </a:cubicBezTo>
                  <a:cubicBezTo>
                    <a:pt x="152" y="5"/>
                    <a:pt x="146" y="6"/>
                    <a:pt x="140" y="7"/>
                  </a:cubicBezTo>
                  <a:cubicBezTo>
                    <a:pt x="104" y="14"/>
                    <a:pt x="137" y="16"/>
                    <a:pt x="124" y="30"/>
                  </a:cubicBezTo>
                  <a:cubicBezTo>
                    <a:pt x="111" y="44"/>
                    <a:pt x="91" y="50"/>
                    <a:pt x="91" y="50"/>
                  </a:cubicBezTo>
                  <a:cubicBezTo>
                    <a:pt x="91" y="50"/>
                    <a:pt x="87" y="67"/>
                    <a:pt x="77" y="91"/>
                  </a:cubicBezTo>
                  <a:cubicBezTo>
                    <a:pt x="68" y="114"/>
                    <a:pt x="35" y="110"/>
                    <a:pt x="23" y="111"/>
                  </a:cubicBezTo>
                  <a:cubicBezTo>
                    <a:pt x="17" y="119"/>
                    <a:pt x="11" y="124"/>
                    <a:pt x="11" y="124"/>
                  </a:cubicBezTo>
                  <a:cubicBezTo>
                    <a:pt x="11" y="124"/>
                    <a:pt x="2" y="136"/>
                    <a:pt x="1" y="140"/>
                  </a:cubicBezTo>
                  <a:cubicBezTo>
                    <a:pt x="0" y="144"/>
                    <a:pt x="20" y="160"/>
                    <a:pt x="27" y="176"/>
                  </a:cubicBezTo>
                  <a:cubicBezTo>
                    <a:pt x="31" y="185"/>
                    <a:pt x="26" y="196"/>
                    <a:pt x="22" y="203"/>
                  </a:cubicBezTo>
                  <a:cubicBezTo>
                    <a:pt x="25" y="206"/>
                    <a:pt x="27" y="208"/>
                    <a:pt x="27" y="208"/>
                  </a:cubicBezTo>
                  <a:cubicBezTo>
                    <a:pt x="27" y="208"/>
                    <a:pt x="68" y="192"/>
                    <a:pt x="72" y="202"/>
                  </a:cubicBezTo>
                  <a:cubicBezTo>
                    <a:pt x="76" y="212"/>
                    <a:pt x="72" y="246"/>
                    <a:pt x="72" y="246"/>
                  </a:cubicBezTo>
                  <a:cubicBezTo>
                    <a:pt x="72" y="246"/>
                    <a:pt x="81" y="233"/>
                    <a:pt x="97" y="246"/>
                  </a:cubicBezTo>
                  <a:cubicBezTo>
                    <a:pt x="113" y="259"/>
                    <a:pt x="127" y="273"/>
                    <a:pt x="134" y="273"/>
                  </a:cubicBezTo>
                  <a:cubicBezTo>
                    <a:pt x="141" y="273"/>
                    <a:pt x="151" y="264"/>
                    <a:pt x="151" y="264"/>
                  </a:cubicBezTo>
                  <a:cubicBezTo>
                    <a:pt x="151" y="264"/>
                    <a:pt x="167" y="276"/>
                    <a:pt x="167" y="283"/>
                  </a:cubicBezTo>
                  <a:cubicBezTo>
                    <a:pt x="168" y="291"/>
                    <a:pt x="176" y="339"/>
                    <a:pt x="176" y="339"/>
                  </a:cubicBezTo>
                  <a:cubicBezTo>
                    <a:pt x="206" y="354"/>
                    <a:pt x="206" y="354"/>
                    <a:pt x="206" y="354"/>
                  </a:cubicBezTo>
                  <a:cubicBezTo>
                    <a:pt x="206" y="354"/>
                    <a:pt x="211" y="329"/>
                    <a:pt x="234" y="336"/>
                  </a:cubicBezTo>
                  <a:cubicBezTo>
                    <a:pt x="257" y="343"/>
                    <a:pt x="267" y="349"/>
                    <a:pt x="269" y="348"/>
                  </a:cubicBezTo>
                  <a:cubicBezTo>
                    <a:pt x="271" y="347"/>
                    <a:pt x="281" y="326"/>
                    <a:pt x="281" y="326"/>
                  </a:cubicBezTo>
                  <a:cubicBezTo>
                    <a:pt x="281" y="326"/>
                    <a:pt x="301" y="361"/>
                    <a:pt x="315" y="369"/>
                  </a:cubicBezTo>
                  <a:cubicBezTo>
                    <a:pt x="329" y="377"/>
                    <a:pt x="363" y="413"/>
                    <a:pt x="372" y="421"/>
                  </a:cubicBezTo>
                  <a:cubicBezTo>
                    <a:pt x="381" y="428"/>
                    <a:pt x="457" y="474"/>
                    <a:pt x="465" y="465"/>
                  </a:cubicBezTo>
                  <a:cubicBezTo>
                    <a:pt x="474" y="455"/>
                    <a:pt x="478" y="446"/>
                    <a:pt x="478" y="446"/>
                  </a:cubicBezTo>
                  <a:cubicBezTo>
                    <a:pt x="507" y="461"/>
                    <a:pt x="507" y="461"/>
                    <a:pt x="507" y="461"/>
                  </a:cubicBezTo>
                  <a:cubicBezTo>
                    <a:pt x="511" y="458"/>
                    <a:pt x="515" y="455"/>
                    <a:pt x="515" y="455"/>
                  </a:cubicBezTo>
                  <a:cubicBezTo>
                    <a:pt x="510" y="440"/>
                    <a:pt x="510" y="440"/>
                    <a:pt x="510" y="440"/>
                  </a:cubicBezTo>
                  <a:cubicBezTo>
                    <a:pt x="527" y="423"/>
                    <a:pt x="527" y="423"/>
                    <a:pt x="527" y="423"/>
                  </a:cubicBezTo>
                  <a:cubicBezTo>
                    <a:pt x="527" y="423"/>
                    <a:pt x="497" y="393"/>
                    <a:pt x="505" y="3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 983" descr="© INSCALE GmbH, 05.05.2010&#10;http://www.presentationload.com/"/>
            <p:cNvSpPr>
              <a:spLocks/>
            </p:cNvSpPr>
            <p:nvPr/>
          </p:nvSpPr>
          <p:spPr bwMode="gray">
            <a:xfrm>
              <a:off x="493" y="1559"/>
              <a:ext cx="172" cy="133"/>
            </a:xfrm>
            <a:custGeom>
              <a:avLst/>
              <a:gdLst/>
              <a:ahLst/>
              <a:cxnLst>
                <a:cxn ang="0">
                  <a:pos x="316" y="219"/>
                </a:cxn>
                <a:cxn ang="0">
                  <a:pos x="290" y="183"/>
                </a:cxn>
                <a:cxn ang="0">
                  <a:pos x="300" y="167"/>
                </a:cxn>
                <a:cxn ang="0">
                  <a:pos x="312" y="154"/>
                </a:cxn>
                <a:cxn ang="0">
                  <a:pos x="309" y="154"/>
                </a:cxn>
                <a:cxn ang="0">
                  <a:pos x="279" y="120"/>
                </a:cxn>
                <a:cxn ang="0">
                  <a:pos x="269" y="82"/>
                </a:cxn>
                <a:cxn ang="0">
                  <a:pos x="257" y="80"/>
                </a:cxn>
                <a:cxn ang="0">
                  <a:pos x="257" y="60"/>
                </a:cxn>
                <a:cxn ang="0">
                  <a:pos x="226" y="61"/>
                </a:cxn>
                <a:cxn ang="0">
                  <a:pos x="223" y="33"/>
                </a:cxn>
                <a:cxn ang="0">
                  <a:pos x="206" y="20"/>
                </a:cxn>
                <a:cxn ang="0">
                  <a:pos x="171" y="29"/>
                </a:cxn>
                <a:cxn ang="0">
                  <a:pos x="167" y="14"/>
                </a:cxn>
                <a:cxn ang="0">
                  <a:pos x="123" y="16"/>
                </a:cxn>
                <a:cxn ang="0">
                  <a:pos x="104" y="0"/>
                </a:cxn>
                <a:cxn ang="0">
                  <a:pos x="97" y="16"/>
                </a:cxn>
                <a:cxn ang="0">
                  <a:pos x="81" y="13"/>
                </a:cxn>
                <a:cxn ang="0">
                  <a:pos x="63" y="19"/>
                </a:cxn>
                <a:cxn ang="0">
                  <a:pos x="48" y="44"/>
                </a:cxn>
                <a:cxn ang="0">
                  <a:pos x="70" y="79"/>
                </a:cxn>
                <a:cxn ang="0">
                  <a:pos x="48" y="92"/>
                </a:cxn>
                <a:cxn ang="0">
                  <a:pos x="27" y="103"/>
                </a:cxn>
                <a:cxn ang="0">
                  <a:pos x="24" y="123"/>
                </a:cxn>
                <a:cxn ang="0">
                  <a:pos x="6" y="134"/>
                </a:cxn>
                <a:cxn ang="0">
                  <a:pos x="0" y="157"/>
                </a:cxn>
                <a:cxn ang="0">
                  <a:pos x="10" y="149"/>
                </a:cxn>
                <a:cxn ang="0">
                  <a:pos x="38" y="174"/>
                </a:cxn>
                <a:cxn ang="0">
                  <a:pos x="115" y="187"/>
                </a:cxn>
                <a:cxn ang="0">
                  <a:pos x="130" y="206"/>
                </a:cxn>
                <a:cxn ang="0">
                  <a:pos x="180" y="194"/>
                </a:cxn>
                <a:cxn ang="0">
                  <a:pos x="186" y="175"/>
                </a:cxn>
                <a:cxn ang="0">
                  <a:pos x="221" y="193"/>
                </a:cxn>
                <a:cxn ang="0">
                  <a:pos x="225" y="212"/>
                </a:cxn>
                <a:cxn ang="0">
                  <a:pos x="242" y="212"/>
                </a:cxn>
                <a:cxn ang="0">
                  <a:pos x="259" y="226"/>
                </a:cxn>
                <a:cxn ang="0">
                  <a:pos x="272" y="217"/>
                </a:cxn>
                <a:cxn ang="0">
                  <a:pos x="311" y="246"/>
                </a:cxn>
                <a:cxn ang="0">
                  <a:pos x="316" y="219"/>
                </a:cxn>
              </a:cxnLst>
              <a:rect l="0" t="0" r="r" b="b"/>
              <a:pathLst>
                <a:path w="320" h="246">
                  <a:moveTo>
                    <a:pt x="316" y="219"/>
                  </a:moveTo>
                  <a:cubicBezTo>
                    <a:pt x="309" y="203"/>
                    <a:pt x="289" y="187"/>
                    <a:pt x="290" y="183"/>
                  </a:cubicBezTo>
                  <a:cubicBezTo>
                    <a:pt x="291" y="179"/>
                    <a:pt x="300" y="167"/>
                    <a:pt x="300" y="167"/>
                  </a:cubicBezTo>
                  <a:cubicBezTo>
                    <a:pt x="300" y="167"/>
                    <a:pt x="306" y="162"/>
                    <a:pt x="312" y="154"/>
                  </a:cubicBezTo>
                  <a:cubicBezTo>
                    <a:pt x="310" y="154"/>
                    <a:pt x="309" y="154"/>
                    <a:pt x="309" y="154"/>
                  </a:cubicBezTo>
                  <a:cubicBezTo>
                    <a:pt x="300" y="157"/>
                    <a:pt x="297" y="134"/>
                    <a:pt x="279" y="120"/>
                  </a:cubicBezTo>
                  <a:cubicBezTo>
                    <a:pt x="260" y="106"/>
                    <a:pt x="269" y="82"/>
                    <a:pt x="269" y="82"/>
                  </a:cubicBezTo>
                  <a:cubicBezTo>
                    <a:pt x="257" y="80"/>
                    <a:pt x="257" y="80"/>
                    <a:pt x="257" y="80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0"/>
                    <a:pt x="240" y="64"/>
                    <a:pt x="226" y="61"/>
                  </a:cubicBezTo>
                  <a:cubicBezTo>
                    <a:pt x="211" y="59"/>
                    <a:pt x="223" y="39"/>
                    <a:pt x="223" y="33"/>
                  </a:cubicBezTo>
                  <a:cubicBezTo>
                    <a:pt x="223" y="27"/>
                    <a:pt x="206" y="20"/>
                    <a:pt x="206" y="20"/>
                  </a:cubicBezTo>
                  <a:cubicBezTo>
                    <a:pt x="206" y="20"/>
                    <a:pt x="176" y="29"/>
                    <a:pt x="171" y="29"/>
                  </a:cubicBezTo>
                  <a:cubicBezTo>
                    <a:pt x="167" y="29"/>
                    <a:pt x="167" y="14"/>
                    <a:pt x="167" y="14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4" y="123"/>
                    <a:pt x="24" y="123"/>
                    <a:pt x="24" y="12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6" y="134"/>
                    <a:pt x="2" y="145"/>
                    <a:pt x="0" y="157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23" y="168"/>
                    <a:pt x="38" y="174"/>
                  </a:cubicBezTo>
                  <a:cubicBezTo>
                    <a:pt x="52" y="179"/>
                    <a:pt x="115" y="187"/>
                    <a:pt x="115" y="187"/>
                  </a:cubicBezTo>
                  <a:cubicBezTo>
                    <a:pt x="130" y="206"/>
                    <a:pt x="130" y="206"/>
                    <a:pt x="130" y="206"/>
                  </a:cubicBezTo>
                  <a:cubicBezTo>
                    <a:pt x="180" y="194"/>
                    <a:pt x="180" y="194"/>
                    <a:pt x="180" y="194"/>
                  </a:cubicBezTo>
                  <a:cubicBezTo>
                    <a:pt x="180" y="194"/>
                    <a:pt x="184" y="175"/>
                    <a:pt x="186" y="175"/>
                  </a:cubicBezTo>
                  <a:cubicBezTo>
                    <a:pt x="189" y="175"/>
                    <a:pt x="220" y="182"/>
                    <a:pt x="221" y="193"/>
                  </a:cubicBezTo>
                  <a:cubicBezTo>
                    <a:pt x="222" y="204"/>
                    <a:pt x="223" y="212"/>
                    <a:pt x="225" y="212"/>
                  </a:cubicBezTo>
                  <a:cubicBezTo>
                    <a:pt x="227" y="212"/>
                    <a:pt x="242" y="212"/>
                    <a:pt x="242" y="212"/>
                  </a:cubicBezTo>
                  <a:cubicBezTo>
                    <a:pt x="242" y="212"/>
                    <a:pt x="254" y="227"/>
                    <a:pt x="259" y="226"/>
                  </a:cubicBezTo>
                  <a:cubicBezTo>
                    <a:pt x="264" y="224"/>
                    <a:pt x="266" y="216"/>
                    <a:pt x="272" y="217"/>
                  </a:cubicBezTo>
                  <a:cubicBezTo>
                    <a:pt x="276" y="218"/>
                    <a:pt x="300" y="237"/>
                    <a:pt x="311" y="246"/>
                  </a:cubicBezTo>
                  <a:cubicBezTo>
                    <a:pt x="315" y="239"/>
                    <a:pt x="320" y="228"/>
                    <a:pt x="316" y="21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984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88" y="2170"/>
              <a:ext cx="157" cy="193"/>
            </a:xfrm>
            <a:custGeom>
              <a:avLst/>
              <a:gdLst/>
              <a:ahLst/>
              <a:cxnLst>
                <a:cxn ang="0">
                  <a:pos x="276" y="94"/>
                </a:cxn>
                <a:cxn ang="0">
                  <a:pos x="220" y="61"/>
                </a:cxn>
                <a:cxn ang="0">
                  <a:pos x="218" y="34"/>
                </a:cxn>
                <a:cxn ang="0">
                  <a:pos x="217" y="31"/>
                </a:cxn>
                <a:cxn ang="0">
                  <a:pos x="192" y="33"/>
                </a:cxn>
                <a:cxn ang="0">
                  <a:pos x="156" y="0"/>
                </a:cxn>
                <a:cxn ang="0">
                  <a:pos x="156" y="34"/>
                </a:cxn>
                <a:cxn ang="0">
                  <a:pos x="122" y="54"/>
                </a:cxn>
                <a:cxn ang="0">
                  <a:pos x="80" y="62"/>
                </a:cxn>
                <a:cxn ang="0">
                  <a:pos x="40" y="72"/>
                </a:cxn>
                <a:cxn ang="0">
                  <a:pos x="0" y="51"/>
                </a:cxn>
                <a:cxn ang="0">
                  <a:pos x="13" y="118"/>
                </a:cxn>
                <a:cxn ang="0">
                  <a:pos x="26" y="177"/>
                </a:cxn>
                <a:cxn ang="0">
                  <a:pos x="53" y="342"/>
                </a:cxn>
                <a:cxn ang="0">
                  <a:pos x="88" y="353"/>
                </a:cxn>
                <a:cxn ang="0">
                  <a:pos x="127" y="339"/>
                </a:cxn>
                <a:cxn ang="0">
                  <a:pos x="144" y="330"/>
                </a:cxn>
                <a:cxn ang="0">
                  <a:pos x="183" y="357"/>
                </a:cxn>
                <a:cxn ang="0">
                  <a:pos x="213" y="334"/>
                </a:cxn>
                <a:cxn ang="0">
                  <a:pos x="246" y="302"/>
                </a:cxn>
                <a:cxn ang="0">
                  <a:pos x="244" y="268"/>
                </a:cxn>
                <a:cxn ang="0">
                  <a:pos x="234" y="235"/>
                </a:cxn>
                <a:cxn ang="0">
                  <a:pos x="272" y="228"/>
                </a:cxn>
                <a:cxn ang="0">
                  <a:pos x="292" y="169"/>
                </a:cxn>
                <a:cxn ang="0">
                  <a:pos x="159" y="291"/>
                </a:cxn>
                <a:cxn ang="0">
                  <a:pos x="153" y="259"/>
                </a:cxn>
                <a:cxn ang="0">
                  <a:pos x="119" y="317"/>
                </a:cxn>
                <a:cxn ang="0">
                  <a:pos x="81" y="281"/>
                </a:cxn>
                <a:cxn ang="0">
                  <a:pos x="114" y="252"/>
                </a:cxn>
                <a:cxn ang="0">
                  <a:pos x="141" y="203"/>
                </a:cxn>
                <a:cxn ang="0">
                  <a:pos x="122" y="214"/>
                </a:cxn>
                <a:cxn ang="0">
                  <a:pos x="90" y="162"/>
                </a:cxn>
                <a:cxn ang="0">
                  <a:pos x="125" y="188"/>
                </a:cxn>
                <a:cxn ang="0">
                  <a:pos x="163" y="208"/>
                </a:cxn>
                <a:cxn ang="0">
                  <a:pos x="159" y="291"/>
                </a:cxn>
              </a:cxnLst>
              <a:rect l="0" t="0" r="r" b="b"/>
              <a:pathLst>
                <a:path w="292" h="359">
                  <a:moveTo>
                    <a:pt x="253" y="138"/>
                  </a:moveTo>
                  <a:cubicBezTo>
                    <a:pt x="253" y="134"/>
                    <a:pt x="276" y="94"/>
                    <a:pt x="276" y="94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20" y="61"/>
                    <a:pt x="220" y="61"/>
                    <a:pt x="220" y="61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9" y="33"/>
                    <a:pt x="220" y="31"/>
                  </a:cubicBezTo>
                  <a:cubicBezTo>
                    <a:pt x="218" y="31"/>
                    <a:pt x="217" y="31"/>
                    <a:pt x="217" y="31"/>
                  </a:cubicBezTo>
                  <a:cubicBezTo>
                    <a:pt x="215" y="31"/>
                    <a:pt x="202" y="17"/>
                    <a:pt x="202" y="17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73" y="91"/>
                    <a:pt x="68" y="93"/>
                  </a:cubicBezTo>
                  <a:cubicBezTo>
                    <a:pt x="63" y="96"/>
                    <a:pt x="43" y="76"/>
                    <a:pt x="40" y="72"/>
                  </a:cubicBezTo>
                  <a:cubicBezTo>
                    <a:pt x="38" y="69"/>
                    <a:pt x="26" y="44"/>
                    <a:pt x="26" y="4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0" y="79"/>
                    <a:pt x="17" y="91"/>
                  </a:cubicBezTo>
                  <a:cubicBezTo>
                    <a:pt x="23" y="102"/>
                    <a:pt x="15" y="111"/>
                    <a:pt x="13" y="118"/>
                  </a:cubicBezTo>
                  <a:cubicBezTo>
                    <a:pt x="11" y="124"/>
                    <a:pt x="25" y="147"/>
                    <a:pt x="25" y="147"/>
                  </a:cubicBezTo>
                  <a:cubicBezTo>
                    <a:pt x="25" y="147"/>
                    <a:pt x="26" y="174"/>
                    <a:pt x="26" y="177"/>
                  </a:cubicBezTo>
                  <a:cubicBezTo>
                    <a:pt x="26" y="180"/>
                    <a:pt x="44" y="202"/>
                    <a:pt x="50" y="217"/>
                  </a:cubicBezTo>
                  <a:cubicBezTo>
                    <a:pt x="56" y="233"/>
                    <a:pt x="53" y="342"/>
                    <a:pt x="53" y="342"/>
                  </a:cubicBezTo>
                  <a:cubicBezTo>
                    <a:pt x="53" y="342"/>
                    <a:pt x="64" y="333"/>
                    <a:pt x="78" y="332"/>
                  </a:cubicBezTo>
                  <a:cubicBezTo>
                    <a:pt x="92" y="331"/>
                    <a:pt x="88" y="353"/>
                    <a:pt x="88" y="353"/>
                  </a:cubicBezTo>
                  <a:cubicBezTo>
                    <a:pt x="88" y="353"/>
                    <a:pt x="95" y="357"/>
                    <a:pt x="100" y="359"/>
                  </a:cubicBezTo>
                  <a:cubicBezTo>
                    <a:pt x="109" y="350"/>
                    <a:pt x="121" y="339"/>
                    <a:pt x="127" y="339"/>
                  </a:cubicBezTo>
                  <a:cubicBezTo>
                    <a:pt x="136" y="339"/>
                    <a:pt x="141" y="340"/>
                    <a:pt x="141" y="340"/>
                  </a:cubicBezTo>
                  <a:cubicBezTo>
                    <a:pt x="144" y="330"/>
                    <a:pt x="144" y="330"/>
                    <a:pt x="144" y="330"/>
                  </a:cubicBezTo>
                  <a:cubicBezTo>
                    <a:pt x="166" y="348"/>
                    <a:pt x="166" y="348"/>
                    <a:pt x="166" y="348"/>
                  </a:cubicBezTo>
                  <a:cubicBezTo>
                    <a:pt x="166" y="348"/>
                    <a:pt x="171" y="358"/>
                    <a:pt x="183" y="357"/>
                  </a:cubicBezTo>
                  <a:cubicBezTo>
                    <a:pt x="196" y="356"/>
                    <a:pt x="202" y="339"/>
                    <a:pt x="202" y="339"/>
                  </a:cubicBezTo>
                  <a:cubicBezTo>
                    <a:pt x="213" y="334"/>
                    <a:pt x="213" y="334"/>
                    <a:pt x="213" y="334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46" y="302"/>
                    <a:pt x="246" y="302"/>
                    <a:pt x="246" y="302"/>
                  </a:cubicBezTo>
                  <a:cubicBezTo>
                    <a:pt x="246" y="302"/>
                    <a:pt x="233" y="285"/>
                    <a:pt x="233" y="282"/>
                  </a:cubicBezTo>
                  <a:cubicBezTo>
                    <a:pt x="233" y="278"/>
                    <a:pt x="245" y="271"/>
                    <a:pt x="244" y="268"/>
                  </a:cubicBezTo>
                  <a:cubicBezTo>
                    <a:pt x="243" y="265"/>
                    <a:pt x="226" y="248"/>
                    <a:pt x="226" y="248"/>
                  </a:cubicBezTo>
                  <a:cubicBezTo>
                    <a:pt x="234" y="235"/>
                    <a:pt x="234" y="235"/>
                    <a:pt x="234" y="235"/>
                  </a:cubicBezTo>
                  <a:cubicBezTo>
                    <a:pt x="234" y="235"/>
                    <a:pt x="230" y="210"/>
                    <a:pt x="243" y="209"/>
                  </a:cubicBezTo>
                  <a:cubicBezTo>
                    <a:pt x="256" y="208"/>
                    <a:pt x="270" y="232"/>
                    <a:pt x="272" y="228"/>
                  </a:cubicBezTo>
                  <a:cubicBezTo>
                    <a:pt x="274" y="223"/>
                    <a:pt x="285" y="207"/>
                    <a:pt x="285" y="207"/>
                  </a:cubicBezTo>
                  <a:cubicBezTo>
                    <a:pt x="292" y="169"/>
                    <a:pt x="292" y="169"/>
                    <a:pt x="292" y="169"/>
                  </a:cubicBezTo>
                  <a:cubicBezTo>
                    <a:pt x="292" y="169"/>
                    <a:pt x="253" y="143"/>
                    <a:pt x="253" y="138"/>
                  </a:cubicBezTo>
                  <a:close/>
                  <a:moveTo>
                    <a:pt x="159" y="291"/>
                  </a:moveTo>
                  <a:cubicBezTo>
                    <a:pt x="168" y="261"/>
                    <a:pt x="168" y="261"/>
                    <a:pt x="168" y="261"/>
                  </a:cubicBezTo>
                  <a:cubicBezTo>
                    <a:pt x="168" y="261"/>
                    <a:pt x="159" y="259"/>
                    <a:pt x="153" y="259"/>
                  </a:cubicBezTo>
                  <a:cubicBezTo>
                    <a:pt x="146" y="259"/>
                    <a:pt x="119" y="306"/>
                    <a:pt x="119" y="306"/>
                  </a:cubicBezTo>
                  <a:cubicBezTo>
                    <a:pt x="119" y="317"/>
                    <a:pt x="119" y="317"/>
                    <a:pt x="119" y="317"/>
                  </a:cubicBezTo>
                  <a:cubicBezTo>
                    <a:pt x="119" y="317"/>
                    <a:pt x="113" y="323"/>
                    <a:pt x="97" y="324"/>
                  </a:cubicBezTo>
                  <a:cubicBezTo>
                    <a:pt x="81" y="325"/>
                    <a:pt x="81" y="281"/>
                    <a:pt x="81" y="281"/>
                  </a:cubicBezTo>
                  <a:cubicBezTo>
                    <a:pt x="115" y="277"/>
                    <a:pt x="115" y="277"/>
                    <a:pt x="115" y="277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4" y="252"/>
                    <a:pt x="150" y="227"/>
                    <a:pt x="153" y="223"/>
                  </a:cubicBezTo>
                  <a:cubicBezTo>
                    <a:pt x="155" y="219"/>
                    <a:pt x="141" y="203"/>
                    <a:pt x="141" y="203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22" y="214"/>
                    <a:pt x="122" y="214"/>
                    <a:pt x="122" y="214"/>
                  </a:cubicBezTo>
                  <a:cubicBezTo>
                    <a:pt x="91" y="183"/>
                    <a:pt x="91" y="183"/>
                    <a:pt x="91" y="183"/>
                  </a:cubicBezTo>
                  <a:cubicBezTo>
                    <a:pt x="90" y="162"/>
                    <a:pt x="90" y="162"/>
                    <a:pt x="90" y="162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2"/>
                    <a:pt x="118" y="182"/>
                    <a:pt x="125" y="188"/>
                  </a:cubicBezTo>
                  <a:cubicBezTo>
                    <a:pt x="131" y="194"/>
                    <a:pt x="153" y="189"/>
                    <a:pt x="155" y="191"/>
                  </a:cubicBezTo>
                  <a:cubicBezTo>
                    <a:pt x="158" y="192"/>
                    <a:pt x="163" y="208"/>
                    <a:pt x="163" y="208"/>
                  </a:cubicBezTo>
                  <a:cubicBezTo>
                    <a:pt x="163" y="208"/>
                    <a:pt x="178" y="226"/>
                    <a:pt x="184" y="246"/>
                  </a:cubicBezTo>
                  <a:cubicBezTo>
                    <a:pt x="191" y="265"/>
                    <a:pt x="159" y="291"/>
                    <a:pt x="159" y="2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reeform 985" descr="© INSCALE GmbH, 05.05.2010&#10;http://www.presentationload.com/"/>
            <p:cNvSpPr>
              <a:spLocks/>
            </p:cNvSpPr>
            <p:nvPr/>
          </p:nvSpPr>
          <p:spPr bwMode="gray">
            <a:xfrm>
              <a:off x="231" y="2258"/>
              <a:ext cx="59" cy="87"/>
            </a:xfrm>
            <a:custGeom>
              <a:avLst/>
              <a:gdLst/>
              <a:ahLst/>
              <a:cxnLst>
                <a:cxn ang="0">
                  <a:pos x="82" y="46"/>
                </a:cxn>
                <a:cxn ang="0">
                  <a:pos x="74" y="29"/>
                </a:cxn>
                <a:cxn ang="0">
                  <a:pos x="44" y="26"/>
                </a:cxn>
                <a:cxn ang="0">
                  <a:pos x="24" y="0"/>
                </a:cxn>
                <a:cxn ang="0">
                  <a:pos x="9" y="0"/>
                </a:cxn>
                <a:cxn ang="0">
                  <a:pos x="10" y="21"/>
                </a:cxn>
                <a:cxn ang="0">
                  <a:pos x="41" y="52"/>
                </a:cxn>
                <a:cxn ang="0">
                  <a:pos x="57" y="50"/>
                </a:cxn>
                <a:cxn ang="0">
                  <a:pos x="60" y="41"/>
                </a:cxn>
                <a:cxn ang="0">
                  <a:pos x="72" y="61"/>
                </a:cxn>
                <a:cxn ang="0">
                  <a:pos x="33" y="90"/>
                </a:cxn>
                <a:cxn ang="0">
                  <a:pos x="34" y="115"/>
                </a:cxn>
                <a:cxn ang="0">
                  <a:pos x="0" y="119"/>
                </a:cxn>
                <a:cxn ang="0">
                  <a:pos x="16" y="162"/>
                </a:cxn>
                <a:cxn ang="0">
                  <a:pos x="38" y="155"/>
                </a:cxn>
                <a:cxn ang="0">
                  <a:pos x="38" y="144"/>
                </a:cxn>
                <a:cxn ang="0">
                  <a:pos x="72" y="97"/>
                </a:cxn>
                <a:cxn ang="0">
                  <a:pos x="87" y="99"/>
                </a:cxn>
                <a:cxn ang="0">
                  <a:pos x="78" y="129"/>
                </a:cxn>
                <a:cxn ang="0">
                  <a:pos x="103" y="84"/>
                </a:cxn>
                <a:cxn ang="0">
                  <a:pos x="82" y="46"/>
                </a:cxn>
              </a:cxnLst>
              <a:rect l="0" t="0" r="r" b="b"/>
              <a:pathLst>
                <a:path w="110" h="163">
                  <a:moveTo>
                    <a:pt x="82" y="46"/>
                  </a:moveTo>
                  <a:cubicBezTo>
                    <a:pt x="82" y="46"/>
                    <a:pt x="77" y="30"/>
                    <a:pt x="74" y="29"/>
                  </a:cubicBezTo>
                  <a:cubicBezTo>
                    <a:pt x="72" y="27"/>
                    <a:pt x="50" y="32"/>
                    <a:pt x="44" y="26"/>
                  </a:cubicBezTo>
                  <a:cubicBezTo>
                    <a:pt x="37" y="20"/>
                    <a:pt x="24" y="0"/>
                    <a:pt x="2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74" y="57"/>
                    <a:pt x="72" y="61"/>
                  </a:cubicBezTo>
                  <a:cubicBezTo>
                    <a:pt x="69" y="65"/>
                    <a:pt x="33" y="90"/>
                    <a:pt x="33" y="90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63"/>
                    <a:pt x="16" y="162"/>
                  </a:cubicBezTo>
                  <a:cubicBezTo>
                    <a:pt x="32" y="161"/>
                    <a:pt x="38" y="155"/>
                    <a:pt x="38" y="155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8" y="144"/>
                    <a:pt x="65" y="97"/>
                    <a:pt x="72" y="97"/>
                  </a:cubicBezTo>
                  <a:cubicBezTo>
                    <a:pt x="78" y="97"/>
                    <a:pt x="87" y="99"/>
                    <a:pt x="87" y="99"/>
                  </a:cubicBezTo>
                  <a:cubicBezTo>
                    <a:pt x="78" y="129"/>
                    <a:pt x="78" y="129"/>
                    <a:pt x="78" y="129"/>
                  </a:cubicBezTo>
                  <a:cubicBezTo>
                    <a:pt x="78" y="129"/>
                    <a:pt x="110" y="103"/>
                    <a:pt x="103" y="84"/>
                  </a:cubicBezTo>
                  <a:cubicBezTo>
                    <a:pt x="97" y="64"/>
                    <a:pt x="82" y="46"/>
                    <a:pt x="82" y="4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986" descr="© INSCALE GmbH, 05.05.2010&#10;http://www.presentationload.com/"/>
            <p:cNvSpPr>
              <a:spLocks/>
            </p:cNvSpPr>
            <p:nvPr/>
          </p:nvSpPr>
          <p:spPr bwMode="gray">
            <a:xfrm>
              <a:off x="241" y="2348"/>
              <a:ext cx="79" cy="74"/>
            </a:xfrm>
            <a:custGeom>
              <a:avLst/>
              <a:gdLst/>
              <a:ahLst/>
              <a:cxnLst>
                <a:cxn ang="0">
                  <a:pos x="103" y="106"/>
                </a:cxn>
                <a:cxn ang="0">
                  <a:pos x="127" y="107"/>
                </a:cxn>
                <a:cxn ang="0">
                  <a:pos x="132" y="92"/>
                </a:cxn>
                <a:cxn ang="0">
                  <a:pos x="121" y="69"/>
                </a:cxn>
                <a:cxn ang="0">
                  <a:pos x="128" y="56"/>
                </a:cxn>
                <a:cxn ang="0">
                  <a:pos x="146" y="56"/>
                </a:cxn>
                <a:cxn ang="0">
                  <a:pos x="136" y="36"/>
                </a:cxn>
                <a:cxn ang="0">
                  <a:pos x="122" y="26"/>
                </a:cxn>
                <a:cxn ang="0">
                  <a:pos x="124" y="9"/>
                </a:cxn>
                <a:cxn ang="0">
                  <a:pos x="113" y="3"/>
                </a:cxn>
                <a:cxn ang="0">
                  <a:pos x="113" y="4"/>
                </a:cxn>
                <a:cxn ang="0">
                  <a:pos x="102" y="9"/>
                </a:cxn>
                <a:cxn ang="0">
                  <a:pos x="83" y="27"/>
                </a:cxn>
                <a:cxn ang="0">
                  <a:pos x="66" y="18"/>
                </a:cxn>
                <a:cxn ang="0">
                  <a:pos x="44" y="0"/>
                </a:cxn>
                <a:cxn ang="0">
                  <a:pos x="41" y="10"/>
                </a:cxn>
                <a:cxn ang="0">
                  <a:pos x="27" y="9"/>
                </a:cxn>
                <a:cxn ang="0">
                  <a:pos x="0" y="29"/>
                </a:cxn>
                <a:cxn ang="0">
                  <a:pos x="4" y="32"/>
                </a:cxn>
                <a:cxn ang="0">
                  <a:pos x="8" y="61"/>
                </a:cxn>
                <a:cxn ang="0">
                  <a:pos x="27" y="86"/>
                </a:cxn>
                <a:cxn ang="0">
                  <a:pos x="68" y="132"/>
                </a:cxn>
                <a:cxn ang="0">
                  <a:pos x="74" y="137"/>
                </a:cxn>
                <a:cxn ang="0">
                  <a:pos x="103" y="106"/>
                </a:cxn>
              </a:cxnLst>
              <a:rect l="0" t="0" r="r" b="b"/>
              <a:pathLst>
                <a:path w="146" h="137">
                  <a:moveTo>
                    <a:pt x="103" y="106"/>
                  </a:moveTo>
                  <a:cubicBezTo>
                    <a:pt x="110" y="106"/>
                    <a:pt x="123" y="113"/>
                    <a:pt x="127" y="107"/>
                  </a:cubicBezTo>
                  <a:cubicBezTo>
                    <a:pt x="130" y="101"/>
                    <a:pt x="132" y="94"/>
                    <a:pt x="132" y="92"/>
                  </a:cubicBezTo>
                  <a:cubicBezTo>
                    <a:pt x="132" y="89"/>
                    <a:pt x="121" y="75"/>
                    <a:pt x="121" y="69"/>
                  </a:cubicBezTo>
                  <a:cubicBezTo>
                    <a:pt x="121" y="63"/>
                    <a:pt x="128" y="56"/>
                    <a:pt x="128" y="56"/>
                  </a:cubicBezTo>
                  <a:cubicBezTo>
                    <a:pt x="146" y="56"/>
                    <a:pt x="146" y="56"/>
                    <a:pt x="146" y="56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7" y="10"/>
                    <a:pt x="124" y="9"/>
                  </a:cubicBezTo>
                  <a:cubicBezTo>
                    <a:pt x="123" y="9"/>
                    <a:pt x="118" y="6"/>
                    <a:pt x="113" y="3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9"/>
                    <a:pt x="96" y="26"/>
                    <a:pt x="83" y="27"/>
                  </a:cubicBezTo>
                  <a:cubicBezTo>
                    <a:pt x="71" y="28"/>
                    <a:pt x="66" y="18"/>
                    <a:pt x="66" y="1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36" y="9"/>
                    <a:pt x="27" y="9"/>
                  </a:cubicBezTo>
                  <a:cubicBezTo>
                    <a:pt x="21" y="9"/>
                    <a:pt x="9" y="20"/>
                    <a:pt x="0" y="29"/>
                  </a:cubicBezTo>
                  <a:cubicBezTo>
                    <a:pt x="2" y="30"/>
                    <a:pt x="3" y="31"/>
                    <a:pt x="4" y="32"/>
                  </a:cubicBezTo>
                  <a:cubicBezTo>
                    <a:pt x="6" y="34"/>
                    <a:pt x="8" y="61"/>
                    <a:pt x="8" y="61"/>
                  </a:cubicBezTo>
                  <a:cubicBezTo>
                    <a:pt x="8" y="61"/>
                    <a:pt x="19" y="72"/>
                    <a:pt x="27" y="86"/>
                  </a:cubicBezTo>
                  <a:cubicBezTo>
                    <a:pt x="34" y="99"/>
                    <a:pt x="68" y="132"/>
                    <a:pt x="68" y="132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82" y="126"/>
                    <a:pt x="99" y="106"/>
                    <a:pt x="103" y="10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Freeform 987" descr="© INSCALE GmbH, 05.05.2010&#10;http://www.presentationload.com/"/>
            <p:cNvSpPr>
              <a:spLocks/>
            </p:cNvSpPr>
            <p:nvPr/>
          </p:nvSpPr>
          <p:spPr bwMode="gray">
            <a:xfrm>
              <a:off x="281" y="2402"/>
              <a:ext cx="85" cy="58"/>
            </a:xfrm>
            <a:custGeom>
              <a:avLst/>
              <a:gdLst/>
              <a:ahLst/>
              <a:cxnLst>
                <a:cxn ang="0">
                  <a:pos x="96" y="105"/>
                </a:cxn>
                <a:cxn ang="0">
                  <a:pos x="104" y="95"/>
                </a:cxn>
                <a:cxn ang="0">
                  <a:pos x="131" y="97"/>
                </a:cxn>
                <a:cxn ang="0">
                  <a:pos x="135" y="74"/>
                </a:cxn>
                <a:cxn ang="0">
                  <a:pos x="158" y="57"/>
                </a:cxn>
                <a:cxn ang="0">
                  <a:pos x="129" y="39"/>
                </a:cxn>
                <a:cxn ang="0">
                  <a:pos x="109" y="40"/>
                </a:cxn>
                <a:cxn ang="0">
                  <a:pos x="87" y="24"/>
                </a:cxn>
                <a:cxn ang="0">
                  <a:pos x="86" y="11"/>
                </a:cxn>
                <a:cxn ang="0">
                  <a:pos x="56" y="0"/>
                </a:cxn>
                <a:cxn ang="0">
                  <a:pos x="53" y="7"/>
                </a:cxn>
                <a:cxn ang="0">
                  <a:pos x="29" y="6"/>
                </a:cxn>
                <a:cxn ang="0">
                  <a:pos x="0" y="37"/>
                </a:cxn>
                <a:cxn ang="0">
                  <a:pos x="21" y="54"/>
                </a:cxn>
                <a:cxn ang="0">
                  <a:pos x="29" y="90"/>
                </a:cxn>
                <a:cxn ang="0">
                  <a:pos x="46" y="107"/>
                </a:cxn>
                <a:cxn ang="0">
                  <a:pos x="47" y="108"/>
                </a:cxn>
                <a:cxn ang="0">
                  <a:pos x="80" y="86"/>
                </a:cxn>
                <a:cxn ang="0">
                  <a:pos x="96" y="105"/>
                </a:cxn>
              </a:cxnLst>
              <a:rect l="0" t="0" r="r" b="b"/>
              <a:pathLst>
                <a:path w="158" h="108">
                  <a:moveTo>
                    <a:pt x="96" y="105"/>
                  </a:moveTo>
                  <a:cubicBezTo>
                    <a:pt x="104" y="95"/>
                    <a:pt x="104" y="95"/>
                    <a:pt x="104" y="95"/>
                  </a:cubicBezTo>
                  <a:cubicBezTo>
                    <a:pt x="104" y="95"/>
                    <a:pt x="129" y="102"/>
                    <a:pt x="131" y="97"/>
                  </a:cubicBezTo>
                  <a:cubicBezTo>
                    <a:pt x="134" y="93"/>
                    <a:pt x="135" y="77"/>
                    <a:pt x="135" y="74"/>
                  </a:cubicBezTo>
                  <a:cubicBezTo>
                    <a:pt x="135" y="70"/>
                    <a:pt x="158" y="57"/>
                    <a:pt x="158" y="57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70" y="5"/>
                    <a:pt x="56" y="0"/>
                  </a:cubicBezTo>
                  <a:cubicBezTo>
                    <a:pt x="55" y="2"/>
                    <a:pt x="54" y="4"/>
                    <a:pt x="53" y="7"/>
                  </a:cubicBezTo>
                  <a:cubicBezTo>
                    <a:pt x="49" y="13"/>
                    <a:pt x="36" y="6"/>
                    <a:pt x="29" y="6"/>
                  </a:cubicBezTo>
                  <a:cubicBezTo>
                    <a:pt x="25" y="6"/>
                    <a:pt x="8" y="26"/>
                    <a:pt x="0" y="37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4"/>
                    <a:pt x="29" y="86"/>
                    <a:pt x="29" y="90"/>
                  </a:cubicBezTo>
                  <a:cubicBezTo>
                    <a:pt x="29" y="94"/>
                    <a:pt x="38" y="93"/>
                    <a:pt x="46" y="107"/>
                  </a:cubicBezTo>
                  <a:cubicBezTo>
                    <a:pt x="46" y="107"/>
                    <a:pt x="46" y="108"/>
                    <a:pt x="47" y="108"/>
                  </a:cubicBezTo>
                  <a:cubicBezTo>
                    <a:pt x="80" y="86"/>
                    <a:pt x="80" y="86"/>
                    <a:pt x="80" y="86"/>
                  </a:cubicBezTo>
                  <a:lnTo>
                    <a:pt x="96" y="10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988" descr="© INSCALE GmbH, 05.05.2010&#10;http://www.presentationload.com/"/>
            <p:cNvSpPr>
              <a:spLocks/>
            </p:cNvSpPr>
            <p:nvPr/>
          </p:nvSpPr>
          <p:spPr bwMode="gray">
            <a:xfrm>
              <a:off x="305" y="2438"/>
              <a:ext cx="68" cy="57"/>
            </a:xfrm>
            <a:custGeom>
              <a:avLst/>
              <a:gdLst/>
              <a:ahLst/>
              <a:cxnLst>
                <a:cxn ang="0">
                  <a:pos x="81" y="96"/>
                </a:cxn>
                <a:cxn ang="0">
                  <a:pos x="89" y="43"/>
                </a:cxn>
                <a:cxn ang="0">
                  <a:pos x="121" y="41"/>
                </a:cxn>
                <a:cxn ang="0">
                  <a:pos x="122" y="18"/>
                </a:cxn>
                <a:cxn ang="0">
                  <a:pos x="97" y="0"/>
                </a:cxn>
                <a:cxn ang="0">
                  <a:pos x="90" y="7"/>
                </a:cxn>
                <a:cxn ang="0">
                  <a:pos x="86" y="30"/>
                </a:cxn>
                <a:cxn ang="0">
                  <a:pos x="59" y="28"/>
                </a:cxn>
                <a:cxn ang="0">
                  <a:pos x="51" y="38"/>
                </a:cxn>
                <a:cxn ang="0">
                  <a:pos x="35" y="19"/>
                </a:cxn>
                <a:cxn ang="0">
                  <a:pos x="2" y="41"/>
                </a:cxn>
                <a:cxn ang="0">
                  <a:pos x="0" y="83"/>
                </a:cxn>
                <a:cxn ang="0">
                  <a:pos x="49" y="95"/>
                </a:cxn>
                <a:cxn ang="0">
                  <a:pos x="55" y="106"/>
                </a:cxn>
                <a:cxn ang="0">
                  <a:pos x="61" y="99"/>
                </a:cxn>
                <a:cxn ang="0">
                  <a:pos x="81" y="96"/>
                </a:cxn>
              </a:cxnLst>
              <a:rect l="0" t="0" r="r" b="b"/>
              <a:pathLst>
                <a:path w="125" h="106">
                  <a:moveTo>
                    <a:pt x="81" y="96"/>
                  </a:moveTo>
                  <a:cubicBezTo>
                    <a:pt x="89" y="43"/>
                    <a:pt x="89" y="43"/>
                    <a:pt x="89" y="43"/>
                  </a:cubicBezTo>
                  <a:cubicBezTo>
                    <a:pt x="89" y="43"/>
                    <a:pt x="119" y="48"/>
                    <a:pt x="121" y="41"/>
                  </a:cubicBezTo>
                  <a:cubicBezTo>
                    <a:pt x="122" y="34"/>
                    <a:pt x="125" y="21"/>
                    <a:pt x="122" y="18"/>
                  </a:cubicBezTo>
                  <a:cubicBezTo>
                    <a:pt x="121" y="17"/>
                    <a:pt x="105" y="6"/>
                    <a:pt x="97" y="0"/>
                  </a:cubicBezTo>
                  <a:cubicBezTo>
                    <a:pt x="93" y="3"/>
                    <a:pt x="90" y="5"/>
                    <a:pt x="90" y="7"/>
                  </a:cubicBezTo>
                  <a:cubicBezTo>
                    <a:pt x="90" y="10"/>
                    <a:pt x="89" y="26"/>
                    <a:pt x="86" y="30"/>
                  </a:cubicBezTo>
                  <a:cubicBezTo>
                    <a:pt x="84" y="35"/>
                    <a:pt x="59" y="28"/>
                    <a:pt x="59" y="2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9" y="55"/>
                    <a:pt x="0" y="83"/>
                    <a:pt x="0" y="83"/>
                  </a:cubicBezTo>
                  <a:cubicBezTo>
                    <a:pt x="0" y="83"/>
                    <a:pt x="46" y="95"/>
                    <a:pt x="49" y="95"/>
                  </a:cubicBezTo>
                  <a:cubicBezTo>
                    <a:pt x="50" y="95"/>
                    <a:pt x="53" y="100"/>
                    <a:pt x="55" y="106"/>
                  </a:cubicBezTo>
                  <a:cubicBezTo>
                    <a:pt x="58" y="102"/>
                    <a:pt x="61" y="99"/>
                    <a:pt x="61" y="99"/>
                  </a:cubicBezTo>
                  <a:lnTo>
                    <a:pt x="81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989" descr="© INSCALE GmbH, 05.05.2010&#10;http://www.presentationload.com/"/>
            <p:cNvSpPr>
              <a:spLocks/>
            </p:cNvSpPr>
            <p:nvPr/>
          </p:nvSpPr>
          <p:spPr bwMode="gray">
            <a:xfrm>
              <a:off x="335" y="2457"/>
              <a:ext cx="96" cy="73"/>
            </a:xfrm>
            <a:custGeom>
              <a:avLst/>
              <a:gdLst/>
              <a:ahLst/>
              <a:cxnLst>
                <a:cxn ang="0">
                  <a:pos x="92" y="124"/>
                </a:cxn>
                <a:cxn ang="0">
                  <a:pos x="121" y="131"/>
                </a:cxn>
                <a:cxn ang="0">
                  <a:pos x="123" y="103"/>
                </a:cxn>
                <a:cxn ang="0">
                  <a:pos x="137" y="84"/>
                </a:cxn>
                <a:cxn ang="0">
                  <a:pos x="179" y="66"/>
                </a:cxn>
                <a:cxn ang="0">
                  <a:pos x="170" y="43"/>
                </a:cxn>
                <a:cxn ang="0">
                  <a:pos x="150" y="41"/>
                </a:cxn>
                <a:cxn ang="0">
                  <a:pos x="149" y="26"/>
                </a:cxn>
                <a:cxn ang="0">
                  <a:pos x="125" y="4"/>
                </a:cxn>
                <a:cxn ang="0">
                  <a:pos x="105" y="6"/>
                </a:cxn>
                <a:cxn ang="0">
                  <a:pos x="103" y="0"/>
                </a:cxn>
                <a:cxn ang="0">
                  <a:pos x="67" y="6"/>
                </a:cxn>
                <a:cxn ang="0">
                  <a:pos x="65" y="6"/>
                </a:cxn>
                <a:cxn ang="0">
                  <a:pos x="34" y="7"/>
                </a:cxn>
                <a:cxn ang="0">
                  <a:pos x="26" y="60"/>
                </a:cxn>
                <a:cxn ang="0">
                  <a:pos x="6" y="63"/>
                </a:cxn>
                <a:cxn ang="0">
                  <a:pos x="0" y="70"/>
                </a:cxn>
                <a:cxn ang="0">
                  <a:pos x="5" y="81"/>
                </a:cxn>
                <a:cxn ang="0">
                  <a:pos x="25" y="93"/>
                </a:cxn>
                <a:cxn ang="0">
                  <a:pos x="28" y="112"/>
                </a:cxn>
                <a:cxn ang="0">
                  <a:pos x="48" y="135"/>
                </a:cxn>
                <a:cxn ang="0">
                  <a:pos x="82" y="133"/>
                </a:cxn>
                <a:cxn ang="0">
                  <a:pos x="92" y="124"/>
                </a:cxn>
              </a:cxnLst>
              <a:rect l="0" t="0" r="r" b="b"/>
              <a:pathLst>
                <a:path w="179" h="135">
                  <a:moveTo>
                    <a:pt x="92" y="124"/>
                  </a:move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05"/>
                    <a:pt x="123" y="103"/>
                  </a:cubicBezTo>
                  <a:cubicBezTo>
                    <a:pt x="126" y="102"/>
                    <a:pt x="137" y="84"/>
                    <a:pt x="137" y="84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79" y="6"/>
                    <a:pt x="67" y="6"/>
                  </a:cubicBezTo>
                  <a:cubicBezTo>
                    <a:pt x="67" y="6"/>
                    <a:pt x="66" y="6"/>
                    <a:pt x="65" y="6"/>
                  </a:cubicBezTo>
                  <a:cubicBezTo>
                    <a:pt x="62" y="12"/>
                    <a:pt x="34" y="7"/>
                    <a:pt x="34" y="7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3" y="66"/>
                    <a:pt x="0" y="70"/>
                  </a:cubicBezTo>
                  <a:cubicBezTo>
                    <a:pt x="3" y="75"/>
                    <a:pt x="5" y="81"/>
                    <a:pt x="5" y="81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82" y="133"/>
                    <a:pt x="82" y="133"/>
                    <a:pt x="82" y="133"/>
                  </a:cubicBezTo>
                  <a:lnTo>
                    <a:pt x="92" y="1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990" descr="© INSCALE GmbH, 05.05.2010&#10;http://www.presentationload.com/"/>
            <p:cNvSpPr>
              <a:spLocks/>
            </p:cNvSpPr>
            <p:nvPr/>
          </p:nvSpPr>
          <p:spPr bwMode="gray">
            <a:xfrm>
              <a:off x="350" y="2423"/>
              <a:ext cx="114" cy="211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37" y="14"/>
                </a:cxn>
                <a:cxn ang="0">
                  <a:pos x="115" y="6"/>
                </a:cxn>
                <a:cxn ang="0">
                  <a:pos x="109" y="16"/>
                </a:cxn>
                <a:cxn ang="0">
                  <a:pos x="117" y="32"/>
                </a:cxn>
                <a:cxn ang="0">
                  <a:pos x="91" y="34"/>
                </a:cxn>
                <a:cxn ang="0">
                  <a:pos x="101" y="50"/>
                </a:cxn>
                <a:cxn ang="0">
                  <a:pos x="92" y="68"/>
                </a:cxn>
                <a:cxn ang="0">
                  <a:pos x="97" y="67"/>
                </a:cxn>
                <a:cxn ang="0">
                  <a:pos x="121" y="89"/>
                </a:cxn>
                <a:cxn ang="0">
                  <a:pos x="122" y="104"/>
                </a:cxn>
                <a:cxn ang="0">
                  <a:pos x="142" y="106"/>
                </a:cxn>
                <a:cxn ang="0">
                  <a:pos x="151" y="129"/>
                </a:cxn>
                <a:cxn ang="0">
                  <a:pos x="109" y="147"/>
                </a:cxn>
                <a:cxn ang="0">
                  <a:pos x="95" y="166"/>
                </a:cxn>
                <a:cxn ang="0">
                  <a:pos x="93" y="194"/>
                </a:cxn>
                <a:cxn ang="0">
                  <a:pos x="64" y="187"/>
                </a:cxn>
                <a:cxn ang="0">
                  <a:pos x="54" y="196"/>
                </a:cxn>
                <a:cxn ang="0">
                  <a:pos x="20" y="198"/>
                </a:cxn>
                <a:cxn ang="0">
                  <a:pos x="22" y="200"/>
                </a:cxn>
                <a:cxn ang="0">
                  <a:pos x="0" y="219"/>
                </a:cxn>
                <a:cxn ang="0">
                  <a:pos x="43" y="305"/>
                </a:cxn>
                <a:cxn ang="0">
                  <a:pos x="48" y="365"/>
                </a:cxn>
                <a:cxn ang="0">
                  <a:pos x="72" y="392"/>
                </a:cxn>
                <a:cxn ang="0">
                  <a:pos x="94" y="379"/>
                </a:cxn>
                <a:cxn ang="0">
                  <a:pos x="124" y="381"/>
                </a:cxn>
                <a:cxn ang="0">
                  <a:pos x="153" y="369"/>
                </a:cxn>
                <a:cxn ang="0">
                  <a:pos x="151" y="221"/>
                </a:cxn>
                <a:cxn ang="0">
                  <a:pos x="173" y="205"/>
                </a:cxn>
                <a:cxn ang="0">
                  <a:pos x="191" y="167"/>
                </a:cxn>
                <a:cxn ang="0">
                  <a:pos x="206" y="115"/>
                </a:cxn>
                <a:cxn ang="0">
                  <a:pos x="194" y="71"/>
                </a:cxn>
                <a:cxn ang="0">
                  <a:pos x="212" y="58"/>
                </a:cxn>
                <a:cxn ang="0">
                  <a:pos x="206" y="40"/>
                </a:cxn>
                <a:cxn ang="0">
                  <a:pos x="160" y="0"/>
                </a:cxn>
              </a:cxnLst>
              <a:rect l="0" t="0" r="r" b="b"/>
              <a:pathLst>
                <a:path w="212" h="392">
                  <a:moveTo>
                    <a:pt x="160" y="0"/>
                  </a:moveTo>
                  <a:cubicBezTo>
                    <a:pt x="158" y="0"/>
                    <a:pt x="143" y="10"/>
                    <a:pt x="137" y="14"/>
                  </a:cubicBezTo>
                  <a:cubicBezTo>
                    <a:pt x="131" y="18"/>
                    <a:pt x="115" y="6"/>
                    <a:pt x="115" y="6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6"/>
                    <a:pt x="117" y="27"/>
                    <a:pt x="117" y="32"/>
                  </a:cubicBezTo>
                  <a:cubicBezTo>
                    <a:pt x="117" y="37"/>
                    <a:pt x="91" y="34"/>
                    <a:pt x="91" y="34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1" y="50"/>
                    <a:pt x="96" y="61"/>
                    <a:pt x="92" y="68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42" y="106"/>
                    <a:pt x="142" y="106"/>
                    <a:pt x="142" y="106"/>
                  </a:cubicBezTo>
                  <a:cubicBezTo>
                    <a:pt x="151" y="129"/>
                    <a:pt x="151" y="129"/>
                    <a:pt x="151" y="12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9" y="147"/>
                    <a:pt x="98" y="165"/>
                    <a:pt x="95" y="166"/>
                  </a:cubicBezTo>
                  <a:cubicBezTo>
                    <a:pt x="93" y="168"/>
                    <a:pt x="93" y="194"/>
                    <a:pt x="93" y="194"/>
                  </a:cubicBezTo>
                  <a:cubicBezTo>
                    <a:pt x="64" y="187"/>
                    <a:pt x="64" y="187"/>
                    <a:pt x="64" y="187"/>
                  </a:cubicBezTo>
                  <a:cubicBezTo>
                    <a:pt x="54" y="196"/>
                    <a:pt x="54" y="196"/>
                    <a:pt x="54" y="196"/>
                  </a:cubicBezTo>
                  <a:cubicBezTo>
                    <a:pt x="20" y="198"/>
                    <a:pt x="20" y="198"/>
                    <a:pt x="20" y="198"/>
                  </a:cubicBezTo>
                  <a:cubicBezTo>
                    <a:pt x="22" y="200"/>
                    <a:pt x="22" y="200"/>
                    <a:pt x="22" y="200"/>
                  </a:cubicBezTo>
                  <a:cubicBezTo>
                    <a:pt x="22" y="200"/>
                    <a:pt x="0" y="214"/>
                    <a:pt x="0" y="219"/>
                  </a:cubicBezTo>
                  <a:cubicBezTo>
                    <a:pt x="0" y="224"/>
                    <a:pt x="20" y="272"/>
                    <a:pt x="43" y="305"/>
                  </a:cubicBezTo>
                  <a:cubicBezTo>
                    <a:pt x="66" y="337"/>
                    <a:pt x="48" y="365"/>
                    <a:pt x="48" y="365"/>
                  </a:cubicBezTo>
                  <a:cubicBezTo>
                    <a:pt x="72" y="392"/>
                    <a:pt x="72" y="392"/>
                    <a:pt x="72" y="392"/>
                  </a:cubicBezTo>
                  <a:cubicBezTo>
                    <a:pt x="94" y="379"/>
                    <a:pt x="94" y="379"/>
                    <a:pt x="94" y="379"/>
                  </a:cubicBezTo>
                  <a:cubicBezTo>
                    <a:pt x="94" y="379"/>
                    <a:pt x="121" y="381"/>
                    <a:pt x="124" y="381"/>
                  </a:cubicBezTo>
                  <a:cubicBezTo>
                    <a:pt x="127" y="381"/>
                    <a:pt x="153" y="369"/>
                    <a:pt x="153" y="369"/>
                  </a:cubicBezTo>
                  <a:cubicBezTo>
                    <a:pt x="151" y="221"/>
                    <a:pt x="151" y="221"/>
                    <a:pt x="151" y="221"/>
                  </a:cubicBezTo>
                  <a:cubicBezTo>
                    <a:pt x="151" y="221"/>
                    <a:pt x="171" y="205"/>
                    <a:pt x="173" y="205"/>
                  </a:cubicBezTo>
                  <a:cubicBezTo>
                    <a:pt x="176" y="205"/>
                    <a:pt x="183" y="171"/>
                    <a:pt x="191" y="167"/>
                  </a:cubicBezTo>
                  <a:cubicBezTo>
                    <a:pt x="198" y="163"/>
                    <a:pt x="205" y="127"/>
                    <a:pt x="206" y="115"/>
                  </a:cubicBezTo>
                  <a:cubicBezTo>
                    <a:pt x="206" y="104"/>
                    <a:pt x="187" y="90"/>
                    <a:pt x="194" y="71"/>
                  </a:cubicBezTo>
                  <a:cubicBezTo>
                    <a:pt x="196" y="63"/>
                    <a:pt x="203" y="60"/>
                    <a:pt x="212" y="58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06" y="40"/>
                    <a:pt x="163" y="0"/>
                    <a:pt x="160" y="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reeform 991" descr="© INSCALE GmbH, 05.05.2010&#10;http://www.presentationload.com/"/>
            <p:cNvSpPr>
              <a:spLocks/>
            </p:cNvSpPr>
            <p:nvPr/>
          </p:nvSpPr>
          <p:spPr bwMode="gray">
            <a:xfrm>
              <a:off x="302" y="2281"/>
              <a:ext cx="137" cy="179"/>
            </a:xfrm>
            <a:custGeom>
              <a:avLst/>
              <a:gdLst/>
              <a:ahLst/>
              <a:cxnLst>
                <a:cxn ang="0">
                  <a:pos x="233" y="182"/>
                </a:cxn>
                <a:cxn ang="0">
                  <a:pos x="211" y="152"/>
                </a:cxn>
                <a:cxn ang="0">
                  <a:pos x="211" y="113"/>
                </a:cxn>
                <a:cxn ang="0">
                  <a:pos x="192" y="87"/>
                </a:cxn>
                <a:cxn ang="0">
                  <a:pos x="179" y="52"/>
                </a:cxn>
                <a:cxn ang="0">
                  <a:pos x="132" y="47"/>
                </a:cxn>
                <a:cxn ang="0">
                  <a:pos x="133" y="31"/>
                </a:cxn>
                <a:cxn ang="0">
                  <a:pos x="114" y="40"/>
                </a:cxn>
                <a:cxn ang="0">
                  <a:pos x="79" y="3"/>
                </a:cxn>
                <a:cxn ang="0">
                  <a:pos x="73" y="0"/>
                </a:cxn>
                <a:cxn ang="0">
                  <a:pos x="72" y="1"/>
                </a:cxn>
                <a:cxn ang="0">
                  <a:pos x="59" y="22"/>
                </a:cxn>
                <a:cxn ang="0">
                  <a:pos x="30" y="3"/>
                </a:cxn>
                <a:cxn ang="0">
                  <a:pos x="21" y="29"/>
                </a:cxn>
                <a:cxn ang="0">
                  <a:pos x="13" y="42"/>
                </a:cxn>
                <a:cxn ang="0">
                  <a:pos x="31" y="62"/>
                </a:cxn>
                <a:cxn ang="0">
                  <a:pos x="20" y="76"/>
                </a:cxn>
                <a:cxn ang="0">
                  <a:pos x="33" y="96"/>
                </a:cxn>
                <a:cxn ang="0">
                  <a:pos x="1" y="109"/>
                </a:cxn>
                <a:cxn ang="0">
                  <a:pos x="0" y="127"/>
                </a:cxn>
                <a:cxn ang="0">
                  <a:pos x="11" y="133"/>
                </a:cxn>
                <a:cxn ang="0">
                  <a:pos x="9" y="150"/>
                </a:cxn>
                <a:cxn ang="0">
                  <a:pos x="23" y="160"/>
                </a:cxn>
                <a:cxn ang="0">
                  <a:pos x="33" y="180"/>
                </a:cxn>
                <a:cxn ang="0">
                  <a:pos x="15" y="180"/>
                </a:cxn>
                <a:cxn ang="0">
                  <a:pos x="8" y="193"/>
                </a:cxn>
                <a:cxn ang="0">
                  <a:pos x="19" y="216"/>
                </a:cxn>
                <a:cxn ang="0">
                  <a:pos x="17" y="224"/>
                </a:cxn>
                <a:cxn ang="0">
                  <a:pos x="47" y="235"/>
                </a:cxn>
                <a:cxn ang="0">
                  <a:pos x="48" y="248"/>
                </a:cxn>
                <a:cxn ang="0">
                  <a:pos x="70" y="264"/>
                </a:cxn>
                <a:cxn ang="0">
                  <a:pos x="90" y="263"/>
                </a:cxn>
                <a:cxn ang="0">
                  <a:pos x="119" y="281"/>
                </a:cxn>
                <a:cxn ang="0">
                  <a:pos x="103" y="291"/>
                </a:cxn>
                <a:cxn ang="0">
                  <a:pos x="128" y="309"/>
                </a:cxn>
                <a:cxn ang="0">
                  <a:pos x="127" y="332"/>
                </a:cxn>
                <a:cxn ang="0">
                  <a:pos x="126" y="333"/>
                </a:cxn>
                <a:cxn ang="0">
                  <a:pos x="128" y="333"/>
                </a:cxn>
                <a:cxn ang="0">
                  <a:pos x="164" y="327"/>
                </a:cxn>
                <a:cxn ang="0">
                  <a:pos x="166" y="333"/>
                </a:cxn>
                <a:cxn ang="0">
                  <a:pos x="181" y="332"/>
                </a:cxn>
                <a:cxn ang="0">
                  <a:pos x="190" y="314"/>
                </a:cxn>
                <a:cxn ang="0">
                  <a:pos x="180" y="298"/>
                </a:cxn>
                <a:cxn ang="0">
                  <a:pos x="206" y="296"/>
                </a:cxn>
                <a:cxn ang="0">
                  <a:pos x="198" y="280"/>
                </a:cxn>
                <a:cxn ang="0">
                  <a:pos x="204" y="270"/>
                </a:cxn>
                <a:cxn ang="0">
                  <a:pos x="226" y="278"/>
                </a:cxn>
                <a:cxn ang="0">
                  <a:pos x="249" y="264"/>
                </a:cxn>
                <a:cxn ang="0">
                  <a:pos x="255" y="268"/>
                </a:cxn>
                <a:cxn ang="0">
                  <a:pos x="248" y="225"/>
                </a:cxn>
                <a:cxn ang="0">
                  <a:pos x="233" y="182"/>
                </a:cxn>
              </a:cxnLst>
              <a:rect l="0" t="0" r="r" b="b"/>
              <a:pathLst>
                <a:path w="255" h="333">
                  <a:moveTo>
                    <a:pt x="233" y="182"/>
                  </a:moveTo>
                  <a:cubicBezTo>
                    <a:pt x="233" y="182"/>
                    <a:pt x="218" y="164"/>
                    <a:pt x="211" y="152"/>
                  </a:cubicBezTo>
                  <a:cubicBezTo>
                    <a:pt x="205" y="139"/>
                    <a:pt x="211" y="121"/>
                    <a:pt x="211" y="113"/>
                  </a:cubicBezTo>
                  <a:cubicBezTo>
                    <a:pt x="211" y="105"/>
                    <a:pt x="196" y="90"/>
                    <a:pt x="192" y="87"/>
                  </a:cubicBezTo>
                  <a:cubicBezTo>
                    <a:pt x="187" y="83"/>
                    <a:pt x="179" y="52"/>
                    <a:pt x="179" y="52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61" y="17"/>
                    <a:pt x="59" y="22"/>
                  </a:cubicBezTo>
                  <a:cubicBezTo>
                    <a:pt x="57" y="26"/>
                    <a:pt x="43" y="2"/>
                    <a:pt x="30" y="3"/>
                  </a:cubicBezTo>
                  <a:cubicBezTo>
                    <a:pt x="17" y="4"/>
                    <a:pt x="21" y="29"/>
                    <a:pt x="21" y="29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30" y="59"/>
                    <a:pt x="31" y="62"/>
                  </a:cubicBezTo>
                  <a:cubicBezTo>
                    <a:pt x="32" y="65"/>
                    <a:pt x="20" y="72"/>
                    <a:pt x="20" y="76"/>
                  </a:cubicBezTo>
                  <a:cubicBezTo>
                    <a:pt x="20" y="79"/>
                    <a:pt x="33" y="96"/>
                    <a:pt x="33" y="9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5" y="130"/>
                    <a:pt x="10" y="133"/>
                    <a:pt x="11" y="133"/>
                  </a:cubicBezTo>
                  <a:cubicBezTo>
                    <a:pt x="14" y="134"/>
                    <a:pt x="9" y="150"/>
                    <a:pt x="9" y="15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5" y="180"/>
                    <a:pt x="8" y="187"/>
                    <a:pt x="8" y="193"/>
                  </a:cubicBezTo>
                  <a:cubicBezTo>
                    <a:pt x="8" y="199"/>
                    <a:pt x="19" y="213"/>
                    <a:pt x="19" y="216"/>
                  </a:cubicBezTo>
                  <a:cubicBezTo>
                    <a:pt x="19" y="217"/>
                    <a:pt x="19" y="220"/>
                    <a:pt x="17" y="224"/>
                  </a:cubicBezTo>
                  <a:cubicBezTo>
                    <a:pt x="31" y="229"/>
                    <a:pt x="47" y="235"/>
                    <a:pt x="47" y="235"/>
                  </a:cubicBezTo>
                  <a:cubicBezTo>
                    <a:pt x="48" y="248"/>
                    <a:pt x="48" y="248"/>
                    <a:pt x="48" y="248"/>
                  </a:cubicBezTo>
                  <a:cubicBezTo>
                    <a:pt x="70" y="264"/>
                    <a:pt x="70" y="264"/>
                    <a:pt x="70" y="264"/>
                  </a:cubicBezTo>
                  <a:cubicBezTo>
                    <a:pt x="90" y="263"/>
                    <a:pt x="90" y="263"/>
                    <a:pt x="90" y="263"/>
                  </a:cubicBezTo>
                  <a:cubicBezTo>
                    <a:pt x="119" y="281"/>
                    <a:pt x="119" y="281"/>
                    <a:pt x="119" y="281"/>
                  </a:cubicBezTo>
                  <a:cubicBezTo>
                    <a:pt x="119" y="281"/>
                    <a:pt x="110" y="286"/>
                    <a:pt x="103" y="291"/>
                  </a:cubicBezTo>
                  <a:cubicBezTo>
                    <a:pt x="111" y="297"/>
                    <a:pt x="127" y="308"/>
                    <a:pt x="128" y="309"/>
                  </a:cubicBezTo>
                  <a:cubicBezTo>
                    <a:pt x="131" y="312"/>
                    <a:pt x="128" y="325"/>
                    <a:pt x="127" y="332"/>
                  </a:cubicBezTo>
                  <a:cubicBezTo>
                    <a:pt x="127" y="332"/>
                    <a:pt x="126" y="333"/>
                    <a:pt x="126" y="333"/>
                  </a:cubicBezTo>
                  <a:cubicBezTo>
                    <a:pt x="127" y="333"/>
                    <a:pt x="128" y="333"/>
                    <a:pt x="128" y="333"/>
                  </a:cubicBezTo>
                  <a:cubicBezTo>
                    <a:pt x="140" y="333"/>
                    <a:pt x="164" y="327"/>
                    <a:pt x="164" y="327"/>
                  </a:cubicBezTo>
                  <a:cubicBezTo>
                    <a:pt x="166" y="333"/>
                    <a:pt x="166" y="333"/>
                    <a:pt x="166" y="333"/>
                  </a:cubicBezTo>
                  <a:cubicBezTo>
                    <a:pt x="181" y="332"/>
                    <a:pt x="181" y="332"/>
                    <a:pt x="181" y="332"/>
                  </a:cubicBezTo>
                  <a:cubicBezTo>
                    <a:pt x="185" y="325"/>
                    <a:pt x="190" y="314"/>
                    <a:pt x="190" y="314"/>
                  </a:cubicBezTo>
                  <a:cubicBezTo>
                    <a:pt x="180" y="298"/>
                    <a:pt x="180" y="298"/>
                    <a:pt x="180" y="298"/>
                  </a:cubicBezTo>
                  <a:cubicBezTo>
                    <a:pt x="180" y="298"/>
                    <a:pt x="206" y="301"/>
                    <a:pt x="206" y="296"/>
                  </a:cubicBezTo>
                  <a:cubicBezTo>
                    <a:pt x="206" y="291"/>
                    <a:pt x="198" y="280"/>
                    <a:pt x="198" y="280"/>
                  </a:cubicBezTo>
                  <a:cubicBezTo>
                    <a:pt x="204" y="270"/>
                    <a:pt x="204" y="270"/>
                    <a:pt x="204" y="270"/>
                  </a:cubicBezTo>
                  <a:cubicBezTo>
                    <a:pt x="204" y="270"/>
                    <a:pt x="220" y="282"/>
                    <a:pt x="226" y="278"/>
                  </a:cubicBezTo>
                  <a:cubicBezTo>
                    <a:pt x="232" y="274"/>
                    <a:pt x="247" y="264"/>
                    <a:pt x="249" y="264"/>
                  </a:cubicBezTo>
                  <a:cubicBezTo>
                    <a:pt x="250" y="264"/>
                    <a:pt x="252" y="266"/>
                    <a:pt x="255" y="268"/>
                  </a:cubicBezTo>
                  <a:cubicBezTo>
                    <a:pt x="253" y="252"/>
                    <a:pt x="250" y="228"/>
                    <a:pt x="248" y="225"/>
                  </a:cubicBezTo>
                  <a:cubicBezTo>
                    <a:pt x="247" y="219"/>
                    <a:pt x="233" y="182"/>
                    <a:pt x="233" y="1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992" descr="© INSCALE GmbH, 05.05.2010&#10;http://www.presentationload.com/"/>
            <p:cNvSpPr>
              <a:spLocks/>
            </p:cNvSpPr>
            <p:nvPr/>
          </p:nvSpPr>
          <p:spPr bwMode="gray">
            <a:xfrm>
              <a:off x="300" y="2107"/>
              <a:ext cx="190" cy="217"/>
            </a:xfrm>
            <a:custGeom>
              <a:avLst/>
              <a:gdLst/>
              <a:ahLst/>
              <a:cxnLst>
                <a:cxn ang="0">
                  <a:pos x="116" y="337"/>
                </a:cxn>
                <a:cxn ang="0">
                  <a:pos x="141" y="337"/>
                </a:cxn>
                <a:cxn ang="0">
                  <a:pos x="157" y="313"/>
                </a:cxn>
                <a:cxn ang="0">
                  <a:pos x="180" y="350"/>
                </a:cxn>
                <a:cxn ang="0">
                  <a:pos x="190" y="351"/>
                </a:cxn>
                <a:cxn ang="0">
                  <a:pos x="205" y="402"/>
                </a:cxn>
                <a:cxn ang="0">
                  <a:pos x="228" y="397"/>
                </a:cxn>
                <a:cxn ang="0">
                  <a:pos x="243" y="404"/>
                </a:cxn>
                <a:cxn ang="0">
                  <a:pos x="260" y="377"/>
                </a:cxn>
                <a:cxn ang="0">
                  <a:pos x="299" y="377"/>
                </a:cxn>
                <a:cxn ang="0">
                  <a:pos x="326" y="325"/>
                </a:cxn>
                <a:cxn ang="0">
                  <a:pos x="296" y="336"/>
                </a:cxn>
                <a:cxn ang="0">
                  <a:pos x="295" y="309"/>
                </a:cxn>
                <a:cxn ang="0">
                  <a:pos x="270" y="289"/>
                </a:cxn>
                <a:cxn ang="0">
                  <a:pos x="274" y="277"/>
                </a:cxn>
                <a:cxn ang="0">
                  <a:pos x="258" y="277"/>
                </a:cxn>
                <a:cxn ang="0">
                  <a:pos x="271" y="242"/>
                </a:cxn>
                <a:cxn ang="0">
                  <a:pos x="242" y="196"/>
                </a:cxn>
                <a:cxn ang="0">
                  <a:pos x="280" y="172"/>
                </a:cxn>
                <a:cxn ang="0">
                  <a:pos x="314" y="189"/>
                </a:cxn>
                <a:cxn ang="0">
                  <a:pos x="331" y="152"/>
                </a:cxn>
                <a:cxn ang="0">
                  <a:pos x="318" y="112"/>
                </a:cxn>
                <a:cxn ang="0">
                  <a:pos x="354" y="86"/>
                </a:cxn>
                <a:cxn ang="0">
                  <a:pos x="354" y="50"/>
                </a:cxn>
                <a:cxn ang="0">
                  <a:pos x="342" y="19"/>
                </a:cxn>
                <a:cxn ang="0">
                  <a:pos x="341" y="17"/>
                </a:cxn>
                <a:cxn ang="0">
                  <a:pos x="313" y="16"/>
                </a:cxn>
                <a:cxn ang="0">
                  <a:pos x="300" y="31"/>
                </a:cxn>
                <a:cxn ang="0">
                  <a:pos x="245" y="0"/>
                </a:cxn>
                <a:cxn ang="0">
                  <a:pos x="233" y="5"/>
                </a:cxn>
                <a:cxn ang="0">
                  <a:pos x="235" y="25"/>
                </a:cxn>
                <a:cxn ang="0">
                  <a:pos x="196" y="39"/>
                </a:cxn>
                <a:cxn ang="0">
                  <a:pos x="193" y="56"/>
                </a:cxn>
                <a:cxn ang="0">
                  <a:pos x="165" y="65"/>
                </a:cxn>
                <a:cxn ang="0">
                  <a:pos x="158" y="101"/>
                </a:cxn>
                <a:cxn ang="0">
                  <a:pos x="121" y="118"/>
                </a:cxn>
                <a:cxn ang="0">
                  <a:pos x="81" y="85"/>
                </a:cxn>
                <a:cxn ang="0">
                  <a:pos x="56" y="85"/>
                </a:cxn>
                <a:cxn ang="0">
                  <a:pos x="34" y="80"/>
                </a:cxn>
                <a:cxn ang="0">
                  <a:pos x="3" y="104"/>
                </a:cxn>
                <a:cxn ang="0">
                  <a:pos x="49" y="128"/>
                </a:cxn>
                <a:cxn ang="0">
                  <a:pos x="53" y="153"/>
                </a:cxn>
                <a:cxn ang="0">
                  <a:pos x="11" y="149"/>
                </a:cxn>
                <a:cxn ang="0">
                  <a:pos x="9" y="152"/>
                </a:cxn>
                <a:cxn ang="0">
                  <a:pos x="0" y="165"/>
                </a:cxn>
                <a:cxn ang="0">
                  <a:pos x="11" y="179"/>
                </a:cxn>
                <a:cxn ang="0">
                  <a:pos x="25" y="176"/>
                </a:cxn>
                <a:cxn ang="0">
                  <a:pos x="67" y="212"/>
                </a:cxn>
                <a:cxn ang="0">
                  <a:pos x="44" y="256"/>
                </a:cxn>
                <a:cxn ang="0">
                  <a:pos x="83" y="287"/>
                </a:cxn>
                <a:cxn ang="0">
                  <a:pos x="77" y="324"/>
                </a:cxn>
                <a:cxn ang="0">
                  <a:pos x="83" y="327"/>
                </a:cxn>
                <a:cxn ang="0">
                  <a:pos x="95" y="340"/>
                </a:cxn>
                <a:cxn ang="0">
                  <a:pos x="104" y="328"/>
                </a:cxn>
                <a:cxn ang="0">
                  <a:pos x="116" y="337"/>
                </a:cxn>
              </a:cxnLst>
              <a:rect l="0" t="0" r="r" b="b"/>
              <a:pathLst>
                <a:path w="354" h="404">
                  <a:moveTo>
                    <a:pt x="116" y="337"/>
                  </a:moveTo>
                  <a:cubicBezTo>
                    <a:pt x="116" y="337"/>
                    <a:pt x="140" y="339"/>
                    <a:pt x="141" y="337"/>
                  </a:cubicBezTo>
                  <a:cubicBezTo>
                    <a:pt x="143" y="334"/>
                    <a:pt x="141" y="309"/>
                    <a:pt x="157" y="313"/>
                  </a:cubicBezTo>
                  <a:cubicBezTo>
                    <a:pt x="173" y="317"/>
                    <a:pt x="180" y="350"/>
                    <a:pt x="180" y="350"/>
                  </a:cubicBezTo>
                  <a:cubicBezTo>
                    <a:pt x="190" y="351"/>
                    <a:pt x="190" y="351"/>
                    <a:pt x="190" y="351"/>
                  </a:cubicBezTo>
                  <a:cubicBezTo>
                    <a:pt x="190" y="351"/>
                    <a:pt x="196" y="402"/>
                    <a:pt x="205" y="402"/>
                  </a:cubicBezTo>
                  <a:cubicBezTo>
                    <a:pt x="213" y="402"/>
                    <a:pt x="228" y="397"/>
                    <a:pt x="228" y="397"/>
                  </a:cubicBezTo>
                  <a:cubicBezTo>
                    <a:pt x="243" y="404"/>
                    <a:pt x="243" y="404"/>
                    <a:pt x="243" y="404"/>
                  </a:cubicBezTo>
                  <a:cubicBezTo>
                    <a:pt x="243" y="404"/>
                    <a:pt x="256" y="377"/>
                    <a:pt x="260" y="377"/>
                  </a:cubicBezTo>
                  <a:cubicBezTo>
                    <a:pt x="263" y="377"/>
                    <a:pt x="298" y="380"/>
                    <a:pt x="299" y="377"/>
                  </a:cubicBezTo>
                  <a:cubicBezTo>
                    <a:pt x="301" y="374"/>
                    <a:pt x="326" y="325"/>
                    <a:pt x="326" y="325"/>
                  </a:cubicBezTo>
                  <a:cubicBezTo>
                    <a:pt x="326" y="325"/>
                    <a:pt x="296" y="343"/>
                    <a:pt x="296" y="336"/>
                  </a:cubicBezTo>
                  <a:cubicBezTo>
                    <a:pt x="296" y="328"/>
                    <a:pt x="295" y="309"/>
                    <a:pt x="295" y="30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4" y="277"/>
                    <a:pt x="274" y="277"/>
                    <a:pt x="274" y="277"/>
                  </a:cubicBezTo>
                  <a:cubicBezTo>
                    <a:pt x="274" y="277"/>
                    <a:pt x="258" y="290"/>
                    <a:pt x="258" y="277"/>
                  </a:cubicBezTo>
                  <a:cubicBezTo>
                    <a:pt x="258" y="264"/>
                    <a:pt x="272" y="254"/>
                    <a:pt x="271" y="242"/>
                  </a:cubicBezTo>
                  <a:cubicBezTo>
                    <a:pt x="269" y="230"/>
                    <a:pt x="242" y="196"/>
                    <a:pt x="242" y="196"/>
                  </a:cubicBezTo>
                  <a:cubicBezTo>
                    <a:pt x="242" y="196"/>
                    <a:pt x="262" y="170"/>
                    <a:pt x="280" y="172"/>
                  </a:cubicBezTo>
                  <a:cubicBezTo>
                    <a:pt x="297" y="175"/>
                    <a:pt x="314" y="189"/>
                    <a:pt x="314" y="189"/>
                  </a:cubicBezTo>
                  <a:cubicBezTo>
                    <a:pt x="314" y="189"/>
                    <a:pt x="334" y="166"/>
                    <a:pt x="331" y="152"/>
                  </a:cubicBezTo>
                  <a:cubicBezTo>
                    <a:pt x="328" y="139"/>
                    <a:pt x="313" y="119"/>
                    <a:pt x="318" y="112"/>
                  </a:cubicBezTo>
                  <a:cubicBezTo>
                    <a:pt x="324" y="105"/>
                    <a:pt x="354" y="86"/>
                    <a:pt x="354" y="86"/>
                  </a:cubicBezTo>
                  <a:cubicBezTo>
                    <a:pt x="354" y="50"/>
                    <a:pt x="354" y="50"/>
                    <a:pt x="354" y="50"/>
                  </a:cubicBezTo>
                  <a:cubicBezTo>
                    <a:pt x="354" y="50"/>
                    <a:pt x="345" y="36"/>
                    <a:pt x="342" y="19"/>
                  </a:cubicBezTo>
                  <a:cubicBezTo>
                    <a:pt x="342" y="18"/>
                    <a:pt x="342" y="18"/>
                    <a:pt x="341" y="17"/>
                  </a:cubicBezTo>
                  <a:cubicBezTo>
                    <a:pt x="329" y="23"/>
                    <a:pt x="316" y="16"/>
                    <a:pt x="313" y="16"/>
                  </a:cubicBezTo>
                  <a:cubicBezTo>
                    <a:pt x="310" y="16"/>
                    <a:pt x="309" y="22"/>
                    <a:pt x="300" y="31"/>
                  </a:cubicBezTo>
                  <a:cubicBezTo>
                    <a:pt x="290" y="39"/>
                    <a:pt x="245" y="0"/>
                    <a:pt x="245" y="0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5" y="10"/>
                    <a:pt x="236" y="14"/>
                    <a:pt x="235" y="25"/>
                  </a:cubicBezTo>
                  <a:cubicBezTo>
                    <a:pt x="233" y="46"/>
                    <a:pt x="213" y="39"/>
                    <a:pt x="196" y="39"/>
                  </a:cubicBezTo>
                  <a:cubicBezTo>
                    <a:pt x="179" y="39"/>
                    <a:pt x="202" y="61"/>
                    <a:pt x="193" y="56"/>
                  </a:cubicBezTo>
                  <a:cubicBezTo>
                    <a:pt x="184" y="51"/>
                    <a:pt x="165" y="65"/>
                    <a:pt x="165" y="65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9" y="128"/>
                    <a:pt x="59" y="143"/>
                    <a:pt x="53" y="153"/>
                  </a:cubicBezTo>
                  <a:cubicBezTo>
                    <a:pt x="48" y="161"/>
                    <a:pt x="20" y="152"/>
                    <a:pt x="11" y="149"/>
                  </a:cubicBezTo>
                  <a:cubicBezTo>
                    <a:pt x="10" y="151"/>
                    <a:pt x="9" y="152"/>
                    <a:pt x="9" y="15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44" y="252"/>
                    <a:pt x="44" y="256"/>
                  </a:cubicBezTo>
                  <a:cubicBezTo>
                    <a:pt x="44" y="261"/>
                    <a:pt x="83" y="287"/>
                    <a:pt x="83" y="287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83" y="327"/>
                    <a:pt x="83" y="327"/>
                    <a:pt x="83" y="327"/>
                  </a:cubicBezTo>
                  <a:cubicBezTo>
                    <a:pt x="95" y="340"/>
                    <a:pt x="95" y="340"/>
                    <a:pt x="95" y="340"/>
                  </a:cubicBezTo>
                  <a:cubicBezTo>
                    <a:pt x="100" y="334"/>
                    <a:pt x="104" y="328"/>
                    <a:pt x="104" y="328"/>
                  </a:cubicBezTo>
                  <a:lnTo>
                    <a:pt x="116" y="33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Freeform 993" descr="© INSCALE GmbH, 05.05.2010&#10;http://www.presentationload.com/"/>
            <p:cNvSpPr>
              <a:spLocks/>
            </p:cNvSpPr>
            <p:nvPr/>
          </p:nvSpPr>
          <p:spPr bwMode="gray">
            <a:xfrm>
              <a:off x="351" y="2258"/>
              <a:ext cx="196" cy="196"/>
            </a:xfrm>
            <a:custGeom>
              <a:avLst/>
              <a:gdLst/>
              <a:ahLst/>
              <a:cxnLst>
                <a:cxn ang="0">
                  <a:pos x="295" y="313"/>
                </a:cxn>
                <a:cxn ang="0">
                  <a:pos x="260" y="306"/>
                </a:cxn>
                <a:cxn ang="0">
                  <a:pos x="305" y="269"/>
                </a:cxn>
                <a:cxn ang="0">
                  <a:pos x="290" y="262"/>
                </a:cxn>
                <a:cxn ang="0">
                  <a:pos x="296" y="248"/>
                </a:cxn>
                <a:cxn ang="0">
                  <a:pos x="279" y="232"/>
                </a:cxn>
                <a:cxn ang="0">
                  <a:pos x="292" y="231"/>
                </a:cxn>
                <a:cxn ang="0">
                  <a:pos x="313" y="234"/>
                </a:cxn>
                <a:cxn ang="0">
                  <a:pos x="320" y="226"/>
                </a:cxn>
                <a:cxn ang="0">
                  <a:pos x="349" y="219"/>
                </a:cxn>
                <a:cxn ang="0">
                  <a:pos x="341" y="207"/>
                </a:cxn>
                <a:cxn ang="0">
                  <a:pos x="343" y="169"/>
                </a:cxn>
                <a:cxn ang="0">
                  <a:pos x="365" y="136"/>
                </a:cxn>
                <a:cxn ang="0">
                  <a:pos x="334" y="130"/>
                </a:cxn>
                <a:cxn ang="0">
                  <a:pos x="333" y="68"/>
                </a:cxn>
                <a:cxn ang="0">
                  <a:pos x="309" y="31"/>
                </a:cxn>
                <a:cxn ang="0">
                  <a:pos x="281" y="19"/>
                </a:cxn>
                <a:cxn ang="0">
                  <a:pos x="287" y="3"/>
                </a:cxn>
                <a:cxn ang="0">
                  <a:pos x="272" y="5"/>
                </a:cxn>
                <a:cxn ang="0">
                  <a:pos x="261" y="27"/>
                </a:cxn>
                <a:cxn ang="0">
                  <a:pos x="245" y="10"/>
                </a:cxn>
                <a:cxn ang="0">
                  <a:pos x="234" y="19"/>
                </a:cxn>
                <a:cxn ang="0">
                  <a:pos x="208" y="12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01" y="55"/>
                </a:cxn>
                <a:cxn ang="0">
                  <a:pos x="231" y="44"/>
                </a:cxn>
                <a:cxn ang="0">
                  <a:pos x="204" y="96"/>
                </a:cxn>
                <a:cxn ang="0">
                  <a:pos x="165" y="96"/>
                </a:cxn>
                <a:cxn ang="0">
                  <a:pos x="148" y="123"/>
                </a:cxn>
                <a:cxn ang="0">
                  <a:pos x="133" y="116"/>
                </a:cxn>
                <a:cxn ang="0">
                  <a:pos x="110" y="121"/>
                </a:cxn>
                <a:cxn ang="0">
                  <a:pos x="95" y="70"/>
                </a:cxn>
                <a:cxn ang="0">
                  <a:pos x="85" y="69"/>
                </a:cxn>
                <a:cxn ang="0">
                  <a:pos x="62" y="32"/>
                </a:cxn>
                <a:cxn ang="0">
                  <a:pos x="46" y="56"/>
                </a:cxn>
                <a:cxn ang="0">
                  <a:pos x="21" y="56"/>
                </a:cxn>
                <a:cxn ang="0">
                  <a:pos x="9" y="47"/>
                </a:cxn>
                <a:cxn ang="0">
                  <a:pos x="0" y="59"/>
                </a:cxn>
                <a:cxn ang="0">
                  <a:pos x="23" y="83"/>
                </a:cxn>
                <a:cxn ang="0">
                  <a:pos x="42" y="74"/>
                </a:cxn>
                <a:cxn ang="0">
                  <a:pos x="41" y="90"/>
                </a:cxn>
                <a:cxn ang="0">
                  <a:pos x="88" y="95"/>
                </a:cxn>
                <a:cxn ang="0">
                  <a:pos x="101" y="130"/>
                </a:cxn>
                <a:cxn ang="0">
                  <a:pos x="120" y="156"/>
                </a:cxn>
                <a:cxn ang="0">
                  <a:pos x="120" y="195"/>
                </a:cxn>
                <a:cxn ang="0">
                  <a:pos x="142" y="225"/>
                </a:cxn>
                <a:cxn ang="0">
                  <a:pos x="157" y="268"/>
                </a:cxn>
                <a:cxn ang="0">
                  <a:pos x="164" y="311"/>
                </a:cxn>
                <a:cxn ang="0">
                  <a:pos x="204" y="347"/>
                </a:cxn>
                <a:cxn ang="0">
                  <a:pos x="210" y="365"/>
                </a:cxn>
                <a:cxn ang="0">
                  <a:pos x="253" y="363"/>
                </a:cxn>
                <a:cxn ang="0">
                  <a:pos x="296" y="327"/>
                </a:cxn>
                <a:cxn ang="0">
                  <a:pos x="295" y="313"/>
                </a:cxn>
              </a:cxnLst>
              <a:rect l="0" t="0" r="r" b="b"/>
              <a:pathLst>
                <a:path w="365" h="365">
                  <a:moveTo>
                    <a:pt x="295" y="313"/>
                  </a:moveTo>
                  <a:cubicBezTo>
                    <a:pt x="282" y="299"/>
                    <a:pt x="260" y="306"/>
                    <a:pt x="260" y="306"/>
                  </a:cubicBezTo>
                  <a:cubicBezTo>
                    <a:pt x="305" y="269"/>
                    <a:pt x="305" y="269"/>
                    <a:pt x="305" y="269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6" y="248"/>
                    <a:pt x="296" y="248"/>
                    <a:pt x="296" y="248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9" y="232"/>
                    <a:pt x="284" y="231"/>
                    <a:pt x="292" y="231"/>
                  </a:cubicBezTo>
                  <a:cubicBezTo>
                    <a:pt x="300" y="231"/>
                    <a:pt x="302" y="233"/>
                    <a:pt x="313" y="234"/>
                  </a:cubicBezTo>
                  <a:cubicBezTo>
                    <a:pt x="324" y="235"/>
                    <a:pt x="320" y="226"/>
                    <a:pt x="320" y="226"/>
                  </a:cubicBezTo>
                  <a:cubicBezTo>
                    <a:pt x="349" y="219"/>
                    <a:pt x="349" y="219"/>
                    <a:pt x="349" y="219"/>
                  </a:cubicBezTo>
                  <a:cubicBezTo>
                    <a:pt x="341" y="207"/>
                    <a:pt x="341" y="207"/>
                    <a:pt x="341" y="207"/>
                  </a:cubicBezTo>
                  <a:cubicBezTo>
                    <a:pt x="341" y="207"/>
                    <a:pt x="343" y="173"/>
                    <a:pt x="343" y="169"/>
                  </a:cubicBezTo>
                  <a:cubicBezTo>
                    <a:pt x="343" y="166"/>
                    <a:pt x="365" y="136"/>
                    <a:pt x="365" y="136"/>
                  </a:cubicBezTo>
                  <a:cubicBezTo>
                    <a:pt x="365" y="136"/>
                    <a:pt x="354" y="134"/>
                    <a:pt x="334" y="130"/>
                  </a:cubicBezTo>
                  <a:cubicBezTo>
                    <a:pt x="315" y="125"/>
                    <a:pt x="336" y="69"/>
                    <a:pt x="333" y="68"/>
                  </a:cubicBezTo>
                  <a:cubicBezTo>
                    <a:pt x="331" y="67"/>
                    <a:pt x="309" y="31"/>
                    <a:pt x="309" y="31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81" y="19"/>
                    <a:pt x="288" y="7"/>
                    <a:pt x="287" y="3"/>
                  </a:cubicBezTo>
                  <a:cubicBezTo>
                    <a:pt x="287" y="0"/>
                    <a:pt x="272" y="0"/>
                    <a:pt x="272" y="5"/>
                  </a:cubicBezTo>
                  <a:cubicBezTo>
                    <a:pt x="272" y="10"/>
                    <a:pt x="272" y="26"/>
                    <a:pt x="261" y="27"/>
                  </a:cubicBezTo>
                  <a:cubicBezTo>
                    <a:pt x="250" y="28"/>
                    <a:pt x="245" y="10"/>
                    <a:pt x="245" y="10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08" y="12"/>
                    <a:pt x="208" y="12"/>
                    <a:pt x="208" y="12"/>
                  </a:cubicBezTo>
                  <a:cubicBezTo>
                    <a:pt x="208" y="12"/>
                    <a:pt x="202" y="18"/>
                    <a:pt x="196" y="24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8"/>
                    <a:pt x="201" y="47"/>
                    <a:pt x="201" y="55"/>
                  </a:cubicBezTo>
                  <a:cubicBezTo>
                    <a:pt x="201" y="62"/>
                    <a:pt x="231" y="44"/>
                    <a:pt x="231" y="44"/>
                  </a:cubicBezTo>
                  <a:cubicBezTo>
                    <a:pt x="231" y="44"/>
                    <a:pt x="206" y="93"/>
                    <a:pt x="204" y="96"/>
                  </a:cubicBezTo>
                  <a:cubicBezTo>
                    <a:pt x="203" y="99"/>
                    <a:pt x="168" y="96"/>
                    <a:pt x="165" y="96"/>
                  </a:cubicBezTo>
                  <a:cubicBezTo>
                    <a:pt x="161" y="96"/>
                    <a:pt x="148" y="123"/>
                    <a:pt x="148" y="123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6"/>
                    <a:pt x="118" y="121"/>
                    <a:pt x="110" y="121"/>
                  </a:cubicBezTo>
                  <a:cubicBezTo>
                    <a:pt x="101" y="121"/>
                    <a:pt x="95" y="70"/>
                    <a:pt x="95" y="70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5" y="69"/>
                    <a:pt x="78" y="36"/>
                    <a:pt x="62" y="32"/>
                  </a:cubicBezTo>
                  <a:cubicBezTo>
                    <a:pt x="46" y="28"/>
                    <a:pt x="48" y="53"/>
                    <a:pt x="46" y="56"/>
                  </a:cubicBezTo>
                  <a:cubicBezTo>
                    <a:pt x="45" y="58"/>
                    <a:pt x="21" y="56"/>
                    <a:pt x="21" y="5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7"/>
                    <a:pt x="5" y="53"/>
                    <a:pt x="0" y="59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8" y="95"/>
                    <a:pt x="96" y="126"/>
                    <a:pt x="101" y="130"/>
                  </a:cubicBezTo>
                  <a:cubicBezTo>
                    <a:pt x="105" y="133"/>
                    <a:pt x="120" y="148"/>
                    <a:pt x="120" y="156"/>
                  </a:cubicBezTo>
                  <a:cubicBezTo>
                    <a:pt x="120" y="164"/>
                    <a:pt x="114" y="182"/>
                    <a:pt x="120" y="195"/>
                  </a:cubicBezTo>
                  <a:cubicBezTo>
                    <a:pt x="127" y="207"/>
                    <a:pt x="142" y="225"/>
                    <a:pt x="142" y="225"/>
                  </a:cubicBezTo>
                  <a:cubicBezTo>
                    <a:pt x="142" y="225"/>
                    <a:pt x="156" y="262"/>
                    <a:pt x="157" y="268"/>
                  </a:cubicBezTo>
                  <a:cubicBezTo>
                    <a:pt x="159" y="271"/>
                    <a:pt x="162" y="295"/>
                    <a:pt x="164" y="311"/>
                  </a:cubicBezTo>
                  <a:cubicBezTo>
                    <a:pt x="176" y="321"/>
                    <a:pt x="204" y="347"/>
                    <a:pt x="204" y="347"/>
                  </a:cubicBezTo>
                  <a:cubicBezTo>
                    <a:pt x="210" y="365"/>
                    <a:pt x="210" y="365"/>
                    <a:pt x="210" y="365"/>
                  </a:cubicBezTo>
                  <a:cubicBezTo>
                    <a:pt x="225" y="363"/>
                    <a:pt x="244" y="365"/>
                    <a:pt x="253" y="363"/>
                  </a:cubicBezTo>
                  <a:cubicBezTo>
                    <a:pt x="264" y="360"/>
                    <a:pt x="284" y="339"/>
                    <a:pt x="296" y="327"/>
                  </a:cubicBezTo>
                  <a:cubicBezTo>
                    <a:pt x="297" y="321"/>
                    <a:pt x="297" y="315"/>
                    <a:pt x="295" y="3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994" descr="© INSCALE GmbH, 05.05.2010&#10;http://www.presentationload.com/"/>
            <p:cNvSpPr>
              <a:spLocks/>
            </p:cNvSpPr>
            <p:nvPr/>
          </p:nvSpPr>
          <p:spPr bwMode="gray">
            <a:xfrm>
              <a:off x="430" y="2082"/>
              <a:ext cx="220" cy="201"/>
            </a:xfrm>
            <a:custGeom>
              <a:avLst/>
              <a:gdLst/>
              <a:ahLst/>
              <a:cxnLst>
                <a:cxn ang="0">
                  <a:pos x="171" y="337"/>
                </a:cxn>
                <a:cxn ang="0">
                  <a:pos x="193" y="346"/>
                </a:cxn>
                <a:cxn ang="0">
                  <a:pos x="202" y="337"/>
                </a:cxn>
                <a:cxn ang="0">
                  <a:pos x="230" y="342"/>
                </a:cxn>
                <a:cxn ang="0">
                  <a:pos x="251" y="336"/>
                </a:cxn>
                <a:cxn ang="0">
                  <a:pos x="274" y="367"/>
                </a:cxn>
                <a:cxn ang="0">
                  <a:pos x="280" y="374"/>
                </a:cxn>
                <a:cxn ang="0">
                  <a:pos x="294" y="364"/>
                </a:cxn>
                <a:cxn ang="0">
                  <a:pos x="324" y="358"/>
                </a:cxn>
                <a:cxn ang="0">
                  <a:pos x="326" y="332"/>
                </a:cxn>
                <a:cxn ang="0">
                  <a:pos x="356" y="292"/>
                </a:cxn>
                <a:cxn ang="0">
                  <a:pos x="385" y="301"/>
                </a:cxn>
                <a:cxn ang="0">
                  <a:pos x="409" y="281"/>
                </a:cxn>
                <a:cxn ang="0">
                  <a:pos x="407" y="258"/>
                </a:cxn>
                <a:cxn ang="0">
                  <a:pos x="392" y="245"/>
                </a:cxn>
                <a:cxn ang="0">
                  <a:pos x="391" y="221"/>
                </a:cxn>
                <a:cxn ang="0">
                  <a:pos x="379" y="211"/>
                </a:cxn>
                <a:cxn ang="0">
                  <a:pos x="369" y="223"/>
                </a:cxn>
                <a:cxn ang="0">
                  <a:pos x="352" y="208"/>
                </a:cxn>
                <a:cxn ang="0">
                  <a:pos x="353" y="180"/>
                </a:cxn>
                <a:cxn ang="0">
                  <a:pos x="334" y="193"/>
                </a:cxn>
                <a:cxn ang="0">
                  <a:pos x="315" y="176"/>
                </a:cxn>
                <a:cxn ang="0">
                  <a:pos x="337" y="159"/>
                </a:cxn>
                <a:cxn ang="0">
                  <a:pos x="328" y="147"/>
                </a:cxn>
                <a:cxn ang="0">
                  <a:pos x="334" y="138"/>
                </a:cxn>
                <a:cxn ang="0">
                  <a:pos x="310" y="100"/>
                </a:cxn>
                <a:cxn ang="0">
                  <a:pos x="292" y="93"/>
                </a:cxn>
                <a:cxn ang="0">
                  <a:pos x="277" y="77"/>
                </a:cxn>
                <a:cxn ang="0">
                  <a:pos x="252" y="79"/>
                </a:cxn>
                <a:cxn ang="0">
                  <a:pos x="235" y="37"/>
                </a:cxn>
                <a:cxn ang="0">
                  <a:pos x="198" y="18"/>
                </a:cxn>
                <a:cxn ang="0">
                  <a:pos x="188" y="3"/>
                </a:cxn>
                <a:cxn ang="0">
                  <a:pos x="175" y="15"/>
                </a:cxn>
                <a:cxn ang="0">
                  <a:pos x="153" y="7"/>
                </a:cxn>
                <a:cxn ang="0">
                  <a:pos x="135" y="14"/>
                </a:cxn>
                <a:cxn ang="0">
                  <a:pos x="135" y="34"/>
                </a:cxn>
                <a:cxn ang="0">
                  <a:pos x="104" y="61"/>
                </a:cxn>
                <a:cxn ang="0">
                  <a:pos x="99" y="63"/>
                </a:cxn>
                <a:cxn ang="0">
                  <a:pos x="100" y="65"/>
                </a:cxn>
                <a:cxn ang="0">
                  <a:pos x="112" y="96"/>
                </a:cxn>
                <a:cxn ang="0">
                  <a:pos x="112" y="132"/>
                </a:cxn>
                <a:cxn ang="0">
                  <a:pos x="76" y="158"/>
                </a:cxn>
                <a:cxn ang="0">
                  <a:pos x="89" y="198"/>
                </a:cxn>
                <a:cxn ang="0">
                  <a:pos x="72" y="235"/>
                </a:cxn>
                <a:cxn ang="0">
                  <a:pos x="38" y="218"/>
                </a:cxn>
                <a:cxn ang="0">
                  <a:pos x="0" y="242"/>
                </a:cxn>
                <a:cxn ang="0">
                  <a:pos x="29" y="288"/>
                </a:cxn>
                <a:cxn ang="0">
                  <a:pos x="16" y="323"/>
                </a:cxn>
                <a:cxn ang="0">
                  <a:pos x="32" y="323"/>
                </a:cxn>
                <a:cxn ang="0">
                  <a:pos x="28" y="335"/>
                </a:cxn>
                <a:cxn ang="0">
                  <a:pos x="49" y="351"/>
                </a:cxn>
                <a:cxn ang="0">
                  <a:pos x="61" y="339"/>
                </a:cxn>
                <a:cxn ang="0">
                  <a:pos x="87" y="346"/>
                </a:cxn>
                <a:cxn ang="0">
                  <a:pos x="98" y="337"/>
                </a:cxn>
                <a:cxn ang="0">
                  <a:pos x="114" y="354"/>
                </a:cxn>
                <a:cxn ang="0">
                  <a:pos x="125" y="332"/>
                </a:cxn>
                <a:cxn ang="0">
                  <a:pos x="140" y="330"/>
                </a:cxn>
                <a:cxn ang="0">
                  <a:pos x="134" y="346"/>
                </a:cxn>
                <a:cxn ang="0">
                  <a:pos x="157" y="356"/>
                </a:cxn>
                <a:cxn ang="0">
                  <a:pos x="171" y="337"/>
                </a:cxn>
              </a:cxnLst>
              <a:rect l="0" t="0" r="r" b="b"/>
              <a:pathLst>
                <a:path w="409" h="374">
                  <a:moveTo>
                    <a:pt x="171" y="337"/>
                  </a:moveTo>
                  <a:cubicBezTo>
                    <a:pt x="181" y="340"/>
                    <a:pt x="193" y="346"/>
                    <a:pt x="193" y="346"/>
                  </a:cubicBezTo>
                  <a:cubicBezTo>
                    <a:pt x="202" y="337"/>
                    <a:pt x="202" y="337"/>
                    <a:pt x="202" y="337"/>
                  </a:cubicBezTo>
                  <a:cubicBezTo>
                    <a:pt x="202" y="337"/>
                    <a:pt x="215" y="346"/>
                    <a:pt x="230" y="342"/>
                  </a:cubicBezTo>
                  <a:cubicBezTo>
                    <a:pt x="244" y="338"/>
                    <a:pt x="245" y="329"/>
                    <a:pt x="251" y="336"/>
                  </a:cubicBezTo>
                  <a:cubicBezTo>
                    <a:pt x="258" y="342"/>
                    <a:pt x="274" y="367"/>
                    <a:pt x="274" y="367"/>
                  </a:cubicBezTo>
                  <a:cubicBezTo>
                    <a:pt x="274" y="367"/>
                    <a:pt x="276" y="370"/>
                    <a:pt x="280" y="374"/>
                  </a:cubicBezTo>
                  <a:cubicBezTo>
                    <a:pt x="288" y="368"/>
                    <a:pt x="294" y="364"/>
                    <a:pt x="294" y="364"/>
                  </a:cubicBezTo>
                  <a:cubicBezTo>
                    <a:pt x="324" y="358"/>
                    <a:pt x="324" y="358"/>
                    <a:pt x="324" y="358"/>
                  </a:cubicBezTo>
                  <a:cubicBezTo>
                    <a:pt x="326" y="332"/>
                    <a:pt x="326" y="332"/>
                    <a:pt x="326" y="332"/>
                  </a:cubicBezTo>
                  <a:cubicBezTo>
                    <a:pt x="356" y="292"/>
                    <a:pt x="356" y="292"/>
                    <a:pt x="356" y="292"/>
                  </a:cubicBezTo>
                  <a:cubicBezTo>
                    <a:pt x="356" y="292"/>
                    <a:pt x="371" y="299"/>
                    <a:pt x="385" y="301"/>
                  </a:cubicBezTo>
                  <a:cubicBezTo>
                    <a:pt x="395" y="301"/>
                    <a:pt x="403" y="289"/>
                    <a:pt x="409" y="281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2" y="245"/>
                    <a:pt x="392" y="245"/>
                    <a:pt x="392" y="245"/>
                  </a:cubicBezTo>
                  <a:cubicBezTo>
                    <a:pt x="392" y="245"/>
                    <a:pt x="392" y="229"/>
                    <a:pt x="391" y="221"/>
                  </a:cubicBezTo>
                  <a:cubicBezTo>
                    <a:pt x="390" y="214"/>
                    <a:pt x="379" y="211"/>
                    <a:pt x="379" y="211"/>
                  </a:cubicBezTo>
                  <a:cubicBezTo>
                    <a:pt x="369" y="223"/>
                    <a:pt x="369" y="223"/>
                    <a:pt x="369" y="223"/>
                  </a:cubicBezTo>
                  <a:cubicBezTo>
                    <a:pt x="352" y="208"/>
                    <a:pt x="352" y="208"/>
                    <a:pt x="352" y="208"/>
                  </a:cubicBezTo>
                  <a:cubicBezTo>
                    <a:pt x="352" y="208"/>
                    <a:pt x="360" y="196"/>
                    <a:pt x="353" y="180"/>
                  </a:cubicBezTo>
                  <a:cubicBezTo>
                    <a:pt x="345" y="165"/>
                    <a:pt x="334" y="193"/>
                    <a:pt x="334" y="193"/>
                  </a:cubicBezTo>
                  <a:cubicBezTo>
                    <a:pt x="315" y="176"/>
                    <a:pt x="315" y="176"/>
                    <a:pt x="315" y="176"/>
                  </a:cubicBezTo>
                  <a:cubicBezTo>
                    <a:pt x="315" y="176"/>
                    <a:pt x="329" y="161"/>
                    <a:pt x="337" y="159"/>
                  </a:cubicBezTo>
                  <a:cubicBezTo>
                    <a:pt x="344" y="156"/>
                    <a:pt x="328" y="147"/>
                    <a:pt x="328" y="147"/>
                  </a:cubicBezTo>
                  <a:cubicBezTo>
                    <a:pt x="328" y="147"/>
                    <a:pt x="334" y="141"/>
                    <a:pt x="334" y="138"/>
                  </a:cubicBezTo>
                  <a:cubicBezTo>
                    <a:pt x="334" y="134"/>
                    <a:pt x="310" y="100"/>
                    <a:pt x="310" y="100"/>
                  </a:cubicBezTo>
                  <a:cubicBezTo>
                    <a:pt x="310" y="100"/>
                    <a:pt x="301" y="94"/>
                    <a:pt x="292" y="93"/>
                  </a:cubicBezTo>
                  <a:cubicBezTo>
                    <a:pt x="283" y="92"/>
                    <a:pt x="277" y="77"/>
                    <a:pt x="277" y="77"/>
                  </a:cubicBezTo>
                  <a:cubicBezTo>
                    <a:pt x="252" y="79"/>
                    <a:pt x="252" y="79"/>
                    <a:pt x="252" y="79"/>
                  </a:cubicBezTo>
                  <a:cubicBezTo>
                    <a:pt x="235" y="37"/>
                    <a:pt x="235" y="37"/>
                    <a:pt x="235" y="37"/>
                  </a:cubicBezTo>
                  <a:cubicBezTo>
                    <a:pt x="198" y="18"/>
                    <a:pt x="198" y="18"/>
                    <a:pt x="198" y="18"/>
                  </a:cubicBezTo>
                  <a:cubicBezTo>
                    <a:pt x="198" y="18"/>
                    <a:pt x="193" y="5"/>
                    <a:pt x="188" y="3"/>
                  </a:cubicBezTo>
                  <a:cubicBezTo>
                    <a:pt x="183" y="0"/>
                    <a:pt x="175" y="15"/>
                    <a:pt x="175" y="15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4"/>
                    <a:pt x="117" y="51"/>
                    <a:pt x="104" y="61"/>
                  </a:cubicBezTo>
                  <a:cubicBezTo>
                    <a:pt x="102" y="62"/>
                    <a:pt x="101" y="62"/>
                    <a:pt x="99" y="63"/>
                  </a:cubicBezTo>
                  <a:cubicBezTo>
                    <a:pt x="100" y="64"/>
                    <a:pt x="100" y="64"/>
                    <a:pt x="100" y="65"/>
                  </a:cubicBezTo>
                  <a:cubicBezTo>
                    <a:pt x="103" y="82"/>
                    <a:pt x="112" y="96"/>
                    <a:pt x="112" y="96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2" y="132"/>
                    <a:pt x="82" y="151"/>
                    <a:pt x="76" y="158"/>
                  </a:cubicBezTo>
                  <a:cubicBezTo>
                    <a:pt x="71" y="165"/>
                    <a:pt x="86" y="185"/>
                    <a:pt x="89" y="198"/>
                  </a:cubicBezTo>
                  <a:cubicBezTo>
                    <a:pt x="92" y="212"/>
                    <a:pt x="72" y="235"/>
                    <a:pt x="72" y="235"/>
                  </a:cubicBezTo>
                  <a:cubicBezTo>
                    <a:pt x="72" y="235"/>
                    <a:pt x="55" y="221"/>
                    <a:pt x="38" y="218"/>
                  </a:cubicBezTo>
                  <a:cubicBezTo>
                    <a:pt x="20" y="216"/>
                    <a:pt x="0" y="242"/>
                    <a:pt x="0" y="242"/>
                  </a:cubicBezTo>
                  <a:cubicBezTo>
                    <a:pt x="0" y="242"/>
                    <a:pt x="27" y="276"/>
                    <a:pt x="29" y="288"/>
                  </a:cubicBezTo>
                  <a:cubicBezTo>
                    <a:pt x="30" y="300"/>
                    <a:pt x="16" y="310"/>
                    <a:pt x="16" y="323"/>
                  </a:cubicBezTo>
                  <a:cubicBezTo>
                    <a:pt x="16" y="336"/>
                    <a:pt x="32" y="323"/>
                    <a:pt x="32" y="323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49" y="351"/>
                    <a:pt x="49" y="351"/>
                    <a:pt x="49" y="351"/>
                  </a:cubicBezTo>
                  <a:cubicBezTo>
                    <a:pt x="55" y="345"/>
                    <a:pt x="61" y="339"/>
                    <a:pt x="61" y="339"/>
                  </a:cubicBezTo>
                  <a:cubicBezTo>
                    <a:pt x="87" y="346"/>
                    <a:pt x="87" y="346"/>
                    <a:pt x="87" y="346"/>
                  </a:cubicBezTo>
                  <a:cubicBezTo>
                    <a:pt x="98" y="337"/>
                    <a:pt x="98" y="337"/>
                    <a:pt x="98" y="337"/>
                  </a:cubicBezTo>
                  <a:cubicBezTo>
                    <a:pt x="98" y="337"/>
                    <a:pt x="103" y="355"/>
                    <a:pt x="114" y="354"/>
                  </a:cubicBezTo>
                  <a:cubicBezTo>
                    <a:pt x="125" y="353"/>
                    <a:pt x="125" y="337"/>
                    <a:pt x="125" y="332"/>
                  </a:cubicBezTo>
                  <a:cubicBezTo>
                    <a:pt x="125" y="327"/>
                    <a:pt x="140" y="327"/>
                    <a:pt x="140" y="330"/>
                  </a:cubicBezTo>
                  <a:cubicBezTo>
                    <a:pt x="141" y="334"/>
                    <a:pt x="134" y="346"/>
                    <a:pt x="134" y="346"/>
                  </a:cubicBezTo>
                  <a:cubicBezTo>
                    <a:pt x="157" y="356"/>
                    <a:pt x="157" y="356"/>
                    <a:pt x="157" y="356"/>
                  </a:cubicBezTo>
                  <a:cubicBezTo>
                    <a:pt x="160" y="346"/>
                    <a:pt x="165" y="334"/>
                    <a:pt x="171" y="3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995" descr="© INSCALE GmbH, 05.05.2010&#10;http://www.presentationload.com/"/>
            <p:cNvSpPr>
              <a:spLocks/>
            </p:cNvSpPr>
            <p:nvPr/>
          </p:nvSpPr>
          <p:spPr bwMode="gray">
            <a:xfrm>
              <a:off x="491" y="2259"/>
              <a:ext cx="105" cy="185"/>
            </a:xfrm>
            <a:custGeom>
              <a:avLst/>
              <a:gdLst/>
              <a:ahLst/>
              <a:cxnLst>
                <a:cxn ang="0">
                  <a:pos x="73" y="66"/>
                </a:cxn>
                <a:cxn ang="0">
                  <a:pos x="74" y="128"/>
                </a:cxn>
                <a:cxn ang="0">
                  <a:pos x="105" y="134"/>
                </a:cxn>
                <a:cxn ang="0">
                  <a:pos x="83" y="167"/>
                </a:cxn>
                <a:cxn ang="0">
                  <a:pos x="81" y="205"/>
                </a:cxn>
                <a:cxn ang="0">
                  <a:pos x="89" y="217"/>
                </a:cxn>
                <a:cxn ang="0">
                  <a:pos x="60" y="224"/>
                </a:cxn>
                <a:cxn ang="0">
                  <a:pos x="53" y="232"/>
                </a:cxn>
                <a:cxn ang="0">
                  <a:pos x="32" y="229"/>
                </a:cxn>
                <a:cxn ang="0">
                  <a:pos x="19" y="230"/>
                </a:cxn>
                <a:cxn ang="0">
                  <a:pos x="36" y="246"/>
                </a:cxn>
                <a:cxn ang="0">
                  <a:pos x="30" y="260"/>
                </a:cxn>
                <a:cxn ang="0">
                  <a:pos x="45" y="267"/>
                </a:cxn>
                <a:cxn ang="0">
                  <a:pos x="0" y="304"/>
                </a:cxn>
                <a:cxn ang="0">
                  <a:pos x="35" y="311"/>
                </a:cxn>
                <a:cxn ang="0">
                  <a:pos x="36" y="325"/>
                </a:cxn>
                <a:cxn ang="0">
                  <a:pos x="44" y="318"/>
                </a:cxn>
                <a:cxn ang="0">
                  <a:pos x="85" y="339"/>
                </a:cxn>
                <a:cxn ang="0">
                  <a:pos x="106" y="327"/>
                </a:cxn>
                <a:cxn ang="0">
                  <a:pos x="113" y="344"/>
                </a:cxn>
                <a:cxn ang="0">
                  <a:pos x="132" y="330"/>
                </a:cxn>
                <a:cxn ang="0">
                  <a:pos x="170" y="321"/>
                </a:cxn>
                <a:cxn ang="0">
                  <a:pos x="157" y="278"/>
                </a:cxn>
                <a:cxn ang="0">
                  <a:pos x="186" y="287"/>
                </a:cxn>
                <a:cxn ang="0">
                  <a:pos x="195" y="184"/>
                </a:cxn>
                <a:cxn ang="0">
                  <a:pos x="147" y="150"/>
                </a:cxn>
                <a:cxn ang="0">
                  <a:pos x="170" y="104"/>
                </a:cxn>
                <a:cxn ang="0">
                  <a:pos x="143" y="65"/>
                </a:cxn>
                <a:cxn ang="0">
                  <a:pos x="167" y="45"/>
                </a:cxn>
                <a:cxn ang="0">
                  <a:pos x="161" y="38"/>
                </a:cxn>
                <a:cxn ang="0">
                  <a:pos x="138" y="7"/>
                </a:cxn>
                <a:cxn ang="0">
                  <a:pos x="117" y="13"/>
                </a:cxn>
                <a:cxn ang="0">
                  <a:pos x="89" y="8"/>
                </a:cxn>
                <a:cxn ang="0">
                  <a:pos x="80" y="17"/>
                </a:cxn>
                <a:cxn ang="0">
                  <a:pos x="58" y="8"/>
                </a:cxn>
                <a:cxn ang="0">
                  <a:pos x="44" y="27"/>
                </a:cxn>
                <a:cxn ang="0">
                  <a:pos x="49" y="29"/>
                </a:cxn>
                <a:cxn ang="0">
                  <a:pos x="73" y="66"/>
                </a:cxn>
              </a:cxnLst>
              <a:rect l="0" t="0" r="r" b="b"/>
              <a:pathLst>
                <a:path w="195" h="344">
                  <a:moveTo>
                    <a:pt x="73" y="66"/>
                  </a:moveTo>
                  <a:cubicBezTo>
                    <a:pt x="76" y="67"/>
                    <a:pt x="55" y="123"/>
                    <a:pt x="74" y="128"/>
                  </a:cubicBezTo>
                  <a:cubicBezTo>
                    <a:pt x="94" y="132"/>
                    <a:pt x="105" y="134"/>
                    <a:pt x="105" y="134"/>
                  </a:cubicBezTo>
                  <a:cubicBezTo>
                    <a:pt x="105" y="134"/>
                    <a:pt x="83" y="164"/>
                    <a:pt x="83" y="167"/>
                  </a:cubicBezTo>
                  <a:cubicBezTo>
                    <a:pt x="83" y="171"/>
                    <a:pt x="81" y="205"/>
                    <a:pt x="81" y="205"/>
                  </a:cubicBezTo>
                  <a:cubicBezTo>
                    <a:pt x="89" y="217"/>
                    <a:pt x="89" y="217"/>
                    <a:pt x="89" y="217"/>
                  </a:cubicBezTo>
                  <a:cubicBezTo>
                    <a:pt x="60" y="224"/>
                    <a:pt x="60" y="224"/>
                    <a:pt x="60" y="224"/>
                  </a:cubicBezTo>
                  <a:cubicBezTo>
                    <a:pt x="60" y="224"/>
                    <a:pt x="64" y="233"/>
                    <a:pt x="53" y="232"/>
                  </a:cubicBezTo>
                  <a:cubicBezTo>
                    <a:pt x="42" y="231"/>
                    <a:pt x="40" y="229"/>
                    <a:pt x="32" y="229"/>
                  </a:cubicBezTo>
                  <a:cubicBezTo>
                    <a:pt x="24" y="229"/>
                    <a:pt x="19" y="230"/>
                    <a:pt x="19" y="230"/>
                  </a:cubicBezTo>
                  <a:cubicBezTo>
                    <a:pt x="36" y="246"/>
                    <a:pt x="36" y="246"/>
                    <a:pt x="36" y="246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45" y="267"/>
                    <a:pt x="45" y="267"/>
                    <a:pt x="45" y="26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04"/>
                    <a:pt x="22" y="297"/>
                    <a:pt x="35" y="311"/>
                  </a:cubicBezTo>
                  <a:cubicBezTo>
                    <a:pt x="37" y="313"/>
                    <a:pt x="37" y="319"/>
                    <a:pt x="36" y="325"/>
                  </a:cubicBezTo>
                  <a:cubicBezTo>
                    <a:pt x="40" y="321"/>
                    <a:pt x="43" y="318"/>
                    <a:pt x="44" y="318"/>
                  </a:cubicBezTo>
                  <a:cubicBezTo>
                    <a:pt x="48" y="318"/>
                    <a:pt x="79" y="336"/>
                    <a:pt x="85" y="339"/>
                  </a:cubicBezTo>
                  <a:cubicBezTo>
                    <a:pt x="90" y="343"/>
                    <a:pt x="106" y="327"/>
                    <a:pt x="106" y="327"/>
                  </a:cubicBezTo>
                  <a:cubicBezTo>
                    <a:pt x="113" y="344"/>
                    <a:pt x="113" y="344"/>
                    <a:pt x="113" y="344"/>
                  </a:cubicBezTo>
                  <a:cubicBezTo>
                    <a:pt x="132" y="330"/>
                    <a:pt x="132" y="330"/>
                    <a:pt x="132" y="330"/>
                  </a:cubicBezTo>
                  <a:cubicBezTo>
                    <a:pt x="170" y="321"/>
                    <a:pt x="170" y="321"/>
                    <a:pt x="170" y="321"/>
                  </a:cubicBezTo>
                  <a:cubicBezTo>
                    <a:pt x="170" y="321"/>
                    <a:pt x="157" y="280"/>
                    <a:pt x="157" y="278"/>
                  </a:cubicBezTo>
                  <a:cubicBezTo>
                    <a:pt x="157" y="276"/>
                    <a:pt x="186" y="287"/>
                    <a:pt x="186" y="287"/>
                  </a:cubicBezTo>
                  <a:cubicBezTo>
                    <a:pt x="195" y="184"/>
                    <a:pt x="195" y="184"/>
                    <a:pt x="195" y="184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45" y="65"/>
                    <a:pt x="143" y="65"/>
                  </a:cubicBezTo>
                  <a:cubicBezTo>
                    <a:pt x="141" y="64"/>
                    <a:pt x="156" y="53"/>
                    <a:pt x="167" y="45"/>
                  </a:cubicBezTo>
                  <a:cubicBezTo>
                    <a:pt x="163" y="41"/>
                    <a:pt x="161" y="38"/>
                    <a:pt x="161" y="38"/>
                  </a:cubicBezTo>
                  <a:cubicBezTo>
                    <a:pt x="161" y="38"/>
                    <a:pt x="145" y="13"/>
                    <a:pt x="138" y="7"/>
                  </a:cubicBezTo>
                  <a:cubicBezTo>
                    <a:pt x="132" y="0"/>
                    <a:pt x="131" y="9"/>
                    <a:pt x="117" y="13"/>
                  </a:cubicBezTo>
                  <a:cubicBezTo>
                    <a:pt x="102" y="17"/>
                    <a:pt x="89" y="8"/>
                    <a:pt x="89" y="8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68" y="11"/>
                    <a:pt x="58" y="8"/>
                  </a:cubicBezTo>
                  <a:cubicBezTo>
                    <a:pt x="52" y="5"/>
                    <a:pt x="47" y="17"/>
                    <a:pt x="44" y="27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71" y="65"/>
                    <a:pt x="73" y="6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reeform 996" descr="© INSCALE GmbH, 05.05.2010&#10;http://www.presentationload.com/"/>
            <p:cNvSpPr>
              <a:spLocks/>
            </p:cNvSpPr>
            <p:nvPr/>
          </p:nvSpPr>
          <p:spPr bwMode="gray">
            <a:xfrm>
              <a:off x="465" y="1640"/>
              <a:ext cx="223" cy="149"/>
            </a:xfrm>
            <a:custGeom>
              <a:avLst/>
              <a:gdLst/>
              <a:ahLst/>
              <a:cxnLst>
                <a:cxn ang="0">
                  <a:pos x="74" y="180"/>
                </a:cxn>
                <a:cxn ang="0">
                  <a:pos x="102" y="174"/>
                </a:cxn>
                <a:cxn ang="0">
                  <a:pos x="123" y="209"/>
                </a:cxn>
                <a:cxn ang="0">
                  <a:pos x="140" y="214"/>
                </a:cxn>
                <a:cxn ang="0">
                  <a:pos x="155" y="226"/>
                </a:cxn>
                <a:cxn ang="0">
                  <a:pos x="198" y="213"/>
                </a:cxn>
                <a:cxn ang="0">
                  <a:pos x="216" y="234"/>
                </a:cxn>
                <a:cxn ang="0">
                  <a:pos x="258" y="254"/>
                </a:cxn>
                <a:cxn ang="0">
                  <a:pos x="288" y="255"/>
                </a:cxn>
                <a:cxn ang="0">
                  <a:pos x="332" y="278"/>
                </a:cxn>
                <a:cxn ang="0">
                  <a:pos x="367" y="257"/>
                </a:cxn>
                <a:cxn ang="0">
                  <a:pos x="347" y="230"/>
                </a:cxn>
                <a:cxn ang="0">
                  <a:pos x="362" y="218"/>
                </a:cxn>
                <a:cxn ang="0">
                  <a:pos x="362" y="182"/>
                </a:cxn>
                <a:cxn ang="0">
                  <a:pos x="382" y="175"/>
                </a:cxn>
                <a:cxn ang="0">
                  <a:pos x="395" y="147"/>
                </a:cxn>
                <a:cxn ang="0">
                  <a:pos x="413" y="136"/>
                </a:cxn>
                <a:cxn ang="0">
                  <a:pos x="413" y="96"/>
                </a:cxn>
                <a:cxn ang="0">
                  <a:pos x="368" y="102"/>
                </a:cxn>
                <a:cxn ang="0">
                  <a:pos x="324" y="68"/>
                </a:cxn>
                <a:cxn ang="0">
                  <a:pos x="311" y="77"/>
                </a:cxn>
                <a:cxn ang="0">
                  <a:pos x="294" y="63"/>
                </a:cxn>
                <a:cxn ang="0">
                  <a:pos x="277" y="63"/>
                </a:cxn>
                <a:cxn ang="0">
                  <a:pos x="273" y="44"/>
                </a:cxn>
                <a:cxn ang="0">
                  <a:pos x="238" y="26"/>
                </a:cxn>
                <a:cxn ang="0">
                  <a:pos x="232" y="45"/>
                </a:cxn>
                <a:cxn ang="0">
                  <a:pos x="182" y="57"/>
                </a:cxn>
                <a:cxn ang="0">
                  <a:pos x="167" y="38"/>
                </a:cxn>
                <a:cxn ang="0">
                  <a:pos x="90" y="25"/>
                </a:cxn>
                <a:cxn ang="0">
                  <a:pos x="62" y="0"/>
                </a:cxn>
                <a:cxn ang="0">
                  <a:pos x="47" y="12"/>
                </a:cxn>
                <a:cxn ang="0">
                  <a:pos x="47" y="29"/>
                </a:cxn>
                <a:cxn ang="0">
                  <a:pos x="35" y="33"/>
                </a:cxn>
                <a:cxn ang="0">
                  <a:pos x="34" y="47"/>
                </a:cxn>
                <a:cxn ang="0">
                  <a:pos x="36" y="69"/>
                </a:cxn>
                <a:cxn ang="0">
                  <a:pos x="11" y="81"/>
                </a:cxn>
                <a:cxn ang="0">
                  <a:pos x="0" y="94"/>
                </a:cxn>
                <a:cxn ang="0">
                  <a:pos x="24" y="138"/>
                </a:cxn>
                <a:cxn ang="0">
                  <a:pos x="74" y="180"/>
                </a:cxn>
              </a:cxnLst>
              <a:rect l="0" t="0" r="r" b="b"/>
              <a:pathLst>
                <a:path w="416" h="278">
                  <a:moveTo>
                    <a:pt x="74" y="180"/>
                  </a:moveTo>
                  <a:cubicBezTo>
                    <a:pt x="86" y="180"/>
                    <a:pt x="90" y="168"/>
                    <a:pt x="102" y="174"/>
                  </a:cubicBezTo>
                  <a:cubicBezTo>
                    <a:pt x="113" y="180"/>
                    <a:pt x="123" y="209"/>
                    <a:pt x="123" y="209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40" y="214"/>
                    <a:pt x="151" y="226"/>
                    <a:pt x="155" y="226"/>
                  </a:cubicBezTo>
                  <a:cubicBezTo>
                    <a:pt x="159" y="226"/>
                    <a:pt x="191" y="210"/>
                    <a:pt x="198" y="213"/>
                  </a:cubicBezTo>
                  <a:cubicBezTo>
                    <a:pt x="205" y="215"/>
                    <a:pt x="216" y="234"/>
                    <a:pt x="216" y="234"/>
                  </a:cubicBezTo>
                  <a:cubicBezTo>
                    <a:pt x="216" y="234"/>
                    <a:pt x="255" y="247"/>
                    <a:pt x="258" y="254"/>
                  </a:cubicBezTo>
                  <a:cubicBezTo>
                    <a:pt x="261" y="261"/>
                    <a:pt x="285" y="255"/>
                    <a:pt x="288" y="255"/>
                  </a:cubicBezTo>
                  <a:cubicBezTo>
                    <a:pt x="290" y="255"/>
                    <a:pt x="332" y="278"/>
                    <a:pt x="332" y="278"/>
                  </a:cubicBezTo>
                  <a:cubicBezTo>
                    <a:pt x="332" y="278"/>
                    <a:pt x="371" y="265"/>
                    <a:pt x="367" y="257"/>
                  </a:cubicBezTo>
                  <a:cubicBezTo>
                    <a:pt x="363" y="249"/>
                    <a:pt x="340" y="239"/>
                    <a:pt x="347" y="230"/>
                  </a:cubicBezTo>
                  <a:cubicBezTo>
                    <a:pt x="354" y="221"/>
                    <a:pt x="362" y="218"/>
                    <a:pt x="362" y="218"/>
                  </a:cubicBezTo>
                  <a:cubicBezTo>
                    <a:pt x="362" y="218"/>
                    <a:pt x="349" y="185"/>
                    <a:pt x="362" y="182"/>
                  </a:cubicBezTo>
                  <a:cubicBezTo>
                    <a:pt x="374" y="179"/>
                    <a:pt x="381" y="178"/>
                    <a:pt x="382" y="175"/>
                  </a:cubicBezTo>
                  <a:cubicBezTo>
                    <a:pt x="383" y="172"/>
                    <a:pt x="382" y="150"/>
                    <a:pt x="395" y="147"/>
                  </a:cubicBezTo>
                  <a:cubicBezTo>
                    <a:pt x="400" y="146"/>
                    <a:pt x="406" y="141"/>
                    <a:pt x="413" y="136"/>
                  </a:cubicBezTo>
                  <a:cubicBezTo>
                    <a:pt x="414" y="127"/>
                    <a:pt x="416" y="104"/>
                    <a:pt x="413" y="96"/>
                  </a:cubicBezTo>
                  <a:cubicBezTo>
                    <a:pt x="409" y="86"/>
                    <a:pt x="368" y="102"/>
                    <a:pt x="368" y="102"/>
                  </a:cubicBezTo>
                  <a:cubicBezTo>
                    <a:pt x="368" y="102"/>
                    <a:pt x="330" y="69"/>
                    <a:pt x="324" y="68"/>
                  </a:cubicBezTo>
                  <a:cubicBezTo>
                    <a:pt x="318" y="67"/>
                    <a:pt x="316" y="75"/>
                    <a:pt x="311" y="77"/>
                  </a:cubicBezTo>
                  <a:cubicBezTo>
                    <a:pt x="306" y="78"/>
                    <a:pt x="294" y="63"/>
                    <a:pt x="294" y="63"/>
                  </a:cubicBezTo>
                  <a:cubicBezTo>
                    <a:pt x="294" y="63"/>
                    <a:pt x="279" y="63"/>
                    <a:pt x="277" y="63"/>
                  </a:cubicBezTo>
                  <a:cubicBezTo>
                    <a:pt x="275" y="63"/>
                    <a:pt x="274" y="55"/>
                    <a:pt x="273" y="44"/>
                  </a:cubicBezTo>
                  <a:cubicBezTo>
                    <a:pt x="272" y="33"/>
                    <a:pt x="241" y="26"/>
                    <a:pt x="238" y="26"/>
                  </a:cubicBezTo>
                  <a:cubicBezTo>
                    <a:pt x="236" y="26"/>
                    <a:pt x="232" y="45"/>
                    <a:pt x="232" y="45"/>
                  </a:cubicBezTo>
                  <a:cubicBezTo>
                    <a:pt x="182" y="57"/>
                    <a:pt x="182" y="57"/>
                    <a:pt x="182" y="5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04" y="30"/>
                    <a:pt x="90" y="25"/>
                  </a:cubicBezTo>
                  <a:cubicBezTo>
                    <a:pt x="75" y="19"/>
                    <a:pt x="62" y="0"/>
                    <a:pt x="62" y="0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7"/>
                    <a:pt x="34" y="58"/>
                    <a:pt x="36" y="69"/>
                  </a:cubicBezTo>
                  <a:cubicBezTo>
                    <a:pt x="38" y="81"/>
                    <a:pt x="15" y="81"/>
                    <a:pt x="11" y="81"/>
                  </a:cubicBezTo>
                  <a:cubicBezTo>
                    <a:pt x="7" y="81"/>
                    <a:pt x="1" y="91"/>
                    <a:pt x="0" y="94"/>
                  </a:cubicBezTo>
                  <a:cubicBezTo>
                    <a:pt x="8" y="110"/>
                    <a:pt x="21" y="134"/>
                    <a:pt x="24" y="138"/>
                  </a:cubicBezTo>
                  <a:cubicBezTo>
                    <a:pt x="29" y="144"/>
                    <a:pt x="61" y="180"/>
                    <a:pt x="74" y="18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reeform 997" descr="© INSCALE GmbH, 05.05.2010&#10;http://www.presentationload.com/"/>
            <p:cNvSpPr>
              <a:spLocks/>
            </p:cNvSpPr>
            <p:nvPr/>
          </p:nvSpPr>
          <p:spPr bwMode="gray">
            <a:xfrm>
              <a:off x="398" y="1683"/>
              <a:ext cx="147" cy="120"/>
            </a:xfrm>
            <a:custGeom>
              <a:avLst/>
              <a:gdLst/>
              <a:ahLst/>
              <a:cxnLst>
                <a:cxn ang="0">
                  <a:pos x="60" y="212"/>
                </a:cxn>
                <a:cxn ang="0">
                  <a:pos x="81" y="211"/>
                </a:cxn>
                <a:cxn ang="0">
                  <a:pos x="117" y="188"/>
                </a:cxn>
                <a:cxn ang="0">
                  <a:pos x="137" y="221"/>
                </a:cxn>
                <a:cxn ang="0">
                  <a:pos x="152" y="210"/>
                </a:cxn>
                <a:cxn ang="0">
                  <a:pos x="171" y="222"/>
                </a:cxn>
                <a:cxn ang="0">
                  <a:pos x="190" y="210"/>
                </a:cxn>
                <a:cxn ang="0">
                  <a:pos x="241" y="209"/>
                </a:cxn>
                <a:cxn ang="0">
                  <a:pos x="256" y="173"/>
                </a:cxn>
                <a:cxn ang="0">
                  <a:pos x="273" y="151"/>
                </a:cxn>
                <a:cxn ang="0">
                  <a:pos x="273" y="144"/>
                </a:cxn>
                <a:cxn ang="0">
                  <a:pos x="263" y="134"/>
                </a:cxn>
                <a:cxn ang="0">
                  <a:pos x="246" y="129"/>
                </a:cxn>
                <a:cxn ang="0">
                  <a:pos x="225" y="94"/>
                </a:cxn>
                <a:cxn ang="0">
                  <a:pos x="197" y="100"/>
                </a:cxn>
                <a:cxn ang="0">
                  <a:pos x="147" y="58"/>
                </a:cxn>
                <a:cxn ang="0">
                  <a:pos x="123" y="14"/>
                </a:cxn>
                <a:cxn ang="0">
                  <a:pos x="123" y="14"/>
                </a:cxn>
                <a:cxn ang="0">
                  <a:pos x="108" y="0"/>
                </a:cxn>
                <a:cxn ang="0">
                  <a:pos x="89" y="1"/>
                </a:cxn>
                <a:cxn ang="0">
                  <a:pos x="74" y="22"/>
                </a:cxn>
                <a:cxn ang="0">
                  <a:pos x="57" y="42"/>
                </a:cxn>
                <a:cxn ang="0">
                  <a:pos x="27" y="51"/>
                </a:cxn>
                <a:cxn ang="0">
                  <a:pos x="27" y="72"/>
                </a:cxn>
                <a:cxn ang="0">
                  <a:pos x="4" y="146"/>
                </a:cxn>
                <a:cxn ang="0">
                  <a:pos x="19" y="182"/>
                </a:cxn>
                <a:cxn ang="0">
                  <a:pos x="0" y="194"/>
                </a:cxn>
                <a:cxn ang="0">
                  <a:pos x="5" y="216"/>
                </a:cxn>
                <a:cxn ang="0">
                  <a:pos x="7" y="217"/>
                </a:cxn>
                <a:cxn ang="0">
                  <a:pos x="7" y="217"/>
                </a:cxn>
                <a:cxn ang="0">
                  <a:pos x="20" y="221"/>
                </a:cxn>
                <a:cxn ang="0">
                  <a:pos x="60" y="212"/>
                </a:cxn>
              </a:cxnLst>
              <a:rect l="0" t="0" r="r" b="b"/>
              <a:pathLst>
                <a:path w="273" h="224">
                  <a:moveTo>
                    <a:pt x="60" y="212"/>
                  </a:moveTo>
                  <a:cubicBezTo>
                    <a:pt x="60" y="212"/>
                    <a:pt x="73" y="218"/>
                    <a:pt x="81" y="211"/>
                  </a:cubicBezTo>
                  <a:cubicBezTo>
                    <a:pt x="89" y="204"/>
                    <a:pt x="104" y="179"/>
                    <a:pt x="117" y="188"/>
                  </a:cubicBezTo>
                  <a:cubicBezTo>
                    <a:pt x="131" y="197"/>
                    <a:pt x="137" y="221"/>
                    <a:pt x="137" y="221"/>
                  </a:cubicBezTo>
                  <a:cubicBezTo>
                    <a:pt x="152" y="210"/>
                    <a:pt x="152" y="210"/>
                    <a:pt x="152" y="210"/>
                  </a:cubicBezTo>
                  <a:cubicBezTo>
                    <a:pt x="152" y="210"/>
                    <a:pt x="156" y="224"/>
                    <a:pt x="171" y="222"/>
                  </a:cubicBezTo>
                  <a:cubicBezTo>
                    <a:pt x="187" y="220"/>
                    <a:pt x="185" y="210"/>
                    <a:pt x="190" y="210"/>
                  </a:cubicBezTo>
                  <a:cubicBezTo>
                    <a:pt x="196" y="210"/>
                    <a:pt x="241" y="209"/>
                    <a:pt x="241" y="209"/>
                  </a:cubicBezTo>
                  <a:cubicBezTo>
                    <a:pt x="241" y="209"/>
                    <a:pt x="250" y="179"/>
                    <a:pt x="256" y="173"/>
                  </a:cubicBezTo>
                  <a:cubicBezTo>
                    <a:pt x="263" y="168"/>
                    <a:pt x="273" y="160"/>
                    <a:pt x="273" y="151"/>
                  </a:cubicBezTo>
                  <a:cubicBezTo>
                    <a:pt x="273" y="150"/>
                    <a:pt x="273" y="147"/>
                    <a:pt x="273" y="144"/>
                  </a:cubicBezTo>
                  <a:cubicBezTo>
                    <a:pt x="268" y="140"/>
                    <a:pt x="263" y="134"/>
                    <a:pt x="263" y="134"/>
                  </a:cubicBezTo>
                  <a:cubicBezTo>
                    <a:pt x="246" y="129"/>
                    <a:pt x="246" y="129"/>
                    <a:pt x="246" y="129"/>
                  </a:cubicBezTo>
                  <a:cubicBezTo>
                    <a:pt x="246" y="129"/>
                    <a:pt x="236" y="100"/>
                    <a:pt x="225" y="94"/>
                  </a:cubicBezTo>
                  <a:cubicBezTo>
                    <a:pt x="213" y="88"/>
                    <a:pt x="209" y="100"/>
                    <a:pt x="197" y="100"/>
                  </a:cubicBezTo>
                  <a:cubicBezTo>
                    <a:pt x="184" y="100"/>
                    <a:pt x="152" y="64"/>
                    <a:pt x="147" y="58"/>
                  </a:cubicBezTo>
                  <a:cubicBezTo>
                    <a:pt x="144" y="54"/>
                    <a:pt x="131" y="30"/>
                    <a:pt x="123" y="1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98" y="1"/>
                    <a:pt x="89" y="1"/>
                  </a:cubicBezTo>
                  <a:cubicBezTo>
                    <a:pt x="84" y="11"/>
                    <a:pt x="77" y="19"/>
                    <a:pt x="74" y="22"/>
                  </a:cubicBezTo>
                  <a:cubicBezTo>
                    <a:pt x="67" y="27"/>
                    <a:pt x="63" y="36"/>
                    <a:pt x="57" y="42"/>
                  </a:cubicBezTo>
                  <a:cubicBezTo>
                    <a:pt x="51" y="47"/>
                    <a:pt x="27" y="51"/>
                    <a:pt x="27" y="51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72"/>
                    <a:pt x="6" y="135"/>
                    <a:pt x="4" y="146"/>
                  </a:cubicBezTo>
                  <a:cubicBezTo>
                    <a:pt x="3" y="157"/>
                    <a:pt x="13" y="173"/>
                    <a:pt x="19" y="182"/>
                  </a:cubicBezTo>
                  <a:cubicBezTo>
                    <a:pt x="24" y="191"/>
                    <a:pt x="0" y="194"/>
                    <a:pt x="0" y="194"/>
                  </a:cubicBezTo>
                  <a:cubicBezTo>
                    <a:pt x="0" y="194"/>
                    <a:pt x="2" y="212"/>
                    <a:pt x="5" y="216"/>
                  </a:cubicBezTo>
                  <a:cubicBezTo>
                    <a:pt x="5" y="217"/>
                    <a:pt x="6" y="217"/>
                    <a:pt x="7" y="217"/>
                  </a:cubicBezTo>
                  <a:cubicBezTo>
                    <a:pt x="7" y="217"/>
                    <a:pt x="7" y="217"/>
                    <a:pt x="7" y="217"/>
                  </a:cubicBezTo>
                  <a:cubicBezTo>
                    <a:pt x="12" y="219"/>
                    <a:pt x="17" y="221"/>
                    <a:pt x="20" y="221"/>
                  </a:cubicBezTo>
                  <a:cubicBezTo>
                    <a:pt x="29" y="221"/>
                    <a:pt x="60" y="212"/>
                    <a:pt x="60" y="21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998" descr="© INSCALE GmbH, 05.05.2010&#10;http://www.presentationload.com/"/>
            <p:cNvSpPr>
              <a:spLocks/>
            </p:cNvSpPr>
            <p:nvPr/>
          </p:nvSpPr>
          <p:spPr bwMode="gray">
            <a:xfrm>
              <a:off x="331" y="1777"/>
              <a:ext cx="120" cy="115"/>
            </a:xfrm>
            <a:custGeom>
              <a:avLst/>
              <a:gdLst/>
              <a:ahLst/>
              <a:cxnLst>
                <a:cxn ang="0">
                  <a:pos x="137" y="210"/>
                </a:cxn>
                <a:cxn ang="0">
                  <a:pos x="142" y="202"/>
                </a:cxn>
                <a:cxn ang="0">
                  <a:pos x="171" y="192"/>
                </a:cxn>
                <a:cxn ang="0">
                  <a:pos x="177" y="165"/>
                </a:cxn>
                <a:cxn ang="0">
                  <a:pos x="204" y="182"/>
                </a:cxn>
                <a:cxn ang="0">
                  <a:pos x="214" y="154"/>
                </a:cxn>
                <a:cxn ang="0">
                  <a:pos x="200" y="118"/>
                </a:cxn>
                <a:cxn ang="0">
                  <a:pos x="222" y="88"/>
                </a:cxn>
                <a:cxn ang="0">
                  <a:pos x="212" y="41"/>
                </a:cxn>
                <a:cxn ang="0">
                  <a:pos x="207" y="36"/>
                </a:cxn>
                <a:cxn ang="0">
                  <a:pos x="207" y="36"/>
                </a:cxn>
                <a:cxn ang="0">
                  <a:pos x="186" y="37"/>
                </a:cxn>
                <a:cxn ang="0">
                  <a:pos x="146" y="46"/>
                </a:cxn>
                <a:cxn ang="0">
                  <a:pos x="133" y="42"/>
                </a:cxn>
                <a:cxn ang="0">
                  <a:pos x="96" y="53"/>
                </a:cxn>
                <a:cxn ang="0">
                  <a:pos x="62" y="6"/>
                </a:cxn>
                <a:cxn ang="0">
                  <a:pos x="0" y="84"/>
                </a:cxn>
                <a:cxn ang="0">
                  <a:pos x="8" y="114"/>
                </a:cxn>
                <a:cxn ang="0">
                  <a:pos x="43" y="110"/>
                </a:cxn>
                <a:cxn ang="0">
                  <a:pos x="49" y="152"/>
                </a:cxn>
                <a:cxn ang="0">
                  <a:pos x="98" y="161"/>
                </a:cxn>
                <a:cxn ang="0">
                  <a:pos x="91" y="195"/>
                </a:cxn>
                <a:cxn ang="0">
                  <a:pos x="86" y="214"/>
                </a:cxn>
                <a:cxn ang="0">
                  <a:pos x="100" y="213"/>
                </a:cxn>
                <a:cxn ang="0">
                  <a:pos x="137" y="210"/>
                </a:cxn>
              </a:cxnLst>
              <a:rect l="0" t="0" r="r" b="b"/>
              <a:pathLst>
                <a:path w="223" h="214">
                  <a:moveTo>
                    <a:pt x="137" y="210"/>
                  </a:moveTo>
                  <a:cubicBezTo>
                    <a:pt x="142" y="202"/>
                    <a:pt x="142" y="202"/>
                    <a:pt x="142" y="202"/>
                  </a:cubicBezTo>
                  <a:cubicBezTo>
                    <a:pt x="142" y="202"/>
                    <a:pt x="167" y="204"/>
                    <a:pt x="171" y="192"/>
                  </a:cubicBezTo>
                  <a:cubicBezTo>
                    <a:pt x="175" y="181"/>
                    <a:pt x="177" y="165"/>
                    <a:pt x="177" y="165"/>
                  </a:cubicBezTo>
                  <a:cubicBezTo>
                    <a:pt x="177" y="165"/>
                    <a:pt x="201" y="185"/>
                    <a:pt x="204" y="182"/>
                  </a:cubicBezTo>
                  <a:cubicBezTo>
                    <a:pt x="206" y="178"/>
                    <a:pt x="214" y="154"/>
                    <a:pt x="214" y="154"/>
                  </a:cubicBezTo>
                  <a:cubicBezTo>
                    <a:pt x="214" y="154"/>
                    <a:pt x="193" y="127"/>
                    <a:pt x="200" y="118"/>
                  </a:cubicBezTo>
                  <a:cubicBezTo>
                    <a:pt x="207" y="109"/>
                    <a:pt x="223" y="92"/>
                    <a:pt x="222" y="88"/>
                  </a:cubicBezTo>
                  <a:cubicBezTo>
                    <a:pt x="221" y="83"/>
                    <a:pt x="216" y="53"/>
                    <a:pt x="212" y="41"/>
                  </a:cubicBezTo>
                  <a:cubicBezTo>
                    <a:pt x="211" y="40"/>
                    <a:pt x="210" y="38"/>
                    <a:pt x="207" y="36"/>
                  </a:cubicBezTo>
                  <a:cubicBezTo>
                    <a:pt x="207" y="36"/>
                    <a:pt x="207" y="36"/>
                    <a:pt x="207" y="36"/>
                  </a:cubicBezTo>
                  <a:cubicBezTo>
                    <a:pt x="199" y="43"/>
                    <a:pt x="186" y="37"/>
                    <a:pt x="186" y="37"/>
                  </a:cubicBezTo>
                  <a:cubicBezTo>
                    <a:pt x="186" y="37"/>
                    <a:pt x="155" y="46"/>
                    <a:pt x="146" y="46"/>
                  </a:cubicBezTo>
                  <a:cubicBezTo>
                    <a:pt x="143" y="46"/>
                    <a:pt x="138" y="44"/>
                    <a:pt x="133" y="42"/>
                  </a:cubicBezTo>
                  <a:cubicBezTo>
                    <a:pt x="130" y="43"/>
                    <a:pt x="111" y="52"/>
                    <a:pt x="96" y="53"/>
                  </a:cubicBezTo>
                  <a:cubicBezTo>
                    <a:pt x="78" y="54"/>
                    <a:pt x="74" y="13"/>
                    <a:pt x="62" y="6"/>
                  </a:cubicBezTo>
                  <a:cubicBezTo>
                    <a:pt x="50" y="0"/>
                    <a:pt x="0" y="84"/>
                    <a:pt x="0" y="84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43" y="110"/>
                    <a:pt x="43" y="110"/>
                    <a:pt x="43" y="110"/>
                  </a:cubicBezTo>
                  <a:cubicBezTo>
                    <a:pt x="43" y="110"/>
                    <a:pt x="45" y="136"/>
                    <a:pt x="49" y="152"/>
                  </a:cubicBezTo>
                  <a:cubicBezTo>
                    <a:pt x="53" y="168"/>
                    <a:pt x="98" y="161"/>
                    <a:pt x="98" y="161"/>
                  </a:cubicBezTo>
                  <a:cubicBezTo>
                    <a:pt x="98" y="161"/>
                    <a:pt x="100" y="179"/>
                    <a:pt x="91" y="195"/>
                  </a:cubicBezTo>
                  <a:cubicBezTo>
                    <a:pt x="86" y="201"/>
                    <a:pt x="85" y="208"/>
                    <a:pt x="86" y="214"/>
                  </a:cubicBezTo>
                  <a:cubicBezTo>
                    <a:pt x="100" y="213"/>
                    <a:pt x="100" y="213"/>
                    <a:pt x="100" y="213"/>
                  </a:cubicBezTo>
                  <a:lnTo>
                    <a:pt x="137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reeform 999" descr="© INSCALE GmbH, 05.05.2010&#10;http://www.presentationload.com/"/>
            <p:cNvSpPr>
              <a:spLocks/>
            </p:cNvSpPr>
            <p:nvPr/>
          </p:nvSpPr>
          <p:spPr bwMode="gray">
            <a:xfrm>
              <a:off x="635" y="1708"/>
              <a:ext cx="122" cy="11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37" y="215"/>
                </a:cxn>
                <a:cxn ang="0">
                  <a:pos x="82" y="180"/>
                </a:cxn>
                <a:cxn ang="0">
                  <a:pos x="129" y="198"/>
                </a:cxn>
                <a:cxn ang="0">
                  <a:pos x="140" y="179"/>
                </a:cxn>
                <a:cxn ang="0">
                  <a:pos x="157" y="181"/>
                </a:cxn>
                <a:cxn ang="0">
                  <a:pos x="174" y="159"/>
                </a:cxn>
                <a:cxn ang="0">
                  <a:pos x="213" y="143"/>
                </a:cxn>
                <a:cxn ang="0">
                  <a:pos x="227" y="120"/>
                </a:cxn>
                <a:cxn ang="0">
                  <a:pos x="200" y="106"/>
                </a:cxn>
                <a:cxn ang="0">
                  <a:pos x="191" y="50"/>
                </a:cxn>
                <a:cxn ang="0">
                  <a:pos x="175" y="31"/>
                </a:cxn>
                <a:cxn ang="0">
                  <a:pos x="158" y="40"/>
                </a:cxn>
                <a:cxn ang="0">
                  <a:pos x="121" y="13"/>
                </a:cxn>
                <a:cxn ang="0">
                  <a:pos x="96" y="13"/>
                </a:cxn>
                <a:cxn ang="0">
                  <a:pos x="96" y="9"/>
                </a:cxn>
                <a:cxn ang="0">
                  <a:pos x="78" y="20"/>
                </a:cxn>
                <a:cxn ang="0">
                  <a:pos x="65" y="48"/>
                </a:cxn>
                <a:cxn ang="0">
                  <a:pos x="45" y="55"/>
                </a:cxn>
                <a:cxn ang="0">
                  <a:pos x="45" y="91"/>
                </a:cxn>
                <a:cxn ang="0">
                  <a:pos x="30" y="103"/>
                </a:cxn>
                <a:cxn ang="0">
                  <a:pos x="50" y="130"/>
                </a:cxn>
                <a:cxn ang="0">
                  <a:pos x="15" y="151"/>
                </a:cxn>
                <a:cxn ang="0">
                  <a:pos x="13" y="150"/>
                </a:cxn>
                <a:cxn ang="0">
                  <a:pos x="12" y="157"/>
                </a:cxn>
                <a:cxn ang="0">
                  <a:pos x="0" y="175"/>
                </a:cxn>
              </a:cxnLst>
              <a:rect l="0" t="0" r="r" b="b"/>
              <a:pathLst>
                <a:path w="227" h="215">
                  <a:moveTo>
                    <a:pt x="0" y="175"/>
                  </a:moveTo>
                  <a:cubicBezTo>
                    <a:pt x="37" y="215"/>
                    <a:pt x="37" y="215"/>
                    <a:pt x="37" y="215"/>
                  </a:cubicBezTo>
                  <a:cubicBezTo>
                    <a:pt x="37" y="215"/>
                    <a:pt x="62" y="175"/>
                    <a:pt x="82" y="180"/>
                  </a:cubicBezTo>
                  <a:cubicBezTo>
                    <a:pt x="102" y="184"/>
                    <a:pt x="129" y="198"/>
                    <a:pt x="129" y="198"/>
                  </a:cubicBezTo>
                  <a:cubicBezTo>
                    <a:pt x="140" y="179"/>
                    <a:pt x="140" y="179"/>
                    <a:pt x="140" y="179"/>
                  </a:cubicBezTo>
                  <a:cubicBezTo>
                    <a:pt x="157" y="181"/>
                    <a:pt x="157" y="181"/>
                    <a:pt x="157" y="181"/>
                  </a:cubicBezTo>
                  <a:cubicBezTo>
                    <a:pt x="157" y="181"/>
                    <a:pt x="157" y="162"/>
                    <a:pt x="174" y="159"/>
                  </a:cubicBezTo>
                  <a:cubicBezTo>
                    <a:pt x="190" y="155"/>
                    <a:pt x="200" y="153"/>
                    <a:pt x="213" y="143"/>
                  </a:cubicBezTo>
                  <a:cubicBezTo>
                    <a:pt x="219" y="139"/>
                    <a:pt x="224" y="130"/>
                    <a:pt x="227" y="120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0" y="106"/>
                    <a:pt x="192" y="58"/>
                    <a:pt x="191" y="50"/>
                  </a:cubicBezTo>
                  <a:cubicBezTo>
                    <a:pt x="191" y="43"/>
                    <a:pt x="175" y="31"/>
                    <a:pt x="175" y="31"/>
                  </a:cubicBezTo>
                  <a:cubicBezTo>
                    <a:pt x="175" y="31"/>
                    <a:pt x="165" y="40"/>
                    <a:pt x="158" y="40"/>
                  </a:cubicBezTo>
                  <a:cubicBezTo>
                    <a:pt x="151" y="40"/>
                    <a:pt x="137" y="26"/>
                    <a:pt x="121" y="13"/>
                  </a:cubicBezTo>
                  <a:cubicBezTo>
                    <a:pt x="105" y="0"/>
                    <a:pt x="96" y="13"/>
                    <a:pt x="96" y="13"/>
                  </a:cubicBezTo>
                  <a:cubicBezTo>
                    <a:pt x="96" y="13"/>
                    <a:pt x="96" y="12"/>
                    <a:pt x="96" y="9"/>
                  </a:cubicBezTo>
                  <a:cubicBezTo>
                    <a:pt x="89" y="14"/>
                    <a:pt x="83" y="19"/>
                    <a:pt x="78" y="20"/>
                  </a:cubicBezTo>
                  <a:cubicBezTo>
                    <a:pt x="65" y="23"/>
                    <a:pt x="66" y="45"/>
                    <a:pt x="65" y="48"/>
                  </a:cubicBezTo>
                  <a:cubicBezTo>
                    <a:pt x="64" y="51"/>
                    <a:pt x="57" y="52"/>
                    <a:pt x="45" y="55"/>
                  </a:cubicBezTo>
                  <a:cubicBezTo>
                    <a:pt x="32" y="58"/>
                    <a:pt x="45" y="91"/>
                    <a:pt x="45" y="91"/>
                  </a:cubicBezTo>
                  <a:cubicBezTo>
                    <a:pt x="45" y="91"/>
                    <a:pt x="37" y="94"/>
                    <a:pt x="30" y="103"/>
                  </a:cubicBezTo>
                  <a:cubicBezTo>
                    <a:pt x="23" y="112"/>
                    <a:pt x="46" y="122"/>
                    <a:pt x="50" y="130"/>
                  </a:cubicBezTo>
                  <a:cubicBezTo>
                    <a:pt x="54" y="138"/>
                    <a:pt x="15" y="151"/>
                    <a:pt x="15" y="151"/>
                  </a:cubicBezTo>
                  <a:cubicBezTo>
                    <a:pt x="15" y="151"/>
                    <a:pt x="14" y="150"/>
                    <a:pt x="13" y="150"/>
                  </a:cubicBezTo>
                  <a:cubicBezTo>
                    <a:pt x="12" y="157"/>
                    <a:pt x="12" y="157"/>
                    <a:pt x="12" y="157"/>
                  </a:cubicBezTo>
                  <a:lnTo>
                    <a:pt x="0" y="175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1000" descr="© INSCALE GmbH, 05.05.2010&#10;http://www.presentationload.com/"/>
            <p:cNvSpPr>
              <a:spLocks/>
            </p:cNvSpPr>
            <p:nvPr/>
          </p:nvSpPr>
          <p:spPr bwMode="gray">
            <a:xfrm>
              <a:off x="705" y="1758"/>
              <a:ext cx="216" cy="127"/>
            </a:xfrm>
            <a:custGeom>
              <a:avLst/>
              <a:gdLst/>
              <a:ahLst/>
              <a:cxnLst>
                <a:cxn ang="0">
                  <a:pos x="125" y="205"/>
                </a:cxn>
                <a:cxn ang="0">
                  <a:pos x="174" y="213"/>
                </a:cxn>
                <a:cxn ang="0">
                  <a:pos x="201" y="210"/>
                </a:cxn>
                <a:cxn ang="0">
                  <a:pos x="214" y="194"/>
                </a:cxn>
                <a:cxn ang="0">
                  <a:pos x="244" y="224"/>
                </a:cxn>
                <a:cxn ang="0">
                  <a:pos x="283" y="233"/>
                </a:cxn>
                <a:cxn ang="0">
                  <a:pos x="317" y="205"/>
                </a:cxn>
                <a:cxn ang="0">
                  <a:pos x="385" y="202"/>
                </a:cxn>
                <a:cxn ang="0">
                  <a:pos x="383" y="151"/>
                </a:cxn>
                <a:cxn ang="0">
                  <a:pos x="401" y="135"/>
                </a:cxn>
                <a:cxn ang="0">
                  <a:pos x="372" y="120"/>
                </a:cxn>
                <a:cxn ang="0">
                  <a:pos x="359" y="139"/>
                </a:cxn>
                <a:cxn ang="0">
                  <a:pos x="266" y="95"/>
                </a:cxn>
                <a:cxn ang="0">
                  <a:pos x="209" y="43"/>
                </a:cxn>
                <a:cxn ang="0">
                  <a:pos x="175" y="0"/>
                </a:cxn>
                <a:cxn ang="0">
                  <a:pos x="163" y="22"/>
                </a:cxn>
                <a:cxn ang="0">
                  <a:pos x="128" y="10"/>
                </a:cxn>
                <a:cxn ang="0">
                  <a:pos x="100" y="28"/>
                </a:cxn>
                <a:cxn ang="0">
                  <a:pos x="97" y="27"/>
                </a:cxn>
                <a:cxn ang="0">
                  <a:pos x="83" y="50"/>
                </a:cxn>
                <a:cxn ang="0">
                  <a:pos x="44" y="66"/>
                </a:cxn>
                <a:cxn ang="0">
                  <a:pos x="27" y="88"/>
                </a:cxn>
                <a:cxn ang="0">
                  <a:pos x="10" y="86"/>
                </a:cxn>
                <a:cxn ang="0">
                  <a:pos x="0" y="103"/>
                </a:cxn>
                <a:cxn ang="0">
                  <a:pos x="18" y="119"/>
                </a:cxn>
                <a:cxn ang="0">
                  <a:pos x="43" y="121"/>
                </a:cxn>
                <a:cxn ang="0">
                  <a:pos x="54" y="127"/>
                </a:cxn>
                <a:cxn ang="0">
                  <a:pos x="73" y="115"/>
                </a:cxn>
                <a:cxn ang="0">
                  <a:pos x="81" y="144"/>
                </a:cxn>
                <a:cxn ang="0">
                  <a:pos x="112" y="157"/>
                </a:cxn>
                <a:cxn ang="0">
                  <a:pos x="98" y="176"/>
                </a:cxn>
                <a:cxn ang="0">
                  <a:pos x="117" y="189"/>
                </a:cxn>
                <a:cxn ang="0">
                  <a:pos x="111" y="223"/>
                </a:cxn>
                <a:cxn ang="0">
                  <a:pos x="125" y="205"/>
                </a:cxn>
              </a:cxnLst>
              <a:rect l="0" t="0" r="r" b="b"/>
              <a:pathLst>
                <a:path w="401" h="236">
                  <a:moveTo>
                    <a:pt x="125" y="205"/>
                  </a:moveTo>
                  <a:cubicBezTo>
                    <a:pt x="129" y="204"/>
                    <a:pt x="154" y="214"/>
                    <a:pt x="174" y="213"/>
                  </a:cubicBezTo>
                  <a:cubicBezTo>
                    <a:pt x="194" y="213"/>
                    <a:pt x="201" y="210"/>
                    <a:pt x="201" y="210"/>
                  </a:cubicBezTo>
                  <a:cubicBezTo>
                    <a:pt x="201" y="210"/>
                    <a:pt x="207" y="189"/>
                    <a:pt x="214" y="194"/>
                  </a:cubicBezTo>
                  <a:cubicBezTo>
                    <a:pt x="221" y="199"/>
                    <a:pt x="244" y="224"/>
                    <a:pt x="244" y="224"/>
                  </a:cubicBezTo>
                  <a:cubicBezTo>
                    <a:pt x="244" y="224"/>
                    <a:pt x="282" y="231"/>
                    <a:pt x="283" y="233"/>
                  </a:cubicBezTo>
                  <a:cubicBezTo>
                    <a:pt x="283" y="236"/>
                    <a:pt x="317" y="205"/>
                    <a:pt x="317" y="205"/>
                  </a:cubicBezTo>
                  <a:cubicBezTo>
                    <a:pt x="317" y="205"/>
                    <a:pt x="385" y="204"/>
                    <a:pt x="385" y="202"/>
                  </a:cubicBezTo>
                  <a:cubicBezTo>
                    <a:pt x="385" y="200"/>
                    <a:pt x="380" y="155"/>
                    <a:pt x="383" y="151"/>
                  </a:cubicBezTo>
                  <a:cubicBezTo>
                    <a:pt x="385" y="148"/>
                    <a:pt x="394" y="141"/>
                    <a:pt x="401" y="135"/>
                  </a:cubicBezTo>
                  <a:cubicBezTo>
                    <a:pt x="372" y="120"/>
                    <a:pt x="372" y="120"/>
                    <a:pt x="372" y="120"/>
                  </a:cubicBezTo>
                  <a:cubicBezTo>
                    <a:pt x="372" y="120"/>
                    <a:pt x="368" y="129"/>
                    <a:pt x="359" y="139"/>
                  </a:cubicBezTo>
                  <a:cubicBezTo>
                    <a:pt x="351" y="148"/>
                    <a:pt x="275" y="102"/>
                    <a:pt x="266" y="95"/>
                  </a:cubicBezTo>
                  <a:cubicBezTo>
                    <a:pt x="257" y="87"/>
                    <a:pt x="223" y="51"/>
                    <a:pt x="209" y="43"/>
                  </a:cubicBezTo>
                  <a:cubicBezTo>
                    <a:pt x="195" y="35"/>
                    <a:pt x="175" y="0"/>
                    <a:pt x="175" y="0"/>
                  </a:cubicBezTo>
                  <a:cubicBezTo>
                    <a:pt x="175" y="0"/>
                    <a:pt x="165" y="21"/>
                    <a:pt x="163" y="22"/>
                  </a:cubicBezTo>
                  <a:cubicBezTo>
                    <a:pt x="161" y="23"/>
                    <a:pt x="151" y="17"/>
                    <a:pt x="128" y="10"/>
                  </a:cubicBezTo>
                  <a:cubicBezTo>
                    <a:pt x="105" y="3"/>
                    <a:pt x="100" y="28"/>
                    <a:pt x="100" y="28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4" y="37"/>
                    <a:pt x="89" y="46"/>
                    <a:pt x="83" y="50"/>
                  </a:cubicBezTo>
                  <a:cubicBezTo>
                    <a:pt x="70" y="60"/>
                    <a:pt x="60" y="62"/>
                    <a:pt x="44" y="66"/>
                  </a:cubicBezTo>
                  <a:cubicBezTo>
                    <a:pt x="27" y="69"/>
                    <a:pt x="27" y="88"/>
                    <a:pt x="27" y="88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43" y="121"/>
                    <a:pt x="43" y="121"/>
                    <a:pt x="43" y="121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112" y="157"/>
                    <a:pt x="112" y="157"/>
                    <a:pt x="112" y="157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17" y="189"/>
                    <a:pt x="98" y="210"/>
                    <a:pt x="111" y="223"/>
                  </a:cubicBezTo>
                  <a:cubicBezTo>
                    <a:pt x="116" y="215"/>
                    <a:pt x="123" y="205"/>
                    <a:pt x="125" y="20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 1001" descr="© INSCALE GmbH, 05.05.2010&#10;http://www.presentationload.com/"/>
            <p:cNvSpPr>
              <a:spLocks/>
            </p:cNvSpPr>
            <p:nvPr/>
          </p:nvSpPr>
          <p:spPr bwMode="gray">
            <a:xfrm>
              <a:off x="415" y="1978"/>
              <a:ext cx="147" cy="150"/>
            </a:xfrm>
            <a:custGeom>
              <a:avLst/>
              <a:gdLst/>
              <a:ahLst/>
              <a:cxnLst>
                <a:cxn ang="0">
                  <a:pos x="251" y="168"/>
                </a:cxn>
                <a:cxn ang="0">
                  <a:pos x="236" y="133"/>
                </a:cxn>
                <a:cxn ang="0">
                  <a:pos x="215" y="135"/>
                </a:cxn>
                <a:cxn ang="0">
                  <a:pos x="207" y="119"/>
                </a:cxn>
                <a:cxn ang="0">
                  <a:pos x="218" y="110"/>
                </a:cxn>
                <a:cxn ang="0">
                  <a:pos x="172" y="69"/>
                </a:cxn>
                <a:cxn ang="0">
                  <a:pos x="157" y="57"/>
                </a:cxn>
                <a:cxn ang="0">
                  <a:pos x="152" y="30"/>
                </a:cxn>
                <a:cxn ang="0">
                  <a:pos x="138" y="28"/>
                </a:cxn>
                <a:cxn ang="0">
                  <a:pos x="119" y="4"/>
                </a:cxn>
                <a:cxn ang="0">
                  <a:pos x="98" y="25"/>
                </a:cxn>
                <a:cxn ang="0">
                  <a:pos x="74" y="19"/>
                </a:cxn>
                <a:cxn ang="0">
                  <a:pos x="74" y="34"/>
                </a:cxn>
                <a:cxn ang="0">
                  <a:pos x="59" y="45"/>
                </a:cxn>
                <a:cxn ang="0">
                  <a:pos x="63" y="57"/>
                </a:cxn>
                <a:cxn ang="0">
                  <a:pos x="52" y="71"/>
                </a:cxn>
                <a:cxn ang="0">
                  <a:pos x="69" y="92"/>
                </a:cxn>
                <a:cxn ang="0">
                  <a:pos x="50" y="102"/>
                </a:cxn>
                <a:cxn ang="0">
                  <a:pos x="53" y="132"/>
                </a:cxn>
                <a:cxn ang="0">
                  <a:pos x="28" y="163"/>
                </a:cxn>
                <a:cxn ang="0">
                  <a:pos x="22" y="178"/>
                </a:cxn>
                <a:cxn ang="0">
                  <a:pos x="6" y="180"/>
                </a:cxn>
                <a:cxn ang="0">
                  <a:pos x="0" y="186"/>
                </a:cxn>
                <a:cxn ang="0">
                  <a:pos x="14" y="228"/>
                </a:cxn>
                <a:cxn ang="0">
                  <a:pos x="19" y="244"/>
                </a:cxn>
                <a:cxn ang="0">
                  <a:pos x="31" y="239"/>
                </a:cxn>
                <a:cxn ang="0">
                  <a:pos x="86" y="270"/>
                </a:cxn>
                <a:cxn ang="0">
                  <a:pos x="99" y="255"/>
                </a:cxn>
                <a:cxn ang="0">
                  <a:pos x="132" y="254"/>
                </a:cxn>
                <a:cxn ang="0">
                  <a:pos x="163" y="227"/>
                </a:cxn>
                <a:cxn ang="0">
                  <a:pos x="163" y="207"/>
                </a:cxn>
                <a:cxn ang="0">
                  <a:pos x="181" y="200"/>
                </a:cxn>
                <a:cxn ang="0">
                  <a:pos x="203" y="208"/>
                </a:cxn>
                <a:cxn ang="0">
                  <a:pos x="216" y="196"/>
                </a:cxn>
                <a:cxn ang="0">
                  <a:pos x="226" y="211"/>
                </a:cxn>
                <a:cxn ang="0">
                  <a:pos x="261" y="229"/>
                </a:cxn>
                <a:cxn ang="0">
                  <a:pos x="272" y="219"/>
                </a:cxn>
                <a:cxn ang="0">
                  <a:pos x="272" y="195"/>
                </a:cxn>
                <a:cxn ang="0">
                  <a:pos x="273" y="194"/>
                </a:cxn>
                <a:cxn ang="0">
                  <a:pos x="251" y="168"/>
                </a:cxn>
              </a:cxnLst>
              <a:rect l="0" t="0" r="r" b="b"/>
              <a:pathLst>
                <a:path w="273" h="278">
                  <a:moveTo>
                    <a:pt x="251" y="168"/>
                  </a:moveTo>
                  <a:cubicBezTo>
                    <a:pt x="239" y="159"/>
                    <a:pt x="241" y="147"/>
                    <a:pt x="236" y="133"/>
                  </a:cubicBezTo>
                  <a:cubicBezTo>
                    <a:pt x="232" y="120"/>
                    <a:pt x="215" y="135"/>
                    <a:pt x="215" y="135"/>
                  </a:cubicBezTo>
                  <a:cubicBezTo>
                    <a:pt x="207" y="119"/>
                    <a:pt x="207" y="119"/>
                    <a:pt x="207" y="119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172" y="69"/>
                    <a:pt x="172" y="69"/>
                    <a:pt x="172" y="69"/>
                  </a:cubicBezTo>
                  <a:cubicBezTo>
                    <a:pt x="172" y="69"/>
                    <a:pt x="162" y="66"/>
                    <a:pt x="157" y="57"/>
                  </a:cubicBezTo>
                  <a:cubicBezTo>
                    <a:pt x="151" y="49"/>
                    <a:pt x="156" y="42"/>
                    <a:pt x="152" y="30"/>
                  </a:cubicBezTo>
                  <a:cubicBezTo>
                    <a:pt x="149" y="19"/>
                    <a:pt x="138" y="28"/>
                    <a:pt x="138" y="28"/>
                  </a:cubicBezTo>
                  <a:cubicBezTo>
                    <a:pt x="138" y="28"/>
                    <a:pt x="130" y="9"/>
                    <a:pt x="119" y="4"/>
                  </a:cubicBezTo>
                  <a:cubicBezTo>
                    <a:pt x="108" y="0"/>
                    <a:pt x="98" y="25"/>
                    <a:pt x="98" y="25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65" y="39"/>
                    <a:pt x="59" y="45"/>
                  </a:cubicBezTo>
                  <a:cubicBezTo>
                    <a:pt x="54" y="51"/>
                    <a:pt x="63" y="57"/>
                    <a:pt x="63" y="57"/>
                  </a:cubicBezTo>
                  <a:cubicBezTo>
                    <a:pt x="63" y="57"/>
                    <a:pt x="54" y="65"/>
                    <a:pt x="52" y="71"/>
                  </a:cubicBezTo>
                  <a:cubicBezTo>
                    <a:pt x="50" y="77"/>
                    <a:pt x="65" y="87"/>
                    <a:pt x="69" y="92"/>
                  </a:cubicBezTo>
                  <a:cubicBezTo>
                    <a:pt x="74" y="96"/>
                    <a:pt x="54" y="94"/>
                    <a:pt x="50" y="102"/>
                  </a:cubicBezTo>
                  <a:cubicBezTo>
                    <a:pt x="47" y="109"/>
                    <a:pt x="52" y="118"/>
                    <a:pt x="53" y="132"/>
                  </a:cubicBezTo>
                  <a:cubicBezTo>
                    <a:pt x="54" y="147"/>
                    <a:pt x="37" y="156"/>
                    <a:pt x="28" y="163"/>
                  </a:cubicBezTo>
                  <a:cubicBezTo>
                    <a:pt x="19" y="170"/>
                    <a:pt x="22" y="178"/>
                    <a:pt x="22" y="178"/>
                  </a:cubicBezTo>
                  <a:cubicBezTo>
                    <a:pt x="6" y="180"/>
                    <a:pt x="6" y="180"/>
                    <a:pt x="6" y="180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" y="201"/>
                    <a:pt x="11" y="212"/>
                    <a:pt x="14" y="228"/>
                  </a:cubicBezTo>
                  <a:cubicBezTo>
                    <a:pt x="15" y="237"/>
                    <a:pt x="17" y="241"/>
                    <a:pt x="19" y="244"/>
                  </a:cubicBezTo>
                  <a:cubicBezTo>
                    <a:pt x="31" y="239"/>
                    <a:pt x="31" y="239"/>
                    <a:pt x="31" y="239"/>
                  </a:cubicBezTo>
                  <a:cubicBezTo>
                    <a:pt x="31" y="239"/>
                    <a:pt x="76" y="278"/>
                    <a:pt x="86" y="270"/>
                  </a:cubicBezTo>
                  <a:cubicBezTo>
                    <a:pt x="95" y="261"/>
                    <a:pt x="96" y="255"/>
                    <a:pt x="99" y="255"/>
                  </a:cubicBezTo>
                  <a:cubicBezTo>
                    <a:pt x="102" y="255"/>
                    <a:pt x="118" y="263"/>
                    <a:pt x="132" y="254"/>
                  </a:cubicBezTo>
                  <a:cubicBezTo>
                    <a:pt x="145" y="244"/>
                    <a:pt x="163" y="227"/>
                    <a:pt x="163" y="227"/>
                  </a:cubicBezTo>
                  <a:cubicBezTo>
                    <a:pt x="163" y="207"/>
                    <a:pt x="163" y="207"/>
                    <a:pt x="163" y="207"/>
                  </a:cubicBezTo>
                  <a:cubicBezTo>
                    <a:pt x="181" y="200"/>
                    <a:pt x="181" y="200"/>
                    <a:pt x="181" y="200"/>
                  </a:cubicBezTo>
                  <a:cubicBezTo>
                    <a:pt x="203" y="208"/>
                    <a:pt x="203" y="208"/>
                    <a:pt x="203" y="208"/>
                  </a:cubicBezTo>
                  <a:cubicBezTo>
                    <a:pt x="203" y="208"/>
                    <a:pt x="211" y="193"/>
                    <a:pt x="216" y="196"/>
                  </a:cubicBezTo>
                  <a:cubicBezTo>
                    <a:pt x="221" y="198"/>
                    <a:pt x="226" y="211"/>
                    <a:pt x="226" y="211"/>
                  </a:cubicBezTo>
                  <a:cubicBezTo>
                    <a:pt x="261" y="229"/>
                    <a:pt x="261" y="229"/>
                    <a:pt x="261" y="229"/>
                  </a:cubicBezTo>
                  <a:cubicBezTo>
                    <a:pt x="272" y="219"/>
                    <a:pt x="272" y="219"/>
                    <a:pt x="272" y="219"/>
                  </a:cubicBezTo>
                  <a:cubicBezTo>
                    <a:pt x="272" y="195"/>
                    <a:pt x="272" y="195"/>
                    <a:pt x="272" y="195"/>
                  </a:cubicBezTo>
                  <a:cubicBezTo>
                    <a:pt x="273" y="194"/>
                    <a:pt x="273" y="194"/>
                    <a:pt x="273" y="194"/>
                  </a:cubicBezTo>
                  <a:cubicBezTo>
                    <a:pt x="266" y="185"/>
                    <a:pt x="257" y="174"/>
                    <a:pt x="251" y="16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Freeform 1002" descr="© INSCALE GmbH, 05.05.2010&#10;http://www.presentationload.com/"/>
            <p:cNvSpPr>
              <a:spLocks/>
            </p:cNvSpPr>
            <p:nvPr/>
          </p:nvSpPr>
          <p:spPr bwMode="gray">
            <a:xfrm>
              <a:off x="348" y="1951"/>
              <a:ext cx="107" cy="127"/>
            </a:xfrm>
            <a:custGeom>
              <a:avLst/>
              <a:gdLst/>
              <a:ahLst/>
              <a:cxnLst>
                <a:cxn ang="0">
                  <a:pos x="132" y="48"/>
                </a:cxn>
                <a:cxn ang="0">
                  <a:pos x="104" y="50"/>
                </a:cxn>
                <a:cxn ang="0">
                  <a:pos x="71" y="15"/>
                </a:cxn>
                <a:cxn ang="0">
                  <a:pos x="51" y="16"/>
                </a:cxn>
                <a:cxn ang="0">
                  <a:pos x="28" y="0"/>
                </a:cxn>
                <a:cxn ang="0">
                  <a:pos x="26" y="11"/>
                </a:cxn>
                <a:cxn ang="0">
                  <a:pos x="4" y="51"/>
                </a:cxn>
                <a:cxn ang="0">
                  <a:pos x="26" y="64"/>
                </a:cxn>
                <a:cxn ang="0">
                  <a:pos x="31" y="98"/>
                </a:cxn>
                <a:cxn ang="0">
                  <a:pos x="83" y="123"/>
                </a:cxn>
                <a:cxn ang="0">
                  <a:pos x="83" y="165"/>
                </a:cxn>
                <a:cxn ang="0">
                  <a:pos x="120" y="231"/>
                </a:cxn>
                <a:cxn ang="0">
                  <a:pos x="124" y="237"/>
                </a:cxn>
                <a:cxn ang="0">
                  <a:pos x="130" y="231"/>
                </a:cxn>
                <a:cxn ang="0">
                  <a:pos x="146" y="229"/>
                </a:cxn>
                <a:cxn ang="0">
                  <a:pos x="152" y="214"/>
                </a:cxn>
                <a:cxn ang="0">
                  <a:pos x="177" y="183"/>
                </a:cxn>
                <a:cxn ang="0">
                  <a:pos x="174" y="153"/>
                </a:cxn>
                <a:cxn ang="0">
                  <a:pos x="193" y="143"/>
                </a:cxn>
                <a:cxn ang="0">
                  <a:pos x="176" y="122"/>
                </a:cxn>
                <a:cxn ang="0">
                  <a:pos x="187" y="108"/>
                </a:cxn>
                <a:cxn ang="0">
                  <a:pos x="183" y="96"/>
                </a:cxn>
                <a:cxn ang="0">
                  <a:pos x="185" y="94"/>
                </a:cxn>
                <a:cxn ang="0">
                  <a:pos x="132" y="48"/>
                </a:cxn>
              </a:cxnLst>
              <a:rect l="0" t="0" r="r" b="b"/>
              <a:pathLst>
                <a:path w="198" h="237">
                  <a:moveTo>
                    <a:pt x="132" y="48"/>
                  </a:moveTo>
                  <a:cubicBezTo>
                    <a:pt x="132" y="48"/>
                    <a:pt x="123" y="50"/>
                    <a:pt x="104" y="50"/>
                  </a:cubicBezTo>
                  <a:cubicBezTo>
                    <a:pt x="85" y="50"/>
                    <a:pt x="71" y="15"/>
                    <a:pt x="71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4"/>
                    <a:pt x="27" y="8"/>
                    <a:pt x="26" y="11"/>
                  </a:cubicBezTo>
                  <a:cubicBezTo>
                    <a:pt x="18" y="27"/>
                    <a:pt x="8" y="33"/>
                    <a:pt x="4" y="51"/>
                  </a:cubicBezTo>
                  <a:cubicBezTo>
                    <a:pt x="0" y="70"/>
                    <a:pt x="23" y="62"/>
                    <a:pt x="26" y="64"/>
                  </a:cubicBezTo>
                  <a:cubicBezTo>
                    <a:pt x="29" y="65"/>
                    <a:pt x="28" y="76"/>
                    <a:pt x="31" y="98"/>
                  </a:cubicBezTo>
                  <a:cubicBezTo>
                    <a:pt x="35" y="120"/>
                    <a:pt x="75" y="113"/>
                    <a:pt x="83" y="123"/>
                  </a:cubicBezTo>
                  <a:cubicBezTo>
                    <a:pt x="90" y="133"/>
                    <a:pt x="89" y="141"/>
                    <a:pt x="83" y="165"/>
                  </a:cubicBezTo>
                  <a:cubicBezTo>
                    <a:pt x="78" y="190"/>
                    <a:pt x="108" y="212"/>
                    <a:pt x="120" y="231"/>
                  </a:cubicBezTo>
                  <a:cubicBezTo>
                    <a:pt x="122" y="233"/>
                    <a:pt x="123" y="235"/>
                    <a:pt x="124" y="237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6" y="229"/>
                    <a:pt x="146" y="229"/>
                    <a:pt x="146" y="229"/>
                  </a:cubicBezTo>
                  <a:cubicBezTo>
                    <a:pt x="146" y="229"/>
                    <a:pt x="143" y="221"/>
                    <a:pt x="152" y="214"/>
                  </a:cubicBezTo>
                  <a:cubicBezTo>
                    <a:pt x="161" y="207"/>
                    <a:pt x="178" y="198"/>
                    <a:pt x="177" y="183"/>
                  </a:cubicBezTo>
                  <a:cubicBezTo>
                    <a:pt x="176" y="169"/>
                    <a:pt x="171" y="160"/>
                    <a:pt x="174" y="153"/>
                  </a:cubicBezTo>
                  <a:cubicBezTo>
                    <a:pt x="178" y="145"/>
                    <a:pt x="198" y="147"/>
                    <a:pt x="193" y="143"/>
                  </a:cubicBezTo>
                  <a:cubicBezTo>
                    <a:pt x="189" y="138"/>
                    <a:pt x="174" y="128"/>
                    <a:pt x="176" y="122"/>
                  </a:cubicBezTo>
                  <a:cubicBezTo>
                    <a:pt x="178" y="116"/>
                    <a:pt x="187" y="108"/>
                    <a:pt x="187" y="108"/>
                  </a:cubicBezTo>
                  <a:cubicBezTo>
                    <a:pt x="187" y="108"/>
                    <a:pt x="178" y="102"/>
                    <a:pt x="183" y="96"/>
                  </a:cubicBezTo>
                  <a:cubicBezTo>
                    <a:pt x="184" y="95"/>
                    <a:pt x="184" y="95"/>
                    <a:pt x="185" y="94"/>
                  </a:cubicBezTo>
                  <a:cubicBezTo>
                    <a:pt x="167" y="76"/>
                    <a:pt x="132" y="48"/>
                    <a:pt x="132" y="4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Freeform 1003" descr="© INSCALE GmbH, 05.05.2010&#10;http://www.presentationload.com/"/>
            <p:cNvSpPr>
              <a:spLocks/>
            </p:cNvSpPr>
            <p:nvPr/>
          </p:nvSpPr>
          <p:spPr bwMode="gray">
            <a:xfrm>
              <a:off x="349" y="1887"/>
              <a:ext cx="122" cy="115"/>
            </a:xfrm>
            <a:custGeom>
              <a:avLst/>
              <a:gdLst/>
              <a:ahLst/>
              <a:cxnLst>
                <a:cxn ang="0">
                  <a:pos x="206" y="138"/>
                </a:cxn>
                <a:cxn ang="0">
                  <a:pos x="188" y="141"/>
                </a:cxn>
                <a:cxn ang="0">
                  <a:pos x="169" y="84"/>
                </a:cxn>
                <a:cxn ang="0">
                  <a:pos x="168" y="63"/>
                </a:cxn>
                <a:cxn ang="0">
                  <a:pos x="135" y="43"/>
                </a:cxn>
                <a:cxn ang="0">
                  <a:pos x="132" y="15"/>
                </a:cxn>
                <a:cxn ang="0">
                  <a:pos x="112" y="14"/>
                </a:cxn>
                <a:cxn ang="0">
                  <a:pos x="105" y="0"/>
                </a:cxn>
                <a:cxn ang="0">
                  <a:pos x="102" y="5"/>
                </a:cxn>
                <a:cxn ang="0">
                  <a:pos x="65" y="8"/>
                </a:cxn>
                <a:cxn ang="0">
                  <a:pos x="51" y="9"/>
                </a:cxn>
                <a:cxn ang="0">
                  <a:pos x="53" y="23"/>
                </a:cxn>
                <a:cxn ang="0">
                  <a:pos x="34" y="22"/>
                </a:cxn>
                <a:cxn ang="0">
                  <a:pos x="0" y="46"/>
                </a:cxn>
                <a:cxn ang="0">
                  <a:pos x="15" y="66"/>
                </a:cxn>
                <a:cxn ang="0">
                  <a:pos x="26" y="119"/>
                </a:cxn>
                <a:cxn ang="0">
                  <a:pos x="49" y="135"/>
                </a:cxn>
                <a:cxn ang="0">
                  <a:pos x="69" y="134"/>
                </a:cxn>
                <a:cxn ang="0">
                  <a:pos x="102" y="169"/>
                </a:cxn>
                <a:cxn ang="0">
                  <a:pos x="130" y="167"/>
                </a:cxn>
                <a:cxn ang="0">
                  <a:pos x="183" y="213"/>
                </a:cxn>
                <a:cxn ang="0">
                  <a:pos x="196" y="204"/>
                </a:cxn>
                <a:cxn ang="0">
                  <a:pos x="196" y="189"/>
                </a:cxn>
                <a:cxn ang="0">
                  <a:pos x="220" y="195"/>
                </a:cxn>
                <a:cxn ang="0">
                  <a:pos x="226" y="184"/>
                </a:cxn>
                <a:cxn ang="0">
                  <a:pos x="206" y="160"/>
                </a:cxn>
                <a:cxn ang="0">
                  <a:pos x="206" y="138"/>
                </a:cxn>
              </a:cxnLst>
              <a:rect l="0" t="0" r="r" b="b"/>
              <a:pathLst>
                <a:path w="226" h="213">
                  <a:moveTo>
                    <a:pt x="206" y="138"/>
                  </a:moveTo>
                  <a:cubicBezTo>
                    <a:pt x="188" y="141"/>
                    <a:pt x="188" y="141"/>
                    <a:pt x="188" y="141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8" y="63"/>
                    <a:pt x="140" y="46"/>
                    <a:pt x="135" y="43"/>
                  </a:cubicBezTo>
                  <a:cubicBezTo>
                    <a:pt x="131" y="41"/>
                    <a:pt x="132" y="15"/>
                    <a:pt x="13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16"/>
                    <a:pt x="53" y="21"/>
                    <a:pt x="53" y="23"/>
                  </a:cubicBezTo>
                  <a:cubicBezTo>
                    <a:pt x="53" y="27"/>
                    <a:pt x="34" y="22"/>
                    <a:pt x="34" y="2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14" y="64"/>
                    <a:pt x="15" y="66"/>
                  </a:cubicBezTo>
                  <a:cubicBezTo>
                    <a:pt x="16" y="68"/>
                    <a:pt x="26" y="99"/>
                    <a:pt x="26" y="119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69" y="134"/>
                    <a:pt x="69" y="134"/>
                    <a:pt x="69" y="134"/>
                  </a:cubicBezTo>
                  <a:cubicBezTo>
                    <a:pt x="69" y="134"/>
                    <a:pt x="83" y="169"/>
                    <a:pt x="102" y="169"/>
                  </a:cubicBezTo>
                  <a:cubicBezTo>
                    <a:pt x="121" y="169"/>
                    <a:pt x="130" y="167"/>
                    <a:pt x="130" y="167"/>
                  </a:cubicBezTo>
                  <a:cubicBezTo>
                    <a:pt x="130" y="167"/>
                    <a:pt x="165" y="195"/>
                    <a:pt x="183" y="213"/>
                  </a:cubicBezTo>
                  <a:cubicBezTo>
                    <a:pt x="188" y="208"/>
                    <a:pt x="196" y="204"/>
                    <a:pt x="196" y="204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220" y="195"/>
                    <a:pt x="220" y="195"/>
                    <a:pt x="220" y="195"/>
                  </a:cubicBezTo>
                  <a:cubicBezTo>
                    <a:pt x="220" y="195"/>
                    <a:pt x="222" y="189"/>
                    <a:pt x="226" y="184"/>
                  </a:cubicBezTo>
                  <a:cubicBezTo>
                    <a:pt x="206" y="160"/>
                    <a:pt x="206" y="160"/>
                    <a:pt x="206" y="160"/>
                  </a:cubicBezTo>
                  <a:lnTo>
                    <a:pt x="206" y="1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 1004" descr="© INSCALE GmbH, 05.05.2010&#10;http://www.presentationload.com/"/>
            <p:cNvSpPr>
              <a:spLocks/>
            </p:cNvSpPr>
            <p:nvPr/>
          </p:nvSpPr>
          <p:spPr bwMode="gray">
            <a:xfrm>
              <a:off x="528" y="1753"/>
              <a:ext cx="114" cy="145"/>
            </a:xfrm>
            <a:custGeom>
              <a:avLst/>
              <a:gdLst/>
              <a:ahLst/>
              <a:cxnLst>
                <a:cxn ang="0">
                  <a:pos x="34" y="112"/>
                </a:cxn>
                <a:cxn ang="0">
                  <a:pos x="51" y="135"/>
                </a:cxn>
                <a:cxn ang="0">
                  <a:pos x="36" y="174"/>
                </a:cxn>
                <a:cxn ang="0">
                  <a:pos x="47" y="179"/>
                </a:cxn>
                <a:cxn ang="0">
                  <a:pos x="46" y="195"/>
                </a:cxn>
                <a:cxn ang="0">
                  <a:pos x="64" y="197"/>
                </a:cxn>
                <a:cxn ang="0">
                  <a:pos x="73" y="238"/>
                </a:cxn>
                <a:cxn ang="0">
                  <a:pos x="56" y="265"/>
                </a:cxn>
                <a:cxn ang="0">
                  <a:pos x="87" y="265"/>
                </a:cxn>
                <a:cxn ang="0">
                  <a:pos x="87" y="253"/>
                </a:cxn>
                <a:cxn ang="0">
                  <a:pos x="101" y="257"/>
                </a:cxn>
                <a:cxn ang="0">
                  <a:pos x="134" y="246"/>
                </a:cxn>
                <a:cxn ang="0">
                  <a:pos x="155" y="262"/>
                </a:cxn>
                <a:cxn ang="0">
                  <a:pos x="166" y="246"/>
                </a:cxn>
                <a:cxn ang="0">
                  <a:pos x="192" y="249"/>
                </a:cxn>
                <a:cxn ang="0">
                  <a:pos x="210" y="207"/>
                </a:cxn>
                <a:cxn ang="0">
                  <a:pos x="185" y="190"/>
                </a:cxn>
                <a:cxn ang="0">
                  <a:pos x="183" y="165"/>
                </a:cxn>
                <a:cxn ang="0">
                  <a:pos x="166" y="153"/>
                </a:cxn>
                <a:cxn ang="0">
                  <a:pos x="199" y="92"/>
                </a:cxn>
                <a:cxn ang="0">
                  <a:pos x="199" y="92"/>
                </a:cxn>
                <a:cxn ang="0">
                  <a:pos x="211" y="74"/>
                </a:cxn>
                <a:cxn ang="0">
                  <a:pos x="212" y="67"/>
                </a:cxn>
                <a:cxn ang="0">
                  <a:pos x="170" y="45"/>
                </a:cxn>
                <a:cxn ang="0">
                  <a:pos x="140" y="44"/>
                </a:cxn>
                <a:cxn ang="0">
                  <a:pos x="98" y="24"/>
                </a:cxn>
                <a:cxn ang="0">
                  <a:pos x="80" y="3"/>
                </a:cxn>
                <a:cxn ang="0">
                  <a:pos x="37" y="16"/>
                </a:cxn>
                <a:cxn ang="0">
                  <a:pos x="32" y="14"/>
                </a:cxn>
                <a:cxn ang="0">
                  <a:pos x="32" y="21"/>
                </a:cxn>
                <a:cxn ang="0">
                  <a:pos x="15" y="4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21" y="113"/>
                </a:cxn>
                <a:cxn ang="0">
                  <a:pos x="34" y="112"/>
                </a:cxn>
              </a:cxnLst>
              <a:rect l="0" t="0" r="r" b="b"/>
              <a:pathLst>
                <a:path w="212" h="271">
                  <a:moveTo>
                    <a:pt x="34" y="112"/>
                  </a:moveTo>
                  <a:cubicBezTo>
                    <a:pt x="51" y="135"/>
                    <a:pt x="51" y="135"/>
                    <a:pt x="51" y="13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64" y="197"/>
                    <a:pt x="64" y="197"/>
                    <a:pt x="64" y="197"/>
                  </a:cubicBezTo>
                  <a:cubicBezTo>
                    <a:pt x="73" y="238"/>
                    <a:pt x="73" y="238"/>
                    <a:pt x="73" y="238"/>
                  </a:cubicBezTo>
                  <a:cubicBezTo>
                    <a:pt x="73" y="238"/>
                    <a:pt x="39" y="260"/>
                    <a:pt x="56" y="265"/>
                  </a:cubicBezTo>
                  <a:cubicBezTo>
                    <a:pt x="73" y="271"/>
                    <a:pt x="87" y="265"/>
                    <a:pt x="87" y="265"/>
                  </a:cubicBezTo>
                  <a:cubicBezTo>
                    <a:pt x="87" y="253"/>
                    <a:pt x="87" y="253"/>
                    <a:pt x="87" y="253"/>
                  </a:cubicBezTo>
                  <a:cubicBezTo>
                    <a:pt x="87" y="253"/>
                    <a:pt x="97" y="260"/>
                    <a:pt x="101" y="257"/>
                  </a:cubicBezTo>
                  <a:cubicBezTo>
                    <a:pt x="105" y="255"/>
                    <a:pt x="134" y="246"/>
                    <a:pt x="134" y="246"/>
                  </a:cubicBezTo>
                  <a:cubicBezTo>
                    <a:pt x="155" y="262"/>
                    <a:pt x="155" y="262"/>
                    <a:pt x="155" y="262"/>
                  </a:cubicBezTo>
                  <a:cubicBezTo>
                    <a:pt x="166" y="246"/>
                    <a:pt x="166" y="246"/>
                    <a:pt x="166" y="246"/>
                  </a:cubicBezTo>
                  <a:cubicBezTo>
                    <a:pt x="166" y="246"/>
                    <a:pt x="192" y="253"/>
                    <a:pt x="192" y="249"/>
                  </a:cubicBezTo>
                  <a:cubicBezTo>
                    <a:pt x="192" y="246"/>
                    <a:pt x="210" y="207"/>
                    <a:pt x="210" y="207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79" y="102"/>
                    <a:pt x="199" y="92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67"/>
                    <a:pt x="212" y="67"/>
                    <a:pt x="212" y="67"/>
                  </a:cubicBezTo>
                  <a:cubicBezTo>
                    <a:pt x="204" y="62"/>
                    <a:pt x="172" y="45"/>
                    <a:pt x="170" y="45"/>
                  </a:cubicBezTo>
                  <a:cubicBezTo>
                    <a:pt x="167" y="45"/>
                    <a:pt x="143" y="51"/>
                    <a:pt x="140" y="44"/>
                  </a:cubicBezTo>
                  <a:cubicBezTo>
                    <a:pt x="137" y="37"/>
                    <a:pt x="98" y="24"/>
                    <a:pt x="98" y="24"/>
                  </a:cubicBezTo>
                  <a:cubicBezTo>
                    <a:pt x="98" y="24"/>
                    <a:pt x="87" y="5"/>
                    <a:pt x="80" y="3"/>
                  </a:cubicBezTo>
                  <a:cubicBezTo>
                    <a:pt x="73" y="0"/>
                    <a:pt x="41" y="16"/>
                    <a:pt x="37" y="16"/>
                  </a:cubicBezTo>
                  <a:cubicBezTo>
                    <a:pt x="36" y="16"/>
                    <a:pt x="34" y="15"/>
                    <a:pt x="32" y="14"/>
                  </a:cubicBezTo>
                  <a:cubicBezTo>
                    <a:pt x="32" y="17"/>
                    <a:pt x="32" y="20"/>
                    <a:pt x="32" y="21"/>
                  </a:cubicBezTo>
                  <a:cubicBezTo>
                    <a:pt x="32" y="30"/>
                    <a:pt x="22" y="38"/>
                    <a:pt x="15" y="43"/>
                  </a:cubicBezTo>
                  <a:cubicBezTo>
                    <a:pt x="9" y="4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1" y="113"/>
                    <a:pt x="21" y="113"/>
                    <a:pt x="21" y="113"/>
                  </a:cubicBezTo>
                  <a:lnTo>
                    <a:pt x="34" y="1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Freeform 1005" descr="© INSCALE GmbH, 05.05.2010&#10;http://www.presentationload.com/"/>
            <p:cNvSpPr>
              <a:spLocks/>
            </p:cNvSpPr>
            <p:nvPr/>
          </p:nvSpPr>
          <p:spPr bwMode="gray">
            <a:xfrm>
              <a:off x="662" y="1803"/>
              <a:ext cx="106" cy="85"/>
            </a:xfrm>
            <a:custGeom>
              <a:avLst/>
              <a:gdLst/>
              <a:ahLst/>
              <a:cxnLst>
                <a:cxn ang="0">
                  <a:pos x="143" y="137"/>
                </a:cxn>
                <a:cxn ang="0">
                  <a:pos x="184" y="149"/>
                </a:cxn>
                <a:cxn ang="0">
                  <a:pos x="190" y="139"/>
                </a:cxn>
                <a:cxn ang="0">
                  <a:pos x="196" y="105"/>
                </a:cxn>
                <a:cxn ang="0">
                  <a:pos x="177" y="92"/>
                </a:cxn>
                <a:cxn ang="0">
                  <a:pos x="191" y="73"/>
                </a:cxn>
                <a:cxn ang="0">
                  <a:pos x="160" y="60"/>
                </a:cxn>
                <a:cxn ang="0">
                  <a:pos x="152" y="31"/>
                </a:cxn>
                <a:cxn ang="0">
                  <a:pos x="133" y="43"/>
                </a:cxn>
                <a:cxn ang="0">
                  <a:pos x="122" y="37"/>
                </a:cxn>
                <a:cxn ang="0">
                  <a:pos x="97" y="35"/>
                </a:cxn>
                <a:cxn ang="0">
                  <a:pos x="79" y="19"/>
                </a:cxn>
                <a:cxn ang="0">
                  <a:pos x="78" y="21"/>
                </a:cxn>
                <a:cxn ang="0">
                  <a:pos x="31" y="3"/>
                </a:cxn>
                <a:cxn ang="0">
                  <a:pos x="2" y="17"/>
                </a:cxn>
                <a:cxn ang="0">
                  <a:pos x="19" y="38"/>
                </a:cxn>
                <a:cxn ang="0">
                  <a:pos x="5" y="67"/>
                </a:cxn>
                <a:cxn ang="0">
                  <a:pos x="20" y="81"/>
                </a:cxn>
                <a:cxn ang="0">
                  <a:pos x="43" y="81"/>
                </a:cxn>
                <a:cxn ang="0">
                  <a:pos x="68" y="119"/>
                </a:cxn>
                <a:cxn ang="0">
                  <a:pos x="88" y="129"/>
                </a:cxn>
                <a:cxn ang="0">
                  <a:pos x="87" y="145"/>
                </a:cxn>
                <a:cxn ang="0">
                  <a:pos x="118" y="157"/>
                </a:cxn>
                <a:cxn ang="0">
                  <a:pos x="143" y="137"/>
                </a:cxn>
              </a:cxnLst>
              <a:rect l="0" t="0" r="r" b="b"/>
              <a:pathLst>
                <a:path w="196" h="157">
                  <a:moveTo>
                    <a:pt x="143" y="137"/>
                  </a:moveTo>
                  <a:cubicBezTo>
                    <a:pt x="163" y="141"/>
                    <a:pt x="184" y="153"/>
                    <a:pt x="184" y="149"/>
                  </a:cubicBezTo>
                  <a:cubicBezTo>
                    <a:pt x="185" y="147"/>
                    <a:pt x="187" y="143"/>
                    <a:pt x="190" y="139"/>
                  </a:cubicBezTo>
                  <a:cubicBezTo>
                    <a:pt x="177" y="126"/>
                    <a:pt x="196" y="105"/>
                    <a:pt x="196" y="105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91" y="73"/>
                    <a:pt x="191" y="73"/>
                    <a:pt x="191" y="73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51" y="7"/>
                    <a:pt x="31" y="3"/>
                  </a:cubicBezTo>
                  <a:cubicBezTo>
                    <a:pt x="21" y="0"/>
                    <a:pt x="11" y="8"/>
                    <a:pt x="2" y="17"/>
                  </a:cubicBezTo>
                  <a:cubicBezTo>
                    <a:pt x="10" y="24"/>
                    <a:pt x="21" y="34"/>
                    <a:pt x="19" y="38"/>
                  </a:cubicBezTo>
                  <a:cubicBezTo>
                    <a:pt x="15" y="44"/>
                    <a:pt x="0" y="62"/>
                    <a:pt x="5" y="67"/>
                  </a:cubicBezTo>
                  <a:cubicBezTo>
                    <a:pt x="11" y="71"/>
                    <a:pt x="20" y="81"/>
                    <a:pt x="20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54" y="115"/>
                    <a:pt x="68" y="119"/>
                  </a:cubicBezTo>
                  <a:cubicBezTo>
                    <a:pt x="81" y="123"/>
                    <a:pt x="88" y="129"/>
                    <a:pt x="88" y="129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87" y="145"/>
                    <a:pt x="106" y="143"/>
                    <a:pt x="118" y="157"/>
                  </a:cubicBezTo>
                  <a:cubicBezTo>
                    <a:pt x="123" y="145"/>
                    <a:pt x="132" y="134"/>
                    <a:pt x="143" y="1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Freeform 1006" descr="© INSCALE GmbH, 05.05.2010&#10;http://www.presentationload.com/"/>
            <p:cNvSpPr>
              <a:spLocks/>
            </p:cNvSpPr>
            <p:nvPr/>
          </p:nvSpPr>
          <p:spPr bwMode="gray">
            <a:xfrm>
              <a:off x="617" y="1802"/>
              <a:ext cx="109" cy="123"/>
            </a:xfrm>
            <a:custGeom>
              <a:avLst/>
              <a:gdLst/>
              <a:ahLst/>
              <a:cxnLst>
                <a:cxn ang="0">
                  <a:pos x="41" y="168"/>
                </a:cxn>
                <a:cxn ang="0">
                  <a:pos x="30" y="178"/>
                </a:cxn>
                <a:cxn ang="0">
                  <a:pos x="81" y="229"/>
                </a:cxn>
                <a:cxn ang="0">
                  <a:pos x="81" y="228"/>
                </a:cxn>
                <a:cxn ang="0">
                  <a:pos x="126" y="199"/>
                </a:cxn>
                <a:cxn ang="0">
                  <a:pos x="156" y="197"/>
                </a:cxn>
                <a:cxn ang="0">
                  <a:pos x="196" y="177"/>
                </a:cxn>
                <a:cxn ang="0">
                  <a:pos x="202" y="159"/>
                </a:cxn>
                <a:cxn ang="0">
                  <a:pos x="171" y="147"/>
                </a:cxn>
                <a:cxn ang="0">
                  <a:pos x="172" y="131"/>
                </a:cxn>
                <a:cxn ang="0">
                  <a:pos x="152" y="121"/>
                </a:cxn>
                <a:cxn ang="0">
                  <a:pos x="127" y="83"/>
                </a:cxn>
                <a:cxn ang="0">
                  <a:pos x="104" y="83"/>
                </a:cxn>
                <a:cxn ang="0">
                  <a:pos x="89" y="69"/>
                </a:cxn>
                <a:cxn ang="0">
                  <a:pos x="103" y="40"/>
                </a:cxn>
                <a:cxn ang="0">
                  <a:pos x="86" y="19"/>
                </a:cxn>
                <a:cxn ang="0">
                  <a:pos x="70" y="40"/>
                </a:cxn>
                <a:cxn ang="0">
                  <a:pos x="33" y="0"/>
                </a:cxn>
                <a:cxn ang="0">
                  <a:pos x="0" y="61"/>
                </a:cxn>
                <a:cxn ang="0">
                  <a:pos x="17" y="73"/>
                </a:cxn>
                <a:cxn ang="0">
                  <a:pos x="19" y="98"/>
                </a:cxn>
                <a:cxn ang="0">
                  <a:pos x="44" y="115"/>
                </a:cxn>
                <a:cxn ang="0">
                  <a:pos x="26" y="157"/>
                </a:cxn>
                <a:cxn ang="0">
                  <a:pos x="21" y="158"/>
                </a:cxn>
                <a:cxn ang="0">
                  <a:pos x="23" y="165"/>
                </a:cxn>
                <a:cxn ang="0">
                  <a:pos x="41" y="168"/>
                </a:cxn>
              </a:cxnLst>
              <a:rect l="0" t="0" r="r" b="b"/>
              <a:pathLst>
                <a:path w="202" h="229">
                  <a:moveTo>
                    <a:pt x="41" y="168"/>
                  </a:moveTo>
                  <a:cubicBezTo>
                    <a:pt x="30" y="178"/>
                    <a:pt x="30" y="178"/>
                    <a:pt x="30" y="178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88" y="224"/>
                    <a:pt x="126" y="199"/>
                    <a:pt x="126" y="199"/>
                  </a:cubicBezTo>
                  <a:cubicBezTo>
                    <a:pt x="126" y="199"/>
                    <a:pt x="152" y="200"/>
                    <a:pt x="156" y="197"/>
                  </a:cubicBezTo>
                  <a:cubicBezTo>
                    <a:pt x="160" y="195"/>
                    <a:pt x="194" y="183"/>
                    <a:pt x="196" y="177"/>
                  </a:cubicBezTo>
                  <a:cubicBezTo>
                    <a:pt x="196" y="175"/>
                    <a:pt x="198" y="167"/>
                    <a:pt x="202" y="159"/>
                  </a:cubicBezTo>
                  <a:cubicBezTo>
                    <a:pt x="190" y="145"/>
                    <a:pt x="171" y="147"/>
                    <a:pt x="171" y="147"/>
                  </a:cubicBezTo>
                  <a:cubicBezTo>
                    <a:pt x="172" y="131"/>
                    <a:pt x="172" y="131"/>
                    <a:pt x="172" y="131"/>
                  </a:cubicBezTo>
                  <a:cubicBezTo>
                    <a:pt x="172" y="131"/>
                    <a:pt x="165" y="125"/>
                    <a:pt x="152" y="121"/>
                  </a:cubicBezTo>
                  <a:cubicBezTo>
                    <a:pt x="138" y="117"/>
                    <a:pt x="127" y="83"/>
                    <a:pt x="127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4" y="83"/>
                    <a:pt x="95" y="73"/>
                    <a:pt x="89" y="69"/>
                  </a:cubicBezTo>
                  <a:cubicBezTo>
                    <a:pt x="84" y="64"/>
                    <a:pt x="99" y="46"/>
                    <a:pt x="103" y="40"/>
                  </a:cubicBezTo>
                  <a:cubicBezTo>
                    <a:pt x="105" y="36"/>
                    <a:pt x="94" y="26"/>
                    <a:pt x="86" y="19"/>
                  </a:cubicBezTo>
                  <a:cubicBezTo>
                    <a:pt x="76" y="29"/>
                    <a:pt x="70" y="40"/>
                    <a:pt x="70" y="4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3" y="10"/>
                    <a:pt x="0" y="61"/>
                    <a:pt x="0" y="61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26" y="154"/>
                    <a:pt x="26" y="157"/>
                  </a:cubicBezTo>
                  <a:cubicBezTo>
                    <a:pt x="26" y="158"/>
                    <a:pt x="24" y="158"/>
                    <a:pt x="21" y="158"/>
                  </a:cubicBezTo>
                  <a:cubicBezTo>
                    <a:pt x="23" y="165"/>
                    <a:pt x="23" y="165"/>
                    <a:pt x="23" y="165"/>
                  </a:cubicBezTo>
                  <a:lnTo>
                    <a:pt x="41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 1007" descr="© INSCALE GmbH, 05.05.2010&#10;http://www.presentationload.com/"/>
            <p:cNvSpPr>
              <a:spLocks/>
            </p:cNvSpPr>
            <p:nvPr/>
          </p:nvSpPr>
          <p:spPr bwMode="gray">
            <a:xfrm>
              <a:off x="434" y="1779"/>
              <a:ext cx="121" cy="88"/>
            </a:xfrm>
            <a:custGeom>
              <a:avLst/>
              <a:gdLst/>
              <a:ahLst/>
              <a:cxnLst>
                <a:cxn ang="0">
                  <a:pos x="100" y="141"/>
                </a:cxn>
                <a:cxn ang="0">
                  <a:pos x="119" y="144"/>
                </a:cxn>
                <a:cxn ang="0">
                  <a:pos x="120" y="135"/>
                </a:cxn>
                <a:cxn ang="0">
                  <a:pos x="162" y="151"/>
                </a:cxn>
                <a:cxn ang="0">
                  <a:pos x="176" y="134"/>
                </a:cxn>
                <a:cxn ang="0">
                  <a:pos x="185" y="142"/>
                </a:cxn>
                <a:cxn ang="0">
                  <a:pos x="215" y="127"/>
                </a:cxn>
                <a:cxn ang="0">
                  <a:pos x="210" y="125"/>
                </a:cxn>
                <a:cxn ang="0">
                  <a:pos x="225" y="86"/>
                </a:cxn>
                <a:cxn ang="0">
                  <a:pos x="208" y="63"/>
                </a:cxn>
                <a:cxn ang="0">
                  <a:pos x="195" y="64"/>
                </a:cxn>
                <a:cxn ang="0">
                  <a:pos x="174" y="30"/>
                </a:cxn>
                <a:cxn ang="0">
                  <a:pos x="123" y="31"/>
                </a:cxn>
                <a:cxn ang="0">
                  <a:pos x="104" y="43"/>
                </a:cxn>
                <a:cxn ang="0">
                  <a:pos x="85" y="31"/>
                </a:cxn>
                <a:cxn ang="0">
                  <a:pos x="70" y="42"/>
                </a:cxn>
                <a:cxn ang="0">
                  <a:pos x="50" y="9"/>
                </a:cxn>
                <a:cxn ang="0">
                  <a:pos x="14" y="32"/>
                </a:cxn>
                <a:cxn ang="0">
                  <a:pos x="19" y="37"/>
                </a:cxn>
                <a:cxn ang="0">
                  <a:pos x="29" y="84"/>
                </a:cxn>
                <a:cxn ang="0">
                  <a:pos x="7" y="114"/>
                </a:cxn>
                <a:cxn ang="0">
                  <a:pos x="21" y="150"/>
                </a:cxn>
                <a:cxn ang="0">
                  <a:pos x="19" y="155"/>
                </a:cxn>
                <a:cxn ang="0">
                  <a:pos x="75" y="162"/>
                </a:cxn>
                <a:cxn ang="0">
                  <a:pos x="100" y="141"/>
                </a:cxn>
              </a:cxnLst>
              <a:rect l="0" t="0" r="r" b="b"/>
              <a:pathLst>
                <a:path w="225" h="164">
                  <a:moveTo>
                    <a:pt x="100" y="141"/>
                  </a:moveTo>
                  <a:cubicBezTo>
                    <a:pt x="107" y="142"/>
                    <a:pt x="119" y="144"/>
                    <a:pt x="119" y="144"/>
                  </a:cubicBezTo>
                  <a:cubicBezTo>
                    <a:pt x="119" y="144"/>
                    <a:pt x="115" y="135"/>
                    <a:pt x="120" y="135"/>
                  </a:cubicBezTo>
                  <a:cubicBezTo>
                    <a:pt x="124" y="135"/>
                    <a:pt x="153" y="147"/>
                    <a:pt x="162" y="151"/>
                  </a:cubicBezTo>
                  <a:cubicBezTo>
                    <a:pt x="171" y="156"/>
                    <a:pt x="176" y="134"/>
                    <a:pt x="176" y="134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0" y="125"/>
                    <a:pt x="210" y="125"/>
                    <a:pt x="210" y="125"/>
                  </a:cubicBezTo>
                  <a:cubicBezTo>
                    <a:pt x="225" y="86"/>
                    <a:pt x="225" y="86"/>
                    <a:pt x="225" y="86"/>
                  </a:cubicBezTo>
                  <a:cubicBezTo>
                    <a:pt x="208" y="63"/>
                    <a:pt x="208" y="63"/>
                    <a:pt x="208" y="63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74" y="30"/>
                    <a:pt x="174" y="30"/>
                    <a:pt x="174" y="30"/>
                  </a:cubicBezTo>
                  <a:cubicBezTo>
                    <a:pt x="173" y="30"/>
                    <a:pt x="129" y="31"/>
                    <a:pt x="123" y="31"/>
                  </a:cubicBezTo>
                  <a:cubicBezTo>
                    <a:pt x="118" y="31"/>
                    <a:pt x="120" y="41"/>
                    <a:pt x="104" y="43"/>
                  </a:cubicBezTo>
                  <a:cubicBezTo>
                    <a:pt x="89" y="45"/>
                    <a:pt x="85" y="31"/>
                    <a:pt x="85" y="31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0" y="42"/>
                    <a:pt x="64" y="18"/>
                    <a:pt x="50" y="9"/>
                  </a:cubicBezTo>
                  <a:cubicBezTo>
                    <a:pt x="37" y="0"/>
                    <a:pt x="22" y="25"/>
                    <a:pt x="14" y="32"/>
                  </a:cubicBezTo>
                  <a:cubicBezTo>
                    <a:pt x="17" y="34"/>
                    <a:pt x="18" y="36"/>
                    <a:pt x="19" y="37"/>
                  </a:cubicBezTo>
                  <a:cubicBezTo>
                    <a:pt x="23" y="49"/>
                    <a:pt x="28" y="79"/>
                    <a:pt x="29" y="84"/>
                  </a:cubicBezTo>
                  <a:cubicBezTo>
                    <a:pt x="30" y="88"/>
                    <a:pt x="14" y="105"/>
                    <a:pt x="7" y="114"/>
                  </a:cubicBezTo>
                  <a:cubicBezTo>
                    <a:pt x="0" y="123"/>
                    <a:pt x="21" y="150"/>
                    <a:pt x="21" y="150"/>
                  </a:cubicBezTo>
                  <a:cubicBezTo>
                    <a:pt x="21" y="150"/>
                    <a:pt x="20" y="152"/>
                    <a:pt x="19" y="155"/>
                  </a:cubicBezTo>
                  <a:cubicBezTo>
                    <a:pt x="34" y="157"/>
                    <a:pt x="73" y="161"/>
                    <a:pt x="75" y="162"/>
                  </a:cubicBezTo>
                  <a:cubicBezTo>
                    <a:pt x="77" y="164"/>
                    <a:pt x="93" y="141"/>
                    <a:pt x="100" y="14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Freeform 1008" descr="© INSCALE GmbH, 05.05.2010&#10;http://www.presentationload.com/"/>
            <p:cNvSpPr>
              <a:spLocks/>
            </p:cNvSpPr>
            <p:nvPr/>
          </p:nvSpPr>
          <p:spPr bwMode="gray">
            <a:xfrm>
              <a:off x="406" y="1862"/>
              <a:ext cx="96" cy="102"/>
            </a:xfrm>
            <a:custGeom>
              <a:avLst/>
              <a:gdLst/>
              <a:ahLst/>
              <a:cxnLst>
                <a:cxn ang="0">
                  <a:pos x="147" y="150"/>
                </a:cxn>
                <a:cxn ang="0">
                  <a:pos x="168" y="125"/>
                </a:cxn>
                <a:cxn ang="0">
                  <a:pos x="167" y="104"/>
                </a:cxn>
                <a:cxn ang="0">
                  <a:pos x="176" y="93"/>
                </a:cxn>
                <a:cxn ang="0">
                  <a:pos x="157" y="81"/>
                </a:cxn>
                <a:cxn ang="0">
                  <a:pos x="144" y="57"/>
                </a:cxn>
                <a:cxn ang="0">
                  <a:pos x="135" y="20"/>
                </a:cxn>
                <a:cxn ang="0">
                  <a:pos x="128" y="7"/>
                </a:cxn>
                <a:cxn ang="0">
                  <a:pos x="128" y="7"/>
                </a:cxn>
                <a:cxn ang="0">
                  <a:pos x="72" y="0"/>
                </a:cxn>
                <a:cxn ang="0">
                  <a:pos x="64" y="23"/>
                </a:cxn>
                <a:cxn ang="0">
                  <a:pos x="37" y="6"/>
                </a:cxn>
                <a:cxn ang="0">
                  <a:pos x="31" y="33"/>
                </a:cxn>
                <a:cxn ang="0">
                  <a:pos x="2" y="43"/>
                </a:cxn>
                <a:cxn ang="0">
                  <a:pos x="0" y="46"/>
                </a:cxn>
                <a:cxn ang="0">
                  <a:pos x="7" y="60"/>
                </a:cxn>
                <a:cxn ang="0">
                  <a:pos x="27" y="61"/>
                </a:cxn>
                <a:cxn ang="0">
                  <a:pos x="30" y="89"/>
                </a:cxn>
                <a:cxn ang="0">
                  <a:pos x="63" y="109"/>
                </a:cxn>
                <a:cxn ang="0">
                  <a:pos x="64" y="130"/>
                </a:cxn>
                <a:cxn ang="0">
                  <a:pos x="83" y="187"/>
                </a:cxn>
                <a:cxn ang="0">
                  <a:pos x="101" y="184"/>
                </a:cxn>
                <a:cxn ang="0">
                  <a:pos x="101" y="189"/>
                </a:cxn>
                <a:cxn ang="0">
                  <a:pos x="117" y="184"/>
                </a:cxn>
                <a:cxn ang="0">
                  <a:pos x="147" y="150"/>
                </a:cxn>
              </a:cxnLst>
              <a:rect l="0" t="0" r="r" b="b"/>
              <a:pathLst>
                <a:path w="179" h="189">
                  <a:moveTo>
                    <a:pt x="147" y="150"/>
                  </a:moveTo>
                  <a:cubicBezTo>
                    <a:pt x="153" y="145"/>
                    <a:pt x="168" y="125"/>
                    <a:pt x="168" y="125"/>
                  </a:cubicBezTo>
                  <a:cubicBezTo>
                    <a:pt x="167" y="104"/>
                    <a:pt x="167" y="104"/>
                    <a:pt x="167" y="104"/>
                  </a:cubicBezTo>
                  <a:cubicBezTo>
                    <a:pt x="167" y="104"/>
                    <a:pt x="179" y="96"/>
                    <a:pt x="176" y="93"/>
                  </a:cubicBezTo>
                  <a:cubicBezTo>
                    <a:pt x="174" y="90"/>
                    <a:pt x="157" y="81"/>
                    <a:pt x="157" y="81"/>
                  </a:cubicBezTo>
                  <a:cubicBezTo>
                    <a:pt x="157" y="81"/>
                    <a:pt x="145" y="65"/>
                    <a:pt x="144" y="57"/>
                  </a:cubicBezTo>
                  <a:cubicBezTo>
                    <a:pt x="143" y="49"/>
                    <a:pt x="135" y="20"/>
                    <a:pt x="135" y="20"/>
                  </a:cubicBezTo>
                  <a:cubicBezTo>
                    <a:pt x="135" y="20"/>
                    <a:pt x="131" y="13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6" y="6"/>
                    <a:pt x="87" y="2"/>
                    <a:pt x="72" y="0"/>
                  </a:cubicBezTo>
                  <a:cubicBezTo>
                    <a:pt x="70" y="7"/>
                    <a:pt x="65" y="20"/>
                    <a:pt x="64" y="23"/>
                  </a:cubicBezTo>
                  <a:cubicBezTo>
                    <a:pt x="61" y="26"/>
                    <a:pt x="37" y="6"/>
                    <a:pt x="37" y="6"/>
                  </a:cubicBezTo>
                  <a:cubicBezTo>
                    <a:pt x="37" y="6"/>
                    <a:pt x="35" y="22"/>
                    <a:pt x="31" y="33"/>
                  </a:cubicBezTo>
                  <a:cubicBezTo>
                    <a:pt x="27" y="45"/>
                    <a:pt x="2" y="43"/>
                    <a:pt x="2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6" y="87"/>
                    <a:pt x="30" y="89"/>
                  </a:cubicBezTo>
                  <a:cubicBezTo>
                    <a:pt x="35" y="92"/>
                    <a:pt x="63" y="109"/>
                    <a:pt x="63" y="109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117" y="184"/>
                    <a:pt x="117" y="184"/>
                    <a:pt x="117" y="184"/>
                  </a:cubicBezTo>
                  <a:cubicBezTo>
                    <a:pt x="117" y="184"/>
                    <a:pt x="140" y="154"/>
                    <a:pt x="147" y="15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Freeform 1009" descr="© INSCALE GmbH, 05.05.2010&#10;http://www.presentationload.com/"/>
            <p:cNvSpPr>
              <a:spLocks/>
            </p:cNvSpPr>
            <p:nvPr/>
          </p:nvSpPr>
          <p:spPr bwMode="gray">
            <a:xfrm>
              <a:off x="475" y="1847"/>
              <a:ext cx="92" cy="96"/>
            </a:xfrm>
            <a:custGeom>
              <a:avLst/>
              <a:gdLst/>
              <a:ahLst/>
              <a:cxnLst>
                <a:cxn ang="0">
                  <a:pos x="72" y="178"/>
                </a:cxn>
                <a:cxn ang="0">
                  <a:pos x="90" y="161"/>
                </a:cxn>
                <a:cxn ang="0">
                  <a:pos x="105" y="159"/>
                </a:cxn>
                <a:cxn ang="0">
                  <a:pos x="110" y="153"/>
                </a:cxn>
                <a:cxn ang="0">
                  <a:pos x="131" y="153"/>
                </a:cxn>
                <a:cxn ang="0">
                  <a:pos x="140" y="127"/>
                </a:cxn>
                <a:cxn ang="0">
                  <a:pos x="161" y="91"/>
                </a:cxn>
                <a:cxn ang="0">
                  <a:pos x="155" y="89"/>
                </a:cxn>
                <a:cxn ang="0">
                  <a:pos x="172" y="62"/>
                </a:cxn>
                <a:cxn ang="0">
                  <a:pos x="163" y="21"/>
                </a:cxn>
                <a:cxn ang="0">
                  <a:pos x="145" y="19"/>
                </a:cxn>
                <a:cxn ang="0">
                  <a:pos x="146" y="3"/>
                </a:cxn>
                <a:cxn ang="0">
                  <a:pos x="140" y="0"/>
                </a:cxn>
                <a:cxn ang="0">
                  <a:pos x="110" y="15"/>
                </a:cxn>
                <a:cxn ang="0">
                  <a:pos x="101" y="7"/>
                </a:cxn>
                <a:cxn ang="0">
                  <a:pos x="87" y="24"/>
                </a:cxn>
                <a:cxn ang="0">
                  <a:pos x="45" y="8"/>
                </a:cxn>
                <a:cxn ang="0">
                  <a:pos x="44" y="17"/>
                </a:cxn>
                <a:cxn ang="0">
                  <a:pos x="25" y="14"/>
                </a:cxn>
                <a:cxn ang="0">
                  <a:pos x="0" y="35"/>
                </a:cxn>
                <a:cxn ang="0">
                  <a:pos x="7" y="48"/>
                </a:cxn>
                <a:cxn ang="0">
                  <a:pos x="16" y="85"/>
                </a:cxn>
                <a:cxn ang="0">
                  <a:pos x="29" y="109"/>
                </a:cxn>
                <a:cxn ang="0">
                  <a:pos x="48" y="121"/>
                </a:cxn>
                <a:cxn ang="0">
                  <a:pos x="39" y="132"/>
                </a:cxn>
                <a:cxn ang="0">
                  <a:pos x="40" y="148"/>
                </a:cxn>
                <a:cxn ang="0">
                  <a:pos x="52" y="154"/>
                </a:cxn>
                <a:cxn ang="0">
                  <a:pos x="72" y="178"/>
                </a:cxn>
              </a:cxnLst>
              <a:rect l="0" t="0" r="r" b="b"/>
              <a:pathLst>
                <a:path w="172" h="178">
                  <a:moveTo>
                    <a:pt x="72" y="178"/>
                  </a:moveTo>
                  <a:cubicBezTo>
                    <a:pt x="83" y="178"/>
                    <a:pt x="90" y="161"/>
                    <a:pt x="90" y="161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131" y="153"/>
                    <a:pt x="132" y="137"/>
                    <a:pt x="140" y="127"/>
                  </a:cubicBezTo>
                  <a:cubicBezTo>
                    <a:pt x="145" y="120"/>
                    <a:pt x="154" y="102"/>
                    <a:pt x="161" y="91"/>
                  </a:cubicBezTo>
                  <a:cubicBezTo>
                    <a:pt x="159" y="91"/>
                    <a:pt x="157" y="90"/>
                    <a:pt x="155" y="89"/>
                  </a:cubicBezTo>
                  <a:cubicBezTo>
                    <a:pt x="138" y="84"/>
                    <a:pt x="172" y="62"/>
                    <a:pt x="172" y="62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96" y="29"/>
                    <a:pt x="87" y="24"/>
                  </a:cubicBezTo>
                  <a:cubicBezTo>
                    <a:pt x="78" y="20"/>
                    <a:pt x="49" y="8"/>
                    <a:pt x="45" y="8"/>
                  </a:cubicBezTo>
                  <a:cubicBezTo>
                    <a:pt x="40" y="8"/>
                    <a:pt x="44" y="17"/>
                    <a:pt x="44" y="17"/>
                  </a:cubicBezTo>
                  <a:cubicBezTo>
                    <a:pt x="44" y="17"/>
                    <a:pt x="32" y="15"/>
                    <a:pt x="25" y="14"/>
                  </a:cubicBezTo>
                  <a:cubicBezTo>
                    <a:pt x="18" y="14"/>
                    <a:pt x="5" y="34"/>
                    <a:pt x="0" y="35"/>
                  </a:cubicBezTo>
                  <a:cubicBezTo>
                    <a:pt x="3" y="41"/>
                    <a:pt x="7" y="48"/>
                    <a:pt x="7" y="48"/>
                  </a:cubicBezTo>
                  <a:cubicBezTo>
                    <a:pt x="7" y="48"/>
                    <a:pt x="15" y="77"/>
                    <a:pt x="16" y="85"/>
                  </a:cubicBezTo>
                  <a:cubicBezTo>
                    <a:pt x="17" y="93"/>
                    <a:pt x="29" y="109"/>
                    <a:pt x="29" y="109"/>
                  </a:cubicBezTo>
                  <a:cubicBezTo>
                    <a:pt x="29" y="109"/>
                    <a:pt x="46" y="118"/>
                    <a:pt x="48" y="121"/>
                  </a:cubicBezTo>
                  <a:cubicBezTo>
                    <a:pt x="51" y="124"/>
                    <a:pt x="39" y="132"/>
                    <a:pt x="39" y="132"/>
                  </a:cubicBezTo>
                  <a:cubicBezTo>
                    <a:pt x="40" y="148"/>
                    <a:pt x="40" y="148"/>
                    <a:pt x="40" y="148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2" y="154"/>
                    <a:pt x="61" y="178"/>
                    <a:pt x="72" y="17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Freeform 1010" descr="© INSCALE GmbH, 05.05.2010&#10;http://www.presentationload.com/"/>
            <p:cNvSpPr>
              <a:spLocks/>
            </p:cNvSpPr>
            <p:nvPr/>
          </p:nvSpPr>
          <p:spPr bwMode="gray">
            <a:xfrm>
              <a:off x="460" y="1927"/>
              <a:ext cx="99" cy="104"/>
            </a:xfrm>
            <a:custGeom>
              <a:avLst/>
              <a:gdLst/>
              <a:ahLst/>
              <a:cxnLst>
                <a:cxn ang="0">
                  <a:pos x="148" y="169"/>
                </a:cxn>
                <a:cxn ang="0">
                  <a:pos x="139" y="109"/>
                </a:cxn>
                <a:cxn ang="0">
                  <a:pos x="179" y="86"/>
                </a:cxn>
                <a:cxn ang="0">
                  <a:pos x="184" y="66"/>
                </a:cxn>
                <a:cxn ang="0">
                  <a:pos x="156" y="5"/>
                </a:cxn>
                <a:cxn ang="0">
                  <a:pos x="137" y="5"/>
                </a:cxn>
                <a:cxn ang="0">
                  <a:pos x="132" y="11"/>
                </a:cxn>
                <a:cxn ang="0">
                  <a:pos x="117" y="13"/>
                </a:cxn>
                <a:cxn ang="0">
                  <a:pos x="99" y="30"/>
                </a:cxn>
                <a:cxn ang="0">
                  <a:pos x="79" y="6"/>
                </a:cxn>
                <a:cxn ang="0">
                  <a:pos x="67" y="0"/>
                </a:cxn>
                <a:cxn ang="0">
                  <a:pos x="67" y="5"/>
                </a:cxn>
                <a:cxn ang="0">
                  <a:pos x="46" y="30"/>
                </a:cxn>
                <a:cxn ang="0">
                  <a:pos x="16" y="64"/>
                </a:cxn>
                <a:cxn ang="0">
                  <a:pos x="0" y="69"/>
                </a:cxn>
                <a:cxn ang="0">
                  <a:pos x="0" y="86"/>
                </a:cxn>
                <a:cxn ang="0">
                  <a:pos x="20" y="110"/>
                </a:cxn>
                <a:cxn ang="0">
                  <a:pos x="35" y="100"/>
                </a:cxn>
                <a:cxn ang="0">
                  <a:pos x="54" y="124"/>
                </a:cxn>
                <a:cxn ang="0">
                  <a:pos x="68" y="126"/>
                </a:cxn>
                <a:cxn ang="0">
                  <a:pos x="73" y="153"/>
                </a:cxn>
                <a:cxn ang="0">
                  <a:pos x="88" y="165"/>
                </a:cxn>
                <a:cxn ang="0">
                  <a:pos x="120" y="193"/>
                </a:cxn>
                <a:cxn ang="0">
                  <a:pos x="148" y="169"/>
                </a:cxn>
              </a:cxnLst>
              <a:rect l="0" t="0" r="r" b="b"/>
              <a:pathLst>
                <a:path w="184" h="193">
                  <a:moveTo>
                    <a:pt x="148" y="169"/>
                  </a:moveTo>
                  <a:cubicBezTo>
                    <a:pt x="146" y="157"/>
                    <a:pt x="139" y="109"/>
                    <a:pt x="139" y="109"/>
                  </a:cubicBezTo>
                  <a:cubicBezTo>
                    <a:pt x="139" y="109"/>
                    <a:pt x="179" y="95"/>
                    <a:pt x="179" y="86"/>
                  </a:cubicBezTo>
                  <a:cubicBezTo>
                    <a:pt x="179" y="77"/>
                    <a:pt x="184" y="66"/>
                    <a:pt x="184" y="66"/>
                  </a:cubicBezTo>
                  <a:cubicBezTo>
                    <a:pt x="184" y="66"/>
                    <a:pt x="167" y="33"/>
                    <a:pt x="156" y="5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13"/>
                    <a:pt x="110" y="30"/>
                    <a:pt x="99" y="30"/>
                  </a:cubicBezTo>
                  <a:cubicBezTo>
                    <a:pt x="88" y="30"/>
                    <a:pt x="79" y="6"/>
                    <a:pt x="79" y="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52" y="25"/>
                    <a:pt x="46" y="30"/>
                  </a:cubicBezTo>
                  <a:cubicBezTo>
                    <a:pt x="39" y="34"/>
                    <a:pt x="16" y="64"/>
                    <a:pt x="16" y="64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4" y="104"/>
                    <a:pt x="29" y="98"/>
                    <a:pt x="35" y="100"/>
                  </a:cubicBezTo>
                  <a:cubicBezTo>
                    <a:pt x="46" y="105"/>
                    <a:pt x="54" y="124"/>
                    <a:pt x="54" y="124"/>
                  </a:cubicBezTo>
                  <a:cubicBezTo>
                    <a:pt x="54" y="124"/>
                    <a:pt x="65" y="115"/>
                    <a:pt x="68" y="126"/>
                  </a:cubicBezTo>
                  <a:cubicBezTo>
                    <a:pt x="72" y="138"/>
                    <a:pt x="67" y="145"/>
                    <a:pt x="73" y="153"/>
                  </a:cubicBezTo>
                  <a:cubicBezTo>
                    <a:pt x="78" y="162"/>
                    <a:pt x="88" y="165"/>
                    <a:pt x="88" y="165"/>
                  </a:cubicBezTo>
                  <a:cubicBezTo>
                    <a:pt x="120" y="193"/>
                    <a:pt x="120" y="193"/>
                    <a:pt x="120" y="193"/>
                  </a:cubicBezTo>
                  <a:cubicBezTo>
                    <a:pt x="131" y="188"/>
                    <a:pt x="149" y="177"/>
                    <a:pt x="148" y="16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Freeform 1011" descr="© INSCALE GmbH, 05.05.2010&#10;http://www.presentationload.com/"/>
            <p:cNvSpPr>
              <a:spLocks/>
            </p:cNvSpPr>
            <p:nvPr/>
          </p:nvSpPr>
          <p:spPr bwMode="gray">
            <a:xfrm>
              <a:off x="525" y="1963"/>
              <a:ext cx="105" cy="120"/>
            </a:xfrm>
            <a:custGeom>
              <a:avLst/>
              <a:gdLst/>
              <a:ahLst/>
              <a:cxnLst>
                <a:cxn ang="0">
                  <a:pos x="125" y="30"/>
                </a:cxn>
                <a:cxn ang="0">
                  <a:pos x="112" y="11"/>
                </a:cxn>
                <a:cxn ang="0">
                  <a:pos x="93" y="0"/>
                </a:cxn>
                <a:cxn ang="0">
                  <a:pos x="83" y="8"/>
                </a:cxn>
                <a:cxn ang="0">
                  <a:pos x="61" y="5"/>
                </a:cxn>
                <a:cxn ang="0">
                  <a:pos x="59" y="18"/>
                </a:cxn>
                <a:cxn ang="0">
                  <a:pos x="19" y="41"/>
                </a:cxn>
                <a:cxn ang="0">
                  <a:pos x="28" y="101"/>
                </a:cxn>
                <a:cxn ang="0">
                  <a:pos x="0" y="125"/>
                </a:cxn>
                <a:cxn ang="0">
                  <a:pos x="14" y="138"/>
                </a:cxn>
                <a:cxn ang="0">
                  <a:pos x="3" y="147"/>
                </a:cxn>
                <a:cxn ang="0">
                  <a:pos x="11" y="163"/>
                </a:cxn>
                <a:cxn ang="0">
                  <a:pos x="32" y="161"/>
                </a:cxn>
                <a:cxn ang="0">
                  <a:pos x="47" y="196"/>
                </a:cxn>
                <a:cxn ang="0">
                  <a:pos x="69" y="222"/>
                </a:cxn>
                <a:cxn ang="0">
                  <a:pos x="149" y="167"/>
                </a:cxn>
                <a:cxn ang="0">
                  <a:pos x="166" y="165"/>
                </a:cxn>
                <a:cxn ang="0">
                  <a:pos x="164" y="117"/>
                </a:cxn>
                <a:cxn ang="0">
                  <a:pos x="168" y="51"/>
                </a:cxn>
                <a:cxn ang="0">
                  <a:pos x="196" y="45"/>
                </a:cxn>
                <a:cxn ang="0">
                  <a:pos x="152" y="20"/>
                </a:cxn>
                <a:cxn ang="0">
                  <a:pos x="125" y="30"/>
                </a:cxn>
              </a:cxnLst>
              <a:rect l="0" t="0" r="r" b="b"/>
              <a:pathLst>
                <a:path w="196" h="222">
                  <a:moveTo>
                    <a:pt x="125" y="30"/>
                  </a:moveTo>
                  <a:cubicBezTo>
                    <a:pt x="115" y="30"/>
                    <a:pt x="112" y="13"/>
                    <a:pt x="112" y="11"/>
                  </a:cubicBezTo>
                  <a:cubicBezTo>
                    <a:pt x="112" y="8"/>
                    <a:pt x="93" y="0"/>
                    <a:pt x="93" y="0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8"/>
                    <a:pt x="59" y="13"/>
                    <a:pt x="59" y="18"/>
                  </a:cubicBezTo>
                  <a:cubicBezTo>
                    <a:pt x="59" y="27"/>
                    <a:pt x="19" y="41"/>
                    <a:pt x="19" y="41"/>
                  </a:cubicBezTo>
                  <a:cubicBezTo>
                    <a:pt x="19" y="41"/>
                    <a:pt x="26" y="89"/>
                    <a:pt x="28" y="101"/>
                  </a:cubicBezTo>
                  <a:cubicBezTo>
                    <a:pt x="29" y="109"/>
                    <a:pt x="11" y="120"/>
                    <a:pt x="0" y="125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1" y="163"/>
                    <a:pt x="28" y="148"/>
                    <a:pt x="32" y="161"/>
                  </a:cubicBezTo>
                  <a:cubicBezTo>
                    <a:pt x="37" y="175"/>
                    <a:pt x="35" y="187"/>
                    <a:pt x="47" y="196"/>
                  </a:cubicBezTo>
                  <a:cubicBezTo>
                    <a:pt x="53" y="202"/>
                    <a:pt x="62" y="213"/>
                    <a:pt x="69" y="222"/>
                  </a:cubicBezTo>
                  <a:cubicBezTo>
                    <a:pt x="149" y="167"/>
                    <a:pt x="149" y="167"/>
                    <a:pt x="149" y="167"/>
                  </a:cubicBezTo>
                  <a:cubicBezTo>
                    <a:pt x="149" y="167"/>
                    <a:pt x="166" y="175"/>
                    <a:pt x="166" y="165"/>
                  </a:cubicBezTo>
                  <a:cubicBezTo>
                    <a:pt x="166" y="155"/>
                    <a:pt x="168" y="135"/>
                    <a:pt x="164" y="117"/>
                  </a:cubicBezTo>
                  <a:cubicBezTo>
                    <a:pt x="160" y="100"/>
                    <a:pt x="156" y="56"/>
                    <a:pt x="168" y="51"/>
                  </a:cubicBezTo>
                  <a:cubicBezTo>
                    <a:pt x="179" y="46"/>
                    <a:pt x="189" y="49"/>
                    <a:pt x="196" y="45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20"/>
                    <a:pt x="135" y="30"/>
                    <a:pt x="125" y="3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Freeform 1012" descr="© INSCALE GmbH, 05.05.2010&#10;http://www.presentationload.com/"/>
            <p:cNvSpPr>
              <a:spLocks/>
            </p:cNvSpPr>
            <p:nvPr/>
          </p:nvSpPr>
          <p:spPr bwMode="gray">
            <a:xfrm>
              <a:off x="544" y="1885"/>
              <a:ext cx="126" cy="103"/>
            </a:xfrm>
            <a:custGeom>
              <a:avLst/>
              <a:gdLst/>
              <a:ahLst/>
              <a:cxnLst>
                <a:cxn ang="0">
                  <a:pos x="192" y="159"/>
                </a:cxn>
                <a:cxn ang="0">
                  <a:pos x="234" y="117"/>
                </a:cxn>
                <a:cxn ang="0">
                  <a:pos x="217" y="75"/>
                </a:cxn>
                <a:cxn ang="0">
                  <a:pos x="166" y="24"/>
                </a:cxn>
                <a:cxn ang="0">
                  <a:pos x="177" y="14"/>
                </a:cxn>
                <a:cxn ang="0">
                  <a:pos x="159" y="11"/>
                </a:cxn>
                <a:cxn ang="0">
                  <a:pos x="157" y="4"/>
                </a:cxn>
                <a:cxn ang="0">
                  <a:pos x="136" y="0"/>
                </a:cxn>
                <a:cxn ang="0">
                  <a:pos x="125" y="16"/>
                </a:cxn>
                <a:cxn ang="0">
                  <a:pos x="104" y="0"/>
                </a:cxn>
                <a:cxn ang="0">
                  <a:pos x="71" y="11"/>
                </a:cxn>
                <a:cxn ang="0">
                  <a:pos x="57" y="7"/>
                </a:cxn>
                <a:cxn ang="0">
                  <a:pos x="57" y="19"/>
                </a:cxn>
                <a:cxn ang="0">
                  <a:pos x="32" y="21"/>
                </a:cxn>
                <a:cxn ang="0">
                  <a:pos x="11" y="57"/>
                </a:cxn>
                <a:cxn ang="0">
                  <a:pos x="2" y="83"/>
                </a:cxn>
                <a:cxn ang="0">
                  <a:pos x="0" y="83"/>
                </a:cxn>
                <a:cxn ang="0">
                  <a:pos x="28" y="144"/>
                </a:cxn>
                <a:cxn ang="0">
                  <a:pos x="25" y="151"/>
                </a:cxn>
                <a:cxn ang="0">
                  <a:pos x="47" y="154"/>
                </a:cxn>
                <a:cxn ang="0">
                  <a:pos x="57" y="146"/>
                </a:cxn>
                <a:cxn ang="0">
                  <a:pos x="76" y="157"/>
                </a:cxn>
                <a:cxn ang="0">
                  <a:pos x="89" y="176"/>
                </a:cxn>
                <a:cxn ang="0">
                  <a:pos x="116" y="166"/>
                </a:cxn>
                <a:cxn ang="0">
                  <a:pos x="160" y="191"/>
                </a:cxn>
                <a:cxn ang="0">
                  <a:pos x="163" y="189"/>
                </a:cxn>
                <a:cxn ang="0">
                  <a:pos x="192" y="159"/>
                </a:cxn>
              </a:cxnLst>
              <a:rect l="0" t="0" r="r" b="b"/>
              <a:pathLst>
                <a:path w="234" h="191">
                  <a:moveTo>
                    <a:pt x="192" y="159"/>
                  </a:moveTo>
                  <a:cubicBezTo>
                    <a:pt x="196" y="150"/>
                    <a:pt x="234" y="121"/>
                    <a:pt x="234" y="117"/>
                  </a:cubicBezTo>
                  <a:cubicBezTo>
                    <a:pt x="234" y="114"/>
                    <a:pt x="211" y="80"/>
                    <a:pt x="217" y="7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0" y="4"/>
                    <a:pt x="136" y="0"/>
                    <a:pt x="136" y="0"/>
                  </a:cubicBezTo>
                  <a:cubicBezTo>
                    <a:pt x="125" y="16"/>
                    <a:pt x="125" y="16"/>
                    <a:pt x="125" y="16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75" y="9"/>
                    <a:pt x="71" y="11"/>
                  </a:cubicBezTo>
                  <a:cubicBezTo>
                    <a:pt x="67" y="14"/>
                    <a:pt x="57" y="7"/>
                    <a:pt x="57" y="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46" y="23"/>
                    <a:pt x="32" y="21"/>
                  </a:cubicBezTo>
                  <a:cubicBezTo>
                    <a:pt x="25" y="32"/>
                    <a:pt x="16" y="50"/>
                    <a:pt x="11" y="57"/>
                  </a:cubicBezTo>
                  <a:cubicBezTo>
                    <a:pt x="3" y="67"/>
                    <a:pt x="2" y="83"/>
                    <a:pt x="2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1" y="111"/>
                    <a:pt x="28" y="144"/>
                    <a:pt x="28" y="144"/>
                  </a:cubicBezTo>
                  <a:cubicBezTo>
                    <a:pt x="28" y="144"/>
                    <a:pt x="27" y="147"/>
                    <a:pt x="25" y="15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46"/>
                    <a:pt x="76" y="154"/>
                    <a:pt x="76" y="157"/>
                  </a:cubicBezTo>
                  <a:cubicBezTo>
                    <a:pt x="76" y="159"/>
                    <a:pt x="79" y="176"/>
                    <a:pt x="89" y="176"/>
                  </a:cubicBezTo>
                  <a:cubicBezTo>
                    <a:pt x="99" y="176"/>
                    <a:pt x="116" y="166"/>
                    <a:pt x="116" y="166"/>
                  </a:cubicBezTo>
                  <a:cubicBezTo>
                    <a:pt x="160" y="191"/>
                    <a:pt x="160" y="191"/>
                    <a:pt x="160" y="191"/>
                  </a:cubicBezTo>
                  <a:cubicBezTo>
                    <a:pt x="161" y="191"/>
                    <a:pt x="162" y="190"/>
                    <a:pt x="163" y="189"/>
                  </a:cubicBezTo>
                  <a:cubicBezTo>
                    <a:pt x="170" y="183"/>
                    <a:pt x="188" y="167"/>
                    <a:pt x="192" y="15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Freeform 1013" descr="© INSCALE GmbH, 05.05.2010&#10;http://www.presentationload.com/"/>
            <p:cNvSpPr>
              <a:spLocks/>
            </p:cNvSpPr>
            <p:nvPr/>
          </p:nvSpPr>
          <p:spPr bwMode="gray">
            <a:xfrm>
              <a:off x="994" y="1843"/>
              <a:ext cx="249" cy="283"/>
            </a:xfrm>
            <a:custGeom>
              <a:avLst/>
              <a:gdLst/>
              <a:ahLst/>
              <a:cxnLst>
                <a:cxn ang="0">
                  <a:pos x="433" y="100"/>
                </a:cxn>
                <a:cxn ang="0">
                  <a:pos x="340" y="57"/>
                </a:cxn>
                <a:cxn ang="0">
                  <a:pos x="309" y="73"/>
                </a:cxn>
                <a:cxn ang="0">
                  <a:pos x="297" y="64"/>
                </a:cxn>
                <a:cxn ang="0">
                  <a:pos x="287" y="70"/>
                </a:cxn>
                <a:cxn ang="0">
                  <a:pos x="269" y="58"/>
                </a:cxn>
                <a:cxn ang="0">
                  <a:pos x="241" y="74"/>
                </a:cxn>
                <a:cxn ang="0">
                  <a:pos x="207" y="43"/>
                </a:cxn>
                <a:cxn ang="0">
                  <a:pos x="192" y="45"/>
                </a:cxn>
                <a:cxn ang="0">
                  <a:pos x="171" y="10"/>
                </a:cxn>
                <a:cxn ang="0">
                  <a:pos x="165" y="19"/>
                </a:cxn>
                <a:cxn ang="0">
                  <a:pos x="143" y="9"/>
                </a:cxn>
                <a:cxn ang="0">
                  <a:pos x="136" y="17"/>
                </a:cxn>
                <a:cxn ang="0">
                  <a:pos x="119" y="0"/>
                </a:cxn>
                <a:cxn ang="0">
                  <a:pos x="97" y="21"/>
                </a:cxn>
                <a:cxn ang="0">
                  <a:pos x="108" y="58"/>
                </a:cxn>
                <a:cxn ang="0">
                  <a:pos x="105" y="59"/>
                </a:cxn>
                <a:cxn ang="0">
                  <a:pos x="105" y="65"/>
                </a:cxn>
                <a:cxn ang="0">
                  <a:pos x="155" y="105"/>
                </a:cxn>
                <a:cxn ang="0">
                  <a:pos x="92" y="167"/>
                </a:cxn>
                <a:cxn ang="0">
                  <a:pos x="115" y="201"/>
                </a:cxn>
                <a:cxn ang="0">
                  <a:pos x="97" y="223"/>
                </a:cxn>
                <a:cxn ang="0">
                  <a:pos x="108" y="240"/>
                </a:cxn>
                <a:cxn ang="0">
                  <a:pos x="87" y="233"/>
                </a:cxn>
                <a:cxn ang="0">
                  <a:pos x="79" y="262"/>
                </a:cxn>
                <a:cxn ang="0">
                  <a:pos x="66" y="272"/>
                </a:cxn>
                <a:cxn ang="0">
                  <a:pos x="63" y="316"/>
                </a:cxn>
                <a:cxn ang="0">
                  <a:pos x="47" y="331"/>
                </a:cxn>
                <a:cxn ang="0">
                  <a:pos x="50" y="352"/>
                </a:cxn>
                <a:cxn ang="0">
                  <a:pos x="36" y="384"/>
                </a:cxn>
                <a:cxn ang="0">
                  <a:pos x="24" y="384"/>
                </a:cxn>
                <a:cxn ang="0">
                  <a:pos x="8" y="402"/>
                </a:cxn>
                <a:cxn ang="0">
                  <a:pos x="4" y="392"/>
                </a:cxn>
                <a:cxn ang="0">
                  <a:pos x="8" y="439"/>
                </a:cxn>
                <a:cxn ang="0">
                  <a:pos x="19" y="431"/>
                </a:cxn>
                <a:cxn ang="0">
                  <a:pos x="45" y="466"/>
                </a:cxn>
                <a:cxn ang="0">
                  <a:pos x="79" y="465"/>
                </a:cxn>
                <a:cxn ang="0">
                  <a:pos x="82" y="489"/>
                </a:cxn>
                <a:cxn ang="0">
                  <a:pos x="105" y="489"/>
                </a:cxn>
                <a:cxn ang="0">
                  <a:pos x="114" y="525"/>
                </a:cxn>
                <a:cxn ang="0">
                  <a:pos x="138" y="526"/>
                </a:cxn>
                <a:cxn ang="0">
                  <a:pos x="135" y="523"/>
                </a:cxn>
                <a:cxn ang="0">
                  <a:pos x="161" y="495"/>
                </a:cxn>
                <a:cxn ang="0">
                  <a:pos x="171" y="466"/>
                </a:cxn>
                <a:cxn ang="0">
                  <a:pos x="193" y="475"/>
                </a:cxn>
                <a:cxn ang="0">
                  <a:pos x="220" y="437"/>
                </a:cxn>
                <a:cxn ang="0">
                  <a:pos x="239" y="425"/>
                </a:cxn>
                <a:cxn ang="0">
                  <a:pos x="277" y="429"/>
                </a:cxn>
                <a:cxn ang="0">
                  <a:pos x="275" y="405"/>
                </a:cxn>
                <a:cxn ang="0">
                  <a:pos x="293" y="388"/>
                </a:cxn>
                <a:cxn ang="0">
                  <a:pos x="327" y="388"/>
                </a:cxn>
                <a:cxn ang="0">
                  <a:pos x="339" y="373"/>
                </a:cxn>
                <a:cxn ang="0">
                  <a:pos x="339" y="372"/>
                </a:cxn>
                <a:cxn ang="0">
                  <a:pos x="331" y="340"/>
                </a:cxn>
                <a:cxn ang="0">
                  <a:pos x="349" y="315"/>
                </a:cxn>
                <a:cxn ang="0">
                  <a:pos x="329" y="265"/>
                </a:cxn>
                <a:cxn ang="0">
                  <a:pos x="397" y="212"/>
                </a:cxn>
                <a:cxn ang="0">
                  <a:pos x="437" y="130"/>
                </a:cxn>
                <a:cxn ang="0">
                  <a:pos x="461" y="109"/>
                </a:cxn>
                <a:cxn ang="0">
                  <a:pos x="462" y="100"/>
                </a:cxn>
                <a:cxn ang="0">
                  <a:pos x="433" y="100"/>
                </a:cxn>
              </a:cxnLst>
              <a:rect l="0" t="0" r="r" b="b"/>
              <a:pathLst>
                <a:path w="462" h="526">
                  <a:moveTo>
                    <a:pt x="433" y="100"/>
                  </a:moveTo>
                  <a:cubicBezTo>
                    <a:pt x="433" y="100"/>
                    <a:pt x="366" y="67"/>
                    <a:pt x="340" y="57"/>
                  </a:cubicBezTo>
                  <a:cubicBezTo>
                    <a:pt x="314" y="47"/>
                    <a:pt x="311" y="73"/>
                    <a:pt x="309" y="73"/>
                  </a:cubicBezTo>
                  <a:cubicBezTo>
                    <a:pt x="306" y="73"/>
                    <a:pt x="300" y="66"/>
                    <a:pt x="297" y="64"/>
                  </a:cubicBezTo>
                  <a:cubicBezTo>
                    <a:pt x="293" y="62"/>
                    <a:pt x="287" y="70"/>
                    <a:pt x="287" y="70"/>
                  </a:cubicBezTo>
                  <a:cubicBezTo>
                    <a:pt x="287" y="70"/>
                    <a:pt x="272" y="59"/>
                    <a:pt x="269" y="58"/>
                  </a:cubicBezTo>
                  <a:cubicBezTo>
                    <a:pt x="267" y="57"/>
                    <a:pt x="241" y="74"/>
                    <a:pt x="241" y="74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7" y="43"/>
                    <a:pt x="199" y="49"/>
                    <a:pt x="192" y="45"/>
                  </a:cubicBezTo>
                  <a:cubicBezTo>
                    <a:pt x="185" y="42"/>
                    <a:pt x="187" y="17"/>
                    <a:pt x="171" y="10"/>
                  </a:cubicBezTo>
                  <a:cubicBezTo>
                    <a:pt x="155" y="3"/>
                    <a:pt x="165" y="19"/>
                    <a:pt x="165" y="1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114" y="53"/>
                    <a:pt x="108" y="58"/>
                  </a:cubicBezTo>
                  <a:cubicBezTo>
                    <a:pt x="107" y="59"/>
                    <a:pt x="106" y="59"/>
                    <a:pt x="105" y="59"/>
                  </a:cubicBezTo>
                  <a:cubicBezTo>
                    <a:pt x="105" y="65"/>
                    <a:pt x="105" y="65"/>
                    <a:pt x="105" y="65"/>
                  </a:cubicBezTo>
                  <a:cubicBezTo>
                    <a:pt x="105" y="65"/>
                    <a:pt x="158" y="92"/>
                    <a:pt x="155" y="105"/>
                  </a:cubicBezTo>
                  <a:cubicBezTo>
                    <a:pt x="151" y="117"/>
                    <a:pt x="92" y="159"/>
                    <a:pt x="92" y="167"/>
                  </a:cubicBezTo>
                  <a:cubicBezTo>
                    <a:pt x="92" y="175"/>
                    <a:pt x="115" y="201"/>
                    <a:pt x="115" y="201"/>
                  </a:cubicBezTo>
                  <a:cubicBezTo>
                    <a:pt x="115" y="201"/>
                    <a:pt x="88" y="215"/>
                    <a:pt x="97" y="223"/>
                  </a:cubicBezTo>
                  <a:cubicBezTo>
                    <a:pt x="106" y="231"/>
                    <a:pt x="108" y="240"/>
                    <a:pt x="108" y="240"/>
                  </a:cubicBezTo>
                  <a:cubicBezTo>
                    <a:pt x="108" y="240"/>
                    <a:pt x="95" y="228"/>
                    <a:pt x="87" y="233"/>
                  </a:cubicBezTo>
                  <a:cubicBezTo>
                    <a:pt x="79" y="237"/>
                    <a:pt x="79" y="262"/>
                    <a:pt x="79" y="262"/>
                  </a:cubicBezTo>
                  <a:cubicBezTo>
                    <a:pt x="66" y="272"/>
                    <a:pt x="66" y="272"/>
                    <a:pt x="66" y="272"/>
                  </a:cubicBezTo>
                  <a:cubicBezTo>
                    <a:pt x="66" y="272"/>
                    <a:pt x="73" y="308"/>
                    <a:pt x="63" y="316"/>
                  </a:cubicBezTo>
                  <a:cubicBezTo>
                    <a:pt x="54" y="324"/>
                    <a:pt x="50" y="327"/>
                    <a:pt x="47" y="331"/>
                  </a:cubicBezTo>
                  <a:cubicBezTo>
                    <a:pt x="45" y="336"/>
                    <a:pt x="58" y="337"/>
                    <a:pt x="50" y="352"/>
                  </a:cubicBezTo>
                  <a:cubicBezTo>
                    <a:pt x="42" y="366"/>
                    <a:pt x="36" y="384"/>
                    <a:pt x="36" y="384"/>
                  </a:cubicBezTo>
                  <a:cubicBezTo>
                    <a:pt x="24" y="384"/>
                    <a:pt x="24" y="384"/>
                    <a:pt x="24" y="384"/>
                  </a:cubicBezTo>
                  <a:cubicBezTo>
                    <a:pt x="8" y="402"/>
                    <a:pt x="8" y="402"/>
                    <a:pt x="8" y="402"/>
                  </a:cubicBezTo>
                  <a:cubicBezTo>
                    <a:pt x="8" y="402"/>
                    <a:pt x="8" y="392"/>
                    <a:pt x="4" y="392"/>
                  </a:cubicBezTo>
                  <a:cubicBezTo>
                    <a:pt x="0" y="392"/>
                    <a:pt x="4" y="439"/>
                    <a:pt x="8" y="439"/>
                  </a:cubicBezTo>
                  <a:cubicBezTo>
                    <a:pt x="11" y="439"/>
                    <a:pt x="19" y="431"/>
                    <a:pt x="19" y="431"/>
                  </a:cubicBezTo>
                  <a:cubicBezTo>
                    <a:pt x="19" y="431"/>
                    <a:pt x="40" y="466"/>
                    <a:pt x="45" y="466"/>
                  </a:cubicBezTo>
                  <a:cubicBezTo>
                    <a:pt x="51" y="466"/>
                    <a:pt x="79" y="461"/>
                    <a:pt x="79" y="465"/>
                  </a:cubicBezTo>
                  <a:cubicBezTo>
                    <a:pt x="79" y="468"/>
                    <a:pt x="78" y="489"/>
                    <a:pt x="82" y="489"/>
                  </a:cubicBezTo>
                  <a:cubicBezTo>
                    <a:pt x="87" y="489"/>
                    <a:pt x="105" y="489"/>
                    <a:pt x="105" y="489"/>
                  </a:cubicBezTo>
                  <a:cubicBezTo>
                    <a:pt x="105" y="489"/>
                    <a:pt x="94" y="524"/>
                    <a:pt x="114" y="525"/>
                  </a:cubicBezTo>
                  <a:cubicBezTo>
                    <a:pt x="119" y="525"/>
                    <a:pt x="128" y="526"/>
                    <a:pt x="138" y="526"/>
                  </a:cubicBezTo>
                  <a:cubicBezTo>
                    <a:pt x="136" y="524"/>
                    <a:pt x="135" y="523"/>
                    <a:pt x="135" y="523"/>
                  </a:cubicBezTo>
                  <a:cubicBezTo>
                    <a:pt x="135" y="521"/>
                    <a:pt x="160" y="506"/>
                    <a:pt x="161" y="495"/>
                  </a:cubicBezTo>
                  <a:cubicBezTo>
                    <a:pt x="163" y="485"/>
                    <a:pt x="161" y="467"/>
                    <a:pt x="171" y="466"/>
                  </a:cubicBezTo>
                  <a:cubicBezTo>
                    <a:pt x="180" y="465"/>
                    <a:pt x="178" y="479"/>
                    <a:pt x="193" y="475"/>
                  </a:cubicBezTo>
                  <a:cubicBezTo>
                    <a:pt x="209" y="472"/>
                    <a:pt x="220" y="437"/>
                    <a:pt x="220" y="437"/>
                  </a:cubicBezTo>
                  <a:cubicBezTo>
                    <a:pt x="239" y="425"/>
                    <a:pt x="239" y="425"/>
                    <a:pt x="239" y="425"/>
                  </a:cubicBezTo>
                  <a:cubicBezTo>
                    <a:pt x="239" y="425"/>
                    <a:pt x="273" y="434"/>
                    <a:pt x="277" y="429"/>
                  </a:cubicBezTo>
                  <a:cubicBezTo>
                    <a:pt x="281" y="425"/>
                    <a:pt x="275" y="407"/>
                    <a:pt x="275" y="405"/>
                  </a:cubicBezTo>
                  <a:cubicBezTo>
                    <a:pt x="275" y="403"/>
                    <a:pt x="287" y="388"/>
                    <a:pt x="293" y="388"/>
                  </a:cubicBezTo>
                  <a:cubicBezTo>
                    <a:pt x="297" y="388"/>
                    <a:pt x="314" y="391"/>
                    <a:pt x="327" y="388"/>
                  </a:cubicBezTo>
                  <a:cubicBezTo>
                    <a:pt x="334" y="386"/>
                    <a:pt x="340" y="382"/>
                    <a:pt x="339" y="373"/>
                  </a:cubicBezTo>
                  <a:cubicBezTo>
                    <a:pt x="339" y="373"/>
                    <a:pt x="339" y="372"/>
                    <a:pt x="339" y="372"/>
                  </a:cubicBezTo>
                  <a:cubicBezTo>
                    <a:pt x="336" y="349"/>
                    <a:pt x="330" y="343"/>
                    <a:pt x="331" y="340"/>
                  </a:cubicBezTo>
                  <a:cubicBezTo>
                    <a:pt x="333" y="337"/>
                    <a:pt x="351" y="326"/>
                    <a:pt x="349" y="315"/>
                  </a:cubicBezTo>
                  <a:cubicBezTo>
                    <a:pt x="346" y="303"/>
                    <a:pt x="319" y="269"/>
                    <a:pt x="329" y="265"/>
                  </a:cubicBezTo>
                  <a:cubicBezTo>
                    <a:pt x="339" y="261"/>
                    <a:pt x="376" y="240"/>
                    <a:pt x="397" y="212"/>
                  </a:cubicBezTo>
                  <a:cubicBezTo>
                    <a:pt x="419" y="184"/>
                    <a:pt x="443" y="162"/>
                    <a:pt x="437" y="130"/>
                  </a:cubicBezTo>
                  <a:cubicBezTo>
                    <a:pt x="437" y="130"/>
                    <a:pt x="461" y="121"/>
                    <a:pt x="461" y="109"/>
                  </a:cubicBezTo>
                  <a:cubicBezTo>
                    <a:pt x="461" y="105"/>
                    <a:pt x="461" y="102"/>
                    <a:pt x="462" y="100"/>
                  </a:cubicBezTo>
                  <a:cubicBezTo>
                    <a:pt x="450" y="100"/>
                    <a:pt x="433" y="100"/>
                    <a:pt x="433" y="1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Freeform 1014" descr="© INSCALE GmbH, 05.05.2010&#10;http://www.presentationload.com/"/>
            <p:cNvSpPr>
              <a:spLocks/>
            </p:cNvSpPr>
            <p:nvPr/>
          </p:nvSpPr>
          <p:spPr bwMode="gray">
            <a:xfrm>
              <a:off x="830" y="1771"/>
              <a:ext cx="249" cy="278"/>
            </a:xfrm>
            <a:custGeom>
              <a:avLst/>
              <a:gdLst/>
              <a:ahLst/>
              <a:cxnLst>
                <a:cxn ang="0">
                  <a:pos x="60" y="285"/>
                </a:cxn>
                <a:cxn ang="0">
                  <a:pos x="0" y="308"/>
                </a:cxn>
                <a:cxn ang="0">
                  <a:pos x="47" y="331"/>
                </a:cxn>
                <a:cxn ang="0">
                  <a:pos x="77" y="343"/>
                </a:cxn>
                <a:cxn ang="0">
                  <a:pos x="116" y="359"/>
                </a:cxn>
                <a:cxn ang="0">
                  <a:pos x="133" y="386"/>
                </a:cxn>
                <a:cxn ang="0">
                  <a:pos x="144" y="414"/>
                </a:cxn>
                <a:cxn ang="0">
                  <a:pos x="143" y="438"/>
                </a:cxn>
                <a:cxn ang="0">
                  <a:pos x="150" y="475"/>
                </a:cxn>
                <a:cxn ang="0">
                  <a:pos x="171" y="477"/>
                </a:cxn>
                <a:cxn ang="0">
                  <a:pos x="220" y="398"/>
                </a:cxn>
                <a:cxn ang="0">
                  <a:pos x="280" y="343"/>
                </a:cxn>
                <a:cxn ang="0">
                  <a:pos x="350" y="354"/>
                </a:cxn>
                <a:cxn ang="0">
                  <a:pos x="385" y="379"/>
                </a:cxn>
                <a:cxn ang="0">
                  <a:pos x="413" y="373"/>
                </a:cxn>
                <a:cxn ang="0">
                  <a:pos x="420" y="334"/>
                </a:cxn>
                <a:cxn ang="0">
                  <a:pos x="460" y="238"/>
                </a:cxn>
                <a:cxn ang="0">
                  <a:pos x="410" y="192"/>
                </a:cxn>
                <a:cxn ang="0">
                  <a:pos x="362" y="202"/>
                </a:cxn>
                <a:cxn ang="0">
                  <a:pos x="327" y="189"/>
                </a:cxn>
                <a:cxn ang="0">
                  <a:pos x="250" y="216"/>
                </a:cxn>
                <a:cxn ang="0">
                  <a:pos x="250" y="199"/>
                </a:cxn>
                <a:cxn ang="0">
                  <a:pos x="243" y="156"/>
                </a:cxn>
                <a:cxn ang="0">
                  <a:pos x="248" y="104"/>
                </a:cxn>
                <a:cxn ang="0">
                  <a:pos x="284" y="52"/>
                </a:cxn>
                <a:cxn ang="0">
                  <a:pos x="278" y="24"/>
                </a:cxn>
                <a:cxn ang="0">
                  <a:pos x="194" y="41"/>
                </a:cxn>
                <a:cxn ang="0">
                  <a:pos x="188" y="72"/>
                </a:cxn>
                <a:cxn ang="0">
                  <a:pos x="176" y="104"/>
                </a:cxn>
                <a:cxn ang="0">
                  <a:pos x="152" y="177"/>
                </a:cxn>
                <a:cxn ang="0">
                  <a:pos x="50" y="208"/>
                </a:cxn>
                <a:cxn ang="0">
                  <a:pos x="45" y="215"/>
                </a:cxn>
              </a:cxnLst>
              <a:rect l="0" t="0" r="r" b="b"/>
              <a:pathLst>
                <a:path w="463" h="516">
                  <a:moveTo>
                    <a:pt x="99" y="258"/>
                  </a:moveTo>
                  <a:cubicBezTo>
                    <a:pt x="60" y="285"/>
                    <a:pt x="60" y="285"/>
                    <a:pt x="60" y="285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47" y="331"/>
                    <a:pt x="47" y="331"/>
                    <a:pt x="47" y="331"/>
                  </a:cubicBezTo>
                  <a:cubicBezTo>
                    <a:pt x="63" y="347"/>
                    <a:pt x="63" y="347"/>
                    <a:pt x="63" y="347"/>
                  </a:cubicBezTo>
                  <a:cubicBezTo>
                    <a:pt x="77" y="343"/>
                    <a:pt x="77" y="343"/>
                    <a:pt x="77" y="343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116" y="359"/>
                    <a:pt x="116" y="359"/>
                    <a:pt x="116" y="359"/>
                  </a:cubicBezTo>
                  <a:cubicBezTo>
                    <a:pt x="114" y="376"/>
                    <a:pt x="114" y="376"/>
                    <a:pt x="114" y="376"/>
                  </a:cubicBezTo>
                  <a:cubicBezTo>
                    <a:pt x="133" y="386"/>
                    <a:pt x="133" y="386"/>
                    <a:pt x="133" y="386"/>
                  </a:cubicBezTo>
                  <a:cubicBezTo>
                    <a:pt x="133" y="405"/>
                    <a:pt x="133" y="405"/>
                    <a:pt x="133" y="405"/>
                  </a:cubicBezTo>
                  <a:cubicBezTo>
                    <a:pt x="144" y="414"/>
                    <a:pt x="144" y="414"/>
                    <a:pt x="144" y="414"/>
                  </a:cubicBezTo>
                  <a:cubicBezTo>
                    <a:pt x="131" y="432"/>
                    <a:pt x="131" y="432"/>
                    <a:pt x="131" y="432"/>
                  </a:cubicBezTo>
                  <a:cubicBezTo>
                    <a:pt x="143" y="438"/>
                    <a:pt x="143" y="438"/>
                    <a:pt x="143" y="438"/>
                  </a:cubicBezTo>
                  <a:cubicBezTo>
                    <a:pt x="137" y="471"/>
                    <a:pt x="137" y="471"/>
                    <a:pt x="137" y="471"/>
                  </a:cubicBezTo>
                  <a:cubicBezTo>
                    <a:pt x="150" y="475"/>
                    <a:pt x="150" y="475"/>
                    <a:pt x="150" y="475"/>
                  </a:cubicBezTo>
                  <a:cubicBezTo>
                    <a:pt x="150" y="475"/>
                    <a:pt x="144" y="516"/>
                    <a:pt x="157" y="514"/>
                  </a:cubicBezTo>
                  <a:cubicBezTo>
                    <a:pt x="171" y="511"/>
                    <a:pt x="171" y="477"/>
                    <a:pt x="171" y="477"/>
                  </a:cubicBezTo>
                  <a:cubicBezTo>
                    <a:pt x="203" y="457"/>
                    <a:pt x="203" y="457"/>
                    <a:pt x="203" y="457"/>
                  </a:cubicBezTo>
                  <a:cubicBezTo>
                    <a:pt x="203" y="457"/>
                    <a:pt x="199" y="389"/>
                    <a:pt x="220" y="398"/>
                  </a:cubicBezTo>
                  <a:cubicBezTo>
                    <a:pt x="242" y="407"/>
                    <a:pt x="241" y="420"/>
                    <a:pt x="255" y="408"/>
                  </a:cubicBezTo>
                  <a:cubicBezTo>
                    <a:pt x="268" y="396"/>
                    <a:pt x="239" y="345"/>
                    <a:pt x="280" y="343"/>
                  </a:cubicBezTo>
                  <a:cubicBezTo>
                    <a:pt x="321" y="341"/>
                    <a:pt x="341" y="363"/>
                    <a:pt x="341" y="363"/>
                  </a:cubicBezTo>
                  <a:cubicBezTo>
                    <a:pt x="350" y="354"/>
                    <a:pt x="350" y="354"/>
                    <a:pt x="350" y="354"/>
                  </a:cubicBezTo>
                  <a:cubicBezTo>
                    <a:pt x="356" y="367"/>
                    <a:pt x="356" y="367"/>
                    <a:pt x="356" y="367"/>
                  </a:cubicBezTo>
                  <a:cubicBezTo>
                    <a:pt x="356" y="367"/>
                    <a:pt x="374" y="375"/>
                    <a:pt x="385" y="379"/>
                  </a:cubicBezTo>
                  <a:cubicBezTo>
                    <a:pt x="386" y="373"/>
                    <a:pt x="388" y="368"/>
                    <a:pt x="392" y="366"/>
                  </a:cubicBezTo>
                  <a:cubicBezTo>
                    <a:pt x="400" y="361"/>
                    <a:pt x="413" y="373"/>
                    <a:pt x="413" y="373"/>
                  </a:cubicBezTo>
                  <a:cubicBezTo>
                    <a:pt x="413" y="373"/>
                    <a:pt x="411" y="364"/>
                    <a:pt x="402" y="356"/>
                  </a:cubicBezTo>
                  <a:cubicBezTo>
                    <a:pt x="393" y="348"/>
                    <a:pt x="420" y="334"/>
                    <a:pt x="420" y="334"/>
                  </a:cubicBezTo>
                  <a:cubicBezTo>
                    <a:pt x="420" y="334"/>
                    <a:pt x="397" y="308"/>
                    <a:pt x="397" y="300"/>
                  </a:cubicBezTo>
                  <a:cubicBezTo>
                    <a:pt x="397" y="292"/>
                    <a:pt x="456" y="250"/>
                    <a:pt x="460" y="238"/>
                  </a:cubicBezTo>
                  <a:cubicBezTo>
                    <a:pt x="463" y="225"/>
                    <a:pt x="410" y="198"/>
                    <a:pt x="410" y="198"/>
                  </a:cubicBezTo>
                  <a:cubicBezTo>
                    <a:pt x="410" y="192"/>
                    <a:pt x="410" y="192"/>
                    <a:pt x="410" y="192"/>
                  </a:cubicBezTo>
                  <a:cubicBezTo>
                    <a:pt x="404" y="192"/>
                    <a:pt x="396" y="180"/>
                    <a:pt x="396" y="180"/>
                  </a:cubicBezTo>
                  <a:cubicBezTo>
                    <a:pt x="396" y="180"/>
                    <a:pt x="364" y="200"/>
                    <a:pt x="362" y="202"/>
                  </a:cubicBezTo>
                  <a:cubicBezTo>
                    <a:pt x="361" y="204"/>
                    <a:pt x="346" y="182"/>
                    <a:pt x="346" y="182"/>
                  </a:cubicBezTo>
                  <a:cubicBezTo>
                    <a:pt x="346" y="182"/>
                    <a:pt x="337" y="188"/>
                    <a:pt x="327" y="189"/>
                  </a:cubicBezTo>
                  <a:cubicBezTo>
                    <a:pt x="317" y="190"/>
                    <a:pt x="303" y="178"/>
                    <a:pt x="284" y="178"/>
                  </a:cubicBezTo>
                  <a:cubicBezTo>
                    <a:pt x="266" y="178"/>
                    <a:pt x="254" y="216"/>
                    <a:pt x="250" y="216"/>
                  </a:cubicBezTo>
                  <a:cubicBezTo>
                    <a:pt x="247" y="216"/>
                    <a:pt x="243" y="209"/>
                    <a:pt x="243" y="209"/>
                  </a:cubicBezTo>
                  <a:cubicBezTo>
                    <a:pt x="243" y="209"/>
                    <a:pt x="246" y="202"/>
                    <a:pt x="250" y="199"/>
                  </a:cubicBezTo>
                  <a:cubicBezTo>
                    <a:pt x="255" y="196"/>
                    <a:pt x="236" y="174"/>
                    <a:pt x="236" y="174"/>
                  </a:cubicBezTo>
                  <a:cubicBezTo>
                    <a:pt x="243" y="156"/>
                    <a:pt x="243" y="156"/>
                    <a:pt x="243" y="156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68" y="107"/>
                    <a:pt x="268" y="98"/>
                  </a:cubicBezTo>
                  <a:cubicBezTo>
                    <a:pt x="268" y="90"/>
                    <a:pt x="284" y="52"/>
                    <a:pt x="284" y="52"/>
                  </a:cubicBezTo>
                  <a:cubicBezTo>
                    <a:pt x="284" y="52"/>
                    <a:pt x="274" y="42"/>
                    <a:pt x="271" y="40"/>
                  </a:cubicBezTo>
                  <a:cubicBezTo>
                    <a:pt x="268" y="38"/>
                    <a:pt x="278" y="24"/>
                    <a:pt x="278" y="24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94" y="41"/>
                    <a:pt x="194" y="41"/>
                    <a:pt x="194" y="41"/>
                  </a:cubicBezTo>
                  <a:cubicBezTo>
                    <a:pt x="194" y="41"/>
                    <a:pt x="174" y="38"/>
                    <a:pt x="166" y="40"/>
                  </a:cubicBezTo>
                  <a:cubicBezTo>
                    <a:pt x="158" y="42"/>
                    <a:pt x="188" y="72"/>
                    <a:pt x="188" y="72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6" y="104"/>
                    <a:pt x="176" y="104"/>
                    <a:pt x="176" y="104"/>
                  </a:cubicBezTo>
                  <a:cubicBezTo>
                    <a:pt x="176" y="104"/>
                    <a:pt x="154" y="122"/>
                    <a:pt x="150" y="126"/>
                  </a:cubicBezTo>
                  <a:cubicBezTo>
                    <a:pt x="147" y="130"/>
                    <a:pt x="152" y="175"/>
                    <a:pt x="152" y="177"/>
                  </a:cubicBezTo>
                  <a:cubicBezTo>
                    <a:pt x="152" y="179"/>
                    <a:pt x="84" y="180"/>
                    <a:pt x="84" y="180"/>
                  </a:cubicBezTo>
                  <a:cubicBezTo>
                    <a:pt x="84" y="180"/>
                    <a:pt x="50" y="211"/>
                    <a:pt x="50" y="208"/>
                  </a:cubicBezTo>
                  <a:cubicBezTo>
                    <a:pt x="50" y="208"/>
                    <a:pt x="47" y="207"/>
                    <a:pt x="44" y="206"/>
                  </a:cubicBezTo>
                  <a:cubicBezTo>
                    <a:pt x="45" y="215"/>
                    <a:pt x="45" y="215"/>
                    <a:pt x="45" y="215"/>
                  </a:cubicBezTo>
                  <a:lnTo>
                    <a:pt x="99" y="2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Freeform 1015" descr="© INSCALE GmbH, 05.05.2010&#10;http://www.presentationload.com/"/>
            <p:cNvSpPr>
              <a:spLocks/>
            </p:cNvSpPr>
            <p:nvPr/>
          </p:nvSpPr>
          <p:spPr bwMode="gray">
            <a:xfrm>
              <a:off x="774" y="2135"/>
              <a:ext cx="308" cy="304"/>
            </a:xfrm>
            <a:custGeom>
              <a:avLst/>
              <a:gdLst/>
              <a:ahLst/>
              <a:cxnLst>
                <a:cxn ang="0">
                  <a:pos x="28" y="215"/>
                </a:cxn>
                <a:cxn ang="0">
                  <a:pos x="86" y="219"/>
                </a:cxn>
                <a:cxn ang="0">
                  <a:pos x="128" y="274"/>
                </a:cxn>
                <a:cxn ang="0">
                  <a:pos x="159" y="354"/>
                </a:cxn>
                <a:cxn ang="0">
                  <a:pos x="190" y="378"/>
                </a:cxn>
                <a:cxn ang="0">
                  <a:pos x="249" y="408"/>
                </a:cxn>
                <a:cxn ang="0">
                  <a:pos x="309" y="420"/>
                </a:cxn>
                <a:cxn ang="0">
                  <a:pos x="387" y="449"/>
                </a:cxn>
                <a:cxn ang="0">
                  <a:pos x="418" y="517"/>
                </a:cxn>
                <a:cxn ang="0">
                  <a:pos x="461" y="522"/>
                </a:cxn>
                <a:cxn ang="0">
                  <a:pos x="540" y="549"/>
                </a:cxn>
                <a:cxn ang="0">
                  <a:pos x="544" y="492"/>
                </a:cxn>
                <a:cxn ang="0">
                  <a:pos x="520" y="457"/>
                </a:cxn>
                <a:cxn ang="0">
                  <a:pos x="512" y="420"/>
                </a:cxn>
                <a:cxn ang="0">
                  <a:pos x="532" y="388"/>
                </a:cxn>
                <a:cxn ang="0">
                  <a:pos x="502" y="368"/>
                </a:cxn>
                <a:cxn ang="0">
                  <a:pos x="476" y="362"/>
                </a:cxn>
                <a:cxn ang="0">
                  <a:pos x="441" y="359"/>
                </a:cxn>
                <a:cxn ang="0">
                  <a:pos x="376" y="366"/>
                </a:cxn>
                <a:cxn ang="0">
                  <a:pos x="329" y="354"/>
                </a:cxn>
                <a:cxn ang="0">
                  <a:pos x="315" y="338"/>
                </a:cxn>
                <a:cxn ang="0">
                  <a:pos x="315" y="298"/>
                </a:cxn>
                <a:cxn ang="0">
                  <a:pos x="324" y="260"/>
                </a:cxn>
                <a:cxn ang="0">
                  <a:pos x="288" y="229"/>
                </a:cxn>
                <a:cxn ang="0">
                  <a:pos x="281" y="208"/>
                </a:cxn>
                <a:cxn ang="0">
                  <a:pos x="259" y="131"/>
                </a:cxn>
                <a:cxn ang="0">
                  <a:pos x="263" y="67"/>
                </a:cxn>
                <a:cxn ang="0">
                  <a:pos x="241" y="21"/>
                </a:cxn>
                <a:cxn ang="0">
                  <a:pos x="167" y="72"/>
                </a:cxn>
                <a:cxn ang="0">
                  <a:pos x="115" y="114"/>
                </a:cxn>
                <a:cxn ang="0">
                  <a:pos x="95" y="123"/>
                </a:cxn>
                <a:cxn ang="0">
                  <a:pos x="10" y="174"/>
                </a:cxn>
                <a:cxn ang="0">
                  <a:pos x="26" y="192"/>
                </a:cxn>
              </a:cxnLst>
              <a:rect l="0" t="0" r="r" b="b"/>
              <a:pathLst>
                <a:path w="571" h="565">
                  <a:moveTo>
                    <a:pt x="26" y="192"/>
                  </a:moveTo>
                  <a:cubicBezTo>
                    <a:pt x="41" y="198"/>
                    <a:pt x="28" y="215"/>
                    <a:pt x="28" y="215"/>
                  </a:cubicBezTo>
                  <a:cubicBezTo>
                    <a:pt x="49" y="232"/>
                    <a:pt x="49" y="232"/>
                    <a:pt x="49" y="232"/>
                  </a:cubicBezTo>
                  <a:cubicBezTo>
                    <a:pt x="49" y="232"/>
                    <a:pt x="75" y="217"/>
                    <a:pt x="86" y="219"/>
                  </a:cubicBezTo>
                  <a:cubicBezTo>
                    <a:pt x="97" y="222"/>
                    <a:pt x="87" y="244"/>
                    <a:pt x="87" y="244"/>
                  </a:cubicBezTo>
                  <a:cubicBezTo>
                    <a:pt x="87" y="244"/>
                    <a:pt x="116" y="266"/>
                    <a:pt x="128" y="274"/>
                  </a:cubicBezTo>
                  <a:cubicBezTo>
                    <a:pt x="140" y="282"/>
                    <a:pt x="136" y="304"/>
                    <a:pt x="137" y="315"/>
                  </a:cubicBezTo>
                  <a:cubicBezTo>
                    <a:pt x="138" y="327"/>
                    <a:pt x="159" y="354"/>
                    <a:pt x="159" y="354"/>
                  </a:cubicBezTo>
                  <a:cubicBezTo>
                    <a:pt x="159" y="354"/>
                    <a:pt x="146" y="386"/>
                    <a:pt x="155" y="397"/>
                  </a:cubicBezTo>
                  <a:cubicBezTo>
                    <a:pt x="165" y="408"/>
                    <a:pt x="186" y="370"/>
                    <a:pt x="190" y="378"/>
                  </a:cubicBezTo>
                  <a:cubicBezTo>
                    <a:pt x="194" y="385"/>
                    <a:pt x="211" y="420"/>
                    <a:pt x="235" y="425"/>
                  </a:cubicBezTo>
                  <a:cubicBezTo>
                    <a:pt x="258" y="430"/>
                    <a:pt x="249" y="408"/>
                    <a:pt x="249" y="408"/>
                  </a:cubicBezTo>
                  <a:cubicBezTo>
                    <a:pt x="249" y="408"/>
                    <a:pt x="269" y="407"/>
                    <a:pt x="276" y="405"/>
                  </a:cubicBezTo>
                  <a:cubicBezTo>
                    <a:pt x="283" y="403"/>
                    <a:pt x="309" y="420"/>
                    <a:pt x="309" y="420"/>
                  </a:cubicBezTo>
                  <a:cubicBezTo>
                    <a:pt x="309" y="420"/>
                    <a:pt x="312" y="442"/>
                    <a:pt x="327" y="450"/>
                  </a:cubicBezTo>
                  <a:cubicBezTo>
                    <a:pt x="342" y="458"/>
                    <a:pt x="372" y="443"/>
                    <a:pt x="387" y="449"/>
                  </a:cubicBezTo>
                  <a:cubicBezTo>
                    <a:pt x="403" y="456"/>
                    <a:pt x="387" y="488"/>
                    <a:pt x="391" y="494"/>
                  </a:cubicBezTo>
                  <a:cubicBezTo>
                    <a:pt x="396" y="500"/>
                    <a:pt x="408" y="509"/>
                    <a:pt x="418" y="517"/>
                  </a:cubicBezTo>
                  <a:cubicBezTo>
                    <a:pt x="427" y="525"/>
                    <a:pt x="436" y="538"/>
                    <a:pt x="438" y="538"/>
                  </a:cubicBezTo>
                  <a:cubicBezTo>
                    <a:pt x="440" y="538"/>
                    <a:pt x="461" y="522"/>
                    <a:pt x="461" y="522"/>
                  </a:cubicBezTo>
                  <a:cubicBezTo>
                    <a:pt x="461" y="522"/>
                    <a:pt x="468" y="536"/>
                    <a:pt x="486" y="551"/>
                  </a:cubicBezTo>
                  <a:cubicBezTo>
                    <a:pt x="503" y="565"/>
                    <a:pt x="540" y="549"/>
                    <a:pt x="540" y="549"/>
                  </a:cubicBezTo>
                  <a:cubicBezTo>
                    <a:pt x="571" y="509"/>
                    <a:pt x="571" y="509"/>
                    <a:pt x="571" y="509"/>
                  </a:cubicBezTo>
                  <a:cubicBezTo>
                    <a:pt x="544" y="492"/>
                    <a:pt x="544" y="492"/>
                    <a:pt x="544" y="492"/>
                  </a:cubicBezTo>
                  <a:cubicBezTo>
                    <a:pt x="549" y="472"/>
                    <a:pt x="549" y="472"/>
                    <a:pt x="549" y="472"/>
                  </a:cubicBezTo>
                  <a:cubicBezTo>
                    <a:pt x="520" y="457"/>
                    <a:pt x="520" y="457"/>
                    <a:pt x="520" y="457"/>
                  </a:cubicBezTo>
                  <a:cubicBezTo>
                    <a:pt x="510" y="420"/>
                    <a:pt x="510" y="420"/>
                    <a:pt x="510" y="420"/>
                  </a:cubicBezTo>
                  <a:cubicBezTo>
                    <a:pt x="510" y="420"/>
                    <a:pt x="511" y="420"/>
                    <a:pt x="512" y="420"/>
                  </a:cubicBezTo>
                  <a:cubicBezTo>
                    <a:pt x="506" y="415"/>
                    <a:pt x="501" y="409"/>
                    <a:pt x="504" y="406"/>
                  </a:cubicBezTo>
                  <a:cubicBezTo>
                    <a:pt x="512" y="400"/>
                    <a:pt x="536" y="395"/>
                    <a:pt x="532" y="388"/>
                  </a:cubicBezTo>
                  <a:cubicBezTo>
                    <a:pt x="528" y="382"/>
                    <a:pt x="518" y="368"/>
                    <a:pt x="518" y="368"/>
                  </a:cubicBezTo>
                  <a:cubicBezTo>
                    <a:pt x="502" y="368"/>
                    <a:pt x="502" y="368"/>
                    <a:pt x="502" y="368"/>
                  </a:cubicBezTo>
                  <a:cubicBezTo>
                    <a:pt x="502" y="368"/>
                    <a:pt x="500" y="354"/>
                    <a:pt x="490" y="354"/>
                  </a:cubicBezTo>
                  <a:cubicBezTo>
                    <a:pt x="481" y="355"/>
                    <a:pt x="476" y="362"/>
                    <a:pt x="476" y="362"/>
                  </a:cubicBezTo>
                  <a:cubicBezTo>
                    <a:pt x="476" y="362"/>
                    <a:pt x="462" y="357"/>
                    <a:pt x="462" y="349"/>
                  </a:cubicBezTo>
                  <a:cubicBezTo>
                    <a:pt x="450" y="354"/>
                    <a:pt x="441" y="359"/>
                    <a:pt x="441" y="359"/>
                  </a:cubicBezTo>
                  <a:cubicBezTo>
                    <a:pt x="441" y="359"/>
                    <a:pt x="436" y="391"/>
                    <a:pt x="418" y="394"/>
                  </a:cubicBezTo>
                  <a:cubicBezTo>
                    <a:pt x="400" y="396"/>
                    <a:pt x="376" y="366"/>
                    <a:pt x="376" y="366"/>
                  </a:cubicBezTo>
                  <a:cubicBezTo>
                    <a:pt x="376" y="366"/>
                    <a:pt x="363" y="374"/>
                    <a:pt x="353" y="375"/>
                  </a:cubicBezTo>
                  <a:cubicBezTo>
                    <a:pt x="343" y="376"/>
                    <a:pt x="329" y="354"/>
                    <a:pt x="329" y="354"/>
                  </a:cubicBezTo>
                  <a:cubicBezTo>
                    <a:pt x="315" y="362"/>
                    <a:pt x="315" y="362"/>
                    <a:pt x="315" y="362"/>
                  </a:cubicBezTo>
                  <a:cubicBezTo>
                    <a:pt x="315" y="338"/>
                    <a:pt x="315" y="338"/>
                    <a:pt x="315" y="338"/>
                  </a:cubicBezTo>
                  <a:cubicBezTo>
                    <a:pt x="315" y="338"/>
                    <a:pt x="329" y="330"/>
                    <a:pt x="334" y="324"/>
                  </a:cubicBezTo>
                  <a:cubicBezTo>
                    <a:pt x="340" y="319"/>
                    <a:pt x="315" y="298"/>
                    <a:pt x="315" y="298"/>
                  </a:cubicBezTo>
                  <a:cubicBezTo>
                    <a:pt x="334" y="294"/>
                    <a:pt x="334" y="294"/>
                    <a:pt x="334" y="294"/>
                  </a:cubicBezTo>
                  <a:cubicBezTo>
                    <a:pt x="334" y="294"/>
                    <a:pt x="341" y="275"/>
                    <a:pt x="324" y="260"/>
                  </a:cubicBezTo>
                  <a:cubicBezTo>
                    <a:pt x="308" y="246"/>
                    <a:pt x="304" y="277"/>
                    <a:pt x="291" y="268"/>
                  </a:cubicBezTo>
                  <a:cubicBezTo>
                    <a:pt x="278" y="259"/>
                    <a:pt x="288" y="231"/>
                    <a:pt x="288" y="229"/>
                  </a:cubicBezTo>
                  <a:cubicBezTo>
                    <a:pt x="288" y="226"/>
                    <a:pt x="301" y="220"/>
                    <a:pt x="301" y="220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1" y="208"/>
                    <a:pt x="285" y="154"/>
                    <a:pt x="283" y="151"/>
                  </a:cubicBezTo>
                  <a:cubicBezTo>
                    <a:pt x="281" y="148"/>
                    <a:pt x="259" y="131"/>
                    <a:pt x="259" y="131"/>
                  </a:cubicBezTo>
                  <a:cubicBezTo>
                    <a:pt x="259" y="131"/>
                    <a:pt x="264" y="105"/>
                    <a:pt x="259" y="100"/>
                  </a:cubicBezTo>
                  <a:cubicBezTo>
                    <a:pt x="253" y="94"/>
                    <a:pt x="260" y="67"/>
                    <a:pt x="263" y="67"/>
                  </a:cubicBezTo>
                  <a:cubicBezTo>
                    <a:pt x="266" y="67"/>
                    <a:pt x="244" y="58"/>
                    <a:pt x="244" y="58"/>
                  </a:cubicBezTo>
                  <a:cubicBezTo>
                    <a:pt x="244" y="58"/>
                    <a:pt x="242" y="42"/>
                    <a:pt x="241" y="21"/>
                  </a:cubicBezTo>
                  <a:cubicBezTo>
                    <a:pt x="241" y="0"/>
                    <a:pt x="216" y="20"/>
                    <a:pt x="216" y="20"/>
                  </a:cubicBezTo>
                  <a:cubicBezTo>
                    <a:pt x="216" y="20"/>
                    <a:pt x="171" y="71"/>
                    <a:pt x="167" y="72"/>
                  </a:cubicBezTo>
                  <a:cubicBezTo>
                    <a:pt x="164" y="72"/>
                    <a:pt x="153" y="102"/>
                    <a:pt x="140" y="111"/>
                  </a:cubicBezTo>
                  <a:cubicBezTo>
                    <a:pt x="128" y="120"/>
                    <a:pt x="115" y="114"/>
                    <a:pt x="115" y="114"/>
                  </a:cubicBezTo>
                  <a:cubicBezTo>
                    <a:pt x="115" y="114"/>
                    <a:pt x="113" y="127"/>
                    <a:pt x="111" y="128"/>
                  </a:cubicBezTo>
                  <a:cubicBezTo>
                    <a:pt x="108" y="130"/>
                    <a:pt x="98" y="123"/>
                    <a:pt x="95" y="123"/>
                  </a:cubicBezTo>
                  <a:cubicBezTo>
                    <a:pt x="93" y="123"/>
                    <a:pt x="65" y="161"/>
                    <a:pt x="63" y="165"/>
                  </a:cubicBezTo>
                  <a:cubicBezTo>
                    <a:pt x="61" y="168"/>
                    <a:pt x="23" y="174"/>
                    <a:pt x="10" y="174"/>
                  </a:cubicBezTo>
                  <a:cubicBezTo>
                    <a:pt x="4" y="175"/>
                    <a:pt x="1" y="185"/>
                    <a:pt x="0" y="196"/>
                  </a:cubicBezTo>
                  <a:cubicBezTo>
                    <a:pt x="9" y="192"/>
                    <a:pt x="18" y="188"/>
                    <a:pt x="26" y="19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Freeform 1016" descr="© INSCALE GmbH, 05.05.2010&#10;http://www.presentationload.com/"/>
            <p:cNvSpPr>
              <a:spLocks/>
            </p:cNvSpPr>
            <p:nvPr/>
          </p:nvSpPr>
          <p:spPr bwMode="gray">
            <a:xfrm>
              <a:off x="910" y="2075"/>
              <a:ext cx="205" cy="273"/>
            </a:xfrm>
            <a:custGeom>
              <a:avLst/>
              <a:gdLst/>
              <a:ahLst/>
              <a:cxnLst>
                <a:cxn ang="0">
                  <a:pos x="6" y="212"/>
                </a:cxn>
                <a:cxn ang="0">
                  <a:pos x="30" y="263"/>
                </a:cxn>
                <a:cxn ang="0">
                  <a:pos x="48" y="332"/>
                </a:cxn>
                <a:cxn ang="0">
                  <a:pos x="38" y="380"/>
                </a:cxn>
                <a:cxn ang="0">
                  <a:pos x="81" y="406"/>
                </a:cxn>
                <a:cxn ang="0">
                  <a:pos x="81" y="436"/>
                </a:cxn>
                <a:cxn ang="0">
                  <a:pos x="62" y="474"/>
                </a:cxn>
                <a:cxn ang="0">
                  <a:pos x="100" y="487"/>
                </a:cxn>
                <a:cxn ang="0">
                  <a:pos x="165" y="506"/>
                </a:cxn>
                <a:cxn ang="0">
                  <a:pos x="209" y="461"/>
                </a:cxn>
                <a:cxn ang="0">
                  <a:pos x="233" y="412"/>
                </a:cxn>
                <a:cxn ang="0">
                  <a:pos x="267" y="348"/>
                </a:cxn>
                <a:cxn ang="0">
                  <a:pos x="329" y="333"/>
                </a:cxn>
                <a:cxn ang="0">
                  <a:pos x="357" y="292"/>
                </a:cxn>
                <a:cxn ang="0">
                  <a:pos x="349" y="264"/>
                </a:cxn>
                <a:cxn ang="0">
                  <a:pos x="301" y="268"/>
                </a:cxn>
                <a:cxn ang="0">
                  <a:pos x="266" y="264"/>
                </a:cxn>
                <a:cxn ang="0">
                  <a:pos x="231" y="253"/>
                </a:cxn>
                <a:cxn ang="0">
                  <a:pos x="261" y="172"/>
                </a:cxn>
                <a:cxn ang="0">
                  <a:pos x="320" y="223"/>
                </a:cxn>
                <a:cxn ang="0">
                  <a:pos x="363" y="180"/>
                </a:cxn>
                <a:cxn ang="0">
                  <a:pos x="380" y="138"/>
                </a:cxn>
                <a:cxn ang="0">
                  <a:pos x="347" y="128"/>
                </a:cxn>
                <a:cxn ang="0">
                  <a:pos x="294" y="95"/>
                </a:cxn>
                <a:cxn ang="0">
                  <a:pos x="261" y="58"/>
                </a:cxn>
                <a:cxn ang="0">
                  <a:pos x="235" y="34"/>
                </a:cxn>
                <a:cxn ang="0">
                  <a:pos x="175" y="0"/>
                </a:cxn>
                <a:cxn ang="0">
                  <a:pos x="161" y="2"/>
                </a:cxn>
                <a:cxn ang="0">
                  <a:pos x="112" y="35"/>
                </a:cxn>
                <a:cxn ang="0">
                  <a:pos x="51" y="77"/>
                </a:cxn>
                <a:cxn ang="0">
                  <a:pos x="27" y="137"/>
                </a:cxn>
                <a:cxn ang="0">
                  <a:pos x="10" y="179"/>
                </a:cxn>
              </a:cxnLst>
              <a:rect l="0" t="0" r="r" b="b"/>
              <a:pathLst>
                <a:path w="380" h="508">
                  <a:moveTo>
                    <a:pt x="10" y="179"/>
                  </a:moveTo>
                  <a:cubicBezTo>
                    <a:pt x="7" y="179"/>
                    <a:pt x="0" y="206"/>
                    <a:pt x="6" y="212"/>
                  </a:cubicBezTo>
                  <a:cubicBezTo>
                    <a:pt x="11" y="217"/>
                    <a:pt x="6" y="243"/>
                    <a:pt x="6" y="243"/>
                  </a:cubicBezTo>
                  <a:cubicBezTo>
                    <a:pt x="6" y="243"/>
                    <a:pt x="28" y="260"/>
                    <a:pt x="30" y="263"/>
                  </a:cubicBezTo>
                  <a:cubicBezTo>
                    <a:pt x="32" y="266"/>
                    <a:pt x="28" y="320"/>
                    <a:pt x="28" y="320"/>
                  </a:cubicBezTo>
                  <a:cubicBezTo>
                    <a:pt x="48" y="332"/>
                    <a:pt x="48" y="332"/>
                    <a:pt x="48" y="332"/>
                  </a:cubicBezTo>
                  <a:cubicBezTo>
                    <a:pt x="48" y="332"/>
                    <a:pt x="35" y="338"/>
                    <a:pt x="35" y="341"/>
                  </a:cubicBezTo>
                  <a:cubicBezTo>
                    <a:pt x="35" y="343"/>
                    <a:pt x="25" y="371"/>
                    <a:pt x="38" y="380"/>
                  </a:cubicBezTo>
                  <a:cubicBezTo>
                    <a:pt x="51" y="389"/>
                    <a:pt x="55" y="358"/>
                    <a:pt x="71" y="372"/>
                  </a:cubicBezTo>
                  <a:cubicBezTo>
                    <a:pt x="88" y="387"/>
                    <a:pt x="81" y="406"/>
                    <a:pt x="81" y="406"/>
                  </a:cubicBezTo>
                  <a:cubicBezTo>
                    <a:pt x="62" y="410"/>
                    <a:pt x="62" y="410"/>
                    <a:pt x="62" y="410"/>
                  </a:cubicBezTo>
                  <a:cubicBezTo>
                    <a:pt x="62" y="410"/>
                    <a:pt x="87" y="431"/>
                    <a:pt x="81" y="436"/>
                  </a:cubicBezTo>
                  <a:cubicBezTo>
                    <a:pt x="76" y="442"/>
                    <a:pt x="62" y="450"/>
                    <a:pt x="62" y="450"/>
                  </a:cubicBezTo>
                  <a:cubicBezTo>
                    <a:pt x="62" y="474"/>
                    <a:pt x="62" y="474"/>
                    <a:pt x="62" y="474"/>
                  </a:cubicBezTo>
                  <a:cubicBezTo>
                    <a:pt x="76" y="466"/>
                    <a:pt x="76" y="466"/>
                    <a:pt x="76" y="466"/>
                  </a:cubicBezTo>
                  <a:cubicBezTo>
                    <a:pt x="76" y="466"/>
                    <a:pt x="90" y="488"/>
                    <a:pt x="100" y="487"/>
                  </a:cubicBezTo>
                  <a:cubicBezTo>
                    <a:pt x="110" y="486"/>
                    <a:pt x="123" y="478"/>
                    <a:pt x="123" y="478"/>
                  </a:cubicBezTo>
                  <a:cubicBezTo>
                    <a:pt x="123" y="478"/>
                    <a:pt x="147" y="508"/>
                    <a:pt x="165" y="506"/>
                  </a:cubicBezTo>
                  <a:cubicBezTo>
                    <a:pt x="183" y="503"/>
                    <a:pt x="188" y="471"/>
                    <a:pt x="188" y="471"/>
                  </a:cubicBezTo>
                  <a:cubicBezTo>
                    <a:pt x="188" y="471"/>
                    <a:pt x="197" y="466"/>
                    <a:pt x="209" y="461"/>
                  </a:cubicBezTo>
                  <a:cubicBezTo>
                    <a:pt x="209" y="461"/>
                    <a:pt x="209" y="461"/>
                    <a:pt x="209" y="461"/>
                  </a:cubicBezTo>
                  <a:cubicBezTo>
                    <a:pt x="209" y="454"/>
                    <a:pt x="233" y="412"/>
                    <a:pt x="233" y="412"/>
                  </a:cubicBezTo>
                  <a:cubicBezTo>
                    <a:pt x="245" y="413"/>
                    <a:pt x="245" y="413"/>
                    <a:pt x="245" y="413"/>
                  </a:cubicBezTo>
                  <a:cubicBezTo>
                    <a:pt x="245" y="413"/>
                    <a:pt x="260" y="361"/>
                    <a:pt x="267" y="348"/>
                  </a:cubicBezTo>
                  <a:cubicBezTo>
                    <a:pt x="273" y="336"/>
                    <a:pt x="317" y="322"/>
                    <a:pt x="317" y="322"/>
                  </a:cubicBezTo>
                  <a:cubicBezTo>
                    <a:pt x="329" y="333"/>
                    <a:pt x="329" y="333"/>
                    <a:pt x="329" y="333"/>
                  </a:cubicBezTo>
                  <a:cubicBezTo>
                    <a:pt x="339" y="298"/>
                    <a:pt x="339" y="298"/>
                    <a:pt x="339" y="298"/>
                  </a:cubicBezTo>
                  <a:cubicBezTo>
                    <a:pt x="357" y="292"/>
                    <a:pt x="357" y="292"/>
                    <a:pt x="357" y="292"/>
                  </a:cubicBezTo>
                  <a:cubicBezTo>
                    <a:pt x="368" y="276"/>
                    <a:pt x="368" y="276"/>
                    <a:pt x="368" y="276"/>
                  </a:cubicBezTo>
                  <a:cubicBezTo>
                    <a:pt x="349" y="264"/>
                    <a:pt x="349" y="264"/>
                    <a:pt x="349" y="264"/>
                  </a:cubicBezTo>
                  <a:cubicBezTo>
                    <a:pt x="349" y="264"/>
                    <a:pt x="330" y="280"/>
                    <a:pt x="317" y="275"/>
                  </a:cubicBezTo>
                  <a:cubicBezTo>
                    <a:pt x="305" y="270"/>
                    <a:pt x="304" y="267"/>
                    <a:pt x="301" y="268"/>
                  </a:cubicBezTo>
                  <a:cubicBezTo>
                    <a:pt x="299" y="268"/>
                    <a:pt x="287" y="277"/>
                    <a:pt x="285" y="277"/>
                  </a:cubicBezTo>
                  <a:cubicBezTo>
                    <a:pt x="283" y="277"/>
                    <a:pt x="275" y="264"/>
                    <a:pt x="266" y="264"/>
                  </a:cubicBezTo>
                  <a:cubicBezTo>
                    <a:pt x="257" y="264"/>
                    <a:pt x="247" y="264"/>
                    <a:pt x="247" y="264"/>
                  </a:cubicBezTo>
                  <a:cubicBezTo>
                    <a:pt x="231" y="253"/>
                    <a:pt x="231" y="253"/>
                    <a:pt x="231" y="253"/>
                  </a:cubicBezTo>
                  <a:cubicBezTo>
                    <a:pt x="231" y="253"/>
                    <a:pt x="234" y="239"/>
                    <a:pt x="230" y="227"/>
                  </a:cubicBezTo>
                  <a:cubicBezTo>
                    <a:pt x="226" y="215"/>
                    <a:pt x="261" y="172"/>
                    <a:pt x="261" y="172"/>
                  </a:cubicBezTo>
                  <a:cubicBezTo>
                    <a:pt x="261" y="172"/>
                    <a:pt x="295" y="198"/>
                    <a:pt x="297" y="200"/>
                  </a:cubicBezTo>
                  <a:cubicBezTo>
                    <a:pt x="299" y="202"/>
                    <a:pt x="320" y="223"/>
                    <a:pt x="320" y="223"/>
                  </a:cubicBezTo>
                  <a:cubicBezTo>
                    <a:pt x="320" y="223"/>
                    <a:pt x="377" y="216"/>
                    <a:pt x="375" y="210"/>
                  </a:cubicBezTo>
                  <a:cubicBezTo>
                    <a:pt x="373" y="204"/>
                    <a:pt x="357" y="185"/>
                    <a:pt x="363" y="180"/>
                  </a:cubicBezTo>
                  <a:cubicBezTo>
                    <a:pt x="369" y="174"/>
                    <a:pt x="378" y="162"/>
                    <a:pt x="378" y="162"/>
                  </a:cubicBezTo>
                  <a:cubicBezTo>
                    <a:pt x="380" y="138"/>
                    <a:pt x="380" y="138"/>
                    <a:pt x="380" y="138"/>
                  </a:cubicBezTo>
                  <a:cubicBezTo>
                    <a:pt x="380" y="138"/>
                    <a:pt x="369" y="148"/>
                    <a:pt x="362" y="141"/>
                  </a:cubicBezTo>
                  <a:cubicBezTo>
                    <a:pt x="355" y="134"/>
                    <a:pt x="353" y="128"/>
                    <a:pt x="347" y="128"/>
                  </a:cubicBezTo>
                  <a:cubicBezTo>
                    <a:pt x="341" y="128"/>
                    <a:pt x="329" y="135"/>
                    <a:pt x="329" y="132"/>
                  </a:cubicBezTo>
                  <a:cubicBezTo>
                    <a:pt x="328" y="130"/>
                    <a:pt x="302" y="105"/>
                    <a:pt x="294" y="95"/>
                  </a:cubicBezTo>
                  <a:cubicBezTo>
                    <a:pt x="284" y="95"/>
                    <a:pt x="275" y="94"/>
                    <a:pt x="270" y="94"/>
                  </a:cubicBezTo>
                  <a:cubicBezTo>
                    <a:pt x="250" y="93"/>
                    <a:pt x="261" y="58"/>
                    <a:pt x="261" y="58"/>
                  </a:cubicBezTo>
                  <a:cubicBezTo>
                    <a:pt x="261" y="58"/>
                    <a:pt x="243" y="58"/>
                    <a:pt x="238" y="58"/>
                  </a:cubicBezTo>
                  <a:cubicBezTo>
                    <a:pt x="234" y="58"/>
                    <a:pt x="235" y="37"/>
                    <a:pt x="235" y="34"/>
                  </a:cubicBezTo>
                  <a:cubicBezTo>
                    <a:pt x="235" y="30"/>
                    <a:pt x="207" y="35"/>
                    <a:pt x="201" y="35"/>
                  </a:cubicBezTo>
                  <a:cubicBezTo>
                    <a:pt x="196" y="35"/>
                    <a:pt x="175" y="0"/>
                    <a:pt x="175" y="0"/>
                  </a:cubicBezTo>
                  <a:cubicBezTo>
                    <a:pt x="175" y="0"/>
                    <a:pt x="167" y="8"/>
                    <a:pt x="164" y="8"/>
                  </a:cubicBezTo>
                  <a:cubicBezTo>
                    <a:pt x="163" y="8"/>
                    <a:pt x="162" y="6"/>
                    <a:pt x="161" y="2"/>
                  </a:cubicBezTo>
                  <a:cubicBezTo>
                    <a:pt x="159" y="8"/>
                    <a:pt x="156" y="13"/>
                    <a:pt x="155" y="15"/>
                  </a:cubicBezTo>
                  <a:cubicBezTo>
                    <a:pt x="149" y="21"/>
                    <a:pt x="112" y="35"/>
                    <a:pt x="112" y="35"/>
                  </a:cubicBezTo>
                  <a:cubicBezTo>
                    <a:pt x="112" y="35"/>
                    <a:pt x="119" y="51"/>
                    <a:pt x="121" y="64"/>
                  </a:cubicBezTo>
                  <a:cubicBezTo>
                    <a:pt x="123" y="78"/>
                    <a:pt x="58" y="77"/>
                    <a:pt x="51" y="77"/>
                  </a:cubicBezTo>
                  <a:cubicBezTo>
                    <a:pt x="43" y="77"/>
                    <a:pt x="51" y="121"/>
                    <a:pt x="51" y="125"/>
                  </a:cubicBezTo>
                  <a:cubicBezTo>
                    <a:pt x="51" y="128"/>
                    <a:pt x="37" y="139"/>
                    <a:pt x="27" y="137"/>
                  </a:cubicBezTo>
                  <a:cubicBezTo>
                    <a:pt x="21" y="135"/>
                    <a:pt x="11" y="159"/>
                    <a:pt x="5" y="176"/>
                  </a:cubicBezTo>
                  <a:cubicBezTo>
                    <a:pt x="9" y="178"/>
                    <a:pt x="11" y="179"/>
                    <a:pt x="10" y="17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Freeform 1017" descr="© INSCALE GmbH, 05.05.2010&#10;http://www.presentationload.com/"/>
            <p:cNvSpPr>
              <a:spLocks/>
            </p:cNvSpPr>
            <p:nvPr/>
          </p:nvSpPr>
          <p:spPr bwMode="gray">
            <a:xfrm>
              <a:off x="912" y="1955"/>
              <a:ext cx="125" cy="137"/>
            </a:xfrm>
            <a:custGeom>
              <a:avLst/>
              <a:gdLst/>
              <a:ahLst/>
              <a:cxnLst>
                <a:cxn ang="0">
                  <a:pos x="233" y="38"/>
                </a:cxn>
                <a:cxn ang="0">
                  <a:pos x="204" y="26"/>
                </a:cxn>
                <a:cxn ang="0">
                  <a:pos x="198" y="13"/>
                </a:cxn>
                <a:cxn ang="0">
                  <a:pos x="189" y="22"/>
                </a:cxn>
                <a:cxn ang="0">
                  <a:pos x="128" y="2"/>
                </a:cxn>
                <a:cxn ang="0">
                  <a:pos x="103" y="67"/>
                </a:cxn>
                <a:cxn ang="0">
                  <a:pos x="68" y="57"/>
                </a:cxn>
                <a:cxn ang="0">
                  <a:pos x="51" y="116"/>
                </a:cxn>
                <a:cxn ang="0">
                  <a:pos x="19" y="136"/>
                </a:cxn>
                <a:cxn ang="0">
                  <a:pos x="10" y="170"/>
                </a:cxn>
                <a:cxn ang="0">
                  <a:pos x="14" y="175"/>
                </a:cxn>
                <a:cxn ang="0">
                  <a:pos x="4" y="189"/>
                </a:cxn>
                <a:cxn ang="0">
                  <a:pos x="10" y="223"/>
                </a:cxn>
                <a:cxn ang="0">
                  <a:pos x="48" y="203"/>
                </a:cxn>
                <a:cxn ang="0">
                  <a:pos x="101" y="181"/>
                </a:cxn>
                <a:cxn ang="0">
                  <a:pos x="96" y="212"/>
                </a:cxn>
                <a:cxn ang="0">
                  <a:pos x="113" y="214"/>
                </a:cxn>
                <a:cxn ang="0">
                  <a:pos x="83" y="238"/>
                </a:cxn>
                <a:cxn ang="0">
                  <a:pos x="115" y="255"/>
                </a:cxn>
                <a:cxn ang="0">
                  <a:pos x="140" y="245"/>
                </a:cxn>
                <a:cxn ang="0">
                  <a:pos x="152" y="238"/>
                </a:cxn>
                <a:cxn ang="0">
                  <a:pos x="158" y="225"/>
                </a:cxn>
                <a:cxn ang="0">
                  <a:pos x="158" y="224"/>
                </a:cxn>
                <a:cxn ang="0">
                  <a:pos x="157" y="184"/>
                </a:cxn>
                <a:cxn ang="0">
                  <a:pos x="161" y="194"/>
                </a:cxn>
                <a:cxn ang="0">
                  <a:pos x="177" y="176"/>
                </a:cxn>
                <a:cxn ang="0">
                  <a:pos x="189" y="176"/>
                </a:cxn>
                <a:cxn ang="0">
                  <a:pos x="203" y="144"/>
                </a:cxn>
                <a:cxn ang="0">
                  <a:pos x="200" y="123"/>
                </a:cxn>
                <a:cxn ang="0">
                  <a:pos x="216" y="108"/>
                </a:cxn>
                <a:cxn ang="0">
                  <a:pos x="219" y="64"/>
                </a:cxn>
                <a:cxn ang="0">
                  <a:pos x="232" y="54"/>
                </a:cxn>
                <a:cxn ang="0">
                  <a:pos x="233" y="38"/>
                </a:cxn>
              </a:cxnLst>
              <a:rect l="0" t="0" r="r" b="b"/>
              <a:pathLst>
                <a:path w="233" h="255">
                  <a:moveTo>
                    <a:pt x="233" y="38"/>
                  </a:moveTo>
                  <a:cubicBezTo>
                    <a:pt x="222" y="34"/>
                    <a:pt x="204" y="26"/>
                    <a:pt x="204" y="26"/>
                  </a:cubicBezTo>
                  <a:cubicBezTo>
                    <a:pt x="198" y="13"/>
                    <a:pt x="198" y="13"/>
                    <a:pt x="198" y="13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9" y="22"/>
                    <a:pt x="169" y="0"/>
                    <a:pt x="128" y="2"/>
                  </a:cubicBezTo>
                  <a:cubicBezTo>
                    <a:pt x="87" y="4"/>
                    <a:pt x="116" y="55"/>
                    <a:pt x="103" y="67"/>
                  </a:cubicBezTo>
                  <a:cubicBezTo>
                    <a:pt x="89" y="79"/>
                    <a:pt x="90" y="66"/>
                    <a:pt x="68" y="57"/>
                  </a:cubicBezTo>
                  <a:cubicBezTo>
                    <a:pt x="47" y="48"/>
                    <a:pt x="51" y="116"/>
                    <a:pt x="51" y="116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61"/>
                    <a:pt x="10" y="170"/>
                  </a:cubicBezTo>
                  <a:cubicBezTo>
                    <a:pt x="11" y="173"/>
                    <a:pt x="12" y="175"/>
                    <a:pt x="14" y="175"/>
                  </a:cubicBezTo>
                  <a:cubicBezTo>
                    <a:pt x="22" y="178"/>
                    <a:pt x="3" y="185"/>
                    <a:pt x="4" y="189"/>
                  </a:cubicBezTo>
                  <a:cubicBezTo>
                    <a:pt x="5" y="193"/>
                    <a:pt x="0" y="223"/>
                    <a:pt x="10" y="223"/>
                  </a:cubicBezTo>
                  <a:cubicBezTo>
                    <a:pt x="20" y="223"/>
                    <a:pt x="40" y="204"/>
                    <a:pt x="48" y="203"/>
                  </a:cubicBezTo>
                  <a:cubicBezTo>
                    <a:pt x="56" y="203"/>
                    <a:pt x="101" y="181"/>
                    <a:pt x="101" y="181"/>
                  </a:cubicBezTo>
                  <a:cubicBezTo>
                    <a:pt x="101" y="181"/>
                    <a:pt x="93" y="211"/>
                    <a:pt x="96" y="212"/>
                  </a:cubicBezTo>
                  <a:cubicBezTo>
                    <a:pt x="100" y="214"/>
                    <a:pt x="113" y="209"/>
                    <a:pt x="113" y="214"/>
                  </a:cubicBezTo>
                  <a:cubicBezTo>
                    <a:pt x="113" y="220"/>
                    <a:pt x="82" y="231"/>
                    <a:pt x="83" y="238"/>
                  </a:cubicBezTo>
                  <a:cubicBezTo>
                    <a:pt x="84" y="242"/>
                    <a:pt x="102" y="251"/>
                    <a:pt x="115" y="255"/>
                  </a:cubicBezTo>
                  <a:cubicBezTo>
                    <a:pt x="122" y="253"/>
                    <a:pt x="132" y="249"/>
                    <a:pt x="140" y="245"/>
                  </a:cubicBezTo>
                  <a:cubicBezTo>
                    <a:pt x="146" y="242"/>
                    <a:pt x="150" y="240"/>
                    <a:pt x="152" y="238"/>
                  </a:cubicBezTo>
                  <a:cubicBezTo>
                    <a:pt x="153" y="236"/>
                    <a:pt x="156" y="231"/>
                    <a:pt x="158" y="225"/>
                  </a:cubicBezTo>
                  <a:cubicBezTo>
                    <a:pt x="158" y="225"/>
                    <a:pt x="158" y="225"/>
                    <a:pt x="158" y="224"/>
                  </a:cubicBezTo>
                  <a:cubicBezTo>
                    <a:pt x="156" y="211"/>
                    <a:pt x="154" y="184"/>
                    <a:pt x="157" y="184"/>
                  </a:cubicBezTo>
                  <a:cubicBezTo>
                    <a:pt x="161" y="184"/>
                    <a:pt x="161" y="194"/>
                    <a:pt x="161" y="194"/>
                  </a:cubicBezTo>
                  <a:cubicBezTo>
                    <a:pt x="177" y="176"/>
                    <a:pt x="177" y="176"/>
                    <a:pt x="177" y="176"/>
                  </a:cubicBezTo>
                  <a:cubicBezTo>
                    <a:pt x="189" y="176"/>
                    <a:pt x="189" y="176"/>
                    <a:pt x="189" y="176"/>
                  </a:cubicBezTo>
                  <a:cubicBezTo>
                    <a:pt x="189" y="176"/>
                    <a:pt x="195" y="158"/>
                    <a:pt x="203" y="144"/>
                  </a:cubicBezTo>
                  <a:cubicBezTo>
                    <a:pt x="211" y="129"/>
                    <a:pt x="198" y="128"/>
                    <a:pt x="200" y="123"/>
                  </a:cubicBezTo>
                  <a:cubicBezTo>
                    <a:pt x="203" y="119"/>
                    <a:pt x="207" y="116"/>
                    <a:pt x="216" y="108"/>
                  </a:cubicBezTo>
                  <a:cubicBezTo>
                    <a:pt x="226" y="100"/>
                    <a:pt x="219" y="64"/>
                    <a:pt x="219" y="64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4"/>
                    <a:pt x="232" y="46"/>
                    <a:pt x="233" y="3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Freeform 1018" descr="© INSCALE GmbH, 05.05.2010&#10;http://www.presentationload.com/"/>
            <p:cNvSpPr>
              <a:spLocks/>
            </p:cNvSpPr>
            <p:nvPr/>
          </p:nvSpPr>
          <p:spPr bwMode="gray">
            <a:xfrm>
              <a:off x="773" y="1998"/>
              <a:ext cx="204" cy="171"/>
            </a:xfrm>
            <a:custGeom>
              <a:avLst/>
              <a:gdLst/>
              <a:ahLst/>
              <a:cxnLst>
                <a:cxn ang="0">
                  <a:pos x="244" y="275"/>
                </a:cxn>
                <a:cxn ang="0">
                  <a:pos x="247" y="312"/>
                </a:cxn>
                <a:cxn ang="0">
                  <a:pos x="261" y="318"/>
                </a:cxn>
                <a:cxn ang="0">
                  <a:pos x="283" y="279"/>
                </a:cxn>
                <a:cxn ang="0">
                  <a:pos x="307" y="267"/>
                </a:cxn>
                <a:cxn ang="0">
                  <a:pos x="307" y="219"/>
                </a:cxn>
                <a:cxn ang="0">
                  <a:pos x="377" y="206"/>
                </a:cxn>
                <a:cxn ang="0">
                  <a:pos x="368" y="177"/>
                </a:cxn>
                <a:cxn ang="0">
                  <a:pos x="374" y="174"/>
                </a:cxn>
                <a:cxn ang="0">
                  <a:pos x="342" y="157"/>
                </a:cxn>
                <a:cxn ang="0">
                  <a:pos x="372" y="133"/>
                </a:cxn>
                <a:cxn ang="0">
                  <a:pos x="355" y="131"/>
                </a:cxn>
                <a:cxn ang="0">
                  <a:pos x="360" y="100"/>
                </a:cxn>
                <a:cxn ang="0">
                  <a:pos x="307" y="122"/>
                </a:cxn>
                <a:cxn ang="0">
                  <a:pos x="269" y="142"/>
                </a:cxn>
                <a:cxn ang="0">
                  <a:pos x="263" y="108"/>
                </a:cxn>
                <a:cxn ang="0">
                  <a:pos x="273" y="94"/>
                </a:cxn>
                <a:cxn ang="0">
                  <a:pos x="269" y="89"/>
                </a:cxn>
                <a:cxn ang="0">
                  <a:pos x="264" y="92"/>
                </a:cxn>
                <a:cxn ang="0">
                  <a:pos x="257" y="53"/>
                </a:cxn>
                <a:cxn ang="0">
                  <a:pos x="244" y="49"/>
                </a:cxn>
                <a:cxn ang="0">
                  <a:pos x="250" y="16"/>
                </a:cxn>
                <a:cxn ang="0">
                  <a:pos x="238" y="10"/>
                </a:cxn>
                <a:cxn ang="0">
                  <a:pos x="239" y="9"/>
                </a:cxn>
                <a:cxn ang="0">
                  <a:pos x="223" y="26"/>
                </a:cxn>
                <a:cxn ang="0">
                  <a:pos x="206" y="5"/>
                </a:cxn>
                <a:cxn ang="0">
                  <a:pos x="192" y="12"/>
                </a:cxn>
                <a:cxn ang="0">
                  <a:pos x="170" y="5"/>
                </a:cxn>
                <a:cxn ang="0">
                  <a:pos x="156" y="16"/>
                </a:cxn>
                <a:cxn ang="0">
                  <a:pos x="59" y="48"/>
                </a:cxn>
                <a:cxn ang="0">
                  <a:pos x="67" y="79"/>
                </a:cxn>
                <a:cxn ang="0">
                  <a:pos x="36" y="85"/>
                </a:cxn>
                <a:cxn ang="0">
                  <a:pos x="19" y="73"/>
                </a:cxn>
                <a:cxn ang="0">
                  <a:pos x="12" y="80"/>
                </a:cxn>
                <a:cxn ang="0">
                  <a:pos x="0" y="96"/>
                </a:cxn>
                <a:cxn ang="0">
                  <a:pos x="40" y="98"/>
                </a:cxn>
                <a:cxn ang="0">
                  <a:pos x="70" y="135"/>
                </a:cxn>
                <a:cxn ang="0">
                  <a:pos x="98" y="127"/>
                </a:cxn>
                <a:cxn ang="0">
                  <a:pos x="115" y="144"/>
                </a:cxn>
                <a:cxn ang="0">
                  <a:pos x="101" y="160"/>
                </a:cxn>
                <a:cxn ang="0">
                  <a:pos x="161" y="219"/>
                </a:cxn>
                <a:cxn ang="0">
                  <a:pos x="183" y="206"/>
                </a:cxn>
                <a:cxn ang="0">
                  <a:pos x="213" y="265"/>
                </a:cxn>
                <a:cxn ang="0">
                  <a:pos x="217" y="277"/>
                </a:cxn>
                <a:cxn ang="0">
                  <a:pos x="219" y="274"/>
                </a:cxn>
                <a:cxn ang="0">
                  <a:pos x="244" y="275"/>
                </a:cxn>
              </a:cxnLst>
              <a:rect l="0" t="0" r="r" b="b"/>
              <a:pathLst>
                <a:path w="379" h="318">
                  <a:moveTo>
                    <a:pt x="244" y="275"/>
                  </a:moveTo>
                  <a:cubicBezTo>
                    <a:pt x="245" y="296"/>
                    <a:pt x="247" y="312"/>
                    <a:pt x="247" y="312"/>
                  </a:cubicBezTo>
                  <a:cubicBezTo>
                    <a:pt x="247" y="312"/>
                    <a:pt x="256" y="316"/>
                    <a:pt x="261" y="318"/>
                  </a:cubicBezTo>
                  <a:cubicBezTo>
                    <a:pt x="267" y="301"/>
                    <a:pt x="277" y="277"/>
                    <a:pt x="283" y="279"/>
                  </a:cubicBezTo>
                  <a:cubicBezTo>
                    <a:pt x="293" y="281"/>
                    <a:pt x="307" y="270"/>
                    <a:pt x="307" y="267"/>
                  </a:cubicBezTo>
                  <a:cubicBezTo>
                    <a:pt x="307" y="263"/>
                    <a:pt x="299" y="219"/>
                    <a:pt x="307" y="219"/>
                  </a:cubicBezTo>
                  <a:cubicBezTo>
                    <a:pt x="314" y="219"/>
                    <a:pt x="379" y="220"/>
                    <a:pt x="377" y="206"/>
                  </a:cubicBezTo>
                  <a:cubicBezTo>
                    <a:pt x="375" y="193"/>
                    <a:pt x="368" y="177"/>
                    <a:pt x="368" y="177"/>
                  </a:cubicBezTo>
                  <a:cubicBezTo>
                    <a:pt x="368" y="177"/>
                    <a:pt x="370" y="176"/>
                    <a:pt x="374" y="174"/>
                  </a:cubicBezTo>
                  <a:cubicBezTo>
                    <a:pt x="361" y="170"/>
                    <a:pt x="343" y="161"/>
                    <a:pt x="342" y="157"/>
                  </a:cubicBezTo>
                  <a:cubicBezTo>
                    <a:pt x="341" y="150"/>
                    <a:pt x="372" y="139"/>
                    <a:pt x="372" y="133"/>
                  </a:cubicBezTo>
                  <a:cubicBezTo>
                    <a:pt x="372" y="128"/>
                    <a:pt x="359" y="133"/>
                    <a:pt x="355" y="131"/>
                  </a:cubicBezTo>
                  <a:cubicBezTo>
                    <a:pt x="352" y="130"/>
                    <a:pt x="360" y="100"/>
                    <a:pt x="360" y="100"/>
                  </a:cubicBezTo>
                  <a:cubicBezTo>
                    <a:pt x="360" y="100"/>
                    <a:pt x="315" y="122"/>
                    <a:pt x="307" y="122"/>
                  </a:cubicBezTo>
                  <a:cubicBezTo>
                    <a:pt x="299" y="123"/>
                    <a:pt x="279" y="142"/>
                    <a:pt x="269" y="142"/>
                  </a:cubicBezTo>
                  <a:cubicBezTo>
                    <a:pt x="259" y="142"/>
                    <a:pt x="264" y="112"/>
                    <a:pt x="263" y="108"/>
                  </a:cubicBezTo>
                  <a:cubicBezTo>
                    <a:pt x="262" y="104"/>
                    <a:pt x="281" y="97"/>
                    <a:pt x="273" y="94"/>
                  </a:cubicBezTo>
                  <a:cubicBezTo>
                    <a:pt x="271" y="94"/>
                    <a:pt x="270" y="92"/>
                    <a:pt x="269" y="89"/>
                  </a:cubicBezTo>
                  <a:cubicBezTo>
                    <a:pt x="268" y="90"/>
                    <a:pt x="266" y="91"/>
                    <a:pt x="264" y="92"/>
                  </a:cubicBezTo>
                  <a:cubicBezTo>
                    <a:pt x="251" y="94"/>
                    <a:pt x="257" y="53"/>
                    <a:pt x="257" y="5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50" y="16"/>
                    <a:pt x="250" y="16"/>
                    <a:pt x="250" y="16"/>
                  </a:cubicBezTo>
                  <a:cubicBezTo>
                    <a:pt x="238" y="10"/>
                    <a:pt x="238" y="10"/>
                    <a:pt x="238" y="10"/>
                  </a:cubicBezTo>
                  <a:cubicBezTo>
                    <a:pt x="239" y="9"/>
                    <a:pt x="239" y="9"/>
                    <a:pt x="239" y="9"/>
                  </a:cubicBezTo>
                  <a:cubicBezTo>
                    <a:pt x="228" y="14"/>
                    <a:pt x="224" y="26"/>
                    <a:pt x="223" y="26"/>
                  </a:cubicBezTo>
                  <a:cubicBezTo>
                    <a:pt x="222" y="26"/>
                    <a:pt x="216" y="9"/>
                    <a:pt x="206" y="5"/>
                  </a:cubicBezTo>
                  <a:cubicBezTo>
                    <a:pt x="195" y="0"/>
                    <a:pt x="192" y="12"/>
                    <a:pt x="192" y="12"/>
                  </a:cubicBezTo>
                  <a:cubicBezTo>
                    <a:pt x="192" y="12"/>
                    <a:pt x="179" y="7"/>
                    <a:pt x="170" y="5"/>
                  </a:cubicBezTo>
                  <a:cubicBezTo>
                    <a:pt x="160" y="3"/>
                    <a:pt x="156" y="16"/>
                    <a:pt x="156" y="16"/>
                  </a:cubicBezTo>
                  <a:cubicBezTo>
                    <a:pt x="156" y="16"/>
                    <a:pt x="60" y="47"/>
                    <a:pt x="59" y="48"/>
                  </a:cubicBezTo>
                  <a:cubicBezTo>
                    <a:pt x="59" y="50"/>
                    <a:pt x="71" y="67"/>
                    <a:pt x="67" y="79"/>
                  </a:cubicBezTo>
                  <a:cubicBezTo>
                    <a:pt x="63" y="90"/>
                    <a:pt x="38" y="85"/>
                    <a:pt x="36" y="85"/>
                  </a:cubicBezTo>
                  <a:cubicBezTo>
                    <a:pt x="35" y="85"/>
                    <a:pt x="19" y="73"/>
                    <a:pt x="19" y="7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0"/>
                    <a:pt x="0" y="94"/>
                    <a:pt x="0" y="96"/>
                  </a:cubicBezTo>
                  <a:cubicBezTo>
                    <a:pt x="0" y="96"/>
                    <a:pt x="30" y="98"/>
                    <a:pt x="40" y="98"/>
                  </a:cubicBezTo>
                  <a:cubicBezTo>
                    <a:pt x="50" y="98"/>
                    <a:pt x="69" y="132"/>
                    <a:pt x="70" y="135"/>
                  </a:cubicBezTo>
                  <a:cubicBezTo>
                    <a:pt x="71" y="138"/>
                    <a:pt x="94" y="127"/>
                    <a:pt x="98" y="127"/>
                  </a:cubicBezTo>
                  <a:cubicBezTo>
                    <a:pt x="101" y="127"/>
                    <a:pt x="113" y="140"/>
                    <a:pt x="115" y="144"/>
                  </a:cubicBezTo>
                  <a:cubicBezTo>
                    <a:pt x="118" y="148"/>
                    <a:pt x="101" y="160"/>
                    <a:pt x="101" y="160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1" y="219"/>
                    <a:pt x="177" y="206"/>
                    <a:pt x="183" y="206"/>
                  </a:cubicBezTo>
                  <a:cubicBezTo>
                    <a:pt x="189" y="206"/>
                    <a:pt x="213" y="265"/>
                    <a:pt x="213" y="265"/>
                  </a:cubicBezTo>
                  <a:cubicBezTo>
                    <a:pt x="213" y="265"/>
                    <a:pt x="215" y="270"/>
                    <a:pt x="217" y="277"/>
                  </a:cubicBezTo>
                  <a:cubicBezTo>
                    <a:pt x="218" y="275"/>
                    <a:pt x="219" y="274"/>
                    <a:pt x="219" y="274"/>
                  </a:cubicBezTo>
                  <a:cubicBezTo>
                    <a:pt x="219" y="274"/>
                    <a:pt x="244" y="254"/>
                    <a:pt x="244" y="27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Freeform 1019" descr="© INSCALE GmbH, 05.05.2010&#10;http://www.presentationload.com/"/>
            <p:cNvSpPr>
              <a:spLocks/>
            </p:cNvSpPr>
            <p:nvPr/>
          </p:nvSpPr>
          <p:spPr bwMode="gray">
            <a:xfrm>
              <a:off x="657" y="1860"/>
              <a:ext cx="227" cy="151"/>
            </a:xfrm>
            <a:custGeom>
              <a:avLst/>
              <a:gdLst/>
              <a:ahLst/>
              <a:cxnLst>
                <a:cxn ang="0">
                  <a:pos x="62" y="195"/>
                </a:cxn>
                <a:cxn ang="0">
                  <a:pos x="78" y="244"/>
                </a:cxn>
                <a:cxn ang="0">
                  <a:pos x="109" y="278"/>
                </a:cxn>
                <a:cxn ang="0">
                  <a:pos x="123" y="265"/>
                </a:cxn>
                <a:cxn ang="0">
                  <a:pos x="150" y="264"/>
                </a:cxn>
                <a:cxn ang="0">
                  <a:pos x="172" y="252"/>
                </a:cxn>
                <a:cxn ang="0">
                  <a:pos x="170" y="267"/>
                </a:cxn>
                <a:cxn ang="0">
                  <a:pos x="193" y="276"/>
                </a:cxn>
                <a:cxn ang="0">
                  <a:pos x="197" y="262"/>
                </a:cxn>
                <a:cxn ang="0">
                  <a:pos x="224" y="244"/>
                </a:cxn>
                <a:cxn ang="0">
                  <a:pos x="219" y="219"/>
                </a:cxn>
                <a:cxn ang="0">
                  <a:pos x="250" y="201"/>
                </a:cxn>
                <a:cxn ang="0">
                  <a:pos x="246" y="146"/>
                </a:cxn>
                <a:cxn ang="0">
                  <a:pos x="274" y="143"/>
                </a:cxn>
                <a:cxn ang="0">
                  <a:pos x="280" y="129"/>
                </a:cxn>
                <a:cxn ang="0">
                  <a:pos x="323" y="146"/>
                </a:cxn>
                <a:cxn ang="0">
                  <a:pos x="322" y="144"/>
                </a:cxn>
                <a:cxn ang="0">
                  <a:pos x="351" y="107"/>
                </a:cxn>
                <a:cxn ang="0">
                  <a:pos x="382" y="121"/>
                </a:cxn>
                <a:cxn ang="0">
                  <a:pos x="421" y="94"/>
                </a:cxn>
                <a:cxn ang="0">
                  <a:pos x="367" y="51"/>
                </a:cxn>
                <a:cxn ang="0">
                  <a:pos x="366" y="42"/>
                </a:cxn>
                <a:cxn ang="0">
                  <a:pos x="333" y="35"/>
                </a:cxn>
                <a:cxn ang="0">
                  <a:pos x="303" y="5"/>
                </a:cxn>
                <a:cxn ang="0">
                  <a:pos x="290" y="21"/>
                </a:cxn>
                <a:cxn ang="0">
                  <a:pos x="263" y="24"/>
                </a:cxn>
                <a:cxn ang="0">
                  <a:pos x="214" y="16"/>
                </a:cxn>
                <a:cxn ang="0">
                  <a:pos x="194" y="44"/>
                </a:cxn>
                <a:cxn ang="0">
                  <a:pos x="153" y="32"/>
                </a:cxn>
                <a:cxn ang="0">
                  <a:pos x="122" y="70"/>
                </a:cxn>
                <a:cxn ang="0">
                  <a:pos x="82" y="90"/>
                </a:cxn>
                <a:cxn ang="0">
                  <a:pos x="52" y="92"/>
                </a:cxn>
                <a:cxn ang="0">
                  <a:pos x="7" y="121"/>
                </a:cxn>
                <a:cxn ang="0">
                  <a:pos x="24" y="164"/>
                </a:cxn>
                <a:cxn ang="0">
                  <a:pos x="20" y="170"/>
                </a:cxn>
                <a:cxn ang="0">
                  <a:pos x="44" y="189"/>
                </a:cxn>
                <a:cxn ang="0">
                  <a:pos x="62" y="195"/>
                </a:cxn>
              </a:cxnLst>
              <a:rect l="0" t="0" r="r" b="b"/>
              <a:pathLst>
                <a:path w="421" h="282">
                  <a:moveTo>
                    <a:pt x="62" y="195"/>
                  </a:moveTo>
                  <a:cubicBezTo>
                    <a:pt x="68" y="201"/>
                    <a:pt x="76" y="243"/>
                    <a:pt x="78" y="244"/>
                  </a:cubicBezTo>
                  <a:cubicBezTo>
                    <a:pt x="80" y="244"/>
                    <a:pt x="101" y="282"/>
                    <a:pt x="109" y="278"/>
                  </a:cubicBezTo>
                  <a:cubicBezTo>
                    <a:pt x="117" y="274"/>
                    <a:pt x="120" y="265"/>
                    <a:pt x="123" y="265"/>
                  </a:cubicBezTo>
                  <a:cubicBezTo>
                    <a:pt x="127" y="265"/>
                    <a:pt x="142" y="271"/>
                    <a:pt x="150" y="264"/>
                  </a:cubicBezTo>
                  <a:cubicBezTo>
                    <a:pt x="159" y="257"/>
                    <a:pt x="155" y="244"/>
                    <a:pt x="172" y="252"/>
                  </a:cubicBezTo>
                  <a:cubicBezTo>
                    <a:pt x="190" y="259"/>
                    <a:pt x="169" y="267"/>
                    <a:pt x="170" y="267"/>
                  </a:cubicBezTo>
                  <a:cubicBezTo>
                    <a:pt x="172" y="268"/>
                    <a:pt x="193" y="276"/>
                    <a:pt x="193" y="276"/>
                  </a:cubicBezTo>
                  <a:cubicBezTo>
                    <a:pt x="193" y="276"/>
                    <a:pt x="194" y="264"/>
                    <a:pt x="197" y="262"/>
                  </a:cubicBezTo>
                  <a:cubicBezTo>
                    <a:pt x="200" y="261"/>
                    <a:pt x="229" y="256"/>
                    <a:pt x="224" y="244"/>
                  </a:cubicBezTo>
                  <a:cubicBezTo>
                    <a:pt x="219" y="231"/>
                    <a:pt x="210" y="224"/>
                    <a:pt x="219" y="219"/>
                  </a:cubicBezTo>
                  <a:cubicBezTo>
                    <a:pt x="227" y="214"/>
                    <a:pt x="250" y="208"/>
                    <a:pt x="250" y="201"/>
                  </a:cubicBezTo>
                  <a:cubicBezTo>
                    <a:pt x="251" y="194"/>
                    <a:pt x="244" y="146"/>
                    <a:pt x="246" y="146"/>
                  </a:cubicBezTo>
                  <a:cubicBezTo>
                    <a:pt x="247" y="145"/>
                    <a:pt x="274" y="143"/>
                    <a:pt x="274" y="143"/>
                  </a:cubicBezTo>
                  <a:cubicBezTo>
                    <a:pt x="274" y="143"/>
                    <a:pt x="279" y="129"/>
                    <a:pt x="280" y="129"/>
                  </a:cubicBezTo>
                  <a:cubicBezTo>
                    <a:pt x="281" y="129"/>
                    <a:pt x="309" y="141"/>
                    <a:pt x="323" y="146"/>
                  </a:cubicBezTo>
                  <a:cubicBezTo>
                    <a:pt x="322" y="144"/>
                    <a:pt x="322" y="144"/>
                    <a:pt x="322" y="144"/>
                  </a:cubicBezTo>
                  <a:cubicBezTo>
                    <a:pt x="351" y="107"/>
                    <a:pt x="351" y="107"/>
                    <a:pt x="351" y="107"/>
                  </a:cubicBezTo>
                  <a:cubicBezTo>
                    <a:pt x="382" y="121"/>
                    <a:pt x="382" y="121"/>
                    <a:pt x="382" y="121"/>
                  </a:cubicBezTo>
                  <a:cubicBezTo>
                    <a:pt x="421" y="94"/>
                    <a:pt x="421" y="94"/>
                    <a:pt x="421" y="94"/>
                  </a:cubicBezTo>
                  <a:cubicBezTo>
                    <a:pt x="367" y="51"/>
                    <a:pt x="367" y="51"/>
                    <a:pt x="367" y="51"/>
                  </a:cubicBezTo>
                  <a:cubicBezTo>
                    <a:pt x="366" y="42"/>
                    <a:pt x="366" y="42"/>
                    <a:pt x="366" y="42"/>
                  </a:cubicBezTo>
                  <a:cubicBezTo>
                    <a:pt x="355" y="39"/>
                    <a:pt x="333" y="35"/>
                    <a:pt x="333" y="35"/>
                  </a:cubicBezTo>
                  <a:cubicBezTo>
                    <a:pt x="333" y="35"/>
                    <a:pt x="310" y="10"/>
                    <a:pt x="303" y="5"/>
                  </a:cubicBezTo>
                  <a:cubicBezTo>
                    <a:pt x="296" y="0"/>
                    <a:pt x="290" y="21"/>
                    <a:pt x="290" y="21"/>
                  </a:cubicBezTo>
                  <a:cubicBezTo>
                    <a:pt x="290" y="21"/>
                    <a:pt x="283" y="24"/>
                    <a:pt x="263" y="24"/>
                  </a:cubicBezTo>
                  <a:cubicBezTo>
                    <a:pt x="243" y="25"/>
                    <a:pt x="218" y="15"/>
                    <a:pt x="214" y="16"/>
                  </a:cubicBezTo>
                  <a:cubicBezTo>
                    <a:pt x="211" y="16"/>
                    <a:pt x="195" y="40"/>
                    <a:pt x="194" y="44"/>
                  </a:cubicBezTo>
                  <a:cubicBezTo>
                    <a:pt x="194" y="48"/>
                    <a:pt x="173" y="36"/>
                    <a:pt x="153" y="32"/>
                  </a:cubicBezTo>
                  <a:cubicBezTo>
                    <a:pt x="133" y="27"/>
                    <a:pt x="123" y="65"/>
                    <a:pt x="122" y="70"/>
                  </a:cubicBezTo>
                  <a:cubicBezTo>
                    <a:pt x="120" y="76"/>
                    <a:pt x="86" y="88"/>
                    <a:pt x="82" y="90"/>
                  </a:cubicBezTo>
                  <a:cubicBezTo>
                    <a:pt x="78" y="93"/>
                    <a:pt x="52" y="92"/>
                    <a:pt x="52" y="92"/>
                  </a:cubicBezTo>
                  <a:cubicBezTo>
                    <a:pt x="52" y="92"/>
                    <a:pt x="14" y="117"/>
                    <a:pt x="7" y="121"/>
                  </a:cubicBezTo>
                  <a:cubicBezTo>
                    <a:pt x="0" y="125"/>
                    <a:pt x="24" y="161"/>
                    <a:pt x="24" y="164"/>
                  </a:cubicBezTo>
                  <a:cubicBezTo>
                    <a:pt x="24" y="165"/>
                    <a:pt x="22" y="167"/>
                    <a:pt x="20" y="170"/>
                  </a:cubicBezTo>
                  <a:cubicBezTo>
                    <a:pt x="28" y="176"/>
                    <a:pt x="39" y="185"/>
                    <a:pt x="44" y="189"/>
                  </a:cubicBezTo>
                  <a:cubicBezTo>
                    <a:pt x="53" y="195"/>
                    <a:pt x="56" y="189"/>
                    <a:pt x="62" y="19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Freeform 1020" descr="© INSCALE GmbH, 05.05.2010&#10;http://www.presentationload.com/"/>
            <p:cNvSpPr>
              <a:spLocks/>
            </p:cNvSpPr>
            <p:nvPr/>
          </p:nvSpPr>
          <p:spPr bwMode="gray">
            <a:xfrm>
              <a:off x="788" y="1929"/>
              <a:ext cx="120" cy="84"/>
            </a:xfrm>
            <a:custGeom>
              <a:avLst/>
              <a:gdLst/>
              <a:ahLst/>
              <a:cxnLst>
                <a:cxn ang="0">
                  <a:pos x="141" y="134"/>
                </a:cxn>
                <a:cxn ang="0">
                  <a:pos x="163" y="141"/>
                </a:cxn>
                <a:cxn ang="0">
                  <a:pos x="177" y="134"/>
                </a:cxn>
                <a:cxn ang="0">
                  <a:pos x="194" y="155"/>
                </a:cxn>
                <a:cxn ang="0">
                  <a:pos x="210" y="138"/>
                </a:cxn>
                <a:cxn ang="0">
                  <a:pos x="222" y="121"/>
                </a:cxn>
                <a:cxn ang="0">
                  <a:pos x="211" y="112"/>
                </a:cxn>
                <a:cxn ang="0">
                  <a:pos x="211" y="93"/>
                </a:cxn>
                <a:cxn ang="0">
                  <a:pos x="192" y="83"/>
                </a:cxn>
                <a:cxn ang="0">
                  <a:pos x="194" y="66"/>
                </a:cxn>
                <a:cxn ang="0">
                  <a:pos x="176" y="69"/>
                </a:cxn>
                <a:cxn ang="0">
                  <a:pos x="155" y="50"/>
                </a:cxn>
                <a:cxn ang="0">
                  <a:pos x="141" y="54"/>
                </a:cxn>
                <a:cxn ang="0">
                  <a:pos x="125" y="38"/>
                </a:cxn>
                <a:cxn ang="0">
                  <a:pos x="95" y="55"/>
                </a:cxn>
                <a:cxn ang="0">
                  <a:pos x="79" y="17"/>
                </a:cxn>
                <a:cxn ang="0">
                  <a:pos x="36" y="0"/>
                </a:cxn>
                <a:cxn ang="0">
                  <a:pos x="30" y="14"/>
                </a:cxn>
                <a:cxn ang="0">
                  <a:pos x="2" y="17"/>
                </a:cxn>
                <a:cxn ang="0">
                  <a:pos x="6" y="72"/>
                </a:cxn>
                <a:cxn ang="0">
                  <a:pos x="6" y="72"/>
                </a:cxn>
                <a:cxn ang="0">
                  <a:pos x="28" y="83"/>
                </a:cxn>
                <a:cxn ang="0">
                  <a:pos x="70" y="84"/>
                </a:cxn>
                <a:cxn ang="0">
                  <a:pos x="67" y="103"/>
                </a:cxn>
                <a:cxn ang="0">
                  <a:pos x="83" y="115"/>
                </a:cxn>
                <a:cxn ang="0">
                  <a:pos x="76" y="129"/>
                </a:cxn>
                <a:cxn ang="0">
                  <a:pos x="93" y="156"/>
                </a:cxn>
                <a:cxn ang="0">
                  <a:pos x="127" y="145"/>
                </a:cxn>
                <a:cxn ang="0">
                  <a:pos x="141" y="134"/>
                </a:cxn>
              </a:cxnLst>
              <a:rect l="0" t="0" r="r" b="b"/>
              <a:pathLst>
                <a:path w="222" h="156">
                  <a:moveTo>
                    <a:pt x="141" y="134"/>
                  </a:moveTo>
                  <a:cubicBezTo>
                    <a:pt x="150" y="136"/>
                    <a:pt x="163" y="141"/>
                    <a:pt x="163" y="141"/>
                  </a:cubicBezTo>
                  <a:cubicBezTo>
                    <a:pt x="163" y="141"/>
                    <a:pt x="166" y="129"/>
                    <a:pt x="177" y="134"/>
                  </a:cubicBezTo>
                  <a:cubicBezTo>
                    <a:pt x="187" y="138"/>
                    <a:pt x="193" y="155"/>
                    <a:pt x="194" y="155"/>
                  </a:cubicBezTo>
                  <a:cubicBezTo>
                    <a:pt x="195" y="155"/>
                    <a:pt x="199" y="143"/>
                    <a:pt x="210" y="138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11" y="112"/>
                    <a:pt x="211" y="112"/>
                    <a:pt x="211" y="112"/>
                  </a:cubicBezTo>
                  <a:cubicBezTo>
                    <a:pt x="211" y="93"/>
                    <a:pt x="211" y="93"/>
                    <a:pt x="211" y="93"/>
                  </a:cubicBezTo>
                  <a:cubicBezTo>
                    <a:pt x="192" y="83"/>
                    <a:pt x="192" y="83"/>
                    <a:pt x="192" y="83"/>
                  </a:cubicBezTo>
                  <a:cubicBezTo>
                    <a:pt x="194" y="66"/>
                    <a:pt x="194" y="66"/>
                    <a:pt x="194" y="66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55" y="50"/>
                    <a:pt x="155" y="50"/>
                    <a:pt x="155" y="50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25" y="38"/>
                    <a:pt x="125" y="38"/>
                    <a:pt x="125" y="38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65" y="12"/>
                    <a:pt x="37" y="0"/>
                    <a:pt x="36" y="0"/>
                  </a:cubicBezTo>
                  <a:cubicBezTo>
                    <a:pt x="35" y="0"/>
                    <a:pt x="30" y="14"/>
                    <a:pt x="30" y="14"/>
                  </a:cubicBezTo>
                  <a:cubicBezTo>
                    <a:pt x="30" y="14"/>
                    <a:pt x="3" y="16"/>
                    <a:pt x="2" y="17"/>
                  </a:cubicBezTo>
                  <a:cubicBezTo>
                    <a:pt x="0" y="17"/>
                    <a:pt x="7" y="65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3"/>
                    <a:pt x="70" y="76"/>
                    <a:pt x="70" y="84"/>
                  </a:cubicBezTo>
                  <a:cubicBezTo>
                    <a:pt x="71" y="92"/>
                    <a:pt x="67" y="103"/>
                    <a:pt x="67" y="103"/>
                  </a:cubicBezTo>
                  <a:cubicBezTo>
                    <a:pt x="67" y="103"/>
                    <a:pt x="84" y="108"/>
                    <a:pt x="83" y="115"/>
                  </a:cubicBezTo>
                  <a:cubicBezTo>
                    <a:pt x="82" y="123"/>
                    <a:pt x="77" y="126"/>
                    <a:pt x="76" y="129"/>
                  </a:cubicBezTo>
                  <a:cubicBezTo>
                    <a:pt x="76" y="131"/>
                    <a:pt x="86" y="145"/>
                    <a:pt x="93" y="156"/>
                  </a:cubicBezTo>
                  <a:cubicBezTo>
                    <a:pt x="112" y="150"/>
                    <a:pt x="127" y="145"/>
                    <a:pt x="127" y="145"/>
                  </a:cubicBezTo>
                  <a:cubicBezTo>
                    <a:pt x="127" y="145"/>
                    <a:pt x="131" y="132"/>
                    <a:pt x="141" y="1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Freeform 1021" descr="© INSCALE GmbH, 05.05.2010&#10;http://www.presentationload.com/"/>
            <p:cNvSpPr>
              <a:spLocks/>
            </p:cNvSpPr>
            <p:nvPr/>
          </p:nvSpPr>
          <p:spPr bwMode="gray">
            <a:xfrm>
              <a:off x="751" y="1968"/>
              <a:ext cx="87" cy="79"/>
            </a:xfrm>
            <a:custGeom>
              <a:avLst/>
              <a:gdLst/>
              <a:ahLst/>
              <a:cxnLst>
                <a:cxn ang="0">
                  <a:pos x="20" y="85"/>
                </a:cxn>
                <a:cxn ang="0">
                  <a:pos x="7" y="116"/>
                </a:cxn>
                <a:cxn ang="0">
                  <a:pos x="47" y="144"/>
                </a:cxn>
                <a:cxn ang="0">
                  <a:pos x="53" y="137"/>
                </a:cxn>
                <a:cxn ang="0">
                  <a:pos x="60" y="130"/>
                </a:cxn>
                <a:cxn ang="0">
                  <a:pos x="77" y="142"/>
                </a:cxn>
                <a:cxn ang="0">
                  <a:pos x="108" y="136"/>
                </a:cxn>
                <a:cxn ang="0">
                  <a:pos x="100" y="105"/>
                </a:cxn>
                <a:cxn ang="0">
                  <a:pos x="163" y="84"/>
                </a:cxn>
                <a:cxn ang="0">
                  <a:pos x="146" y="57"/>
                </a:cxn>
                <a:cxn ang="0">
                  <a:pos x="153" y="43"/>
                </a:cxn>
                <a:cxn ang="0">
                  <a:pos x="137" y="31"/>
                </a:cxn>
                <a:cxn ang="0">
                  <a:pos x="140" y="12"/>
                </a:cxn>
                <a:cxn ang="0">
                  <a:pos x="98" y="11"/>
                </a:cxn>
                <a:cxn ang="0">
                  <a:pos x="76" y="0"/>
                </a:cxn>
                <a:cxn ang="0">
                  <a:pos x="45" y="18"/>
                </a:cxn>
                <a:cxn ang="0">
                  <a:pos x="50" y="43"/>
                </a:cxn>
                <a:cxn ang="0">
                  <a:pos x="23" y="61"/>
                </a:cxn>
                <a:cxn ang="0">
                  <a:pos x="19" y="75"/>
                </a:cxn>
                <a:cxn ang="0">
                  <a:pos x="20" y="85"/>
                </a:cxn>
              </a:cxnLst>
              <a:rect l="0" t="0" r="r" b="b"/>
              <a:pathLst>
                <a:path w="163" h="147">
                  <a:moveTo>
                    <a:pt x="20" y="85"/>
                  </a:moveTo>
                  <a:cubicBezTo>
                    <a:pt x="15" y="92"/>
                    <a:pt x="0" y="112"/>
                    <a:pt x="7" y="116"/>
                  </a:cubicBezTo>
                  <a:cubicBezTo>
                    <a:pt x="13" y="120"/>
                    <a:pt x="38" y="138"/>
                    <a:pt x="47" y="144"/>
                  </a:cubicBezTo>
                  <a:cubicBezTo>
                    <a:pt x="50" y="140"/>
                    <a:pt x="53" y="137"/>
                    <a:pt x="53" y="137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0" y="130"/>
                    <a:pt x="76" y="142"/>
                    <a:pt x="77" y="142"/>
                  </a:cubicBezTo>
                  <a:cubicBezTo>
                    <a:pt x="79" y="142"/>
                    <a:pt x="104" y="147"/>
                    <a:pt x="108" y="136"/>
                  </a:cubicBezTo>
                  <a:cubicBezTo>
                    <a:pt x="112" y="124"/>
                    <a:pt x="100" y="107"/>
                    <a:pt x="100" y="105"/>
                  </a:cubicBezTo>
                  <a:cubicBezTo>
                    <a:pt x="101" y="104"/>
                    <a:pt x="135" y="93"/>
                    <a:pt x="163" y="84"/>
                  </a:cubicBezTo>
                  <a:cubicBezTo>
                    <a:pt x="156" y="73"/>
                    <a:pt x="146" y="59"/>
                    <a:pt x="146" y="57"/>
                  </a:cubicBezTo>
                  <a:cubicBezTo>
                    <a:pt x="147" y="54"/>
                    <a:pt x="152" y="51"/>
                    <a:pt x="153" y="43"/>
                  </a:cubicBezTo>
                  <a:cubicBezTo>
                    <a:pt x="154" y="36"/>
                    <a:pt x="137" y="31"/>
                    <a:pt x="137" y="31"/>
                  </a:cubicBezTo>
                  <a:cubicBezTo>
                    <a:pt x="137" y="31"/>
                    <a:pt x="141" y="20"/>
                    <a:pt x="140" y="12"/>
                  </a:cubicBezTo>
                  <a:cubicBezTo>
                    <a:pt x="140" y="4"/>
                    <a:pt x="98" y="11"/>
                    <a:pt x="98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7"/>
                    <a:pt x="53" y="13"/>
                    <a:pt x="45" y="18"/>
                  </a:cubicBezTo>
                  <a:cubicBezTo>
                    <a:pt x="36" y="23"/>
                    <a:pt x="45" y="30"/>
                    <a:pt x="50" y="43"/>
                  </a:cubicBezTo>
                  <a:cubicBezTo>
                    <a:pt x="55" y="55"/>
                    <a:pt x="26" y="60"/>
                    <a:pt x="23" y="61"/>
                  </a:cubicBezTo>
                  <a:cubicBezTo>
                    <a:pt x="20" y="63"/>
                    <a:pt x="19" y="73"/>
                    <a:pt x="19" y="75"/>
                  </a:cubicBezTo>
                  <a:cubicBezTo>
                    <a:pt x="20" y="78"/>
                    <a:pt x="21" y="82"/>
                    <a:pt x="20" y="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Freeform 1022" descr="© INSCALE GmbH, 05.05.2010&#10;http://www.presentationload.com/"/>
            <p:cNvSpPr>
              <a:spLocks/>
            </p:cNvSpPr>
            <p:nvPr/>
          </p:nvSpPr>
          <p:spPr bwMode="gray">
            <a:xfrm>
              <a:off x="630" y="1951"/>
              <a:ext cx="132" cy="99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46" y="82"/>
                </a:cxn>
                <a:cxn ang="0">
                  <a:pos x="65" y="104"/>
                </a:cxn>
                <a:cxn ang="0">
                  <a:pos x="67" y="131"/>
                </a:cxn>
                <a:cxn ang="0">
                  <a:pos x="89" y="155"/>
                </a:cxn>
                <a:cxn ang="0">
                  <a:pos x="107" y="141"/>
                </a:cxn>
                <a:cxn ang="0">
                  <a:pos x="135" y="158"/>
                </a:cxn>
                <a:cxn ang="0">
                  <a:pos x="143" y="172"/>
                </a:cxn>
                <a:cxn ang="0">
                  <a:pos x="169" y="182"/>
                </a:cxn>
                <a:cxn ang="0">
                  <a:pos x="179" y="172"/>
                </a:cxn>
                <a:cxn ang="0">
                  <a:pos x="204" y="181"/>
                </a:cxn>
                <a:cxn ang="0">
                  <a:pos x="224" y="179"/>
                </a:cxn>
                <a:cxn ang="0">
                  <a:pos x="224" y="156"/>
                </a:cxn>
                <a:cxn ang="0">
                  <a:pos x="232" y="147"/>
                </a:cxn>
                <a:cxn ang="0">
                  <a:pos x="231" y="147"/>
                </a:cxn>
                <a:cxn ang="0">
                  <a:pos x="244" y="116"/>
                </a:cxn>
                <a:cxn ang="0">
                  <a:pos x="243" y="106"/>
                </a:cxn>
                <a:cxn ang="0">
                  <a:pos x="243" y="106"/>
                </a:cxn>
                <a:cxn ang="0">
                  <a:pos x="220" y="97"/>
                </a:cxn>
                <a:cxn ang="0">
                  <a:pos x="222" y="82"/>
                </a:cxn>
                <a:cxn ang="0">
                  <a:pos x="200" y="94"/>
                </a:cxn>
                <a:cxn ang="0">
                  <a:pos x="173" y="95"/>
                </a:cxn>
                <a:cxn ang="0">
                  <a:pos x="159" y="108"/>
                </a:cxn>
                <a:cxn ang="0">
                  <a:pos x="128" y="74"/>
                </a:cxn>
                <a:cxn ang="0">
                  <a:pos x="112" y="25"/>
                </a:cxn>
                <a:cxn ang="0">
                  <a:pos x="94" y="19"/>
                </a:cxn>
                <a:cxn ang="0">
                  <a:pos x="70" y="0"/>
                </a:cxn>
                <a:cxn ang="0">
                  <a:pos x="32" y="36"/>
                </a:cxn>
                <a:cxn ang="0">
                  <a:pos x="3" y="66"/>
                </a:cxn>
                <a:cxn ang="0">
                  <a:pos x="0" y="68"/>
                </a:cxn>
                <a:cxn ang="0">
                  <a:pos x="30" y="96"/>
                </a:cxn>
              </a:cxnLst>
              <a:rect l="0" t="0" r="r" b="b"/>
              <a:pathLst>
                <a:path w="245" h="184">
                  <a:moveTo>
                    <a:pt x="30" y="96"/>
                  </a:moveTo>
                  <a:cubicBezTo>
                    <a:pt x="41" y="100"/>
                    <a:pt x="46" y="82"/>
                    <a:pt x="46" y="82"/>
                  </a:cubicBezTo>
                  <a:cubicBezTo>
                    <a:pt x="46" y="82"/>
                    <a:pt x="65" y="94"/>
                    <a:pt x="65" y="104"/>
                  </a:cubicBezTo>
                  <a:cubicBezTo>
                    <a:pt x="65" y="114"/>
                    <a:pt x="60" y="126"/>
                    <a:pt x="67" y="131"/>
                  </a:cubicBezTo>
                  <a:cubicBezTo>
                    <a:pt x="74" y="135"/>
                    <a:pt x="89" y="155"/>
                    <a:pt x="89" y="155"/>
                  </a:cubicBezTo>
                  <a:cubicBezTo>
                    <a:pt x="89" y="155"/>
                    <a:pt x="102" y="140"/>
                    <a:pt x="107" y="141"/>
                  </a:cubicBezTo>
                  <a:cubicBezTo>
                    <a:pt x="111" y="142"/>
                    <a:pt x="135" y="158"/>
                    <a:pt x="135" y="158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3" y="172"/>
                    <a:pt x="168" y="184"/>
                    <a:pt x="169" y="182"/>
                  </a:cubicBezTo>
                  <a:cubicBezTo>
                    <a:pt x="171" y="180"/>
                    <a:pt x="166" y="170"/>
                    <a:pt x="179" y="172"/>
                  </a:cubicBezTo>
                  <a:cubicBezTo>
                    <a:pt x="191" y="175"/>
                    <a:pt x="185" y="180"/>
                    <a:pt x="204" y="181"/>
                  </a:cubicBezTo>
                  <a:cubicBezTo>
                    <a:pt x="222" y="183"/>
                    <a:pt x="224" y="179"/>
                    <a:pt x="224" y="179"/>
                  </a:cubicBezTo>
                  <a:cubicBezTo>
                    <a:pt x="224" y="179"/>
                    <a:pt x="219" y="161"/>
                    <a:pt x="224" y="156"/>
                  </a:cubicBezTo>
                  <a:cubicBezTo>
                    <a:pt x="225" y="155"/>
                    <a:pt x="228" y="152"/>
                    <a:pt x="232" y="147"/>
                  </a:cubicBezTo>
                  <a:cubicBezTo>
                    <a:pt x="232" y="147"/>
                    <a:pt x="231" y="147"/>
                    <a:pt x="231" y="147"/>
                  </a:cubicBezTo>
                  <a:cubicBezTo>
                    <a:pt x="224" y="143"/>
                    <a:pt x="239" y="123"/>
                    <a:pt x="244" y="116"/>
                  </a:cubicBezTo>
                  <a:cubicBezTo>
                    <a:pt x="245" y="113"/>
                    <a:pt x="244" y="109"/>
                    <a:pt x="243" y="106"/>
                  </a:cubicBezTo>
                  <a:cubicBezTo>
                    <a:pt x="243" y="106"/>
                    <a:pt x="243" y="106"/>
                    <a:pt x="243" y="106"/>
                  </a:cubicBezTo>
                  <a:cubicBezTo>
                    <a:pt x="243" y="106"/>
                    <a:pt x="222" y="98"/>
                    <a:pt x="220" y="97"/>
                  </a:cubicBezTo>
                  <a:cubicBezTo>
                    <a:pt x="219" y="97"/>
                    <a:pt x="240" y="89"/>
                    <a:pt x="222" y="82"/>
                  </a:cubicBezTo>
                  <a:cubicBezTo>
                    <a:pt x="205" y="74"/>
                    <a:pt x="209" y="87"/>
                    <a:pt x="200" y="94"/>
                  </a:cubicBezTo>
                  <a:cubicBezTo>
                    <a:pt x="192" y="101"/>
                    <a:pt x="177" y="95"/>
                    <a:pt x="173" y="95"/>
                  </a:cubicBezTo>
                  <a:cubicBezTo>
                    <a:pt x="170" y="95"/>
                    <a:pt x="167" y="104"/>
                    <a:pt x="159" y="108"/>
                  </a:cubicBezTo>
                  <a:cubicBezTo>
                    <a:pt x="151" y="112"/>
                    <a:pt x="130" y="74"/>
                    <a:pt x="128" y="74"/>
                  </a:cubicBezTo>
                  <a:cubicBezTo>
                    <a:pt x="126" y="73"/>
                    <a:pt x="118" y="31"/>
                    <a:pt x="112" y="25"/>
                  </a:cubicBezTo>
                  <a:cubicBezTo>
                    <a:pt x="106" y="19"/>
                    <a:pt x="103" y="25"/>
                    <a:pt x="94" y="19"/>
                  </a:cubicBezTo>
                  <a:cubicBezTo>
                    <a:pt x="89" y="15"/>
                    <a:pt x="78" y="6"/>
                    <a:pt x="70" y="0"/>
                  </a:cubicBezTo>
                  <a:cubicBezTo>
                    <a:pt x="59" y="10"/>
                    <a:pt x="35" y="29"/>
                    <a:pt x="32" y="36"/>
                  </a:cubicBezTo>
                  <a:cubicBezTo>
                    <a:pt x="28" y="44"/>
                    <a:pt x="10" y="60"/>
                    <a:pt x="3" y="66"/>
                  </a:cubicBezTo>
                  <a:cubicBezTo>
                    <a:pt x="2" y="67"/>
                    <a:pt x="1" y="68"/>
                    <a:pt x="0" y="68"/>
                  </a:cubicBezTo>
                  <a:cubicBezTo>
                    <a:pt x="8" y="77"/>
                    <a:pt x="23" y="94"/>
                    <a:pt x="30" y="9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Freeform 1023" descr="© INSCALE GmbH, 05.05.2010&#10;http://www.presentationload.com/"/>
            <p:cNvSpPr>
              <a:spLocks/>
            </p:cNvSpPr>
            <p:nvPr/>
          </p:nvSpPr>
          <p:spPr bwMode="gray">
            <a:xfrm>
              <a:off x="600" y="1988"/>
              <a:ext cx="132" cy="127"/>
            </a:xfrm>
            <a:custGeom>
              <a:avLst/>
              <a:gdLst/>
              <a:ahLst/>
              <a:cxnLst>
                <a:cxn ang="0">
                  <a:pos x="29" y="161"/>
                </a:cxn>
                <a:cxn ang="0">
                  <a:pos x="51" y="168"/>
                </a:cxn>
                <a:cxn ang="0">
                  <a:pos x="58" y="185"/>
                </a:cxn>
                <a:cxn ang="0">
                  <a:pos x="82" y="184"/>
                </a:cxn>
                <a:cxn ang="0">
                  <a:pos x="96" y="209"/>
                </a:cxn>
                <a:cxn ang="0">
                  <a:pos x="136" y="222"/>
                </a:cxn>
                <a:cxn ang="0">
                  <a:pos x="143" y="235"/>
                </a:cxn>
                <a:cxn ang="0">
                  <a:pos x="161" y="227"/>
                </a:cxn>
                <a:cxn ang="0">
                  <a:pos x="196" y="237"/>
                </a:cxn>
                <a:cxn ang="0">
                  <a:pos x="240" y="192"/>
                </a:cxn>
                <a:cxn ang="0">
                  <a:pos x="224" y="167"/>
                </a:cxn>
                <a:cxn ang="0">
                  <a:pos x="233" y="153"/>
                </a:cxn>
                <a:cxn ang="0">
                  <a:pos x="227" y="107"/>
                </a:cxn>
                <a:cxn ang="0">
                  <a:pos x="226" y="114"/>
                </a:cxn>
                <a:cxn ang="0">
                  <a:pos x="200" y="104"/>
                </a:cxn>
                <a:cxn ang="0">
                  <a:pos x="192" y="90"/>
                </a:cxn>
                <a:cxn ang="0">
                  <a:pos x="164" y="73"/>
                </a:cxn>
                <a:cxn ang="0">
                  <a:pos x="146" y="87"/>
                </a:cxn>
                <a:cxn ang="0">
                  <a:pos x="124" y="63"/>
                </a:cxn>
                <a:cxn ang="0">
                  <a:pos x="122" y="36"/>
                </a:cxn>
                <a:cxn ang="0">
                  <a:pos x="103" y="14"/>
                </a:cxn>
                <a:cxn ang="0">
                  <a:pos x="87" y="28"/>
                </a:cxn>
                <a:cxn ang="0">
                  <a:pos x="57" y="0"/>
                </a:cxn>
                <a:cxn ang="0">
                  <a:pos x="29" y="6"/>
                </a:cxn>
                <a:cxn ang="0">
                  <a:pos x="25" y="72"/>
                </a:cxn>
                <a:cxn ang="0">
                  <a:pos x="27" y="120"/>
                </a:cxn>
                <a:cxn ang="0">
                  <a:pos x="10" y="122"/>
                </a:cxn>
                <a:cxn ang="0">
                  <a:pos x="0" y="128"/>
                </a:cxn>
                <a:cxn ang="0">
                  <a:pos x="17" y="141"/>
                </a:cxn>
                <a:cxn ang="0">
                  <a:pos x="29" y="161"/>
                </a:cxn>
              </a:cxnLst>
              <a:rect l="0" t="0" r="r" b="b"/>
              <a:pathLst>
                <a:path w="247" h="237">
                  <a:moveTo>
                    <a:pt x="29" y="161"/>
                  </a:moveTo>
                  <a:cubicBezTo>
                    <a:pt x="35" y="163"/>
                    <a:pt x="51" y="168"/>
                    <a:pt x="51" y="168"/>
                  </a:cubicBezTo>
                  <a:cubicBezTo>
                    <a:pt x="51" y="168"/>
                    <a:pt x="56" y="185"/>
                    <a:pt x="58" y="185"/>
                  </a:cubicBezTo>
                  <a:cubicBezTo>
                    <a:pt x="60" y="185"/>
                    <a:pt x="82" y="184"/>
                    <a:pt x="82" y="184"/>
                  </a:cubicBezTo>
                  <a:cubicBezTo>
                    <a:pt x="82" y="184"/>
                    <a:pt x="88" y="205"/>
                    <a:pt x="96" y="209"/>
                  </a:cubicBezTo>
                  <a:cubicBezTo>
                    <a:pt x="103" y="213"/>
                    <a:pt x="132" y="212"/>
                    <a:pt x="136" y="222"/>
                  </a:cubicBezTo>
                  <a:cubicBezTo>
                    <a:pt x="139" y="232"/>
                    <a:pt x="141" y="235"/>
                    <a:pt x="143" y="235"/>
                  </a:cubicBezTo>
                  <a:cubicBezTo>
                    <a:pt x="145" y="235"/>
                    <a:pt x="144" y="224"/>
                    <a:pt x="161" y="227"/>
                  </a:cubicBezTo>
                  <a:cubicBezTo>
                    <a:pt x="177" y="229"/>
                    <a:pt x="194" y="237"/>
                    <a:pt x="196" y="237"/>
                  </a:cubicBezTo>
                  <a:cubicBezTo>
                    <a:pt x="198" y="237"/>
                    <a:pt x="247" y="199"/>
                    <a:pt x="240" y="192"/>
                  </a:cubicBezTo>
                  <a:cubicBezTo>
                    <a:pt x="233" y="184"/>
                    <a:pt x="221" y="171"/>
                    <a:pt x="224" y="167"/>
                  </a:cubicBezTo>
                  <a:cubicBezTo>
                    <a:pt x="227" y="163"/>
                    <a:pt x="236" y="174"/>
                    <a:pt x="233" y="153"/>
                  </a:cubicBezTo>
                  <a:cubicBezTo>
                    <a:pt x="231" y="139"/>
                    <a:pt x="228" y="119"/>
                    <a:pt x="227" y="107"/>
                  </a:cubicBezTo>
                  <a:cubicBezTo>
                    <a:pt x="226" y="109"/>
                    <a:pt x="227" y="113"/>
                    <a:pt x="226" y="114"/>
                  </a:cubicBezTo>
                  <a:cubicBezTo>
                    <a:pt x="225" y="116"/>
                    <a:pt x="200" y="104"/>
                    <a:pt x="200" y="104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90"/>
                    <a:pt x="168" y="74"/>
                    <a:pt x="164" y="73"/>
                  </a:cubicBezTo>
                  <a:cubicBezTo>
                    <a:pt x="159" y="72"/>
                    <a:pt x="146" y="87"/>
                    <a:pt x="146" y="87"/>
                  </a:cubicBezTo>
                  <a:cubicBezTo>
                    <a:pt x="146" y="87"/>
                    <a:pt x="131" y="67"/>
                    <a:pt x="124" y="63"/>
                  </a:cubicBezTo>
                  <a:cubicBezTo>
                    <a:pt x="117" y="58"/>
                    <a:pt x="122" y="46"/>
                    <a:pt x="122" y="36"/>
                  </a:cubicBezTo>
                  <a:cubicBezTo>
                    <a:pt x="122" y="26"/>
                    <a:pt x="103" y="14"/>
                    <a:pt x="103" y="14"/>
                  </a:cubicBezTo>
                  <a:cubicBezTo>
                    <a:pt x="103" y="14"/>
                    <a:pt x="98" y="32"/>
                    <a:pt x="87" y="28"/>
                  </a:cubicBezTo>
                  <a:cubicBezTo>
                    <a:pt x="80" y="26"/>
                    <a:pt x="65" y="9"/>
                    <a:pt x="57" y="0"/>
                  </a:cubicBezTo>
                  <a:cubicBezTo>
                    <a:pt x="49" y="3"/>
                    <a:pt x="40" y="1"/>
                    <a:pt x="29" y="6"/>
                  </a:cubicBezTo>
                  <a:cubicBezTo>
                    <a:pt x="17" y="11"/>
                    <a:pt x="21" y="55"/>
                    <a:pt x="25" y="72"/>
                  </a:cubicBezTo>
                  <a:cubicBezTo>
                    <a:pt x="29" y="90"/>
                    <a:pt x="27" y="110"/>
                    <a:pt x="27" y="120"/>
                  </a:cubicBezTo>
                  <a:cubicBezTo>
                    <a:pt x="27" y="130"/>
                    <a:pt x="10" y="122"/>
                    <a:pt x="10" y="12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7" y="141"/>
                    <a:pt x="23" y="160"/>
                    <a:pt x="29" y="16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Freeform 1024" descr="© INSCALE GmbH, 05.05.2010&#10;http://www.presentationload.com/"/>
            <p:cNvSpPr>
              <a:spLocks/>
            </p:cNvSpPr>
            <p:nvPr/>
          </p:nvSpPr>
          <p:spPr bwMode="gray">
            <a:xfrm>
              <a:off x="703" y="2030"/>
              <a:ext cx="140" cy="115"/>
            </a:xfrm>
            <a:custGeom>
              <a:avLst/>
              <a:gdLst/>
              <a:ahLst/>
              <a:cxnLst>
                <a:cxn ang="0">
                  <a:pos x="6" y="182"/>
                </a:cxn>
                <a:cxn ang="0">
                  <a:pos x="37" y="201"/>
                </a:cxn>
                <a:cxn ang="0">
                  <a:pos x="64" y="200"/>
                </a:cxn>
                <a:cxn ang="0">
                  <a:pos x="80" y="213"/>
                </a:cxn>
                <a:cxn ang="0">
                  <a:pos x="99" y="208"/>
                </a:cxn>
                <a:cxn ang="0">
                  <a:pos x="79" y="178"/>
                </a:cxn>
                <a:cxn ang="0">
                  <a:pos x="136" y="140"/>
                </a:cxn>
                <a:cxn ang="0">
                  <a:pos x="158" y="150"/>
                </a:cxn>
                <a:cxn ang="0">
                  <a:pos x="170" y="143"/>
                </a:cxn>
                <a:cxn ang="0">
                  <a:pos x="214" y="177"/>
                </a:cxn>
                <a:cxn ang="0">
                  <a:pos x="260" y="130"/>
                </a:cxn>
                <a:cxn ang="0">
                  <a:pos x="230" y="101"/>
                </a:cxn>
                <a:cxn ang="0">
                  <a:pos x="244" y="85"/>
                </a:cxn>
                <a:cxn ang="0">
                  <a:pos x="227" y="68"/>
                </a:cxn>
                <a:cxn ang="0">
                  <a:pos x="199" y="76"/>
                </a:cxn>
                <a:cxn ang="0">
                  <a:pos x="169" y="39"/>
                </a:cxn>
                <a:cxn ang="0">
                  <a:pos x="129" y="37"/>
                </a:cxn>
                <a:cxn ang="0">
                  <a:pos x="135" y="28"/>
                </a:cxn>
                <a:cxn ang="0">
                  <a:pos x="96" y="0"/>
                </a:cxn>
                <a:cxn ang="0">
                  <a:pos x="88" y="9"/>
                </a:cxn>
                <a:cxn ang="0">
                  <a:pos x="88" y="32"/>
                </a:cxn>
                <a:cxn ang="0">
                  <a:pos x="68" y="34"/>
                </a:cxn>
                <a:cxn ang="0">
                  <a:pos x="43" y="25"/>
                </a:cxn>
                <a:cxn ang="0">
                  <a:pos x="34" y="28"/>
                </a:cxn>
                <a:cxn ang="0">
                  <a:pos x="40" y="74"/>
                </a:cxn>
                <a:cxn ang="0">
                  <a:pos x="31" y="88"/>
                </a:cxn>
                <a:cxn ang="0">
                  <a:pos x="47" y="113"/>
                </a:cxn>
                <a:cxn ang="0">
                  <a:pos x="3" y="158"/>
                </a:cxn>
                <a:cxn ang="0">
                  <a:pos x="1" y="157"/>
                </a:cxn>
                <a:cxn ang="0">
                  <a:pos x="6" y="182"/>
                </a:cxn>
              </a:cxnLst>
              <a:rect l="0" t="0" r="r" b="b"/>
              <a:pathLst>
                <a:path w="260" h="213">
                  <a:moveTo>
                    <a:pt x="6" y="182"/>
                  </a:moveTo>
                  <a:cubicBezTo>
                    <a:pt x="13" y="186"/>
                    <a:pt x="37" y="201"/>
                    <a:pt x="37" y="201"/>
                  </a:cubicBezTo>
                  <a:cubicBezTo>
                    <a:pt x="37" y="201"/>
                    <a:pt x="56" y="199"/>
                    <a:pt x="64" y="200"/>
                  </a:cubicBezTo>
                  <a:cubicBezTo>
                    <a:pt x="73" y="201"/>
                    <a:pt x="80" y="213"/>
                    <a:pt x="80" y="213"/>
                  </a:cubicBezTo>
                  <a:cubicBezTo>
                    <a:pt x="80" y="213"/>
                    <a:pt x="99" y="213"/>
                    <a:pt x="99" y="208"/>
                  </a:cubicBezTo>
                  <a:cubicBezTo>
                    <a:pt x="99" y="202"/>
                    <a:pt x="79" y="182"/>
                    <a:pt x="79" y="178"/>
                  </a:cubicBezTo>
                  <a:cubicBezTo>
                    <a:pt x="80" y="173"/>
                    <a:pt x="123" y="134"/>
                    <a:pt x="136" y="140"/>
                  </a:cubicBezTo>
                  <a:cubicBezTo>
                    <a:pt x="149" y="145"/>
                    <a:pt x="158" y="150"/>
                    <a:pt x="158" y="150"/>
                  </a:cubicBezTo>
                  <a:cubicBezTo>
                    <a:pt x="158" y="150"/>
                    <a:pt x="167" y="141"/>
                    <a:pt x="170" y="143"/>
                  </a:cubicBezTo>
                  <a:cubicBezTo>
                    <a:pt x="173" y="146"/>
                    <a:pt x="212" y="178"/>
                    <a:pt x="214" y="177"/>
                  </a:cubicBezTo>
                  <a:cubicBezTo>
                    <a:pt x="217" y="176"/>
                    <a:pt x="255" y="148"/>
                    <a:pt x="260" y="130"/>
                  </a:cubicBezTo>
                  <a:cubicBezTo>
                    <a:pt x="230" y="101"/>
                    <a:pt x="230" y="101"/>
                    <a:pt x="230" y="101"/>
                  </a:cubicBezTo>
                  <a:cubicBezTo>
                    <a:pt x="230" y="101"/>
                    <a:pt x="247" y="89"/>
                    <a:pt x="244" y="85"/>
                  </a:cubicBezTo>
                  <a:cubicBezTo>
                    <a:pt x="242" y="81"/>
                    <a:pt x="230" y="68"/>
                    <a:pt x="227" y="68"/>
                  </a:cubicBezTo>
                  <a:cubicBezTo>
                    <a:pt x="223" y="68"/>
                    <a:pt x="200" y="79"/>
                    <a:pt x="199" y="76"/>
                  </a:cubicBezTo>
                  <a:cubicBezTo>
                    <a:pt x="198" y="73"/>
                    <a:pt x="179" y="39"/>
                    <a:pt x="169" y="39"/>
                  </a:cubicBezTo>
                  <a:cubicBezTo>
                    <a:pt x="159" y="39"/>
                    <a:pt x="129" y="37"/>
                    <a:pt x="129" y="37"/>
                  </a:cubicBezTo>
                  <a:cubicBezTo>
                    <a:pt x="129" y="36"/>
                    <a:pt x="132" y="32"/>
                    <a:pt x="135" y="28"/>
                  </a:cubicBezTo>
                  <a:cubicBezTo>
                    <a:pt x="127" y="22"/>
                    <a:pt x="103" y="5"/>
                    <a:pt x="96" y="0"/>
                  </a:cubicBezTo>
                  <a:cubicBezTo>
                    <a:pt x="92" y="5"/>
                    <a:pt x="89" y="8"/>
                    <a:pt x="88" y="9"/>
                  </a:cubicBezTo>
                  <a:cubicBezTo>
                    <a:pt x="83" y="14"/>
                    <a:pt x="88" y="32"/>
                    <a:pt x="88" y="32"/>
                  </a:cubicBezTo>
                  <a:cubicBezTo>
                    <a:pt x="88" y="32"/>
                    <a:pt x="86" y="36"/>
                    <a:pt x="68" y="34"/>
                  </a:cubicBezTo>
                  <a:cubicBezTo>
                    <a:pt x="49" y="33"/>
                    <a:pt x="55" y="28"/>
                    <a:pt x="43" y="25"/>
                  </a:cubicBezTo>
                  <a:cubicBezTo>
                    <a:pt x="37" y="24"/>
                    <a:pt x="35" y="25"/>
                    <a:pt x="34" y="28"/>
                  </a:cubicBezTo>
                  <a:cubicBezTo>
                    <a:pt x="35" y="40"/>
                    <a:pt x="38" y="60"/>
                    <a:pt x="40" y="74"/>
                  </a:cubicBezTo>
                  <a:cubicBezTo>
                    <a:pt x="43" y="95"/>
                    <a:pt x="34" y="84"/>
                    <a:pt x="31" y="88"/>
                  </a:cubicBezTo>
                  <a:cubicBezTo>
                    <a:pt x="28" y="92"/>
                    <a:pt x="40" y="105"/>
                    <a:pt x="47" y="113"/>
                  </a:cubicBezTo>
                  <a:cubicBezTo>
                    <a:pt x="54" y="120"/>
                    <a:pt x="5" y="158"/>
                    <a:pt x="3" y="158"/>
                  </a:cubicBezTo>
                  <a:cubicBezTo>
                    <a:pt x="3" y="158"/>
                    <a:pt x="2" y="158"/>
                    <a:pt x="1" y="157"/>
                  </a:cubicBezTo>
                  <a:cubicBezTo>
                    <a:pt x="0" y="166"/>
                    <a:pt x="1" y="179"/>
                    <a:pt x="6" y="1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Freeform 1025" descr="© INSCALE GmbH, 05.05.2010&#10;http://www.presentationload.com/"/>
            <p:cNvSpPr>
              <a:spLocks/>
            </p:cNvSpPr>
            <p:nvPr/>
          </p:nvSpPr>
          <p:spPr bwMode="gray">
            <a:xfrm>
              <a:off x="555" y="2056"/>
              <a:ext cx="231" cy="218"/>
            </a:xfrm>
            <a:custGeom>
              <a:avLst/>
              <a:gdLst/>
              <a:ahLst/>
              <a:cxnLst>
                <a:cxn ang="0">
                  <a:pos x="407" y="286"/>
                </a:cxn>
                <a:cxn ang="0">
                  <a:pos x="406" y="259"/>
                </a:cxn>
                <a:cxn ang="0">
                  <a:pos x="396" y="255"/>
                </a:cxn>
                <a:cxn ang="0">
                  <a:pos x="391" y="220"/>
                </a:cxn>
                <a:cxn ang="0">
                  <a:pos x="368" y="204"/>
                </a:cxn>
                <a:cxn ang="0">
                  <a:pos x="366" y="184"/>
                </a:cxn>
                <a:cxn ang="0">
                  <a:pos x="349" y="172"/>
                </a:cxn>
                <a:cxn ang="0">
                  <a:pos x="354" y="162"/>
                </a:cxn>
                <a:cxn ang="0">
                  <a:pos x="339" y="151"/>
                </a:cxn>
                <a:cxn ang="0">
                  <a:pos x="312" y="152"/>
                </a:cxn>
                <a:cxn ang="0">
                  <a:pos x="281" y="133"/>
                </a:cxn>
                <a:cxn ang="0">
                  <a:pos x="276" y="108"/>
                </a:cxn>
                <a:cxn ang="0">
                  <a:pos x="243" y="99"/>
                </a:cxn>
                <a:cxn ang="0">
                  <a:pos x="225" y="107"/>
                </a:cxn>
                <a:cxn ang="0">
                  <a:pos x="218" y="94"/>
                </a:cxn>
                <a:cxn ang="0">
                  <a:pos x="178" y="81"/>
                </a:cxn>
                <a:cxn ang="0">
                  <a:pos x="164" y="56"/>
                </a:cxn>
                <a:cxn ang="0">
                  <a:pos x="140" y="57"/>
                </a:cxn>
                <a:cxn ang="0">
                  <a:pos x="133" y="40"/>
                </a:cxn>
                <a:cxn ang="0">
                  <a:pos x="111" y="33"/>
                </a:cxn>
                <a:cxn ang="0">
                  <a:pos x="99" y="13"/>
                </a:cxn>
                <a:cxn ang="0">
                  <a:pos x="82" y="0"/>
                </a:cxn>
                <a:cxn ang="0">
                  <a:pos x="11" y="50"/>
                </a:cxn>
                <a:cxn ang="0">
                  <a:pos x="11" y="74"/>
                </a:cxn>
                <a:cxn ang="0">
                  <a:pos x="0" y="84"/>
                </a:cxn>
                <a:cxn ang="0">
                  <a:pos x="2" y="85"/>
                </a:cxn>
                <a:cxn ang="0">
                  <a:pos x="19" y="127"/>
                </a:cxn>
                <a:cxn ang="0">
                  <a:pos x="44" y="125"/>
                </a:cxn>
                <a:cxn ang="0">
                  <a:pos x="59" y="141"/>
                </a:cxn>
                <a:cxn ang="0">
                  <a:pos x="77" y="148"/>
                </a:cxn>
                <a:cxn ang="0">
                  <a:pos x="101" y="186"/>
                </a:cxn>
                <a:cxn ang="0">
                  <a:pos x="95" y="195"/>
                </a:cxn>
                <a:cxn ang="0">
                  <a:pos x="104" y="207"/>
                </a:cxn>
                <a:cxn ang="0">
                  <a:pos x="82" y="224"/>
                </a:cxn>
                <a:cxn ang="0">
                  <a:pos x="101" y="241"/>
                </a:cxn>
                <a:cxn ang="0">
                  <a:pos x="120" y="228"/>
                </a:cxn>
                <a:cxn ang="0">
                  <a:pos x="119" y="256"/>
                </a:cxn>
                <a:cxn ang="0">
                  <a:pos x="136" y="271"/>
                </a:cxn>
                <a:cxn ang="0">
                  <a:pos x="146" y="259"/>
                </a:cxn>
                <a:cxn ang="0">
                  <a:pos x="158" y="269"/>
                </a:cxn>
                <a:cxn ang="0">
                  <a:pos x="159" y="293"/>
                </a:cxn>
                <a:cxn ang="0">
                  <a:pos x="174" y="306"/>
                </a:cxn>
                <a:cxn ang="0">
                  <a:pos x="176" y="329"/>
                </a:cxn>
                <a:cxn ang="0">
                  <a:pos x="183" y="324"/>
                </a:cxn>
                <a:cxn ang="0">
                  <a:pos x="201" y="393"/>
                </a:cxn>
                <a:cxn ang="0">
                  <a:pos x="224" y="399"/>
                </a:cxn>
                <a:cxn ang="0">
                  <a:pos x="239" y="351"/>
                </a:cxn>
                <a:cxn ang="0">
                  <a:pos x="311" y="352"/>
                </a:cxn>
                <a:cxn ang="0">
                  <a:pos x="320" y="330"/>
                </a:cxn>
                <a:cxn ang="0">
                  <a:pos x="373" y="346"/>
                </a:cxn>
                <a:cxn ang="0">
                  <a:pos x="407" y="342"/>
                </a:cxn>
                <a:cxn ang="0">
                  <a:pos x="417" y="320"/>
                </a:cxn>
                <a:cxn ang="0">
                  <a:pos x="429" y="319"/>
                </a:cxn>
                <a:cxn ang="0">
                  <a:pos x="407" y="286"/>
                </a:cxn>
              </a:cxnLst>
              <a:rect l="0" t="0" r="r" b="b"/>
              <a:pathLst>
                <a:path w="429" h="405">
                  <a:moveTo>
                    <a:pt x="407" y="286"/>
                  </a:moveTo>
                  <a:cubicBezTo>
                    <a:pt x="402" y="282"/>
                    <a:pt x="406" y="264"/>
                    <a:pt x="406" y="259"/>
                  </a:cubicBezTo>
                  <a:cubicBezTo>
                    <a:pt x="406" y="254"/>
                    <a:pt x="396" y="257"/>
                    <a:pt x="396" y="255"/>
                  </a:cubicBezTo>
                  <a:cubicBezTo>
                    <a:pt x="396" y="254"/>
                    <a:pt x="392" y="229"/>
                    <a:pt x="391" y="220"/>
                  </a:cubicBezTo>
                  <a:cubicBezTo>
                    <a:pt x="390" y="210"/>
                    <a:pt x="368" y="204"/>
                    <a:pt x="368" y="204"/>
                  </a:cubicBezTo>
                  <a:cubicBezTo>
                    <a:pt x="366" y="184"/>
                    <a:pt x="366" y="184"/>
                    <a:pt x="366" y="184"/>
                  </a:cubicBezTo>
                  <a:cubicBezTo>
                    <a:pt x="349" y="172"/>
                    <a:pt x="349" y="172"/>
                    <a:pt x="349" y="172"/>
                  </a:cubicBezTo>
                  <a:cubicBezTo>
                    <a:pt x="354" y="162"/>
                    <a:pt x="354" y="162"/>
                    <a:pt x="354" y="162"/>
                  </a:cubicBezTo>
                  <a:cubicBezTo>
                    <a:pt x="351" y="158"/>
                    <a:pt x="345" y="152"/>
                    <a:pt x="339" y="151"/>
                  </a:cubicBezTo>
                  <a:cubicBezTo>
                    <a:pt x="331" y="150"/>
                    <a:pt x="312" y="152"/>
                    <a:pt x="312" y="152"/>
                  </a:cubicBezTo>
                  <a:cubicBezTo>
                    <a:pt x="312" y="152"/>
                    <a:pt x="288" y="137"/>
                    <a:pt x="281" y="133"/>
                  </a:cubicBezTo>
                  <a:cubicBezTo>
                    <a:pt x="276" y="130"/>
                    <a:pt x="275" y="117"/>
                    <a:pt x="276" y="108"/>
                  </a:cubicBezTo>
                  <a:cubicBezTo>
                    <a:pt x="270" y="106"/>
                    <a:pt x="256" y="101"/>
                    <a:pt x="243" y="99"/>
                  </a:cubicBezTo>
                  <a:cubicBezTo>
                    <a:pt x="226" y="96"/>
                    <a:pt x="227" y="107"/>
                    <a:pt x="225" y="107"/>
                  </a:cubicBezTo>
                  <a:cubicBezTo>
                    <a:pt x="223" y="107"/>
                    <a:pt x="221" y="104"/>
                    <a:pt x="218" y="94"/>
                  </a:cubicBezTo>
                  <a:cubicBezTo>
                    <a:pt x="214" y="84"/>
                    <a:pt x="185" y="85"/>
                    <a:pt x="178" y="81"/>
                  </a:cubicBezTo>
                  <a:cubicBezTo>
                    <a:pt x="170" y="77"/>
                    <a:pt x="164" y="56"/>
                    <a:pt x="164" y="56"/>
                  </a:cubicBezTo>
                  <a:cubicBezTo>
                    <a:pt x="164" y="56"/>
                    <a:pt x="142" y="57"/>
                    <a:pt x="140" y="57"/>
                  </a:cubicBezTo>
                  <a:cubicBezTo>
                    <a:pt x="138" y="57"/>
                    <a:pt x="133" y="40"/>
                    <a:pt x="133" y="40"/>
                  </a:cubicBezTo>
                  <a:cubicBezTo>
                    <a:pt x="133" y="40"/>
                    <a:pt x="117" y="35"/>
                    <a:pt x="111" y="33"/>
                  </a:cubicBezTo>
                  <a:cubicBezTo>
                    <a:pt x="105" y="32"/>
                    <a:pt x="99" y="13"/>
                    <a:pt x="99" y="1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4" y="125"/>
                    <a:pt x="50" y="140"/>
                    <a:pt x="59" y="141"/>
                  </a:cubicBezTo>
                  <a:cubicBezTo>
                    <a:pt x="68" y="142"/>
                    <a:pt x="77" y="148"/>
                    <a:pt x="77" y="148"/>
                  </a:cubicBezTo>
                  <a:cubicBezTo>
                    <a:pt x="77" y="148"/>
                    <a:pt x="101" y="182"/>
                    <a:pt x="101" y="186"/>
                  </a:cubicBezTo>
                  <a:cubicBezTo>
                    <a:pt x="101" y="189"/>
                    <a:pt x="95" y="195"/>
                    <a:pt x="95" y="195"/>
                  </a:cubicBezTo>
                  <a:cubicBezTo>
                    <a:pt x="95" y="195"/>
                    <a:pt x="111" y="204"/>
                    <a:pt x="104" y="207"/>
                  </a:cubicBezTo>
                  <a:cubicBezTo>
                    <a:pt x="96" y="209"/>
                    <a:pt x="82" y="224"/>
                    <a:pt x="82" y="224"/>
                  </a:cubicBezTo>
                  <a:cubicBezTo>
                    <a:pt x="101" y="241"/>
                    <a:pt x="101" y="241"/>
                    <a:pt x="101" y="241"/>
                  </a:cubicBezTo>
                  <a:cubicBezTo>
                    <a:pt x="101" y="241"/>
                    <a:pt x="112" y="213"/>
                    <a:pt x="120" y="228"/>
                  </a:cubicBezTo>
                  <a:cubicBezTo>
                    <a:pt x="127" y="244"/>
                    <a:pt x="119" y="256"/>
                    <a:pt x="119" y="256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146" y="259"/>
                    <a:pt x="146" y="259"/>
                    <a:pt x="146" y="259"/>
                  </a:cubicBezTo>
                  <a:cubicBezTo>
                    <a:pt x="146" y="259"/>
                    <a:pt x="157" y="262"/>
                    <a:pt x="158" y="269"/>
                  </a:cubicBezTo>
                  <a:cubicBezTo>
                    <a:pt x="159" y="277"/>
                    <a:pt x="159" y="293"/>
                    <a:pt x="159" y="293"/>
                  </a:cubicBezTo>
                  <a:cubicBezTo>
                    <a:pt x="174" y="306"/>
                    <a:pt x="174" y="306"/>
                    <a:pt x="174" y="306"/>
                  </a:cubicBezTo>
                  <a:cubicBezTo>
                    <a:pt x="176" y="329"/>
                    <a:pt x="176" y="329"/>
                    <a:pt x="176" y="329"/>
                  </a:cubicBezTo>
                  <a:cubicBezTo>
                    <a:pt x="179" y="325"/>
                    <a:pt x="181" y="323"/>
                    <a:pt x="183" y="324"/>
                  </a:cubicBezTo>
                  <a:cubicBezTo>
                    <a:pt x="189" y="326"/>
                    <a:pt x="195" y="382"/>
                    <a:pt x="201" y="393"/>
                  </a:cubicBezTo>
                  <a:cubicBezTo>
                    <a:pt x="206" y="405"/>
                    <a:pt x="224" y="399"/>
                    <a:pt x="224" y="399"/>
                  </a:cubicBezTo>
                  <a:cubicBezTo>
                    <a:pt x="239" y="351"/>
                    <a:pt x="239" y="351"/>
                    <a:pt x="239" y="351"/>
                  </a:cubicBezTo>
                  <a:cubicBezTo>
                    <a:pt x="239" y="351"/>
                    <a:pt x="309" y="352"/>
                    <a:pt x="311" y="352"/>
                  </a:cubicBezTo>
                  <a:cubicBezTo>
                    <a:pt x="313" y="352"/>
                    <a:pt x="320" y="330"/>
                    <a:pt x="320" y="330"/>
                  </a:cubicBezTo>
                  <a:cubicBezTo>
                    <a:pt x="320" y="330"/>
                    <a:pt x="346" y="339"/>
                    <a:pt x="373" y="346"/>
                  </a:cubicBezTo>
                  <a:cubicBezTo>
                    <a:pt x="386" y="349"/>
                    <a:pt x="397" y="346"/>
                    <a:pt x="407" y="342"/>
                  </a:cubicBezTo>
                  <a:cubicBezTo>
                    <a:pt x="408" y="331"/>
                    <a:pt x="411" y="321"/>
                    <a:pt x="417" y="320"/>
                  </a:cubicBezTo>
                  <a:cubicBezTo>
                    <a:pt x="420" y="320"/>
                    <a:pt x="424" y="320"/>
                    <a:pt x="429" y="319"/>
                  </a:cubicBezTo>
                  <a:cubicBezTo>
                    <a:pt x="422" y="307"/>
                    <a:pt x="411" y="288"/>
                    <a:pt x="407" y="2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Freeform 1026" descr="© INSCALE GmbH, 05.05.2010&#10;http://www.presentationload.com/"/>
            <p:cNvSpPr>
              <a:spLocks/>
            </p:cNvSpPr>
            <p:nvPr/>
          </p:nvSpPr>
          <p:spPr bwMode="gray">
            <a:xfrm>
              <a:off x="743" y="2100"/>
              <a:ext cx="146" cy="128"/>
            </a:xfrm>
            <a:custGeom>
              <a:avLst/>
              <a:gdLst/>
              <a:ahLst/>
              <a:cxnLst>
                <a:cxn ang="0">
                  <a:pos x="153" y="188"/>
                </a:cxn>
                <a:cxn ang="0">
                  <a:pos x="169" y="193"/>
                </a:cxn>
                <a:cxn ang="0">
                  <a:pos x="173" y="179"/>
                </a:cxn>
                <a:cxn ang="0">
                  <a:pos x="198" y="176"/>
                </a:cxn>
                <a:cxn ang="0">
                  <a:pos x="225" y="137"/>
                </a:cxn>
                <a:cxn ang="0">
                  <a:pos x="272" y="88"/>
                </a:cxn>
                <a:cxn ang="0">
                  <a:pos x="268" y="76"/>
                </a:cxn>
                <a:cxn ang="0">
                  <a:pos x="238" y="17"/>
                </a:cxn>
                <a:cxn ang="0">
                  <a:pos x="216" y="30"/>
                </a:cxn>
                <a:cxn ang="0">
                  <a:pos x="186" y="0"/>
                </a:cxn>
                <a:cxn ang="0">
                  <a:pos x="140" y="47"/>
                </a:cxn>
                <a:cxn ang="0">
                  <a:pos x="96" y="13"/>
                </a:cxn>
                <a:cxn ang="0">
                  <a:pos x="84" y="20"/>
                </a:cxn>
                <a:cxn ang="0">
                  <a:pos x="62" y="10"/>
                </a:cxn>
                <a:cxn ang="0">
                  <a:pos x="5" y="48"/>
                </a:cxn>
                <a:cxn ang="0">
                  <a:pos x="25" y="78"/>
                </a:cxn>
                <a:cxn ang="0">
                  <a:pos x="6" y="83"/>
                </a:cxn>
                <a:cxn ang="0">
                  <a:pos x="5" y="81"/>
                </a:cxn>
                <a:cxn ang="0">
                  <a:pos x="0" y="91"/>
                </a:cxn>
                <a:cxn ang="0">
                  <a:pos x="17" y="103"/>
                </a:cxn>
                <a:cxn ang="0">
                  <a:pos x="19" y="123"/>
                </a:cxn>
                <a:cxn ang="0">
                  <a:pos x="42" y="139"/>
                </a:cxn>
                <a:cxn ang="0">
                  <a:pos x="47" y="174"/>
                </a:cxn>
                <a:cxn ang="0">
                  <a:pos x="57" y="178"/>
                </a:cxn>
                <a:cxn ang="0">
                  <a:pos x="58" y="205"/>
                </a:cxn>
                <a:cxn ang="0">
                  <a:pos x="80" y="238"/>
                </a:cxn>
                <a:cxn ang="0">
                  <a:pos x="121" y="230"/>
                </a:cxn>
                <a:cxn ang="0">
                  <a:pos x="153" y="188"/>
                </a:cxn>
              </a:cxnLst>
              <a:rect l="0" t="0" r="r" b="b"/>
              <a:pathLst>
                <a:path w="272" h="238">
                  <a:moveTo>
                    <a:pt x="153" y="188"/>
                  </a:moveTo>
                  <a:cubicBezTo>
                    <a:pt x="156" y="188"/>
                    <a:pt x="166" y="195"/>
                    <a:pt x="169" y="193"/>
                  </a:cubicBezTo>
                  <a:cubicBezTo>
                    <a:pt x="171" y="192"/>
                    <a:pt x="173" y="179"/>
                    <a:pt x="173" y="179"/>
                  </a:cubicBezTo>
                  <a:cubicBezTo>
                    <a:pt x="173" y="179"/>
                    <a:pt x="186" y="185"/>
                    <a:pt x="198" y="176"/>
                  </a:cubicBezTo>
                  <a:cubicBezTo>
                    <a:pt x="211" y="167"/>
                    <a:pt x="222" y="137"/>
                    <a:pt x="225" y="137"/>
                  </a:cubicBezTo>
                  <a:cubicBezTo>
                    <a:pt x="229" y="136"/>
                    <a:pt x="262" y="98"/>
                    <a:pt x="272" y="88"/>
                  </a:cubicBezTo>
                  <a:cubicBezTo>
                    <a:pt x="270" y="81"/>
                    <a:pt x="268" y="76"/>
                    <a:pt x="268" y="76"/>
                  </a:cubicBezTo>
                  <a:cubicBezTo>
                    <a:pt x="268" y="76"/>
                    <a:pt x="244" y="17"/>
                    <a:pt x="238" y="17"/>
                  </a:cubicBezTo>
                  <a:cubicBezTo>
                    <a:pt x="232" y="17"/>
                    <a:pt x="216" y="30"/>
                    <a:pt x="216" y="3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1" y="18"/>
                    <a:pt x="143" y="46"/>
                    <a:pt x="140" y="47"/>
                  </a:cubicBezTo>
                  <a:cubicBezTo>
                    <a:pt x="138" y="48"/>
                    <a:pt x="99" y="16"/>
                    <a:pt x="96" y="13"/>
                  </a:cubicBezTo>
                  <a:cubicBezTo>
                    <a:pt x="93" y="11"/>
                    <a:pt x="84" y="20"/>
                    <a:pt x="84" y="20"/>
                  </a:cubicBezTo>
                  <a:cubicBezTo>
                    <a:pt x="84" y="20"/>
                    <a:pt x="75" y="15"/>
                    <a:pt x="62" y="10"/>
                  </a:cubicBezTo>
                  <a:cubicBezTo>
                    <a:pt x="49" y="4"/>
                    <a:pt x="6" y="43"/>
                    <a:pt x="5" y="48"/>
                  </a:cubicBezTo>
                  <a:cubicBezTo>
                    <a:pt x="5" y="52"/>
                    <a:pt x="25" y="72"/>
                    <a:pt x="25" y="78"/>
                  </a:cubicBezTo>
                  <a:cubicBezTo>
                    <a:pt x="25" y="83"/>
                    <a:pt x="6" y="83"/>
                    <a:pt x="6" y="83"/>
                  </a:cubicBezTo>
                  <a:cubicBezTo>
                    <a:pt x="6" y="83"/>
                    <a:pt x="6" y="82"/>
                    <a:pt x="5" y="8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3"/>
                    <a:pt x="41" y="129"/>
                    <a:pt x="42" y="139"/>
                  </a:cubicBezTo>
                  <a:cubicBezTo>
                    <a:pt x="43" y="148"/>
                    <a:pt x="47" y="173"/>
                    <a:pt x="47" y="174"/>
                  </a:cubicBezTo>
                  <a:cubicBezTo>
                    <a:pt x="47" y="176"/>
                    <a:pt x="57" y="173"/>
                    <a:pt x="57" y="178"/>
                  </a:cubicBezTo>
                  <a:cubicBezTo>
                    <a:pt x="57" y="183"/>
                    <a:pt x="53" y="201"/>
                    <a:pt x="58" y="205"/>
                  </a:cubicBezTo>
                  <a:cubicBezTo>
                    <a:pt x="62" y="207"/>
                    <a:pt x="73" y="226"/>
                    <a:pt x="80" y="238"/>
                  </a:cubicBezTo>
                  <a:cubicBezTo>
                    <a:pt x="96" y="236"/>
                    <a:pt x="119" y="232"/>
                    <a:pt x="121" y="230"/>
                  </a:cubicBezTo>
                  <a:cubicBezTo>
                    <a:pt x="123" y="226"/>
                    <a:pt x="151" y="188"/>
                    <a:pt x="153" y="18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Freeform 971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249" y="1386"/>
              <a:ext cx="641" cy="931"/>
            </a:xfrm>
            <a:custGeom>
              <a:avLst/>
              <a:gdLst/>
              <a:ahLst/>
              <a:cxnLst>
                <a:cxn ang="0">
                  <a:pos x="1119" y="926"/>
                </a:cxn>
                <a:cxn ang="0">
                  <a:pos x="1080" y="775"/>
                </a:cxn>
                <a:cxn ang="0">
                  <a:pos x="1050" y="624"/>
                </a:cxn>
                <a:cxn ang="0">
                  <a:pos x="1104" y="554"/>
                </a:cxn>
                <a:cxn ang="0">
                  <a:pos x="1069" y="474"/>
                </a:cxn>
                <a:cxn ang="0">
                  <a:pos x="992" y="447"/>
                </a:cxn>
                <a:cxn ang="0">
                  <a:pos x="1046" y="311"/>
                </a:cxn>
                <a:cxn ang="0">
                  <a:pos x="1049" y="215"/>
                </a:cxn>
                <a:cxn ang="0">
                  <a:pos x="1005" y="164"/>
                </a:cxn>
                <a:cxn ang="0">
                  <a:pos x="987" y="211"/>
                </a:cxn>
                <a:cxn ang="0">
                  <a:pos x="955" y="265"/>
                </a:cxn>
                <a:cxn ang="0">
                  <a:pos x="933" y="279"/>
                </a:cxn>
                <a:cxn ang="0">
                  <a:pos x="916" y="164"/>
                </a:cxn>
                <a:cxn ang="0">
                  <a:pos x="876" y="179"/>
                </a:cxn>
                <a:cxn ang="0">
                  <a:pos x="825" y="242"/>
                </a:cxn>
                <a:cxn ang="0">
                  <a:pos x="799" y="416"/>
                </a:cxn>
                <a:cxn ang="0">
                  <a:pos x="850" y="454"/>
                </a:cxn>
                <a:cxn ang="0">
                  <a:pos x="902" y="621"/>
                </a:cxn>
                <a:cxn ang="0">
                  <a:pos x="881" y="584"/>
                </a:cxn>
                <a:cxn ang="0">
                  <a:pos x="876" y="516"/>
                </a:cxn>
                <a:cxn ang="0">
                  <a:pos x="795" y="547"/>
                </a:cxn>
                <a:cxn ang="0">
                  <a:pos x="722" y="672"/>
                </a:cxn>
                <a:cxn ang="0">
                  <a:pos x="629" y="693"/>
                </a:cxn>
                <a:cxn ang="0">
                  <a:pos x="566" y="654"/>
                </a:cxn>
                <a:cxn ang="0">
                  <a:pos x="591" y="647"/>
                </a:cxn>
                <a:cxn ang="0">
                  <a:pos x="622" y="654"/>
                </a:cxn>
                <a:cxn ang="0">
                  <a:pos x="729" y="584"/>
                </a:cxn>
                <a:cxn ang="0">
                  <a:pos x="760" y="384"/>
                </a:cxn>
                <a:cxn ang="0">
                  <a:pos x="777" y="211"/>
                </a:cxn>
                <a:cxn ang="0">
                  <a:pos x="760" y="54"/>
                </a:cxn>
                <a:cxn ang="0">
                  <a:pos x="620" y="188"/>
                </a:cxn>
                <a:cxn ang="0">
                  <a:pos x="597" y="305"/>
                </a:cxn>
                <a:cxn ang="0">
                  <a:pos x="599" y="365"/>
                </a:cxn>
                <a:cxn ang="0">
                  <a:pos x="571" y="484"/>
                </a:cxn>
                <a:cxn ang="0">
                  <a:pos x="527" y="399"/>
                </a:cxn>
                <a:cxn ang="0">
                  <a:pos x="487" y="352"/>
                </a:cxn>
                <a:cxn ang="0">
                  <a:pos x="458" y="472"/>
                </a:cxn>
                <a:cxn ang="0">
                  <a:pos x="424" y="551"/>
                </a:cxn>
                <a:cxn ang="0">
                  <a:pos x="240" y="637"/>
                </a:cxn>
                <a:cxn ang="0">
                  <a:pos x="104" y="749"/>
                </a:cxn>
                <a:cxn ang="0">
                  <a:pos x="34" y="859"/>
                </a:cxn>
                <a:cxn ang="0">
                  <a:pos x="0" y="932"/>
                </a:cxn>
                <a:cxn ang="0">
                  <a:pos x="101" y="1102"/>
                </a:cxn>
                <a:cxn ang="0">
                  <a:pos x="154" y="1353"/>
                </a:cxn>
                <a:cxn ang="0">
                  <a:pos x="51" y="1514"/>
                </a:cxn>
                <a:cxn ang="0">
                  <a:pos x="197" y="1690"/>
                </a:cxn>
                <a:cxn ang="0">
                  <a:pos x="312" y="1677"/>
                </a:cxn>
                <a:cxn ang="0">
                  <a:pos x="380" y="1555"/>
                </a:cxn>
                <a:cxn ang="0">
                  <a:pos x="363" y="1512"/>
                </a:cxn>
                <a:cxn ang="0">
                  <a:pos x="406" y="1469"/>
                </a:cxn>
                <a:cxn ang="0">
                  <a:pos x="559" y="1503"/>
                </a:cxn>
                <a:cxn ang="0">
                  <a:pos x="701" y="1394"/>
                </a:cxn>
                <a:cxn ang="0">
                  <a:pos x="841" y="1296"/>
                </a:cxn>
                <a:cxn ang="0">
                  <a:pos x="941" y="1335"/>
                </a:cxn>
                <a:cxn ang="0">
                  <a:pos x="1042" y="1301"/>
                </a:cxn>
                <a:cxn ang="0">
                  <a:pos x="1147" y="1275"/>
                </a:cxn>
                <a:cxn ang="0">
                  <a:pos x="1161" y="1115"/>
                </a:cxn>
                <a:cxn ang="0">
                  <a:pos x="1185" y="1012"/>
                </a:cxn>
                <a:cxn ang="0">
                  <a:pos x="776" y="0"/>
                </a:cxn>
                <a:cxn ang="0">
                  <a:pos x="803" y="23"/>
                </a:cxn>
                <a:cxn ang="0">
                  <a:pos x="955" y="163"/>
                </a:cxn>
                <a:cxn ang="0">
                  <a:pos x="945" y="20"/>
                </a:cxn>
                <a:cxn ang="0">
                  <a:pos x="897" y="86"/>
                </a:cxn>
              </a:cxnLst>
              <a:rect l="0" t="0" r="r" b="b"/>
              <a:pathLst>
                <a:path w="1192" h="1731">
                  <a:moveTo>
                    <a:pt x="1176" y="941"/>
                  </a:moveTo>
                  <a:cubicBezTo>
                    <a:pt x="1176" y="941"/>
                    <a:pt x="1162" y="947"/>
                    <a:pt x="1159" y="949"/>
                  </a:cubicBezTo>
                  <a:cubicBezTo>
                    <a:pt x="1156" y="951"/>
                    <a:pt x="1144" y="934"/>
                    <a:pt x="1144" y="934"/>
                  </a:cubicBezTo>
                  <a:cubicBezTo>
                    <a:pt x="1144" y="934"/>
                    <a:pt x="1126" y="931"/>
                    <a:pt x="1119" y="926"/>
                  </a:cubicBezTo>
                  <a:cubicBezTo>
                    <a:pt x="1112" y="920"/>
                    <a:pt x="1136" y="881"/>
                    <a:pt x="1131" y="859"/>
                  </a:cubicBezTo>
                  <a:cubicBezTo>
                    <a:pt x="1125" y="837"/>
                    <a:pt x="1106" y="842"/>
                    <a:pt x="1093" y="830"/>
                  </a:cubicBezTo>
                  <a:cubicBezTo>
                    <a:pt x="1080" y="817"/>
                    <a:pt x="1099" y="795"/>
                    <a:pt x="1099" y="795"/>
                  </a:cubicBezTo>
                  <a:cubicBezTo>
                    <a:pt x="1080" y="775"/>
                    <a:pt x="1080" y="775"/>
                    <a:pt x="1080" y="775"/>
                  </a:cubicBezTo>
                  <a:cubicBezTo>
                    <a:pt x="1091" y="740"/>
                    <a:pt x="1091" y="740"/>
                    <a:pt x="1091" y="740"/>
                  </a:cubicBezTo>
                  <a:cubicBezTo>
                    <a:pt x="1058" y="697"/>
                    <a:pt x="1058" y="697"/>
                    <a:pt x="1058" y="697"/>
                  </a:cubicBezTo>
                  <a:cubicBezTo>
                    <a:pt x="1058" y="697"/>
                    <a:pt x="1065" y="682"/>
                    <a:pt x="1069" y="671"/>
                  </a:cubicBezTo>
                  <a:cubicBezTo>
                    <a:pt x="1074" y="659"/>
                    <a:pt x="1050" y="624"/>
                    <a:pt x="1050" y="624"/>
                  </a:cubicBezTo>
                  <a:cubicBezTo>
                    <a:pt x="1069" y="624"/>
                    <a:pt x="1069" y="624"/>
                    <a:pt x="1069" y="624"/>
                  </a:cubicBezTo>
                  <a:cubicBezTo>
                    <a:pt x="1069" y="624"/>
                    <a:pt x="1084" y="590"/>
                    <a:pt x="1090" y="582"/>
                  </a:cubicBezTo>
                  <a:cubicBezTo>
                    <a:pt x="1097" y="574"/>
                    <a:pt x="1083" y="560"/>
                    <a:pt x="1083" y="560"/>
                  </a:cubicBezTo>
                  <a:cubicBezTo>
                    <a:pt x="1104" y="554"/>
                    <a:pt x="1104" y="554"/>
                    <a:pt x="1104" y="554"/>
                  </a:cubicBezTo>
                  <a:cubicBezTo>
                    <a:pt x="1104" y="554"/>
                    <a:pt x="1096" y="545"/>
                    <a:pt x="1089" y="537"/>
                  </a:cubicBezTo>
                  <a:cubicBezTo>
                    <a:pt x="1081" y="530"/>
                    <a:pt x="1089" y="510"/>
                    <a:pt x="1089" y="510"/>
                  </a:cubicBezTo>
                  <a:cubicBezTo>
                    <a:pt x="1089" y="510"/>
                    <a:pt x="1079" y="506"/>
                    <a:pt x="1073" y="501"/>
                  </a:cubicBezTo>
                  <a:cubicBezTo>
                    <a:pt x="1067" y="496"/>
                    <a:pt x="1069" y="474"/>
                    <a:pt x="1069" y="474"/>
                  </a:cubicBezTo>
                  <a:cubicBezTo>
                    <a:pt x="1069" y="474"/>
                    <a:pt x="1042" y="495"/>
                    <a:pt x="1040" y="495"/>
                  </a:cubicBezTo>
                  <a:cubicBezTo>
                    <a:pt x="1039" y="495"/>
                    <a:pt x="1025" y="482"/>
                    <a:pt x="1022" y="478"/>
                  </a:cubicBezTo>
                  <a:cubicBezTo>
                    <a:pt x="1020" y="473"/>
                    <a:pt x="1005" y="474"/>
                    <a:pt x="1005" y="473"/>
                  </a:cubicBezTo>
                  <a:cubicBezTo>
                    <a:pt x="1005" y="472"/>
                    <a:pt x="992" y="449"/>
                    <a:pt x="992" y="447"/>
                  </a:cubicBezTo>
                  <a:cubicBezTo>
                    <a:pt x="992" y="445"/>
                    <a:pt x="982" y="431"/>
                    <a:pt x="975" y="424"/>
                  </a:cubicBezTo>
                  <a:cubicBezTo>
                    <a:pt x="969" y="417"/>
                    <a:pt x="1033" y="364"/>
                    <a:pt x="1033" y="364"/>
                  </a:cubicBezTo>
                  <a:cubicBezTo>
                    <a:pt x="1042" y="376"/>
                    <a:pt x="1042" y="376"/>
                    <a:pt x="1042" y="376"/>
                  </a:cubicBezTo>
                  <a:cubicBezTo>
                    <a:pt x="1046" y="311"/>
                    <a:pt x="1046" y="311"/>
                    <a:pt x="1046" y="311"/>
                  </a:cubicBezTo>
                  <a:cubicBezTo>
                    <a:pt x="1005" y="268"/>
                    <a:pt x="1005" y="268"/>
                    <a:pt x="1005" y="268"/>
                  </a:cubicBezTo>
                  <a:cubicBezTo>
                    <a:pt x="1016" y="247"/>
                    <a:pt x="1016" y="247"/>
                    <a:pt x="1016" y="247"/>
                  </a:cubicBezTo>
                  <a:cubicBezTo>
                    <a:pt x="1039" y="245"/>
                    <a:pt x="1039" y="245"/>
                    <a:pt x="1039" y="245"/>
                  </a:cubicBezTo>
                  <a:cubicBezTo>
                    <a:pt x="1049" y="215"/>
                    <a:pt x="1049" y="215"/>
                    <a:pt x="1049" y="215"/>
                  </a:cubicBezTo>
                  <a:cubicBezTo>
                    <a:pt x="1024" y="203"/>
                    <a:pt x="1024" y="203"/>
                    <a:pt x="1024" y="203"/>
                  </a:cubicBezTo>
                  <a:cubicBezTo>
                    <a:pt x="1024" y="203"/>
                    <a:pt x="1005" y="182"/>
                    <a:pt x="1005" y="176"/>
                  </a:cubicBezTo>
                  <a:cubicBezTo>
                    <a:pt x="1005" y="173"/>
                    <a:pt x="1006" y="168"/>
                    <a:pt x="1008" y="164"/>
                  </a:cubicBezTo>
                  <a:cubicBezTo>
                    <a:pt x="1007" y="164"/>
                    <a:pt x="1006" y="164"/>
                    <a:pt x="1005" y="164"/>
                  </a:cubicBezTo>
                  <a:cubicBezTo>
                    <a:pt x="993" y="162"/>
                    <a:pt x="987" y="171"/>
                    <a:pt x="980" y="173"/>
                  </a:cubicBezTo>
                  <a:cubicBezTo>
                    <a:pt x="974" y="175"/>
                    <a:pt x="969" y="183"/>
                    <a:pt x="969" y="184"/>
                  </a:cubicBezTo>
                  <a:cubicBezTo>
                    <a:pt x="969" y="185"/>
                    <a:pt x="984" y="189"/>
                    <a:pt x="984" y="189"/>
                  </a:cubicBezTo>
                  <a:cubicBezTo>
                    <a:pt x="984" y="189"/>
                    <a:pt x="988" y="202"/>
                    <a:pt x="987" y="211"/>
                  </a:cubicBezTo>
                  <a:cubicBezTo>
                    <a:pt x="986" y="219"/>
                    <a:pt x="977" y="215"/>
                    <a:pt x="969" y="214"/>
                  </a:cubicBezTo>
                  <a:cubicBezTo>
                    <a:pt x="961" y="213"/>
                    <a:pt x="933" y="187"/>
                    <a:pt x="926" y="190"/>
                  </a:cubicBezTo>
                  <a:cubicBezTo>
                    <a:pt x="918" y="192"/>
                    <a:pt x="919" y="229"/>
                    <a:pt x="919" y="231"/>
                  </a:cubicBezTo>
                  <a:cubicBezTo>
                    <a:pt x="919" y="232"/>
                    <a:pt x="955" y="265"/>
                    <a:pt x="955" y="265"/>
                  </a:cubicBezTo>
                  <a:cubicBezTo>
                    <a:pt x="955" y="265"/>
                    <a:pt x="967" y="274"/>
                    <a:pt x="979" y="287"/>
                  </a:cubicBezTo>
                  <a:cubicBezTo>
                    <a:pt x="991" y="300"/>
                    <a:pt x="991" y="312"/>
                    <a:pt x="982" y="314"/>
                  </a:cubicBezTo>
                  <a:cubicBezTo>
                    <a:pt x="974" y="316"/>
                    <a:pt x="959" y="291"/>
                    <a:pt x="955" y="282"/>
                  </a:cubicBezTo>
                  <a:cubicBezTo>
                    <a:pt x="952" y="273"/>
                    <a:pt x="946" y="280"/>
                    <a:pt x="933" y="279"/>
                  </a:cubicBezTo>
                  <a:cubicBezTo>
                    <a:pt x="921" y="277"/>
                    <a:pt x="884" y="246"/>
                    <a:pt x="884" y="246"/>
                  </a:cubicBezTo>
                  <a:cubicBezTo>
                    <a:pt x="897" y="220"/>
                    <a:pt x="897" y="220"/>
                    <a:pt x="897" y="220"/>
                  </a:cubicBezTo>
                  <a:cubicBezTo>
                    <a:pt x="897" y="220"/>
                    <a:pt x="891" y="211"/>
                    <a:pt x="888" y="207"/>
                  </a:cubicBezTo>
                  <a:cubicBezTo>
                    <a:pt x="885" y="204"/>
                    <a:pt x="909" y="172"/>
                    <a:pt x="916" y="164"/>
                  </a:cubicBezTo>
                  <a:cubicBezTo>
                    <a:pt x="923" y="155"/>
                    <a:pt x="919" y="106"/>
                    <a:pt x="919" y="105"/>
                  </a:cubicBezTo>
                  <a:cubicBezTo>
                    <a:pt x="919" y="104"/>
                    <a:pt x="905" y="98"/>
                    <a:pt x="905" y="98"/>
                  </a:cubicBezTo>
                  <a:cubicBezTo>
                    <a:pt x="905" y="98"/>
                    <a:pt x="900" y="144"/>
                    <a:pt x="900" y="155"/>
                  </a:cubicBezTo>
                  <a:cubicBezTo>
                    <a:pt x="900" y="166"/>
                    <a:pt x="885" y="173"/>
                    <a:pt x="876" y="179"/>
                  </a:cubicBezTo>
                  <a:cubicBezTo>
                    <a:pt x="867" y="186"/>
                    <a:pt x="848" y="183"/>
                    <a:pt x="845" y="183"/>
                  </a:cubicBezTo>
                  <a:cubicBezTo>
                    <a:pt x="842" y="183"/>
                    <a:pt x="839" y="203"/>
                    <a:pt x="839" y="203"/>
                  </a:cubicBezTo>
                  <a:cubicBezTo>
                    <a:pt x="839" y="203"/>
                    <a:pt x="814" y="220"/>
                    <a:pt x="814" y="222"/>
                  </a:cubicBezTo>
                  <a:cubicBezTo>
                    <a:pt x="813" y="223"/>
                    <a:pt x="825" y="242"/>
                    <a:pt x="825" y="242"/>
                  </a:cubicBezTo>
                  <a:cubicBezTo>
                    <a:pt x="825" y="242"/>
                    <a:pt x="828" y="267"/>
                    <a:pt x="832" y="283"/>
                  </a:cubicBezTo>
                  <a:cubicBezTo>
                    <a:pt x="837" y="300"/>
                    <a:pt x="836" y="319"/>
                    <a:pt x="836" y="319"/>
                  </a:cubicBezTo>
                  <a:cubicBezTo>
                    <a:pt x="836" y="319"/>
                    <a:pt x="795" y="373"/>
                    <a:pt x="791" y="393"/>
                  </a:cubicBezTo>
                  <a:cubicBezTo>
                    <a:pt x="787" y="413"/>
                    <a:pt x="794" y="403"/>
                    <a:pt x="799" y="416"/>
                  </a:cubicBezTo>
                  <a:cubicBezTo>
                    <a:pt x="803" y="430"/>
                    <a:pt x="782" y="452"/>
                    <a:pt x="783" y="453"/>
                  </a:cubicBezTo>
                  <a:cubicBezTo>
                    <a:pt x="783" y="455"/>
                    <a:pt x="804" y="457"/>
                    <a:pt x="809" y="457"/>
                  </a:cubicBezTo>
                  <a:cubicBezTo>
                    <a:pt x="814" y="457"/>
                    <a:pt x="814" y="467"/>
                    <a:pt x="825" y="469"/>
                  </a:cubicBezTo>
                  <a:cubicBezTo>
                    <a:pt x="836" y="472"/>
                    <a:pt x="845" y="454"/>
                    <a:pt x="850" y="454"/>
                  </a:cubicBezTo>
                  <a:cubicBezTo>
                    <a:pt x="855" y="454"/>
                    <a:pt x="916" y="508"/>
                    <a:pt x="916" y="508"/>
                  </a:cubicBezTo>
                  <a:cubicBezTo>
                    <a:pt x="916" y="508"/>
                    <a:pt x="921" y="539"/>
                    <a:pt x="919" y="572"/>
                  </a:cubicBezTo>
                  <a:cubicBezTo>
                    <a:pt x="897" y="574"/>
                    <a:pt x="896" y="590"/>
                    <a:pt x="890" y="600"/>
                  </a:cubicBezTo>
                  <a:cubicBezTo>
                    <a:pt x="884" y="610"/>
                    <a:pt x="895" y="612"/>
                    <a:pt x="902" y="621"/>
                  </a:cubicBezTo>
                  <a:cubicBezTo>
                    <a:pt x="909" y="631"/>
                    <a:pt x="928" y="639"/>
                    <a:pt x="928" y="639"/>
                  </a:cubicBezTo>
                  <a:cubicBezTo>
                    <a:pt x="928" y="639"/>
                    <a:pt x="921" y="641"/>
                    <a:pt x="905" y="641"/>
                  </a:cubicBezTo>
                  <a:cubicBezTo>
                    <a:pt x="890" y="641"/>
                    <a:pt x="877" y="620"/>
                    <a:pt x="874" y="614"/>
                  </a:cubicBezTo>
                  <a:cubicBezTo>
                    <a:pt x="871" y="608"/>
                    <a:pt x="880" y="590"/>
                    <a:pt x="881" y="584"/>
                  </a:cubicBezTo>
                  <a:cubicBezTo>
                    <a:pt x="882" y="577"/>
                    <a:pt x="897" y="571"/>
                    <a:pt x="897" y="571"/>
                  </a:cubicBezTo>
                  <a:cubicBezTo>
                    <a:pt x="884" y="559"/>
                    <a:pt x="884" y="559"/>
                    <a:pt x="884" y="559"/>
                  </a:cubicBezTo>
                  <a:cubicBezTo>
                    <a:pt x="884" y="559"/>
                    <a:pt x="894" y="550"/>
                    <a:pt x="895" y="542"/>
                  </a:cubicBezTo>
                  <a:cubicBezTo>
                    <a:pt x="895" y="534"/>
                    <a:pt x="876" y="516"/>
                    <a:pt x="876" y="516"/>
                  </a:cubicBezTo>
                  <a:cubicBezTo>
                    <a:pt x="876" y="516"/>
                    <a:pt x="871" y="490"/>
                    <a:pt x="871" y="489"/>
                  </a:cubicBezTo>
                  <a:cubicBezTo>
                    <a:pt x="871" y="487"/>
                    <a:pt x="811" y="496"/>
                    <a:pt x="801" y="498"/>
                  </a:cubicBezTo>
                  <a:cubicBezTo>
                    <a:pt x="791" y="500"/>
                    <a:pt x="789" y="527"/>
                    <a:pt x="788" y="534"/>
                  </a:cubicBezTo>
                  <a:cubicBezTo>
                    <a:pt x="787" y="541"/>
                    <a:pt x="789" y="542"/>
                    <a:pt x="795" y="547"/>
                  </a:cubicBezTo>
                  <a:cubicBezTo>
                    <a:pt x="800" y="553"/>
                    <a:pt x="796" y="581"/>
                    <a:pt x="795" y="590"/>
                  </a:cubicBezTo>
                  <a:cubicBezTo>
                    <a:pt x="795" y="599"/>
                    <a:pt x="778" y="606"/>
                    <a:pt x="769" y="611"/>
                  </a:cubicBezTo>
                  <a:cubicBezTo>
                    <a:pt x="760" y="615"/>
                    <a:pt x="751" y="632"/>
                    <a:pt x="751" y="641"/>
                  </a:cubicBezTo>
                  <a:cubicBezTo>
                    <a:pt x="751" y="650"/>
                    <a:pt x="736" y="667"/>
                    <a:pt x="722" y="672"/>
                  </a:cubicBezTo>
                  <a:cubicBezTo>
                    <a:pt x="708" y="677"/>
                    <a:pt x="703" y="683"/>
                    <a:pt x="703" y="683"/>
                  </a:cubicBezTo>
                  <a:cubicBezTo>
                    <a:pt x="678" y="688"/>
                    <a:pt x="678" y="688"/>
                    <a:pt x="678" y="688"/>
                  </a:cubicBezTo>
                  <a:cubicBezTo>
                    <a:pt x="678" y="688"/>
                    <a:pt x="667" y="709"/>
                    <a:pt x="653" y="715"/>
                  </a:cubicBezTo>
                  <a:cubicBezTo>
                    <a:pt x="640" y="721"/>
                    <a:pt x="629" y="693"/>
                    <a:pt x="629" y="693"/>
                  </a:cubicBezTo>
                  <a:cubicBezTo>
                    <a:pt x="629" y="693"/>
                    <a:pt x="601" y="696"/>
                    <a:pt x="585" y="689"/>
                  </a:cubicBezTo>
                  <a:cubicBezTo>
                    <a:pt x="568" y="682"/>
                    <a:pt x="582" y="665"/>
                    <a:pt x="582" y="665"/>
                  </a:cubicBezTo>
                  <a:cubicBezTo>
                    <a:pt x="571" y="665"/>
                    <a:pt x="571" y="665"/>
                    <a:pt x="571" y="665"/>
                  </a:cubicBezTo>
                  <a:cubicBezTo>
                    <a:pt x="566" y="654"/>
                    <a:pt x="566" y="654"/>
                    <a:pt x="566" y="654"/>
                  </a:cubicBezTo>
                  <a:cubicBezTo>
                    <a:pt x="566" y="654"/>
                    <a:pt x="560" y="659"/>
                    <a:pt x="549" y="652"/>
                  </a:cubicBezTo>
                  <a:cubicBezTo>
                    <a:pt x="538" y="644"/>
                    <a:pt x="548" y="630"/>
                    <a:pt x="553" y="625"/>
                  </a:cubicBezTo>
                  <a:cubicBezTo>
                    <a:pt x="558" y="620"/>
                    <a:pt x="560" y="632"/>
                    <a:pt x="567" y="636"/>
                  </a:cubicBezTo>
                  <a:cubicBezTo>
                    <a:pt x="574" y="640"/>
                    <a:pt x="588" y="644"/>
                    <a:pt x="591" y="647"/>
                  </a:cubicBezTo>
                  <a:cubicBezTo>
                    <a:pt x="593" y="649"/>
                    <a:pt x="607" y="661"/>
                    <a:pt x="610" y="662"/>
                  </a:cubicBezTo>
                  <a:cubicBezTo>
                    <a:pt x="612" y="663"/>
                    <a:pt x="612" y="675"/>
                    <a:pt x="618" y="673"/>
                  </a:cubicBezTo>
                  <a:cubicBezTo>
                    <a:pt x="624" y="670"/>
                    <a:pt x="643" y="667"/>
                    <a:pt x="643" y="667"/>
                  </a:cubicBezTo>
                  <a:cubicBezTo>
                    <a:pt x="622" y="654"/>
                    <a:pt x="622" y="654"/>
                    <a:pt x="622" y="654"/>
                  </a:cubicBezTo>
                  <a:cubicBezTo>
                    <a:pt x="622" y="654"/>
                    <a:pt x="630" y="651"/>
                    <a:pt x="641" y="646"/>
                  </a:cubicBezTo>
                  <a:cubicBezTo>
                    <a:pt x="652" y="640"/>
                    <a:pt x="666" y="642"/>
                    <a:pt x="666" y="642"/>
                  </a:cubicBezTo>
                  <a:cubicBezTo>
                    <a:pt x="672" y="623"/>
                    <a:pt x="711" y="591"/>
                    <a:pt x="711" y="591"/>
                  </a:cubicBezTo>
                  <a:cubicBezTo>
                    <a:pt x="711" y="591"/>
                    <a:pt x="720" y="593"/>
                    <a:pt x="729" y="584"/>
                  </a:cubicBezTo>
                  <a:cubicBezTo>
                    <a:pt x="739" y="574"/>
                    <a:pt x="731" y="553"/>
                    <a:pt x="735" y="543"/>
                  </a:cubicBezTo>
                  <a:cubicBezTo>
                    <a:pt x="739" y="533"/>
                    <a:pt x="760" y="515"/>
                    <a:pt x="762" y="508"/>
                  </a:cubicBezTo>
                  <a:cubicBezTo>
                    <a:pt x="764" y="500"/>
                    <a:pt x="737" y="463"/>
                    <a:pt x="737" y="450"/>
                  </a:cubicBezTo>
                  <a:cubicBezTo>
                    <a:pt x="737" y="437"/>
                    <a:pt x="752" y="398"/>
                    <a:pt x="760" y="384"/>
                  </a:cubicBezTo>
                  <a:cubicBezTo>
                    <a:pt x="769" y="370"/>
                    <a:pt x="765" y="331"/>
                    <a:pt x="769" y="323"/>
                  </a:cubicBezTo>
                  <a:cubicBezTo>
                    <a:pt x="773" y="314"/>
                    <a:pt x="785" y="296"/>
                    <a:pt x="789" y="292"/>
                  </a:cubicBezTo>
                  <a:cubicBezTo>
                    <a:pt x="792" y="287"/>
                    <a:pt x="791" y="245"/>
                    <a:pt x="791" y="245"/>
                  </a:cubicBezTo>
                  <a:cubicBezTo>
                    <a:pt x="791" y="245"/>
                    <a:pt x="769" y="217"/>
                    <a:pt x="777" y="211"/>
                  </a:cubicBezTo>
                  <a:cubicBezTo>
                    <a:pt x="785" y="206"/>
                    <a:pt x="823" y="150"/>
                    <a:pt x="828" y="141"/>
                  </a:cubicBezTo>
                  <a:cubicBezTo>
                    <a:pt x="832" y="133"/>
                    <a:pt x="832" y="124"/>
                    <a:pt x="832" y="124"/>
                  </a:cubicBezTo>
                  <a:cubicBezTo>
                    <a:pt x="832" y="124"/>
                    <a:pt x="833" y="109"/>
                    <a:pt x="836" y="91"/>
                  </a:cubicBezTo>
                  <a:cubicBezTo>
                    <a:pt x="838" y="73"/>
                    <a:pt x="776" y="59"/>
                    <a:pt x="760" y="54"/>
                  </a:cubicBezTo>
                  <a:cubicBezTo>
                    <a:pt x="746" y="49"/>
                    <a:pt x="750" y="43"/>
                    <a:pt x="751" y="42"/>
                  </a:cubicBezTo>
                  <a:cubicBezTo>
                    <a:pt x="750" y="43"/>
                    <a:pt x="745" y="49"/>
                    <a:pt x="742" y="50"/>
                  </a:cubicBezTo>
                  <a:cubicBezTo>
                    <a:pt x="729" y="59"/>
                    <a:pt x="689" y="143"/>
                    <a:pt x="679" y="155"/>
                  </a:cubicBezTo>
                  <a:cubicBezTo>
                    <a:pt x="669" y="166"/>
                    <a:pt x="626" y="184"/>
                    <a:pt x="620" y="188"/>
                  </a:cubicBezTo>
                  <a:cubicBezTo>
                    <a:pt x="613" y="191"/>
                    <a:pt x="600" y="213"/>
                    <a:pt x="598" y="222"/>
                  </a:cubicBezTo>
                  <a:cubicBezTo>
                    <a:pt x="596" y="231"/>
                    <a:pt x="616" y="229"/>
                    <a:pt x="620" y="234"/>
                  </a:cubicBezTo>
                  <a:cubicBezTo>
                    <a:pt x="623" y="239"/>
                    <a:pt x="610" y="245"/>
                    <a:pt x="602" y="260"/>
                  </a:cubicBezTo>
                  <a:cubicBezTo>
                    <a:pt x="593" y="275"/>
                    <a:pt x="597" y="305"/>
                    <a:pt x="597" y="305"/>
                  </a:cubicBezTo>
                  <a:cubicBezTo>
                    <a:pt x="597" y="305"/>
                    <a:pt x="578" y="307"/>
                    <a:pt x="569" y="311"/>
                  </a:cubicBezTo>
                  <a:cubicBezTo>
                    <a:pt x="560" y="316"/>
                    <a:pt x="562" y="341"/>
                    <a:pt x="562" y="341"/>
                  </a:cubicBezTo>
                  <a:cubicBezTo>
                    <a:pt x="571" y="335"/>
                    <a:pt x="571" y="335"/>
                    <a:pt x="571" y="335"/>
                  </a:cubicBezTo>
                  <a:cubicBezTo>
                    <a:pt x="571" y="335"/>
                    <a:pt x="595" y="359"/>
                    <a:pt x="599" y="365"/>
                  </a:cubicBezTo>
                  <a:cubicBezTo>
                    <a:pt x="603" y="371"/>
                    <a:pt x="595" y="378"/>
                    <a:pt x="595" y="378"/>
                  </a:cubicBezTo>
                  <a:cubicBezTo>
                    <a:pt x="595" y="378"/>
                    <a:pt x="593" y="395"/>
                    <a:pt x="593" y="416"/>
                  </a:cubicBezTo>
                  <a:cubicBezTo>
                    <a:pt x="592" y="437"/>
                    <a:pt x="618" y="432"/>
                    <a:pt x="618" y="432"/>
                  </a:cubicBezTo>
                  <a:cubicBezTo>
                    <a:pt x="618" y="432"/>
                    <a:pt x="592" y="485"/>
                    <a:pt x="571" y="484"/>
                  </a:cubicBezTo>
                  <a:cubicBezTo>
                    <a:pt x="550" y="482"/>
                    <a:pt x="568" y="469"/>
                    <a:pt x="568" y="469"/>
                  </a:cubicBezTo>
                  <a:cubicBezTo>
                    <a:pt x="568" y="469"/>
                    <a:pt x="564" y="457"/>
                    <a:pt x="554" y="449"/>
                  </a:cubicBezTo>
                  <a:cubicBezTo>
                    <a:pt x="544" y="441"/>
                    <a:pt x="546" y="417"/>
                    <a:pt x="546" y="417"/>
                  </a:cubicBezTo>
                  <a:cubicBezTo>
                    <a:pt x="546" y="417"/>
                    <a:pt x="531" y="404"/>
                    <a:pt x="527" y="399"/>
                  </a:cubicBezTo>
                  <a:cubicBezTo>
                    <a:pt x="523" y="393"/>
                    <a:pt x="512" y="378"/>
                    <a:pt x="512" y="378"/>
                  </a:cubicBezTo>
                  <a:cubicBezTo>
                    <a:pt x="512" y="378"/>
                    <a:pt x="501" y="368"/>
                    <a:pt x="497" y="362"/>
                  </a:cubicBezTo>
                  <a:cubicBezTo>
                    <a:pt x="494" y="359"/>
                    <a:pt x="487" y="345"/>
                    <a:pt x="480" y="332"/>
                  </a:cubicBezTo>
                  <a:cubicBezTo>
                    <a:pt x="484" y="344"/>
                    <a:pt x="487" y="352"/>
                    <a:pt x="487" y="352"/>
                  </a:cubicBezTo>
                  <a:cubicBezTo>
                    <a:pt x="466" y="375"/>
                    <a:pt x="466" y="375"/>
                    <a:pt x="466" y="375"/>
                  </a:cubicBezTo>
                  <a:cubicBezTo>
                    <a:pt x="482" y="397"/>
                    <a:pt x="482" y="397"/>
                    <a:pt x="482" y="397"/>
                  </a:cubicBezTo>
                  <a:cubicBezTo>
                    <a:pt x="482" y="397"/>
                    <a:pt x="486" y="423"/>
                    <a:pt x="486" y="426"/>
                  </a:cubicBezTo>
                  <a:cubicBezTo>
                    <a:pt x="486" y="429"/>
                    <a:pt x="458" y="463"/>
                    <a:pt x="458" y="472"/>
                  </a:cubicBezTo>
                  <a:cubicBezTo>
                    <a:pt x="457" y="481"/>
                    <a:pt x="480" y="492"/>
                    <a:pt x="482" y="500"/>
                  </a:cubicBezTo>
                  <a:cubicBezTo>
                    <a:pt x="485" y="508"/>
                    <a:pt x="468" y="515"/>
                    <a:pt x="466" y="515"/>
                  </a:cubicBezTo>
                  <a:cubicBezTo>
                    <a:pt x="464" y="516"/>
                    <a:pt x="466" y="529"/>
                    <a:pt x="466" y="529"/>
                  </a:cubicBezTo>
                  <a:cubicBezTo>
                    <a:pt x="466" y="529"/>
                    <a:pt x="449" y="541"/>
                    <a:pt x="424" y="551"/>
                  </a:cubicBezTo>
                  <a:cubicBezTo>
                    <a:pt x="398" y="561"/>
                    <a:pt x="414" y="575"/>
                    <a:pt x="414" y="575"/>
                  </a:cubicBezTo>
                  <a:cubicBezTo>
                    <a:pt x="414" y="575"/>
                    <a:pt x="372" y="585"/>
                    <a:pt x="347" y="587"/>
                  </a:cubicBezTo>
                  <a:cubicBezTo>
                    <a:pt x="322" y="589"/>
                    <a:pt x="288" y="635"/>
                    <a:pt x="288" y="635"/>
                  </a:cubicBezTo>
                  <a:cubicBezTo>
                    <a:pt x="288" y="635"/>
                    <a:pt x="254" y="639"/>
                    <a:pt x="240" y="637"/>
                  </a:cubicBezTo>
                  <a:cubicBezTo>
                    <a:pt x="226" y="635"/>
                    <a:pt x="196" y="679"/>
                    <a:pt x="178" y="680"/>
                  </a:cubicBezTo>
                  <a:cubicBezTo>
                    <a:pt x="161" y="681"/>
                    <a:pt x="162" y="659"/>
                    <a:pt x="162" y="659"/>
                  </a:cubicBezTo>
                  <a:cubicBezTo>
                    <a:pt x="162" y="659"/>
                    <a:pt x="117" y="688"/>
                    <a:pt x="113" y="694"/>
                  </a:cubicBezTo>
                  <a:cubicBezTo>
                    <a:pt x="109" y="700"/>
                    <a:pt x="104" y="746"/>
                    <a:pt x="104" y="749"/>
                  </a:cubicBezTo>
                  <a:cubicBezTo>
                    <a:pt x="104" y="751"/>
                    <a:pt x="96" y="751"/>
                    <a:pt x="90" y="754"/>
                  </a:cubicBezTo>
                  <a:cubicBezTo>
                    <a:pt x="83" y="757"/>
                    <a:pt x="40" y="823"/>
                    <a:pt x="40" y="827"/>
                  </a:cubicBezTo>
                  <a:cubicBezTo>
                    <a:pt x="40" y="831"/>
                    <a:pt x="45" y="843"/>
                    <a:pt x="46" y="845"/>
                  </a:cubicBezTo>
                  <a:cubicBezTo>
                    <a:pt x="46" y="847"/>
                    <a:pt x="34" y="855"/>
                    <a:pt x="34" y="859"/>
                  </a:cubicBezTo>
                  <a:cubicBezTo>
                    <a:pt x="34" y="863"/>
                    <a:pt x="36" y="879"/>
                    <a:pt x="36" y="879"/>
                  </a:cubicBezTo>
                  <a:cubicBezTo>
                    <a:pt x="8" y="907"/>
                    <a:pt x="8" y="907"/>
                    <a:pt x="8" y="907"/>
                  </a:cubicBezTo>
                  <a:cubicBezTo>
                    <a:pt x="8" y="907"/>
                    <a:pt x="6" y="923"/>
                    <a:pt x="5" y="925"/>
                  </a:cubicBezTo>
                  <a:cubicBezTo>
                    <a:pt x="5" y="926"/>
                    <a:pt x="3" y="929"/>
                    <a:pt x="0" y="932"/>
                  </a:cubicBezTo>
                  <a:cubicBezTo>
                    <a:pt x="16" y="950"/>
                    <a:pt x="16" y="950"/>
                    <a:pt x="16" y="950"/>
                  </a:cubicBezTo>
                  <a:cubicBezTo>
                    <a:pt x="51" y="964"/>
                    <a:pt x="51" y="964"/>
                    <a:pt x="51" y="964"/>
                  </a:cubicBezTo>
                  <a:cubicBezTo>
                    <a:pt x="114" y="1057"/>
                    <a:pt x="114" y="1057"/>
                    <a:pt x="114" y="1057"/>
                  </a:cubicBezTo>
                  <a:cubicBezTo>
                    <a:pt x="114" y="1057"/>
                    <a:pt x="101" y="1089"/>
                    <a:pt x="101" y="1102"/>
                  </a:cubicBezTo>
                  <a:cubicBezTo>
                    <a:pt x="101" y="1116"/>
                    <a:pt x="110" y="1160"/>
                    <a:pt x="110" y="1160"/>
                  </a:cubicBezTo>
                  <a:cubicBezTo>
                    <a:pt x="96" y="1241"/>
                    <a:pt x="96" y="1241"/>
                    <a:pt x="96" y="1241"/>
                  </a:cubicBezTo>
                  <a:cubicBezTo>
                    <a:pt x="96" y="1241"/>
                    <a:pt x="154" y="1232"/>
                    <a:pt x="154" y="1259"/>
                  </a:cubicBezTo>
                  <a:cubicBezTo>
                    <a:pt x="154" y="1286"/>
                    <a:pt x="154" y="1353"/>
                    <a:pt x="154" y="1353"/>
                  </a:cubicBezTo>
                  <a:cubicBezTo>
                    <a:pt x="154" y="1353"/>
                    <a:pt x="181" y="1398"/>
                    <a:pt x="150" y="1398"/>
                  </a:cubicBezTo>
                  <a:cubicBezTo>
                    <a:pt x="119" y="1398"/>
                    <a:pt x="78" y="1402"/>
                    <a:pt x="78" y="1402"/>
                  </a:cubicBezTo>
                  <a:cubicBezTo>
                    <a:pt x="83" y="1478"/>
                    <a:pt x="83" y="1478"/>
                    <a:pt x="83" y="1478"/>
                  </a:cubicBezTo>
                  <a:cubicBezTo>
                    <a:pt x="83" y="1478"/>
                    <a:pt x="51" y="1496"/>
                    <a:pt x="51" y="1514"/>
                  </a:cubicBezTo>
                  <a:cubicBezTo>
                    <a:pt x="51" y="1532"/>
                    <a:pt x="69" y="1576"/>
                    <a:pt x="69" y="1576"/>
                  </a:cubicBezTo>
                  <a:cubicBezTo>
                    <a:pt x="69" y="1576"/>
                    <a:pt x="105" y="1568"/>
                    <a:pt x="114" y="1585"/>
                  </a:cubicBezTo>
                  <a:cubicBezTo>
                    <a:pt x="123" y="1603"/>
                    <a:pt x="168" y="1635"/>
                    <a:pt x="168" y="1635"/>
                  </a:cubicBezTo>
                  <a:cubicBezTo>
                    <a:pt x="197" y="1690"/>
                    <a:pt x="197" y="1690"/>
                    <a:pt x="197" y="1690"/>
                  </a:cubicBezTo>
                  <a:cubicBezTo>
                    <a:pt x="204" y="1687"/>
                    <a:pt x="211" y="1684"/>
                    <a:pt x="219" y="1683"/>
                  </a:cubicBezTo>
                  <a:cubicBezTo>
                    <a:pt x="247" y="1681"/>
                    <a:pt x="275" y="1731"/>
                    <a:pt x="275" y="1731"/>
                  </a:cubicBezTo>
                  <a:cubicBezTo>
                    <a:pt x="275" y="1731"/>
                    <a:pt x="283" y="1727"/>
                    <a:pt x="293" y="1726"/>
                  </a:cubicBezTo>
                  <a:cubicBezTo>
                    <a:pt x="298" y="1712"/>
                    <a:pt x="310" y="1685"/>
                    <a:pt x="312" y="1677"/>
                  </a:cubicBezTo>
                  <a:cubicBezTo>
                    <a:pt x="315" y="1666"/>
                    <a:pt x="337" y="1651"/>
                    <a:pt x="339" y="1651"/>
                  </a:cubicBezTo>
                  <a:cubicBezTo>
                    <a:pt x="342" y="1651"/>
                    <a:pt x="346" y="1632"/>
                    <a:pt x="352" y="1617"/>
                  </a:cubicBezTo>
                  <a:cubicBezTo>
                    <a:pt x="358" y="1601"/>
                    <a:pt x="389" y="1599"/>
                    <a:pt x="396" y="1590"/>
                  </a:cubicBezTo>
                  <a:cubicBezTo>
                    <a:pt x="403" y="1581"/>
                    <a:pt x="384" y="1562"/>
                    <a:pt x="380" y="1555"/>
                  </a:cubicBezTo>
                  <a:cubicBezTo>
                    <a:pt x="376" y="1548"/>
                    <a:pt x="385" y="1533"/>
                    <a:pt x="388" y="1528"/>
                  </a:cubicBezTo>
                  <a:cubicBezTo>
                    <a:pt x="383" y="1532"/>
                    <a:pt x="362" y="1546"/>
                    <a:pt x="362" y="1546"/>
                  </a:cubicBezTo>
                  <a:cubicBezTo>
                    <a:pt x="362" y="1546"/>
                    <a:pt x="355" y="1544"/>
                    <a:pt x="346" y="1535"/>
                  </a:cubicBezTo>
                  <a:cubicBezTo>
                    <a:pt x="337" y="1527"/>
                    <a:pt x="362" y="1513"/>
                    <a:pt x="363" y="1512"/>
                  </a:cubicBezTo>
                  <a:cubicBezTo>
                    <a:pt x="364" y="1510"/>
                    <a:pt x="362" y="1480"/>
                    <a:pt x="362" y="1480"/>
                  </a:cubicBezTo>
                  <a:cubicBezTo>
                    <a:pt x="404" y="1433"/>
                    <a:pt x="404" y="1433"/>
                    <a:pt x="404" y="1433"/>
                  </a:cubicBezTo>
                  <a:cubicBezTo>
                    <a:pt x="404" y="1433"/>
                    <a:pt x="416" y="1448"/>
                    <a:pt x="416" y="1450"/>
                  </a:cubicBezTo>
                  <a:cubicBezTo>
                    <a:pt x="416" y="1452"/>
                    <a:pt x="406" y="1460"/>
                    <a:pt x="406" y="1469"/>
                  </a:cubicBezTo>
                  <a:cubicBezTo>
                    <a:pt x="406" y="1478"/>
                    <a:pt x="441" y="1479"/>
                    <a:pt x="441" y="1479"/>
                  </a:cubicBezTo>
                  <a:cubicBezTo>
                    <a:pt x="441" y="1479"/>
                    <a:pt x="479" y="1506"/>
                    <a:pt x="481" y="1506"/>
                  </a:cubicBezTo>
                  <a:cubicBezTo>
                    <a:pt x="483" y="1507"/>
                    <a:pt x="494" y="1492"/>
                    <a:pt x="499" y="1490"/>
                  </a:cubicBezTo>
                  <a:cubicBezTo>
                    <a:pt x="505" y="1488"/>
                    <a:pt x="557" y="1503"/>
                    <a:pt x="559" y="1503"/>
                  </a:cubicBezTo>
                  <a:cubicBezTo>
                    <a:pt x="562" y="1503"/>
                    <a:pt x="646" y="1443"/>
                    <a:pt x="646" y="1443"/>
                  </a:cubicBezTo>
                  <a:cubicBezTo>
                    <a:pt x="646" y="1443"/>
                    <a:pt x="653" y="1415"/>
                    <a:pt x="655" y="1415"/>
                  </a:cubicBezTo>
                  <a:cubicBezTo>
                    <a:pt x="656" y="1415"/>
                    <a:pt x="682" y="1396"/>
                    <a:pt x="682" y="1396"/>
                  </a:cubicBezTo>
                  <a:cubicBezTo>
                    <a:pt x="701" y="1394"/>
                    <a:pt x="701" y="1394"/>
                    <a:pt x="701" y="1394"/>
                  </a:cubicBezTo>
                  <a:cubicBezTo>
                    <a:pt x="724" y="1316"/>
                    <a:pt x="724" y="1316"/>
                    <a:pt x="724" y="1316"/>
                  </a:cubicBezTo>
                  <a:cubicBezTo>
                    <a:pt x="724" y="1316"/>
                    <a:pt x="737" y="1309"/>
                    <a:pt x="742" y="1303"/>
                  </a:cubicBezTo>
                  <a:cubicBezTo>
                    <a:pt x="748" y="1297"/>
                    <a:pt x="747" y="1281"/>
                    <a:pt x="757" y="1283"/>
                  </a:cubicBezTo>
                  <a:cubicBezTo>
                    <a:pt x="767" y="1285"/>
                    <a:pt x="826" y="1297"/>
                    <a:pt x="841" y="1296"/>
                  </a:cubicBezTo>
                  <a:cubicBezTo>
                    <a:pt x="856" y="1295"/>
                    <a:pt x="848" y="1308"/>
                    <a:pt x="850" y="1310"/>
                  </a:cubicBezTo>
                  <a:cubicBezTo>
                    <a:pt x="852" y="1313"/>
                    <a:pt x="886" y="1319"/>
                    <a:pt x="886" y="1319"/>
                  </a:cubicBezTo>
                  <a:cubicBezTo>
                    <a:pt x="915" y="1308"/>
                    <a:pt x="915" y="1308"/>
                    <a:pt x="915" y="1308"/>
                  </a:cubicBezTo>
                  <a:cubicBezTo>
                    <a:pt x="915" y="1308"/>
                    <a:pt x="937" y="1327"/>
                    <a:pt x="941" y="1335"/>
                  </a:cubicBezTo>
                  <a:cubicBezTo>
                    <a:pt x="946" y="1342"/>
                    <a:pt x="958" y="1332"/>
                    <a:pt x="964" y="1331"/>
                  </a:cubicBezTo>
                  <a:cubicBezTo>
                    <a:pt x="969" y="1329"/>
                    <a:pt x="977" y="1339"/>
                    <a:pt x="982" y="1343"/>
                  </a:cubicBezTo>
                  <a:cubicBezTo>
                    <a:pt x="986" y="1346"/>
                    <a:pt x="995" y="1327"/>
                    <a:pt x="1005" y="1321"/>
                  </a:cubicBezTo>
                  <a:cubicBezTo>
                    <a:pt x="1015" y="1315"/>
                    <a:pt x="1023" y="1306"/>
                    <a:pt x="1042" y="1301"/>
                  </a:cubicBezTo>
                  <a:cubicBezTo>
                    <a:pt x="1061" y="1296"/>
                    <a:pt x="1063" y="1319"/>
                    <a:pt x="1068" y="1323"/>
                  </a:cubicBezTo>
                  <a:cubicBezTo>
                    <a:pt x="1074" y="1327"/>
                    <a:pt x="1089" y="1323"/>
                    <a:pt x="1089" y="1323"/>
                  </a:cubicBezTo>
                  <a:cubicBezTo>
                    <a:pt x="1149" y="1289"/>
                    <a:pt x="1149" y="1289"/>
                    <a:pt x="1149" y="1289"/>
                  </a:cubicBezTo>
                  <a:cubicBezTo>
                    <a:pt x="1147" y="1275"/>
                    <a:pt x="1147" y="1275"/>
                    <a:pt x="1147" y="1275"/>
                  </a:cubicBezTo>
                  <a:cubicBezTo>
                    <a:pt x="1168" y="1264"/>
                    <a:pt x="1168" y="1264"/>
                    <a:pt x="1168" y="1264"/>
                  </a:cubicBezTo>
                  <a:cubicBezTo>
                    <a:pt x="1107" y="1225"/>
                    <a:pt x="1107" y="1225"/>
                    <a:pt x="1107" y="1225"/>
                  </a:cubicBezTo>
                  <a:cubicBezTo>
                    <a:pt x="1103" y="1188"/>
                    <a:pt x="1103" y="1188"/>
                    <a:pt x="1103" y="1188"/>
                  </a:cubicBezTo>
                  <a:cubicBezTo>
                    <a:pt x="1161" y="1115"/>
                    <a:pt x="1161" y="1115"/>
                    <a:pt x="1161" y="1115"/>
                  </a:cubicBezTo>
                  <a:cubicBezTo>
                    <a:pt x="1151" y="1105"/>
                    <a:pt x="1151" y="1105"/>
                    <a:pt x="1151" y="1105"/>
                  </a:cubicBezTo>
                  <a:cubicBezTo>
                    <a:pt x="1151" y="1105"/>
                    <a:pt x="1153" y="1095"/>
                    <a:pt x="1161" y="1090"/>
                  </a:cubicBezTo>
                  <a:cubicBezTo>
                    <a:pt x="1169" y="1084"/>
                    <a:pt x="1142" y="1064"/>
                    <a:pt x="1142" y="1064"/>
                  </a:cubicBezTo>
                  <a:cubicBezTo>
                    <a:pt x="1142" y="1064"/>
                    <a:pt x="1177" y="1019"/>
                    <a:pt x="1185" y="1012"/>
                  </a:cubicBezTo>
                  <a:cubicBezTo>
                    <a:pt x="1192" y="1005"/>
                    <a:pt x="1176" y="941"/>
                    <a:pt x="1176" y="941"/>
                  </a:cubicBezTo>
                  <a:close/>
                  <a:moveTo>
                    <a:pt x="803" y="23"/>
                  </a:moveTo>
                  <a:cubicBezTo>
                    <a:pt x="803" y="23"/>
                    <a:pt x="826" y="9"/>
                    <a:pt x="809" y="4"/>
                  </a:cubicBezTo>
                  <a:cubicBezTo>
                    <a:pt x="792" y="0"/>
                    <a:pt x="776" y="0"/>
                    <a:pt x="776" y="0"/>
                  </a:cubicBezTo>
                  <a:cubicBezTo>
                    <a:pt x="770" y="29"/>
                    <a:pt x="770" y="29"/>
                    <a:pt x="770" y="29"/>
                  </a:cubicBezTo>
                  <a:cubicBezTo>
                    <a:pt x="768" y="39"/>
                    <a:pt x="768" y="39"/>
                    <a:pt x="768" y="39"/>
                  </a:cubicBezTo>
                  <a:cubicBezTo>
                    <a:pt x="818" y="37"/>
                    <a:pt x="818" y="37"/>
                    <a:pt x="818" y="37"/>
                  </a:cubicBezTo>
                  <a:lnTo>
                    <a:pt x="803" y="23"/>
                  </a:lnTo>
                  <a:close/>
                  <a:moveTo>
                    <a:pt x="955" y="163"/>
                  </a:moveTo>
                  <a:cubicBezTo>
                    <a:pt x="1000" y="158"/>
                    <a:pt x="1000" y="158"/>
                    <a:pt x="1000" y="158"/>
                  </a:cubicBezTo>
                  <a:cubicBezTo>
                    <a:pt x="1000" y="158"/>
                    <a:pt x="994" y="120"/>
                    <a:pt x="978" y="133"/>
                  </a:cubicBezTo>
                  <a:cubicBezTo>
                    <a:pt x="963" y="145"/>
                    <a:pt x="944" y="147"/>
                    <a:pt x="955" y="163"/>
                  </a:cubicBezTo>
                  <a:close/>
                  <a:moveTo>
                    <a:pt x="945" y="20"/>
                  </a:moveTo>
                  <a:cubicBezTo>
                    <a:pt x="934" y="20"/>
                    <a:pt x="927" y="37"/>
                    <a:pt x="927" y="37"/>
                  </a:cubicBezTo>
                  <a:cubicBezTo>
                    <a:pt x="964" y="39"/>
                    <a:pt x="964" y="39"/>
                    <a:pt x="964" y="39"/>
                  </a:cubicBezTo>
                  <a:cubicBezTo>
                    <a:pt x="964" y="39"/>
                    <a:pt x="956" y="20"/>
                    <a:pt x="945" y="20"/>
                  </a:cubicBezTo>
                  <a:close/>
                  <a:moveTo>
                    <a:pt x="906" y="70"/>
                  </a:moveTo>
                  <a:cubicBezTo>
                    <a:pt x="906" y="70"/>
                    <a:pt x="906" y="64"/>
                    <a:pt x="894" y="62"/>
                  </a:cubicBezTo>
                  <a:cubicBezTo>
                    <a:pt x="887" y="72"/>
                    <a:pt x="887" y="72"/>
                    <a:pt x="887" y="72"/>
                  </a:cubicBezTo>
                  <a:cubicBezTo>
                    <a:pt x="897" y="86"/>
                    <a:pt x="897" y="86"/>
                    <a:pt x="897" y="86"/>
                  </a:cubicBezTo>
                  <a:lnTo>
                    <a:pt x="906" y="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noProof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2" name="Заголовок 1"/>
          <p:cNvSpPr txBox="1">
            <a:spLocks/>
          </p:cNvSpPr>
          <p:nvPr/>
        </p:nvSpPr>
        <p:spPr bwMode="auto">
          <a:xfrm>
            <a:off x="353961" y="766916"/>
            <a:ext cx="4262284" cy="6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B0F0"/>
                </a:solidFill>
                <a:latin typeface="Arial" pitchFamily="34" charset="0"/>
                <a:ea typeface="+mj-ea"/>
                <a:cs typeface="Arial" pitchFamily="34" charset="0"/>
              </a:rPr>
              <a:t>1) 2008 г.  сеть РСЦ + ПСО</a:t>
            </a:r>
          </a:p>
        </p:txBody>
      </p:sp>
      <p:sp>
        <p:nvSpPr>
          <p:cNvPr id="83" name="Заголовок 1"/>
          <p:cNvSpPr txBox="1">
            <a:spLocks/>
          </p:cNvSpPr>
          <p:nvPr/>
        </p:nvSpPr>
        <p:spPr bwMode="auto">
          <a:xfrm>
            <a:off x="5755160" y="4581414"/>
            <a:ext cx="1248139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КРАСНОЯРСК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 bwMode="auto">
          <a:xfrm>
            <a:off x="5315916" y="5050946"/>
            <a:ext cx="10141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Минусинск</a:t>
            </a:r>
          </a:p>
        </p:txBody>
      </p:sp>
      <p:sp>
        <p:nvSpPr>
          <p:cNvPr id="85" name="Заголовок 1"/>
          <p:cNvSpPr txBox="1">
            <a:spLocks/>
          </p:cNvSpPr>
          <p:nvPr/>
        </p:nvSpPr>
        <p:spPr bwMode="auto">
          <a:xfrm>
            <a:off x="5159896" y="3466770"/>
            <a:ext cx="9361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Норильск</a:t>
            </a:r>
          </a:p>
        </p:txBody>
      </p:sp>
      <p:sp>
        <p:nvSpPr>
          <p:cNvPr id="86" name="Заголовок 1"/>
          <p:cNvSpPr txBox="1">
            <a:spLocks/>
          </p:cNvSpPr>
          <p:nvPr/>
        </p:nvSpPr>
        <p:spPr bwMode="auto">
          <a:xfrm>
            <a:off x="5705960" y="4042834"/>
            <a:ext cx="109212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 err="1">
                <a:latin typeface="Arial" pitchFamily="34" charset="0"/>
                <a:ea typeface="+mj-ea"/>
                <a:cs typeface="Arial" pitchFamily="34" charset="0"/>
              </a:rPr>
              <a:t>Лесосибирск</a:t>
            </a:r>
            <a:endParaRPr lang="ru-RU" sz="10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 bwMode="auto">
          <a:xfrm>
            <a:off x="5081889" y="4330866"/>
            <a:ext cx="10141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Ачинск</a:t>
            </a:r>
          </a:p>
        </p:txBody>
      </p:sp>
      <p:sp>
        <p:nvSpPr>
          <p:cNvPr id="88" name="Заголовок 1"/>
          <p:cNvSpPr txBox="1">
            <a:spLocks/>
          </p:cNvSpPr>
          <p:nvPr/>
        </p:nvSpPr>
        <p:spPr bwMode="auto">
          <a:xfrm>
            <a:off x="6330026" y="4402874"/>
            <a:ext cx="70207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>
                <a:latin typeface="Arial" pitchFamily="34" charset="0"/>
                <a:ea typeface="+mj-ea"/>
                <a:cs typeface="Arial" pitchFamily="34" charset="0"/>
              </a:rPr>
              <a:t>Канск</a:t>
            </a:r>
          </a:p>
        </p:txBody>
      </p:sp>
      <p:sp>
        <p:nvSpPr>
          <p:cNvPr id="89" name="Заголовок 1"/>
          <p:cNvSpPr txBox="1">
            <a:spLocks/>
          </p:cNvSpPr>
          <p:nvPr/>
        </p:nvSpPr>
        <p:spPr bwMode="auto">
          <a:xfrm>
            <a:off x="7754966" y="4087949"/>
            <a:ext cx="1560173" cy="837720"/>
          </a:xfrm>
          <a:prstGeom prst="wedgeRectCallout">
            <a:avLst>
              <a:gd name="adj1" fmla="val -128678"/>
              <a:gd name="adj2" fmla="val 2072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itchFamily="34" charset="0"/>
                <a:ea typeface="+mj-ea"/>
                <a:cs typeface="Arial" pitchFamily="34" charset="0"/>
              </a:rPr>
              <a:t>РСЦ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itchFamily="34" charset="0"/>
                <a:ea typeface="+mj-ea"/>
                <a:cs typeface="Arial" pitchFamily="34" charset="0"/>
              </a:rPr>
              <a:t>ККБ </a:t>
            </a:r>
            <a:r>
              <a:rPr lang="ru-RU" sz="1200" b="1" kern="0" dirty="0"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  <a:p>
            <a:pPr eaLnBrk="0" hangingPunct="0">
              <a:spcBef>
                <a:spcPts val="200"/>
              </a:spcBef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ПСО ГБ №20</a:t>
            </a:r>
            <a:endParaRPr lang="ru-RU" sz="12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Заголовок 1"/>
          <p:cNvSpPr txBox="1">
            <a:spLocks/>
          </p:cNvSpPr>
          <p:nvPr/>
        </p:nvSpPr>
        <p:spPr bwMode="auto">
          <a:xfrm>
            <a:off x="7113100" y="5092767"/>
            <a:ext cx="1620000" cy="504056"/>
          </a:xfrm>
          <a:prstGeom prst="wedgeRectCallout">
            <a:avLst>
              <a:gd name="adj1" fmla="val -79266"/>
              <a:gd name="adj2" fmla="val -126585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latin typeface="Arial" pitchFamily="34" charset="0"/>
                <a:ea typeface="+mj-ea"/>
                <a:cs typeface="Arial" pitchFamily="34" charset="0"/>
              </a:rPr>
              <a:t>ПСО ГБСМП с ЧКВ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latin typeface="Arial" pitchFamily="34" charset="0"/>
                <a:ea typeface="+mj-ea"/>
                <a:cs typeface="Arial" pitchFamily="34" charset="0"/>
              </a:rPr>
              <a:t>ПСО ГБ№20 с ЧКВ</a:t>
            </a:r>
          </a:p>
        </p:txBody>
      </p:sp>
      <p:sp>
        <p:nvSpPr>
          <p:cNvPr id="94" name="Заголовок 1"/>
          <p:cNvSpPr txBox="1">
            <a:spLocks/>
          </p:cNvSpPr>
          <p:nvPr/>
        </p:nvSpPr>
        <p:spPr bwMode="auto">
          <a:xfrm>
            <a:off x="398205" y="1238866"/>
            <a:ext cx="4500655" cy="39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DE8400"/>
                </a:solidFill>
                <a:latin typeface="Arial" pitchFamily="34" charset="0"/>
                <a:ea typeface="+mj-ea"/>
                <a:cs typeface="Arial" pitchFamily="34" charset="0"/>
              </a:rPr>
              <a:t>2) 2013 г.  + ПСО, ПСО с ЧКВ</a:t>
            </a:r>
          </a:p>
        </p:txBody>
      </p:sp>
      <p:sp>
        <p:nvSpPr>
          <p:cNvPr id="99" name="Заголовок 1"/>
          <p:cNvSpPr txBox="1">
            <a:spLocks/>
          </p:cNvSpPr>
          <p:nvPr/>
        </p:nvSpPr>
        <p:spPr bwMode="auto">
          <a:xfrm>
            <a:off x="398206" y="1519084"/>
            <a:ext cx="5265175" cy="132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3) 2016 г.  + </a:t>
            </a:r>
            <a:r>
              <a:rPr lang="ru-RU" sz="2000" b="1" kern="0" dirty="0" smtClean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ПСО на базе межрайонного центра </a:t>
            </a:r>
            <a:r>
              <a:rPr lang="ru-RU" sz="2000" b="1" kern="0" dirty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с возможностью </a:t>
            </a:r>
            <a:r>
              <a:rPr lang="ru-RU" sz="2000" b="1" kern="0" dirty="0" smtClean="0">
                <a:solidFill>
                  <a:srgbClr val="7030A0"/>
                </a:solidFill>
                <a:latin typeface="Arial" pitchFamily="34" charset="0"/>
                <a:ea typeface="+mj-ea"/>
                <a:cs typeface="Arial" pitchFamily="34" charset="0"/>
              </a:rPr>
              <a:t>ЧКВ</a:t>
            </a:r>
            <a:endParaRPr lang="en-US" sz="2000" b="1" kern="0" dirty="0" smtClean="0">
              <a:solidFill>
                <a:srgbClr val="7030A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4) 2020</a:t>
            </a:r>
            <a:r>
              <a:rPr lang="ru-RU" sz="2000" b="1" kern="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 ПСО ЧКВ Норильск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ПСО ЧКВ Шарыпово</a:t>
            </a:r>
            <a:endParaRPr lang="ru-RU" sz="2000" b="1" kern="0" dirty="0">
              <a:solidFill>
                <a:srgbClr val="00B05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2" name="Заголовок 1"/>
          <p:cNvSpPr txBox="1">
            <a:spLocks/>
          </p:cNvSpPr>
          <p:nvPr/>
        </p:nvSpPr>
        <p:spPr bwMode="auto">
          <a:xfrm>
            <a:off x="0" y="5085184"/>
            <a:ext cx="5519936" cy="136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5</a:t>
            </a: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) </a:t>
            </a: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План </a:t>
            </a: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2021гг</a:t>
            </a: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.: </a:t>
            </a:r>
          </a:p>
          <a:p>
            <a:pPr lvl="0" eaLnBrk="0" hangingPunct="0">
              <a:defRPr/>
            </a:pP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0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ПСО на базе межрайонных центров </a:t>
            </a:r>
            <a:endParaRPr lang="ru-RU" sz="2000" b="1" kern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defRPr/>
            </a:pPr>
            <a:r>
              <a:rPr lang="ru-RU" sz="20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возможностью ЧКВ</a:t>
            </a:r>
            <a:endParaRPr lang="ru-RU" sz="2000" b="1" kern="0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6" name="Заголовок 1"/>
          <p:cNvSpPr txBox="1">
            <a:spLocks/>
          </p:cNvSpPr>
          <p:nvPr/>
        </p:nvSpPr>
        <p:spPr bwMode="auto">
          <a:xfrm>
            <a:off x="6192011" y="6021288"/>
            <a:ext cx="1152128" cy="504056"/>
          </a:xfrm>
          <a:prstGeom prst="wedgeRectCallout">
            <a:avLst>
              <a:gd name="adj1" fmla="val -85993"/>
              <a:gd name="adj2" fmla="val -228877"/>
            </a:avLst>
          </a:prstGeom>
          <a:solidFill>
            <a:srgbClr val="C00000"/>
          </a:solidFill>
          <a:ln w="9525">
            <a:noFill/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  <p:sp>
        <p:nvSpPr>
          <p:cNvPr id="107" name="Заголовок 1"/>
          <p:cNvSpPr txBox="1">
            <a:spLocks/>
          </p:cNvSpPr>
          <p:nvPr/>
        </p:nvSpPr>
        <p:spPr bwMode="auto">
          <a:xfrm>
            <a:off x="6473895" y="2970645"/>
            <a:ext cx="1124176" cy="342852"/>
          </a:xfrm>
          <a:prstGeom prst="wedgeRectCallout">
            <a:avLst>
              <a:gd name="adj1" fmla="val -80660"/>
              <a:gd name="adj2" fmla="val 324003"/>
            </a:avLst>
          </a:prstGeom>
          <a:solidFill>
            <a:srgbClr val="C00000"/>
          </a:solidFill>
          <a:ln w="9525">
            <a:noFill/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  <p:sp>
        <p:nvSpPr>
          <p:cNvPr id="108" name="Заголовок 1"/>
          <p:cNvSpPr txBox="1">
            <a:spLocks/>
          </p:cNvSpPr>
          <p:nvPr/>
        </p:nvSpPr>
        <p:spPr bwMode="auto">
          <a:xfrm>
            <a:off x="5999989" y="1052736"/>
            <a:ext cx="5856651" cy="1440160"/>
          </a:xfrm>
          <a:prstGeom prst="snip2Diag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lang="ru-RU" sz="1600" b="1" kern="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На сегодняшний день в крае </a:t>
            </a:r>
            <a:r>
              <a:rPr lang="ru-RU" sz="1600" b="1" kern="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7 </a:t>
            </a:r>
            <a:r>
              <a:rPr lang="ru-RU" sz="1600" b="1" kern="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сосудистых центров с возможностью ЧКВ. </a:t>
            </a:r>
          </a:p>
        </p:txBody>
      </p:sp>
      <p:pic>
        <p:nvPicPr>
          <p:cNvPr id="111618" name="Picture 2" descr="C:\_перенос\Перенос\Презентации\Инфарктная сеть_23.08.2018\Логотип КК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8288" y="3789040"/>
            <a:ext cx="1580621" cy="634722"/>
          </a:xfrm>
          <a:prstGeom prst="rect">
            <a:avLst/>
          </a:prstGeom>
          <a:noFill/>
        </p:spPr>
      </p:pic>
      <p:sp>
        <p:nvSpPr>
          <p:cNvPr id="103" name="Номер слайда 10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9A981627-2B49-4333-B3D3-32919389FE5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109" name="Заголовок 1"/>
          <p:cNvSpPr>
            <a:spLocks noGrp="1"/>
          </p:cNvSpPr>
          <p:nvPr>
            <p:ph type="title"/>
          </p:nvPr>
        </p:nvSpPr>
        <p:spPr>
          <a:xfrm>
            <a:off x="1468900" y="0"/>
            <a:ext cx="9199099" cy="742950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И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нфарктная сеть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cs typeface="Arial" pitchFamily="34" charset="0"/>
              </a:rPr>
              <a:t>в Красноярском крае</a:t>
            </a:r>
          </a:p>
        </p:txBody>
      </p:sp>
      <p:sp>
        <p:nvSpPr>
          <p:cNvPr id="104" name="Заголовок 1"/>
          <p:cNvSpPr txBox="1">
            <a:spLocks/>
          </p:cNvSpPr>
          <p:nvPr/>
        </p:nvSpPr>
        <p:spPr bwMode="auto">
          <a:xfrm>
            <a:off x="3685287" y="4092760"/>
            <a:ext cx="1123491" cy="274247"/>
          </a:xfrm>
          <a:prstGeom prst="wedgeRectCallout">
            <a:avLst>
              <a:gd name="adj1" fmla="val 91857"/>
              <a:gd name="adj2" fmla="val 86726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с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ЧКВ</a:t>
            </a:r>
          </a:p>
        </p:txBody>
      </p:sp>
      <p:sp>
        <p:nvSpPr>
          <p:cNvPr id="110" name="Заголовок 1"/>
          <p:cNvSpPr txBox="1">
            <a:spLocks/>
          </p:cNvSpPr>
          <p:nvPr/>
        </p:nvSpPr>
        <p:spPr bwMode="auto">
          <a:xfrm>
            <a:off x="7888391" y="3582543"/>
            <a:ext cx="1046307" cy="283137"/>
          </a:xfrm>
          <a:prstGeom prst="wedgeRectCallout">
            <a:avLst>
              <a:gd name="adj1" fmla="val -166130"/>
              <a:gd name="adj2" fmla="val 284318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  <p:sp>
        <p:nvSpPr>
          <p:cNvPr id="111" name="Заголовок 1"/>
          <p:cNvSpPr txBox="1">
            <a:spLocks/>
          </p:cNvSpPr>
          <p:nvPr/>
        </p:nvSpPr>
        <p:spPr bwMode="auto">
          <a:xfrm>
            <a:off x="5339200" y="4668818"/>
            <a:ext cx="1014113" cy="2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kern="0" dirty="0" smtClean="0">
                <a:latin typeface="Arial" pitchFamily="34" charset="0"/>
                <a:ea typeface="+mj-ea"/>
                <a:cs typeface="Arial" pitchFamily="34" charset="0"/>
              </a:rPr>
              <a:t>Шарыпово</a:t>
            </a:r>
            <a:endParaRPr lang="ru-RU" sz="10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2" name="Заголовок 1"/>
          <p:cNvSpPr txBox="1">
            <a:spLocks/>
          </p:cNvSpPr>
          <p:nvPr/>
        </p:nvSpPr>
        <p:spPr bwMode="auto">
          <a:xfrm>
            <a:off x="4227086" y="4860239"/>
            <a:ext cx="1067421" cy="319828"/>
          </a:xfrm>
          <a:prstGeom prst="wedgeRectCallout">
            <a:avLst>
              <a:gd name="adj1" fmla="val 101035"/>
              <a:gd name="adj2" fmla="val -7499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</a:t>
            </a: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ЧКВ</a:t>
            </a:r>
          </a:p>
        </p:txBody>
      </p:sp>
      <p:sp>
        <p:nvSpPr>
          <p:cNvPr id="113" name="Заголовок 1"/>
          <p:cNvSpPr txBox="1">
            <a:spLocks/>
          </p:cNvSpPr>
          <p:nvPr/>
        </p:nvSpPr>
        <p:spPr bwMode="auto">
          <a:xfrm>
            <a:off x="3870927" y="3161723"/>
            <a:ext cx="1110431" cy="295748"/>
          </a:xfrm>
          <a:prstGeom prst="wedgeRectCallout">
            <a:avLst>
              <a:gd name="adj1" fmla="val 78965"/>
              <a:gd name="adj2" fmla="val 110239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ПСО </a:t>
            </a:r>
            <a:r>
              <a:rPr lang="ru-RU" sz="12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 ЧКВ</a:t>
            </a:r>
          </a:p>
        </p:txBody>
      </p:sp>
    </p:spTree>
    <p:extLst>
      <p:ext uri="{BB962C8B-B14F-4D97-AF65-F5344CB8AC3E}">
        <p14:creationId xmlns="" xmlns:p14="http://schemas.microsoft.com/office/powerpoint/2010/main" val="2373229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2316</Words>
  <Application>Microsoft Office PowerPoint</Application>
  <PresentationFormat>Произвольный</PresentationFormat>
  <Paragraphs>388</Paragraphs>
  <Slides>36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think-cell Slide</vt:lpstr>
      <vt:lpstr>Догоспитальная помощь пациентам с ОКСбпST</vt:lpstr>
      <vt:lpstr>Федеральный проект  «Борьба с сердечно-сосудистыми заболеваниями»</vt:lpstr>
      <vt:lpstr>Оказание экстренной медицинской помощи </vt:lpstr>
      <vt:lpstr>Рекомендации Европейского общества кардиологов по ОКСбпST 2020</vt:lpstr>
      <vt:lpstr>Клинические рекомендации 2020г</vt:lpstr>
      <vt:lpstr>Руководящие документы</vt:lpstr>
      <vt:lpstr>Слайд 7</vt:lpstr>
      <vt:lpstr>В сосудах имеются два типа  атеросклеротических бляшек</vt:lpstr>
      <vt:lpstr>Инфарктная сеть в Красноярском крае</vt:lpstr>
      <vt:lpstr>Слайд 10</vt:lpstr>
      <vt:lpstr>Догоспитальный этап.  Скорая медицинская помощь. Ранняя госпитализация всех больных ОКС с прикрепленных территорий. </vt:lpstr>
      <vt:lpstr>ОКС – верхушка  «атеротромботического» айсберга</vt:lpstr>
      <vt:lpstr>Критерии постановки диагноза ОКСбпST</vt:lpstr>
      <vt:lpstr>Слайд 14</vt:lpstr>
      <vt:lpstr>Диагностические исследования</vt:lpstr>
      <vt:lpstr>Рекомендации по диагностике, стратификации риска, визуализации и мониторингу ритма у пациентов с подозрением на ОКСбпST</vt:lpstr>
      <vt:lpstr>Рекомендации по диагностике, стратификации риска, визуализации и мониторингу ритма у пациентов с подозрением на ОКСбпST</vt:lpstr>
      <vt:lpstr>Слайд 18</vt:lpstr>
      <vt:lpstr>Слайд 19</vt:lpstr>
      <vt:lpstr>Слайд 20</vt:lpstr>
      <vt:lpstr>Слайд 21</vt:lpstr>
      <vt:lpstr>Слайд 22</vt:lpstr>
      <vt:lpstr>Антиагрегантная терапия</vt:lpstr>
      <vt:lpstr>Антитромботическая стратегия </vt:lpstr>
      <vt:lpstr>ОКС – часто это  маска  других острых заболеваний </vt:lpstr>
      <vt:lpstr>Время назначения</vt:lpstr>
      <vt:lpstr>Алгоритм ДАТ при ЧКВ у пациентов с ОКСбпST без ФП</vt:lpstr>
      <vt:lpstr>Алгоритм антитромботической терапии пациентов с ОКСбпST без ФП, подвергающихся ЧКВ: высокий и очень высокий риск кровотечений </vt:lpstr>
      <vt:lpstr>ОКСбпST Выбор ингибитора P2Y12 рецепторов у пациентов, не имеющих показаний к длительному пероральному приему антикоагулянтов</vt:lpstr>
      <vt:lpstr>ТИКАГРЕЛОР VS. КЛОПИДОГРЕЛ: БОЛЬШАЯ ПРЕДСКАЗУЕМОСТЬ ЭФФЕКТА</vt:lpstr>
      <vt:lpstr>Результаты исследования PLATO продемонстрировали  превосходство тикагрелора над клопидогрелем у пациентов с ОКС</vt:lpstr>
      <vt:lpstr>АРГУМЕНТЫ В пользу тикагрелора  ПРИ ОКС</vt:lpstr>
      <vt:lpstr>СОВРЕМЕННЫЕ РУКОВОДСТВА рекомендуют ДАТ первый год  после ИМПST и  отдают предпочтение ТИКАГРЕЛОРУ перед клопидогрелом</vt:lpstr>
      <vt:lpstr>ОКСбпST Длительность применения</vt:lpstr>
      <vt:lpstr>HEART TEAM – залог успеха  в лечении ОИМ(ОКС)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КИ ROCKET-AF были тяжелые пациенты, а в ARISTOTLE изучались пациенты с низким риском (представить подгрупповой анализ Schneeweiss A. et al., 2012) Пожилым и «хрупким» всегда снижаем дозу. Сниженные дозы антикоагулянтов эффективнее и безопаснее.  Однократный прием НОАК лучше, чем двукратный. При ожирении дозы НОАК может быть недостаточно (субанализ исследования Aristotle). При тромбозе левого предсердия назначать только варфарин (данные из исследования Emanate).  При анемии и тромбоцитопении назначать НОАК нельзя. Если у НОАК есть антидот, то он является препаратом выбора.  ФП и онкологическое заболевания, какая антикоагулянтная терапия должна проводиться? Лечение НОАК очень дорогое.</dc:title>
  <dc:creator>Korzh, Anna Petrovna</dc:creator>
  <cp:lastModifiedBy>Пользователь</cp:lastModifiedBy>
  <cp:revision>80</cp:revision>
  <dcterms:created xsi:type="dcterms:W3CDTF">2019-11-05T08:15:35Z</dcterms:created>
  <dcterms:modified xsi:type="dcterms:W3CDTF">2021-05-20T04:02:19Z</dcterms:modified>
</cp:coreProperties>
</file>