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7" r:id="rId1"/>
  </p:sldMasterIdLst>
  <p:notesMasterIdLst>
    <p:notesMasterId r:id="rId18"/>
  </p:notesMasterIdLst>
  <p:sldIdLst>
    <p:sldId id="256" r:id="rId2"/>
    <p:sldId id="263" r:id="rId3"/>
    <p:sldId id="260" r:id="rId4"/>
    <p:sldId id="261" r:id="rId5"/>
    <p:sldId id="279" r:id="rId6"/>
    <p:sldId id="258" r:id="rId7"/>
    <p:sldId id="281" r:id="rId8"/>
    <p:sldId id="264" r:id="rId9"/>
    <p:sldId id="266" r:id="rId10"/>
    <p:sldId id="268" r:id="rId11"/>
    <p:sldId id="270" r:id="rId12"/>
    <p:sldId id="283" r:id="rId13"/>
    <p:sldId id="284" r:id="rId14"/>
    <p:sldId id="274" r:id="rId15"/>
    <p:sldId id="275" r:id="rId16"/>
    <p:sldId id="278" r:id="rId1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434" autoAdjust="0"/>
  </p:normalViewPr>
  <p:slideViewPr>
    <p:cSldViewPr>
      <p:cViewPr varScale="1">
        <p:scale>
          <a:sx n="93" d="100"/>
          <a:sy n="93" d="100"/>
        </p:scale>
        <p:origin x="738"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800" b="1" i="0" u="none" strike="noStrike" baseline="0" dirty="0">
                <a:solidFill>
                  <a:schemeClr val="tx1"/>
                </a:solidFill>
              </a:rPr>
              <a:t>Распределение новообразований размером более 2,0 см</a:t>
            </a:r>
            <a:endParaRPr lang="ru-RU" b="1" dirty="0">
              <a:solidFill>
                <a:schemeClr val="tx1"/>
              </a:solidFill>
            </a:endParaRPr>
          </a:p>
        </c:rich>
      </c:tx>
      <c:layout>
        <c:manualLayout>
          <c:xMode val="edge"/>
          <c:yMode val="edge"/>
          <c:x val="0.18498668070376928"/>
          <c:y val="1.5775033612000753E-2"/>
        </c:manualLayout>
      </c:layout>
      <c:overlay val="0"/>
      <c:spPr>
        <a:noFill/>
        <a:ln>
          <a:noFill/>
        </a:ln>
        <a:effectLst/>
      </c:spPr>
    </c:title>
    <c:autoTitleDeleted val="0"/>
    <c:plotArea>
      <c:layout>
        <c:manualLayout>
          <c:layoutTarget val="inner"/>
          <c:xMode val="edge"/>
          <c:yMode val="edge"/>
          <c:x val="7.4433122330296947E-2"/>
          <c:y val="0.16510469524642754"/>
          <c:w val="0.76272028958572369"/>
          <c:h val="0.70018666709064659"/>
        </c:manualLayout>
      </c:layout>
      <c:barChart>
        <c:barDir val="col"/>
        <c:grouping val="clustered"/>
        <c:varyColors val="0"/>
        <c:ser>
          <c:idx val="0"/>
          <c:order val="0"/>
          <c:tx>
            <c:strRef>
              <c:f>Лист1!$B$3</c:f>
              <c:strCache>
                <c:ptCount val="1"/>
                <c:pt idx="0">
                  <c:v>Размер 2-3 см </c:v>
                </c:pt>
              </c:strCache>
            </c:strRef>
          </c:tx>
          <c:spPr>
            <a:solidFill>
              <a:schemeClr val="accent1"/>
            </a:solidFill>
            <a:ln w="19050">
              <a:solidFill>
                <a:schemeClr val="lt1"/>
              </a:solid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000F-4F93-A4B2-897187D2A9DA}"/>
                </c:ext>
                <c:ext xmlns:c15="http://schemas.microsoft.com/office/drawing/2012/chart" uri="{CE6537A1-D6FC-4f65-9D91-7224C49458BB}">
                  <c15:spPr xmlns:c15="http://schemas.microsoft.com/office/drawing/2012/chart">
                    <a:prstGeom prst="rect">
                      <a:avLst/>
                    </a:prstGeom>
                  </c15:spPr>
                </c:ext>
              </c:extLst>
            </c:dLbl>
            <c:dLbl>
              <c:idx val="2"/>
              <c:layout>
                <c:manualLayout>
                  <c:x val="7.9824098491980425E-2"/>
                  <c:y val="-0.18615460351148735"/>
                </c:manualLayout>
              </c:layout>
              <c:tx>
                <c:rich>
                  <a:bodyPr/>
                  <a:lstStyle/>
                  <a:p>
                    <a:fld id="{B82BC943-7FD1-4BB5-B289-E7D488FED051}" type="CATEGORYNAME">
                      <a:rPr lang="ru-RU" smtClean="0"/>
                      <a:pPr/>
                      <a:t>[ИМЯ КАТЕГОРИИ]</a:t>
                    </a:fld>
                    <a:endParaRPr lang="en-US" baseline="0" dirty="0" smtClean="0"/>
                  </a:p>
                  <a:p>
                    <a:endParaRPr lang="ru-RU"/>
                  </a:p>
                </c:rich>
              </c:tx>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000F-4F93-A4B2-897187D2A9DA}"/>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Лист1!$A$4:$A$6</c:f>
              <c:strCache>
                <c:ptCount val="3"/>
                <c:pt idx="0">
                  <c:v>Периканаликулярные ФА (n=38) </c:v>
                </c:pt>
                <c:pt idx="1">
                  <c:v>Интраканаликулярные ФА (n=19)</c:v>
                </c:pt>
                <c:pt idx="2">
                  <c:v>Филлоидные опухоли (n=7)</c:v>
                </c:pt>
              </c:strCache>
            </c:strRef>
          </c:cat>
          <c:val>
            <c:numRef>
              <c:f>Лист1!$B$4:$B$6</c:f>
              <c:numCache>
                <c:formatCode>General</c:formatCode>
                <c:ptCount val="3"/>
                <c:pt idx="0">
                  <c:v>26</c:v>
                </c:pt>
                <c:pt idx="1">
                  <c:v>11</c:v>
                </c:pt>
                <c:pt idx="2">
                  <c:v>0</c:v>
                </c:pt>
              </c:numCache>
            </c:numRef>
          </c:val>
          <c:extLst xmlns:c16r2="http://schemas.microsoft.com/office/drawing/2015/06/chart">
            <c:ext xmlns:c16="http://schemas.microsoft.com/office/drawing/2014/chart" uri="{C3380CC4-5D6E-409C-BE32-E72D297353CC}">
              <c16:uniqueId val="{00000000-000F-4F93-A4B2-897187D2A9DA}"/>
            </c:ext>
          </c:extLst>
        </c:ser>
        <c:ser>
          <c:idx val="1"/>
          <c:order val="1"/>
          <c:tx>
            <c:strRef>
              <c:f>Лист1!$C$3</c:f>
              <c:strCache>
                <c:ptCount val="1"/>
                <c:pt idx="0">
                  <c:v>Размер более 3</c:v>
                </c:pt>
              </c:strCache>
            </c:strRef>
          </c:tx>
          <c:spPr>
            <a:solidFill>
              <a:schemeClr val="accent2"/>
            </a:solidFill>
            <a:ln w="19050">
              <a:solidFill>
                <a:schemeClr val="lt1"/>
              </a:solidFill>
            </a:ln>
            <a:effectLst/>
          </c:spPr>
          <c:invertIfNegative val="0"/>
          <c:dLbls>
            <c:dLbl>
              <c:idx val="0"/>
              <c:layout>
                <c:manualLayout>
                  <c:x val="1.4705818022747157E-2"/>
                  <c:y val="0.42592578011081933"/>
                </c:manualLayout>
              </c:layout>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000F-4F93-A4B2-897187D2A9DA}"/>
                </c:ext>
                <c:ext xmlns:c15="http://schemas.microsoft.com/office/drawing/2012/chart" uri="{CE6537A1-D6FC-4f65-9D91-7224C49458BB}">
                  <c15:layout>
                    <c:manualLayout>
                      <c:w val="0.23983660130718951"/>
                      <c:h val="0.11507407407407405"/>
                    </c:manualLayout>
                  </c15:layout>
                </c:ext>
              </c:extLst>
            </c:dLbl>
            <c:dLbl>
              <c:idx val="1"/>
              <c:layout>
                <c:manualLayout>
                  <c:x val="2.2875881323658073E-2"/>
                  <c:y val="0.32962948381452317"/>
                </c:manualLayout>
              </c:layout>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000F-4F93-A4B2-897187D2A9DA}"/>
                </c:ext>
                <c:ext xmlns:c15="http://schemas.microsoft.com/office/drawing/2012/chart" uri="{CE6537A1-D6FC-4f65-9D91-7224C49458BB}">
                  <c15:layout>
                    <c:manualLayout>
                      <c:w val="0.24861111111111106"/>
                      <c:h val="0.11507407407407405"/>
                    </c:manualLayout>
                  </c15:layout>
                </c:ext>
              </c:extLst>
            </c:dLbl>
            <c:dLbl>
              <c:idx val="2"/>
              <c:layout>
                <c:manualLayout>
                  <c:x val="7.3529411764704606E-3"/>
                  <c:y val="0.3074074074074073"/>
                </c:manualLayout>
              </c:layout>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000F-4F93-A4B2-897187D2A9DA}"/>
                </c:ext>
                <c:ext xmlns:c15="http://schemas.microsoft.com/office/drawing/2012/chart" uri="{CE6537A1-D6FC-4f65-9D91-7224C49458BB}">
                  <c15:layout>
                    <c:manualLayout>
                      <c:w val="0.18332522772888682"/>
                      <c:h val="0.11507407407407405"/>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Лист1!$A$4:$A$6</c:f>
              <c:strCache>
                <c:ptCount val="3"/>
                <c:pt idx="0">
                  <c:v>Периканаликулярные ФА (n=38) </c:v>
                </c:pt>
                <c:pt idx="1">
                  <c:v>Интраканаликулярные ФА (n=19)</c:v>
                </c:pt>
                <c:pt idx="2">
                  <c:v>Филлоидные опухоли (n=7)</c:v>
                </c:pt>
              </c:strCache>
            </c:strRef>
          </c:cat>
          <c:val>
            <c:numRef>
              <c:f>Лист1!$C$4:$C$6</c:f>
              <c:numCache>
                <c:formatCode>General</c:formatCode>
                <c:ptCount val="3"/>
                <c:pt idx="0">
                  <c:v>12</c:v>
                </c:pt>
                <c:pt idx="1">
                  <c:v>8</c:v>
                </c:pt>
                <c:pt idx="2">
                  <c:v>7</c:v>
                </c:pt>
              </c:numCache>
            </c:numRef>
          </c:val>
          <c:extLst xmlns:c16r2="http://schemas.microsoft.com/office/drawing/2015/06/chart">
            <c:ext xmlns:c16="http://schemas.microsoft.com/office/drawing/2014/chart" uri="{C3380CC4-5D6E-409C-BE32-E72D297353CC}">
              <c16:uniqueId val="{00000001-000F-4F93-A4B2-897187D2A9DA}"/>
            </c:ext>
          </c:extLst>
        </c:ser>
        <c:dLbls>
          <c:showLegendKey val="0"/>
          <c:showVal val="0"/>
          <c:showCatName val="0"/>
          <c:showSerName val="0"/>
          <c:showPercent val="0"/>
          <c:showBubbleSize val="0"/>
        </c:dLbls>
        <c:gapWidth val="150"/>
        <c:axId val="1889924240"/>
        <c:axId val="1889931856"/>
      </c:barChart>
      <c:catAx>
        <c:axId val="1889924240"/>
        <c:scaling>
          <c:orientation val="minMax"/>
        </c:scaling>
        <c:delete val="1"/>
        <c:axPos val="b"/>
        <c:numFmt formatCode="General" sourceLinked="1"/>
        <c:majorTickMark val="out"/>
        <c:minorTickMark val="none"/>
        <c:tickLblPos val="nextTo"/>
        <c:crossAx val="1889931856"/>
        <c:crosses val="autoZero"/>
        <c:auto val="1"/>
        <c:lblAlgn val="ctr"/>
        <c:lblOffset val="100"/>
        <c:noMultiLvlLbl val="0"/>
      </c:catAx>
      <c:valAx>
        <c:axId val="18899318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889924240"/>
        <c:crosses val="autoZero"/>
        <c:crossBetween val="between"/>
      </c:valAx>
      <c:spPr>
        <a:noFill/>
        <a:ln>
          <a:noFill/>
        </a:ln>
        <a:effectLst/>
      </c:spPr>
    </c:plotArea>
    <c:legend>
      <c:legendPos val="r"/>
      <c:layout>
        <c:manualLayout>
          <c:xMode val="edge"/>
          <c:yMode val="edge"/>
          <c:x val="0.83094848438062885"/>
          <c:y val="0.27551997666958294"/>
          <c:w val="0.1690515156193711"/>
          <c:h val="0.2402388451443569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C2AC3-AABB-4B3A-80E9-6D478C8A1160}" type="datetimeFigureOut">
              <a:rPr lang="ru-RU" smtClean="0"/>
              <a:t>10.05.2024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81799-5D13-4297-BB33-BE15CB65B695}" type="slidenum">
              <a:rPr lang="ru-RU" smtClean="0"/>
              <a:t>‹#›</a:t>
            </a:fld>
            <a:endParaRPr lang="ru-RU"/>
          </a:p>
        </p:txBody>
      </p:sp>
    </p:spTree>
    <p:extLst>
      <p:ext uri="{BB962C8B-B14F-4D97-AF65-F5344CB8AC3E}">
        <p14:creationId xmlns:p14="http://schemas.microsoft.com/office/powerpoint/2010/main" val="2720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Четкие лучевые диагностические критерии для дифференциации </a:t>
            </a:r>
            <a:r>
              <a:rPr lang="ru-RU" sz="1200" dirty="0" err="1" smtClean="0"/>
              <a:t>филлоидных</a:t>
            </a:r>
            <a:r>
              <a:rPr lang="ru-RU" sz="1200" dirty="0" smtClean="0"/>
              <a:t> опухолей и фиброаденом, в том числе ультразвуковые, практически отсутствуют, что в итоге затрудняет интерпретацию полученных данных. </a:t>
            </a:r>
          </a:p>
          <a:p>
            <a:endParaRPr lang="ru-RU" dirty="0"/>
          </a:p>
        </p:txBody>
      </p:sp>
      <p:sp>
        <p:nvSpPr>
          <p:cNvPr id="4" name="Номер слайда 3"/>
          <p:cNvSpPr>
            <a:spLocks noGrp="1"/>
          </p:cNvSpPr>
          <p:nvPr>
            <p:ph type="sldNum" sz="quarter" idx="10"/>
          </p:nvPr>
        </p:nvSpPr>
        <p:spPr/>
        <p:txBody>
          <a:bodyPr/>
          <a:lstStyle/>
          <a:p>
            <a:fld id="{43D81799-5D13-4297-BB33-BE15CB65B695}" type="slidenum">
              <a:rPr lang="ru-RU" smtClean="0"/>
              <a:t>5</a:t>
            </a:fld>
            <a:endParaRPr lang="ru-RU"/>
          </a:p>
        </p:txBody>
      </p:sp>
    </p:spTree>
    <p:extLst>
      <p:ext uri="{BB962C8B-B14F-4D97-AF65-F5344CB8AC3E}">
        <p14:creationId xmlns:p14="http://schemas.microsoft.com/office/powerpoint/2010/main" val="359209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ВСЕГО</a:t>
            </a:r>
            <a:r>
              <a:rPr lang="ru-RU" baseline="0" dirty="0" smtClean="0"/>
              <a:t> 64</a:t>
            </a:r>
            <a:endParaRPr lang="ru-RU" dirty="0"/>
          </a:p>
        </p:txBody>
      </p:sp>
      <p:sp>
        <p:nvSpPr>
          <p:cNvPr id="4" name="Номер слайда 3"/>
          <p:cNvSpPr>
            <a:spLocks noGrp="1"/>
          </p:cNvSpPr>
          <p:nvPr>
            <p:ph type="sldNum" sz="quarter" idx="10"/>
          </p:nvPr>
        </p:nvSpPr>
        <p:spPr/>
        <p:txBody>
          <a:bodyPr/>
          <a:lstStyle/>
          <a:p>
            <a:fld id="{43D81799-5D13-4297-BB33-BE15CB65B695}" type="slidenum">
              <a:rPr lang="ru-RU" smtClean="0"/>
              <a:t>7</a:t>
            </a:fld>
            <a:endParaRPr lang="ru-RU"/>
          </a:p>
        </p:txBody>
      </p:sp>
    </p:spTree>
    <p:extLst>
      <p:ext uri="{BB962C8B-B14F-4D97-AF65-F5344CB8AC3E}">
        <p14:creationId xmlns:p14="http://schemas.microsoft.com/office/powerpoint/2010/main" val="213946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В 7 образованиях максимальными размерами от 1,7 до 1,9 см были выявлены единичные сосуды, расположенные по периферии опухоли, представленные сосудистыми срезами диаметром не более 0,3 см. Эта группа впервые выявленных образований была определена в категорию BIRADS 3 для динамического наблюдения. Через 6 </a:t>
            </a:r>
            <a:r>
              <a:rPr lang="ru-RU" sz="1200" dirty="0" err="1" smtClean="0"/>
              <a:t>мес</a:t>
            </a:r>
            <a:r>
              <a:rPr lang="ru-RU" sz="1200" dirty="0" smtClean="0"/>
              <a:t> и через год после первого УЗИ увеличения количества образований и размеров ранее выявленных образований не отмечено. Их ультразвуковые характеристики оставались прежними. В связи с этим образования были переведены в категорию BI-RADS 2 для планового наблюдения. </a:t>
            </a:r>
          </a:p>
          <a:p>
            <a:endParaRPr lang="ru-RU" dirty="0"/>
          </a:p>
        </p:txBody>
      </p:sp>
      <p:sp>
        <p:nvSpPr>
          <p:cNvPr id="4" name="Номер слайда 3"/>
          <p:cNvSpPr>
            <a:spLocks noGrp="1"/>
          </p:cNvSpPr>
          <p:nvPr>
            <p:ph type="sldNum" sz="quarter" idx="10"/>
          </p:nvPr>
        </p:nvSpPr>
        <p:spPr/>
        <p:txBody>
          <a:bodyPr/>
          <a:lstStyle/>
          <a:p>
            <a:fld id="{43D81799-5D13-4297-BB33-BE15CB65B695}" type="slidenum">
              <a:rPr lang="ru-RU" smtClean="0"/>
              <a:t>8</a:t>
            </a:fld>
            <a:endParaRPr lang="ru-RU"/>
          </a:p>
        </p:txBody>
      </p:sp>
    </p:spTree>
    <p:extLst>
      <p:ext uri="{BB962C8B-B14F-4D97-AF65-F5344CB8AC3E}">
        <p14:creationId xmlns:p14="http://schemas.microsoft.com/office/powerpoint/2010/main" val="74527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Г- хаотичное расположение сосудов в опухоли, неравномерное увеличение их диаметра, изменение формы и хода сосудистых структур: извитые, переплетенные, ветвистые с резкими обрывами</a:t>
            </a:r>
          </a:p>
          <a:p>
            <a:endParaRPr lang="ru-RU" dirty="0"/>
          </a:p>
        </p:txBody>
      </p:sp>
      <p:sp>
        <p:nvSpPr>
          <p:cNvPr id="4" name="Номер слайда 3"/>
          <p:cNvSpPr>
            <a:spLocks noGrp="1"/>
          </p:cNvSpPr>
          <p:nvPr>
            <p:ph type="sldNum" sz="quarter" idx="10"/>
          </p:nvPr>
        </p:nvSpPr>
        <p:spPr/>
        <p:txBody>
          <a:bodyPr/>
          <a:lstStyle/>
          <a:p>
            <a:fld id="{43D81799-5D13-4297-BB33-BE15CB65B695}" type="slidenum">
              <a:rPr lang="ru-RU" smtClean="0"/>
              <a:t>11</a:t>
            </a:fld>
            <a:endParaRPr lang="ru-RU"/>
          </a:p>
        </p:txBody>
      </p:sp>
    </p:spTree>
    <p:extLst>
      <p:ext uri="{BB962C8B-B14F-4D97-AF65-F5344CB8AC3E}">
        <p14:creationId xmlns:p14="http://schemas.microsoft.com/office/powerpoint/2010/main" val="51727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табл. 2 представлено соотношение видов </a:t>
            </a:r>
            <a:r>
              <a:rPr lang="ru-RU" dirty="0" err="1" smtClean="0"/>
              <a:t>фиброэпителиальных</a:t>
            </a:r>
            <a:r>
              <a:rPr lang="ru-RU" dirty="0" smtClean="0"/>
              <a:t> опухолей, их размеров с частотой выявления ультразвуковых признаков, полученных в В-режиме. Так, увеличение размеров и изменение морфологической структуры опухолей приводило к возникновению атипичных ультразвуковых характеристик, схожих с ультразвуковыми признаками рака молочной железы, таких как вертикальная пространственная ориентация, бугристые контуры, нечеткие границы, формирование акустических теней за образованием. В опухолях размерами более 3,0 см всегда присутствовали те или иные атипичные признаки.</a:t>
            </a:r>
          </a:p>
          <a:p>
            <a:endParaRPr lang="ru-RU" dirty="0"/>
          </a:p>
        </p:txBody>
      </p:sp>
      <p:sp>
        <p:nvSpPr>
          <p:cNvPr id="4" name="Номер слайда 3"/>
          <p:cNvSpPr>
            <a:spLocks noGrp="1"/>
          </p:cNvSpPr>
          <p:nvPr>
            <p:ph type="sldNum" sz="quarter" idx="10"/>
          </p:nvPr>
        </p:nvSpPr>
        <p:spPr/>
        <p:txBody>
          <a:bodyPr/>
          <a:lstStyle/>
          <a:p>
            <a:fld id="{43D81799-5D13-4297-BB33-BE15CB65B695}" type="slidenum">
              <a:rPr lang="ru-RU" smtClean="0"/>
              <a:t>12</a:t>
            </a:fld>
            <a:endParaRPr lang="ru-RU"/>
          </a:p>
        </p:txBody>
      </p:sp>
    </p:spTree>
    <p:extLst>
      <p:ext uri="{BB962C8B-B14F-4D97-AF65-F5344CB8AC3E}">
        <p14:creationId xmlns:p14="http://schemas.microsoft.com/office/powerpoint/2010/main" val="327755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3D81799-5D13-4297-BB33-BE15CB65B695}" type="slidenum">
              <a:rPr lang="ru-RU" smtClean="0"/>
              <a:t>13</a:t>
            </a:fld>
            <a:endParaRPr lang="ru-RU"/>
          </a:p>
        </p:txBody>
      </p:sp>
    </p:spTree>
    <p:extLst>
      <p:ext uri="{BB962C8B-B14F-4D97-AF65-F5344CB8AC3E}">
        <p14:creationId xmlns:p14="http://schemas.microsoft.com/office/powerpoint/2010/main" val="348511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Для решения вопроса о необходимости выполнения биопсии новообразований молочной железы необходимо применять классификацию BI-RADS. </a:t>
            </a:r>
          </a:p>
          <a:p>
            <a:endParaRPr lang="ru-RU" dirty="0"/>
          </a:p>
        </p:txBody>
      </p:sp>
      <p:sp>
        <p:nvSpPr>
          <p:cNvPr id="4" name="Номер слайда 3"/>
          <p:cNvSpPr>
            <a:spLocks noGrp="1"/>
          </p:cNvSpPr>
          <p:nvPr>
            <p:ph type="sldNum" sz="quarter" idx="10"/>
          </p:nvPr>
        </p:nvSpPr>
        <p:spPr/>
        <p:txBody>
          <a:bodyPr/>
          <a:lstStyle/>
          <a:p>
            <a:fld id="{43D81799-5D13-4297-BB33-BE15CB65B695}" type="slidenum">
              <a:rPr lang="ru-RU" smtClean="0"/>
              <a:t>15</a:t>
            </a:fld>
            <a:endParaRPr lang="ru-RU"/>
          </a:p>
        </p:txBody>
      </p:sp>
    </p:spTree>
    <p:extLst>
      <p:ext uri="{BB962C8B-B14F-4D97-AF65-F5344CB8AC3E}">
        <p14:creationId xmlns:p14="http://schemas.microsoft.com/office/powerpoint/2010/main" val="167939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C0B6F06-9668-47E9-9CFA-C3356CDD7B0D}" type="datetimeFigureOut">
              <a:rPr lang="ru-RU" smtClean="0"/>
              <a:t>10.05.2024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8E4303-BC87-44D2-ABDD-8CBA189B02E4}" type="slidenum">
              <a:rPr lang="ru-RU" smtClean="0"/>
              <a:t>‹#›</a:t>
            </a:fld>
            <a:endParaRPr lang="ru-RU"/>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565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0B6F06-9668-47E9-9CFA-C3356CDD7B0D}" type="datetimeFigureOut">
              <a:rPr lang="ru-RU" smtClean="0"/>
              <a:t>10.05.2024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8E4303-BC87-44D2-ABDD-8CBA189B02E4}" type="slidenum">
              <a:rPr lang="ru-RU" smtClean="0"/>
              <a:t>‹#›</a:t>
            </a:fld>
            <a:endParaRPr lang="ru-RU"/>
          </a:p>
        </p:txBody>
      </p:sp>
    </p:spTree>
    <p:extLst>
      <p:ext uri="{BB962C8B-B14F-4D97-AF65-F5344CB8AC3E}">
        <p14:creationId xmlns:p14="http://schemas.microsoft.com/office/powerpoint/2010/main" val="196252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0B6F06-9668-47E9-9CFA-C3356CDD7B0D}" type="datetimeFigureOut">
              <a:rPr lang="ru-RU" smtClean="0"/>
              <a:t>10.05.2024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8E4303-BC87-44D2-ABDD-8CBA189B02E4}" type="slidenum">
              <a:rPr lang="ru-RU" smtClean="0"/>
              <a:t>‹#›</a:t>
            </a:fld>
            <a:endParaRPr lang="ru-RU"/>
          </a:p>
        </p:txBody>
      </p:sp>
    </p:spTree>
    <p:extLst>
      <p:ext uri="{BB962C8B-B14F-4D97-AF65-F5344CB8AC3E}">
        <p14:creationId xmlns:p14="http://schemas.microsoft.com/office/powerpoint/2010/main" val="348880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C0B6F06-9668-47E9-9CFA-C3356CDD7B0D}" type="datetimeFigureOut">
              <a:rPr lang="ru-RU" smtClean="0"/>
              <a:t>10.05.2024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8E4303-BC87-44D2-ABDD-8CBA189B02E4}" type="slidenum">
              <a:rPr lang="ru-RU" smtClean="0"/>
              <a:t>‹#›</a:t>
            </a:fld>
            <a:endParaRPr lang="ru-RU"/>
          </a:p>
        </p:txBody>
      </p:sp>
    </p:spTree>
    <p:extLst>
      <p:ext uri="{BB962C8B-B14F-4D97-AF65-F5344CB8AC3E}">
        <p14:creationId xmlns:p14="http://schemas.microsoft.com/office/powerpoint/2010/main" val="76695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0B6F06-9668-47E9-9CFA-C3356CDD7B0D}" type="datetimeFigureOut">
              <a:rPr lang="ru-RU" smtClean="0"/>
              <a:t>10.05.2024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68E4303-BC87-44D2-ABDD-8CBA189B02E4}" type="slidenum">
              <a:rPr lang="ru-RU" smtClean="0"/>
              <a:t>‹#›</a:t>
            </a:fld>
            <a:endParaRPr lang="ru-RU"/>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2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C0B6F06-9668-47E9-9CFA-C3356CDD7B0D}" type="datetimeFigureOut">
              <a:rPr lang="ru-RU" smtClean="0"/>
              <a:t>10.05.2024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8E4303-BC87-44D2-ABDD-8CBA189B02E4}" type="slidenum">
              <a:rPr lang="ru-RU" smtClean="0"/>
              <a:t>‹#›</a:t>
            </a:fld>
            <a:endParaRPr lang="ru-RU"/>
          </a:p>
        </p:txBody>
      </p:sp>
    </p:spTree>
    <p:extLst>
      <p:ext uri="{BB962C8B-B14F-4D97-AF65-F5344CB8AC3E}">
        <p14:creationId xmlns:p14="http://schemas.microsoft.com/office/powerpoint/2010/main" val="6183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822960" y="1936751"/>
            <a:ext cx="3703320" cy="2533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63440" y="1936751"/>
            <a:ext cx="3703320" cy="25336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C0B6F06-9668-47E9-9CFA-C3356CDD7B0D}" type="datetimeFigureOut">
              <a:rPr lang="ru-RU" smtClean="0"/>
              <a:t>10.05.2024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68E4303-BC87-44D2-ABDD-8CBA189B02E4}" type="slidenum">
              <a:rPr lang="ru-RU" smtClean="0"/>
              <a:t>‹#›</a:t>
            </a:fld>
            <a:endParaRPr lang="ru-RU"/>
          </a:p>
        </p:txBody>
      </p:sp>
    </p:spTree>
    <p:extLst>
      <p:ext uri="{BB962C8B-B14F-4D97-AF65-F5344CB8AC3E}">
        <p14:creationId xmlns:p14="http://schemas.microsoft.com/office/powerpoint/2010/main" val="103201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C0B6F06-9668-47E9-9CFA-C3356CDD7B0D}" type="datetimeFigureOut">
              <a:rPr lang="ru-RU" smtClean="0"/>
              <a:t>10.05.2024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68E4303-BC87-44D2-ABDD-8CBA189B02E4}" type="slidenum">
              <a:rPr lang="ru-RU" smtClean="0"/>
              <a:t>‹#›</a:t>
            </a:fld>
            <a:endParaRPr lang="ru-RU"/>
          </a:p>
        </p:txBody>
      </p:sp>
    </p:spTree>
    <p:extLst>
      <p:ext uri="{BB962C8B-B14F-4D97-AF65-F5344CB8AC3E}">
        <p14:creationId xmlns:p14="http://schemas.microsoft.com/office/powerpoint/2010/main" val="396082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0B6F06-9668-47E9-9CFA-C3356CDD7B0D}" type="datetimeFigureOut">
              <a:rPr lang="ru-RU" smtClean="0"/>
              <a:t>10.05.2024</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B68E4303-BC87-44D2-ABDD-8CBA189B02E4}" type="slidenum">
              <a:rPr lang="ru-RU" smtClean="0"/>
              <a:t>‹#›</a:t>
            </a:fld>
            <a:endParaRPr lang="ru-RU"/>
          </a:p>
        </p:txBody>
      </p:sp>
    </p:spTree>
    <p:extLst>
      <p:ext uri="{BB962C8B-B14F-4D97-AF65-F5344CB8AC3E}">
        <p14:creationId xmlns:p14="http://schemas.microsoft.com/office/powerpoint/2010/main" val="3757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FC0B6F06-9668-47E9-9CFA-C3356CDD7B0D}" type="datetimeFigureOut">
              <a:rPr lang="ru-RU" smtClean="0"/>
              <a:t>10.05.2024</a:t>
            </a:fld>
            <a:endParaRPr lang="ru-RU"/>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8E4303-BC87-44D2-ABDD-8CBA189B02E4}" type="slidenum">
              <a:rPr lang="ru-RU" smtClean="0"/>
              <a:t>‹#›</a:t>
            </a:fld>
            <a:endParaRPr lang="ru-RU"/>
          </a:p>
        </p:txBody>
      </p:sp>
    </p:spTree>
    <p:extLst>
      <p:ext uri="{BB962C8B-B14F-4D97-AF65-F5344CB8AC3E}">
        <p14:creationId xmlns:p14="http://schemas.microsoft.com/office/powerpoint/2010/main" val="265176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FC0B6F06-9668-47E9-9CFA-C3356CDD7B0D}" type="datetimeFigureOut">
              <a:rPr lang="ru-RU" smtClean="0"/>
              <a:t>10.05.2024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68E4303-BC87-44D2-ABDD-8CBA189B02E4}" type="slidenum">
              <a:rPr lang="ru-RU" smtClean="0"/>
              <a:t>‹#›</a:t>
            </a:fld>
            <a:endParaRPr lang="ru-RU"/>
          </a:p>
        </p:txBody>
      </p:sp>
    </p:spTree>
    <p:extLst>
      <p:ext uri="{BB962C8B-B14F-4D97-AF65-F5344CB8AC3E}">
        <p14:creationId xmlns:p14="http://schemas.microsoft.com/office/powerpoint/2010/main" val="329330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FC0B6F06-9668-47E9-9CFA-C3356CDD7B0D}" type="datetimeFigureOut">
              <a:rPr lang="ru-RU" smtClean="0"/>
              <a:t>10.05.2024</a:t>
            </a:fld>
            <a:endParaRPr lang="ru-RU"/>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B68E4303-BC87-44D2-ABDD-8CBA189B02E4}" type="slidenum">
              <a:rPr lang="ru-RU" smtClean="0"/>
              <a:t>‹#›</a:t>
            </a:fld>
            <a:endParaRPr lang="ru-RU"/>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770768"/>
      </p:ext>
    </p:extLst>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908" y="1349648"/>
            <a:ext cx="8229600" cy="1102519"/>
          </a:xfrm>
        </p:spPr>
        <p:txBody>
          <a:bodyPr>
            <a:noAutofit/>
          </a:bodyPr>
          <a:lstStyle/>
          <a:p>
            <a:r>
              <a:rPr lang="ru-RU" sz="2800" b="1" dirty="0"/>
              <a:t>Распределение </a:t>
            </a:r>
            <a:r>
              <a:rPr lang="ru-RU" sz="2800" b="1" dirty="0" err="1"/>
              <a:t>фиброэпителиальных</a:t>
            </a:r>
            <a:r>
              <a:rPr lang="ru-RU" sz="2800" b="1" dirty="0"/>
              <a:t> опухолей молочной железы в соответствии с категориями </a:t>
            </a:r>
            <a:r>
              <a:rPr lang="en-US" sz="2800" b="1" dirty="0"/>
              <a:t>BI-RADS</a:t>
            </a:r>
            <a:r>
              <a:rPr lang="ru-RU" sz="2800" b="1" dirty="0"/>
              <a:t> по данным ультразвукового исследования</a:t>
            </a:r>
          </a:p>
        </p:txBody>
      </p:sp>
      <p:sp>
        <p:nvSpPr>
          <p:cNvPr id="3" name="Подзаголовок 2"/>
          <p:cNvSpPr>
            <a:spLocks noGrp="1"/>
          </p:cNvSpPr>
          <p:nvPr>
            <p:ph type="subTitle" idx="1"/>
          </p:nvPr>
        </p:nvSpPr>
        <p:spPr>
          <a:xfrm>
            <a:off x="175556" y="0"/>
            <a:ext cx="8568952" cy="1200150"/>
          </a:xfrm>
        </p:spPr>
        <p:txBody>
          <a:bodyPr>
            <a:normAutofit/>
          </a:bodyPr>
          <a:lstStyle/>
          <a:p>
            <a:pPr algn="ctr"/>
            <a:r>
              <a:rPr lang="ru-RU" sz="1200" b="1" dirty="0">
                <a:solidFill>
                  <a:schemeClr val="tx1"/>
                </a:solidFill>
                <a:latin typeface="+mj-lt"/>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a:t>
            </a:r>
          </a:p>
        </p:txBody>
      </p:sp>
      <p:sp>
        <p:nvSpPr>
          <p:cNvPr id="4" name="Подзаголовок 2"/>
          <p:cNvSpPr txBox="1">
            <a:spLocks/>
          </p:cNvSpPr>
          <p:nvPr/>
        </p:nvSpPr>
        <p:spPr>
          <a:xfrm>
            <a:off x="1795736" y="788436"/>
            <a:ext cx="5328592" cy="324036"/>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ru-RU" sz="1400" b="1" dirty="0">
                <a:solidFill>
                  <a:schemeClr val="tx1"/>
                </a:solidFill>
                <a:latin typeface="+mj-lt"/>
              </a:rPr>
              <a:t>КАФЕДРА ЛУЧЕВОЙ ДИАГНОСТИКИ ИПО </a:t>
            </a:r>
          </a:p>
        </p:txBody>
      </p:sp>
      <p:sp>
        <p:nvSpPr>
          <p:cNvPr id="5" name="Подзаголовок 2"/>
          <p:cNvSpPr txBox="1">
            <a:spLocks/>
          </p:cNvSpPr>
          <p:nvPr/>
        </p:nvSpPr>
        <p:spPr>
          <a:xfrm>
            <a:off x="6732240" y="3702236"/>
            <a:ext cx="3663061" cy="963830"/>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spcBef>
                <a:spcPct val="0"/>
              </a:spcBef>
              <a:spcAft>
                <a:spcPct val="0"/>
              </a:spcAft>
              <a:buClrTx/>
              <a:buSzTx/>
            </a:pPr>
            <a:r>
              <a:rPr lang="ru-RU" altLang="ru-RU" sz="1400" dirty="0">
                <a:solidFill>
                  <a:schemeClr val="tx1"/>
                </a:solidFill>
              </a:rPr>
              <a:t>Выполнила: </a:t>
            </a:r>
          </a:p>
          <a:p>
            <a:pPr algn="l">
              <a:spcBef>
                <a:spcPct val="0"/>
              </a:spcBef>
              <a:spcAft>
                <a:spcPct val="0"/>
              </a:spcAft>
              <a:buClrTx/>
              <a:buSzTx/>
            </a:pPr>
            <a:r>
              <a:rPr lang="ru-RU" altLang="ru-RU" sz="1400" dirty="0">
                <a:solidFill>
                  <a:schemeClr val="tx1"/>
                </a:solidFill>
              </a:rPr>
              <a:t>Ординатор 2 года обучения </a:t>
            </a:r>
          </a:p>
          <a:p>
            <a:pPr algn="l">
              <a:spcBef>
                <a:spcPct val="0"/>
              </a:spcBef>
              <a:spcAft>
                <a:spcPct val="0"/>
              </a:spcAft>
              <a:buClrTx/>
              <a:buSzTx/>
            </a:pPr>
            <a:r>
              <a:rPr lang="ru-RU" altLang="ru-RU" sz="1400" dirty="0">
                <a:solidFill>
                  <a:schemeClr val="tx1"/>
                </a:solidFill>
              </a:rPr>
              <a:t>Специальности УЗД</a:t>
            </a:r>
          </a:p>
          <a:p>
            <a:pPr algn="l"/>
            <a:r>
              <a:rPr lang="ru-RU" sz="1400" b="1" dirty="0" smtClean="0">
                <a:solidFill>
                  <a:schemeClr val="tx1"/>
                </a:solidFill>
                <a:latin typeface="+mj-lt"/>
              </a:rPr>
              <a:t>Панкова М.Ю.</a:t>
            </a:r>
            <a:endParaRPr lang="ru-RU" sz="1400" b="1" dirty="0">
              <a:solidFill>
                <a:schemeClr val="tx1"/>
              </a:solidFill>
              <a:latin typeface="+mj-lt"/>
            </a:endParaRPr>
          </a:p>
        </p:txBody>
      </p:sp>
      <p:sp>
        <p:nvSpPr>
          <p:cNvPr id="6" name="Подзаголовок 2"/>
          <p:cNvSpPr txBox="1">
            <a:spLocks/>
          </p:cNvSpPr>
          <p:nvPr/>
        </p:nvSpPr>
        <p:spPr>
          <a:xfrm>
            <a:off x="2731840" y="4775311"/>
            <a:ext cx="3456384" cy="631217"/>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r>
              <a:rPr lang="ru-RU" sz="1800" dirty="0">
                <a:solidFill>
                  <a:schemeClr val="tx1"/>
                </a:solidFill>
                <a:latin typeface="+mj-lt"/>
              </a:rPr>
              <a:t>г. Красноярск, 2024</a:t>
            </a:r>
          </a:p>
        </p:txBody>
      </p:sp>
      <p:sp>
        <p:nvSpPr>
          <p:cNvPr id="7" name="Подзаголовок 2"/>
          <p:cNvSpPr txBox="1">
            <a:spLocks/>
          </p:cNvSpPr>
          <p:nvPr/>
        </p:nvSpPr>
        <p:spPr>
          <a:xfrm>
            <a:off x="175556" y="3553849"/>
            <a:ext cx="2944522" cy="1260604"/>
          </a:xfrm>
          <a:prstGeom prst="rect">
            <a:avLst/>
          </a:prstGeom>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endParaRPr lang="ru-RU" sz="1200" dirty="0">
              <a:solidFill>
                <a:schemeClr val="tx1"/>
              </a:solidFill>
              <a:latin typeface="+mj-lt"/>
            </a:endParaRPr>
          </a:p>
        </p:txBody>
      </p:sp>
      <p:pic>
        <p:nvPicPr>
          <p:cNvPr id="8" name="Рисунок 7"/>
          <p:cNvPicPr>
            <a:picLocks noChangeAspect="1"/>
          </p:cNvPicPr>
          <p:nvPr/>
        </p:nvPicPr>
        <p:blipFill>
          <a:blip r:embed="rId2"/>
          <a:stretch>
            <a:fillRect/>
          </a:stretch>
        </p:blipFill>
        <p:spPr>
          <a:xfrm>
            <a:off x="117778" y="3923116"/>
            <a:ext cx="3600450" cy="742950"/>
          </a:xfrm>
          <a:prstGeom prst="rect">
            <a:avLst/>
          </a:prstGeom>
        </p:spPr>
      </p:pic>
      <p:pic>
        <p:nvPicPr>
          <p:cNvPr id="9" name="Рисунок 8"/>
          <p:cNvPicPr>
            <a:picLocks noChangeAspect="1"/>
          </p:cNvPicPr>
          <p:nvPr/>
        </p:nvPicPr>
        <p:blipFill rotWithShape="1">
          <a:blip r:embed="rId3"/>
          <a:srcRect l="-1484" t="64968" r="47538" b="-316"/>
          <a:stretch/>
        </p:blipFill>
        <p:spPr>
          <a:xfrm>
            <a:off x="0" y="2961774"/>
            <a:ext cx="5117421" cy="757733"/>
          </a:xfrm>
          <a:prstGeom prst="rect">
            <a:avLst/>
          </a:prstGeom>
        </p:spPr>
      </p:pic>
      <p:sp>
        <p:nvSpPr>
          <p:cNvPr id="10" name="Прямоугольник 9"/>
          <p:cNvSpPr/>
          <p:nvPr/>
        </p:nvSpPr>
        <p:spPr>
          <a:xfrm>
            <a:off x="4932040" y="3147814"/>
            <a:ext cx="3812468" cy="2880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077473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11510"/>
            <a:ext cx="8568952" cy="421555"/>
          </a:xfrm>
        </p:spPr>
        <p:txBody>
          <a:bodyPr>
            <a:noAutofit/>
          </a:bodyPr>
          <a:lstStyle/>
          <a:p>
            <a:pPr algn="ctr"/>
            <a:r>
              <a:rPr lang="ru-RU" sz="2400" b="1" dirty="0">
                <a:solidFill>
                  <a:schemeClr val="tx1"/>
                </a:solidFill>
              </a:rPr>
              <a:t>Формирование акустических теней за </a:t>
            </a:r>
            <a:r>
              <a:rPr lang="ru-RU" sz="2400" b="1" dirty="0" err="1">
                <a:solidFill>
                  <a:schemeClr val="tx1"/>
                </a:solidFill>
              </a:rPr>
              <a:t>интраканаликулярными</a:t>
            </a:r>
            <a:r>
              <a:rPr lang="ru-RU" sz="2400" b="1" dirty="0">
                <a:solidFill>
                  <a:schemeClr val="tx1"/>
                </a:solidFill>
              </a:rPr>
              <a:t> </a:t>
            </a:r>
            <a:r>
              <a:rPr lang="ru-RU" sz="2400" b="1" dirty="0" smtClean="0">
                <a:solidFill>
                  <a:schemeClr val="tx1"/>
                </a:solidFill>
              </a:rPr>
              <a:t>ФА</a:t>
            </a:r>
            <a:br>
              <a:rPr lang="ru-RU" sz="2400" b="1" dirty="0" smtClean="0">
                <a:solidFill>
                  <a:schemeClr val="tx1"/>
                </a:solidFill>
              </a:rPr>
            </a:br>
            <a:r>
              <a:rPr lang="ru-RU" sz="2400" b="1" dirty="0" smtClean="0">
                <a:solidFill>
                  <a:schemeClr val="tx1"/>
                </a:solidFill>
              </a:rPr>
              <a:t>УЗИ. В-режим</a:t>
            </a:r>
            <a:endParaRPr lang="ru-RU" sz="2400" b="1" dirty="0">
              <a:solidFill>
                <a:schemeClr val="tx1"/>
              </a:solidFill>
            </a:endParaRPr>
          </a:p>
        </p:txBody>
      </p:sp>
      <p:sp>
        <p:nvSpPr>
          <p:cNvPr id="3" name="Объект 2"/>
          <p:cNvSpPr>
            <a:spLocks noGrp="1"/>
          </p:cNvSpPr>
          <p:nvPr>
            <p:ph idx="1"/>
          </p:nvPr>
        </p:nvSpPr>
        <p:spPr>
          <a:xfrm>
            <a:off x="179512" y="3582078"/>
            <a:ext cx="8784976" cy="3429000"/>
          </a:xfrm>
        </p:spPr>
        <p:txBody>
          <a:bodyPr>
            <a:normAutofit/>
          </a:bodyPr>
          <a:lstStyle/>
          <a:p>
            <a:r>
              <a:rPr lang="ru-RU" sz="1800" b="1" dirty="0" smtClean="0">
                <a:solidFill>
                  <a:schemeClr val="tx1"/>
                </a:solidFill>
              </a:rPr>
              <a:t>За </a:t>
            </a:r>
            <a:r>
              <a:rPr lang="ru-RU" sz="1800" b="1" dirty="0">
                <a:solidFill>
                  <a:schemeClr val="tx1"/>
                </a:solidFill>
              </a:rPr>
              <a:t>подавляющим большинством </a:t>
            </a:r>
            <a:r>
              <a:rPr lang="ru-RU" sz="1800" b="1" dirty="0" err="1">
                <a:solidFill>
                  <a:schemeClr val="tx1"/>
                </a:solidFill>
              </a:rPr>
              <a:t>интраканаликулярных</a:t>
            </a:r>
            <a:r>
              <a:rPr lang="ru-RU" sz="1800" b="1" dirty="0">
                <a:solidFill>
                  <a:schemeClr val="tx1"/>
                </a:solidFill>
              </a:rPr>
              <a:t> ФА и </a:t>
            </a:r>
            <a:r>
              <a:rPr lang="ru-RU" sz="1800" b="1" dirty="0" err="1">
                <a:solidFill>
                  <a:schemeClr val="tx1"/>
                </a:solidFill>
              </a:rPr>
              <a:t>филлоидных</a:t>
            </a:r>
            <a:r>
              <a:rPr lang="ru-RU" sz="1800" b="1" dirty="0">
                <a:solidFill>
                  <a:schemeClr val="tx1"/>
                </a:solidFill>
              </a:rPr>
              <a:t> опухолей формировались акустические тени разной степени выраженности при этом крупные </a:t>
            </a:r>
            <a:r>
              <a:rPr lang="ru-RU" sz="1800" b="1" dirty="0" err="1">
                <a:solidFill>
                  <a:schemeClr val="tx1"/>
                </a:solidFill>
              </a:rPr>
              <a:t>кальцинаты</a:t>
            </a:r>
            <a:r>
              <a:rPr lang="ru-RU" sz="1800" b="1" dirty="0">
                <a:solidFill>
                  <a:schemeClr val="tx1"/>
                </a:solidFill>
              </a:rPr>
              <a:t> в образованиях не были выявлены</a:t>
            </a:r>
          </a:p>
          <a:p>
            <a:pPr marL="0" indent="0">
              <a:buNone/>
            </a:pPr>
            <a:endParaRPr lang="ru-RU" sz="20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41" y="818040"/>
            <a:ext cx="6863539" cy="251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Объект 2"/>
          <p:cNvSpPr txBox="1">
            <a:spLocks/>
          </p:cNvSpPr>
          <p:nvPr/>
        </p:nvSpPr>
        <p:spPr>
          <a:xfrm>
            <a:off x="7082813" y="1302172"/>
            <a:ext cx="2061187" cy="1810799"/>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ru-RU" sz="1600" b="1" dirty="0" smtClean="0"/>
              <a:t>А– </a:t>
            </a:r>
            <a:r>
              <a:rPr lang="ru-RU" sz="1600" b="1" dirty="0"/>
              <a:t>единичные, тонкие за </a:t>
            </a:r>
            <a:r>
              <a:rPr lang="ru-RU" sz="1600" b="1" dirty="0" smtClean="0"/>
              <a:t>узлом</a:t>
            </a:r>
          </a:p>
          <a:p>
            <a:pPr marL="0" indent="0">
              <a:buNone/>
            </a:pPr>
            <a:r>
              <a:rPr lang="ru-RU" sz="1800" b="1" dirty="0" smtClean="0">
                <a:effectLst>
                  <a:outerShdw blurRad="38100" dist="38100" dir="2700000" algn="tl">
                    <a:srgbClr val="000000">
                      <a:alpha val="43137"/>
                    </a:srgbClr>
                  </a:outerShdw>
                </a:effectLst>
              </a:rPr>
              <a:t>BI-RADS 4a</a:t>
            </a:r>
            <a:endParaRPr lang="ru-RU" sz="1800" b="1" dirty="0">
              <a:effectLst>
                <a:outerShdw blurRad="38100" dist="38100" dir="2700000" algn="tl">
                  <a:srgbClr val="000000">
                    <a:alpha val="43137"/>
                  </a:srgbClr>
                </a:outerShdw>
              </a:effectLst>
            </a:endParaRPr>
          </a:p>
          <a:p>
            <a:pPr marL="0" indent="0">
              <a:buNone/>
            </a:pPr>
            <a:r>
              <a:rPr lang="ru-RU" sz="1600" b="1" dirty="0" smtClean="0"/>
              <a:t>Б </a:t>
            </a:r>
            <a:r>
              <a:rPr lang="ru-RU" sz="1600" b="1" dirty="0"/>
              <a:t>– </a:t>
            </a:r>
            <a:r>
              <a:rPr lang="ru-RU" sz="1600" b="1" dirty="0" smtClean="0"/>
              <a:t>широкая, практически </a:t>
            </a:r>
            <a:r>
              <a:rPr lang="ru-RU" sz="1600" b="1" dirty="0"/>
              <a:t>за всем </a:t>
            </a:r>
            <a:r>
              <a:rPr lang="ru-RU" sz="1600" b="1" dirty="0" smtClean="0"/>
              <a:t>образованием</a:t>
            </a:r>
          </a:p>
          <a:p>
            <a:pPr marL="0" indent="0">
              <a:buNone/>
            </a:pPr>
            <a:r>
              <a:rPr lang="ru-RU" sz="1800" b="1" dirty="0" smtClean="0">
                <a:effectLst>
                  <a:outerShdw blurRad="38100" dist="38100" dir="2700000" algn="tl">
                    <a:srgbClr val="000000">
                      <a:alpha val="43137"/>
                    </a:srgbClr>
                  </a:outerShdw>
                </a:effectLst>
              </a:rPr>
              <a:t>BI-RADS </a:t>
            </a:r>
            <a:r>
              <a:rPr lang="ru-RU" sz="1800" b="1" dirty="0">
                <a:effectLst>
                  <a:outerShdw blurRad="38100" dist="38100" dir="2700000" algn="tl">
                    <a:srgbClr val="000000">
                      <a:alpha val="43137"/>
                    </a:srgbClr>
                  </a:outerShdw>
                </a:effectLst>
              </a:rPr>
              <a:t>4c</a:t>
            </a:r>
          </a:p>
          <a:p>
            <a:endParaRPr lang="ru-RU" sz="2000" dirty="0"/>
          </a:p>
        </p:txBody>
      </p:sp>
    </p:spTree>
    <p:extLst>
      <p:ext uri="{BB962C8B-B14F-4D97-AF65-F5344CB8AC3E}">
        <p14:creationId xmlns:p14="http://schemas.microsoft.com/office/powerpoint/2010/main" val="3371435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015" y="296357"/>
            <a:ext cx="8363272" cy="857250"/>
          </a:xfrm>
        </p:spPr>
        <p:txBody>
          <a:bodyPr>
            <a:noAutofit/>
          </a:bodyPr>
          <a:lstStyle/>
          <a:p>
            <a:pPr algn="ctr"/>
            <a:r>
              <a:rPr lang="ru-RU" sz="2400" b="1" dirty="0" err="1" smtClean="0">
                <a:solidFill>
                  <a:schemeClr val="tx1"/>
                </a:solidFill>
              </a:rPr>
              <a:t>Фиброэпителиальные</a:t>
            </a:r>
            <a:r>
              <a:rPr lang="ru-RU" sz="2400" b="1" dirty="0" smtClean="0">
                <a:solidFill>
                  <a:schemeClr val="tx1"/>
                </a:solidFill>
              </a:rPr>
              <a:t> опухоли. УЗИ, режим ЦДК</a:t>
            </a:r>
            <a:br>
              <a:rPr lang="ru-RU" sz="2400" b="1" dirty="0" smtClean="0">
                <a:solidFill>
                  <a:schemeClr val="tx1"/>
                </a:solidFill>
              </a:rPr>
            </a:br>
            <a:r>
              <a:rPr lang="ru-RU" sz="2800" b="1" dirty="0">
                <a:effectLst>
                  <a:outerShdw blurRad="38100" dist="38100" dir="2700000" algn="tl">
                    <a:srgbClr val="000000">
                      <a:alpha val="43137"/>
                    </a:srgbClr>
                  </a:outerShdw>
                </a:effectLst>
              </a:rPr>
              <a:t>BI-RADS 4b</a:t>
            </a:r>
            <a:r>
              <a:rPr lang="ru-RU" sz="2400" dirty="0"/>
              <a:t/>
            </a:r>
            <a:br>
              <a:rPr lang="ru-RU" sz="2400" dirty="0"/>
            </a:br>
            <a:endParaRPr lang="ru-RU" sz="2400" b="1" dirty="0">
              <a:solidFill>
                <a:schemeClr val="tx1"/>
              </a:solidFill>
            </a:endParaRPr>
          </a:p>
        </p:txBody>
      </p:sp>
      <p:sp>
        <p:nvSpPr>
          <p:cNvPr id="3" name="Объект 2"/>
          <p:cNvSpPr>
            <a:spLocks noGrp="1"/>
          </p:cNvSpPr>
          <p:nvPr>
            <p:ph idx="1"/>
          </p:nvPr>
        </p:nvSpPr>
        <p:spPr>
          <a:xfrm>
            <a:off x="5734441" y="1419622"/>
            <a:ext cx="3024335" cy="4214146"/>
          </a:xfrm>
        </p:spPr>
        <p:txBody>
          <a:bodyPr>
            <a:normAutofit/>
          </a:bodyPr>
          <a:lstStyle/>
          <a:p>
            <a:pPr marL="0" indent="0">
              <a:buNone/>
            </a:pPr>
            <a:r>
              <a:rPr lang="ru-RU" b="1" dirty="0" smtClean="0">
                <a:solidFill>
                  <a:schemeClr val="tx1"/>
                </a:solidFill>
              </a:rPr>
              <a:t>а – </a:t>
            </a:r>
            <a:r>
              <a:rPr lang="ru-RU" b="1" dirty="0" err="1" smtClean="0">
                <a:solidFill>
                  <a:schemeClr val="tx1"/>
                </a:solidFill>
              </a:rPr>
              <a:t>гиповаскуляризированная</a:t>
            </a:r>
            <a:r>
              <a:rPr lang="ru-RU" b="1" dirty="0" smtClean="0">
                <a:solidFill>
                  <a:schemeClr val="tx1"/>
                </a:solidFill>
              </a:rPr>
              <a:t> </a:t>
            </a:r>
            <a:r>
              <a:rPr lang="ru-RU" b="1" dirty="0" err="1" smtClean="0">
                <a:solidFill>
                  <a:schemeClr val="tx1"/>
                </a:solidFill>
              </a:rPr>
              <a:t>филлоидная</a:t>
            </a:r>
            <a:r>
              <a:rPr lang="ru-RU" b="1" dirty="0" smtClean="0">
                <a:solidFill>
                  <a:schemeClr val="tx1"/>
                </a:solidFill>
              </a:rPr>
              <a:t> опухоль </a:t>
            </a:r>
          </a:p>
          <a:p>
            <a:pPr marL="0" indent="0">
              <a:buNone/>
            </a:pPr>
            <a:r>
              <a:rPr lang="ru-RU" b="1" dirty="0" smtClean="0">
                <a:solidFill>
                  <a:schemeClr val="tx1"/>
                </a:solidFill>
              </a:rPr>
              <a:t>б – участки неравномерной </a:t>
            </a:r>
            <a:r>
              <a:rPr lang="ru-RU" b="1" dirty="0" err="1" smtClean="0">
                <a:solidFill>
                  <a:schemeClr val="tx1"/>
                </a:solidFill>
              </a:rPr>
              <a:t>васкуляризации</a:t>
            </a:r>
            <a:r>
              <a:rPr lang="ru-RU" b="1" dirty="0" smtClean="0">
                <a:solidFill>
                  <a:schemeClr val="tx1"/>
                </a:solidFill>
              </a:rPr>
              <a:t> в </a:t>
            </a:r>
            <a:r>
              <a:rPr lang="ru-RU" b="1" dirty="0" err="1" smtClean="0">
                <a:solidFill>
                  <a:schemeClr val="tx1"/>
                </a:solidFill>
              </a:rPr>
              <a:t>филлоидной</a:t>
            </a:r>
            <a:r>
              <a:rPr lang="ru-RU" b="1" dirty="0" smtClean="0">
                <a:solidFill>
                  <a:schemeClr val="tx1"/>
                </a:solidFill>
              </a:rPr>
              <a:t> опухоли</a:t>
            </a:r>
          </a:p>
          <a:p>
            <a:pPr marL="0" indent="0">
              <a:buNone/>
            </a:pPr>
            <a:r>
              <a:rPr lang="ru-RU" b="1" dirty="0" smtClean="0">
                <a:solidFill>
                  <a:schemeClr val="tx1"/>
                </a:solidFill>
              </a:rPr>
              <a:t>в – участки неравномерного усиления сосудистого рисунка в </a:t>
            </a:r>
            <a:r>
              <a:rPr lang="ru-RU" b="1" dirty="0" err="1" smtClean="0">
                <a:solidFill>
                  <a:schemeClr val="tx1"/>
                </a:solidFill>
              </a:rPr>
              <a:t>интраканаликулярной</a:t>
            </a:r>
            <a:r>
              <a:rPr lang="ru-RU" b="1" dirty="0" smtClean="0">
                <a:solidFill>
                  <a:schemeClr val="tx1"/>
                </a:solidFill>
              </a:rPr>
              <a:t> ФА</a:t>
            </a:r>
          </a:p>
          <a:p>
            <a:pPr marL="0" indent="0">
              <a:buNone/>
            </a:pPr>
            <a:r>
              <a:rPr lang="ru-RU" b="1" dirty="0" smtClean="0">
                <a:solidFill>
                  <a:schemeClr val="tx1"/>
                </a:solidFill>
              </a:rPr>
              <a:t>г – патологический сосудистый рисунок в </a:t>
            </a:r>
            <a:r>
              <a:rPr lang="ru-RU" b="1" dirty="0" err="1" smtClean="0">
                <a:solidFill>
                  <a:schemeClr val="tx1"/>
                </a:solidFill>
              </a:rPr>
              <a:t>интраканаликулярной</a:t>
            </a:r>
            <a:r>
              <a:rPr lang="ru-RU" b="1" dirty="0" smtClean="0">
                <a:solidFill>
                  <a:schemeClr val="tx1"/>
                </a:solidFill>
              </a:rPr>
              <a:t> ФА</a:t>
            </a:r>
            <a:endParaRPr lang="ru-RU" b="1" dirty="0">
              <a:solidFill>
                <a:schemeClr val="tx1"/>
              </a:solidFill>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771550"/>
            <a:ext cx="5256586" cy="204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2859782"/>
            <a:ext cx="5256586" cy="2161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287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953"/>
            <a:ext cx="9144000" cy="1088068"/>
          </a:xfrm>
        </p:spPr>
        <p:txBody>
          <a:bodyPr>
            <a:noAutofit/>
          </a:bodyPr>
          <a:lstStyle/>
          <a:p>
            <a:r>
              <a:rPr lang="ru-RU" sz="2400" b="1" dirty="0">
                <a:solidFill>
                  <a:schemeClr val="tx1"/>
                </a:solidFill>
              </a:rPr>
              <a:t>Распределение выявленных ультразвуковых признаков в В-режиме в соответствии с видом </a:t>
            </a:r>
            <a:r>
              <a:rPr lang="ru-RU" sz="2400" b="1" dirty="0" err="1">
                <a:solidFill>
                  <a:schemeClr val="tx1"/>
                </a:solidFill>
              </a:rPr>
              <a:t>фиброэпителиальных</a:t>
            </a:r>
            <a:r>
              <a:rPr lang="ru-RU" sz="2400" b="1" dirty="0">
                <a:solidFill>
                  <a:schemeClr val="tx1"/>
                </a:solidFill>
              </a:rPr>
              <a:t> опухолей и их размерами</a:t>
            </a:r>
          </a:p>
        </p:txBody>
      </p:sp>
      <p:pic>
        <p:nvPicPr>
          <p:cNvPr id="4" name="Объект 3">
            <a:extLst>
              <a:ext uri="{FF2B5EF4-FFF2-40B4-BE49-F238E27FC236}">
                <a16:creationId xmlns:a16="http://schemas.microsoft.com/office/drawing/2014/main" xmlns="" id="{CC12211A-D92E-479A-9DC8-9B34DBBD17E5}"/>
              </a:ext>
            </a:extLst>
          </p:cNvPr>
          <p:cNvPicPr>
            <a:picLocks noGrp="1" noChangeAspect="1"/>
          </p:cNvPicPr>
          <p:nvPr>
            <p:ph idx="4294967295"/>
          </p:nvPr>
        </p:nvPicPr>
        <p:blipFill rotWithShape="1">
          <a:blip r:embed="rId3"/>
          <a:srcRect t="1" b="47270"/>
          <a:stretch/>
        </p:blipFill>
        <p:spPr>
          <a:xfrm>
            <a:off x="822960" y="1297789"/>
            <a:ext cx="7308850" cy="3434201"/>
          </a:xfrm>
          <a:prstGeom prst="rect">
            <a:avLst/>
          </a:prstGeom>
        </p:spPr>
      </p:pic>
      <p:sp>
        <p:nvSpPr>
          <p:cNvPr id="3" name="Прямоугольник 2"/>
          <p:cNvSpPr/>
          <p:nvPr/>
        </p:nvSpPr>
        <p:spPr>
          <a:xfrm>
            <a:off x="3995936" y="2355726"/>
            <a:ext cx="50405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4788024" y="2355726"/>
            <a:ext cx="50405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024889" y="3269910"/>
            <a:ext cx="50405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588129" y="3413926"/>
            <a:ext cx="50405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355913" y="3413926"/>
            <a:ext cx="50405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66210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684568" cy="1088068"/>
          </a:xfrm>
        </p:spPr>
        <p:txBody>
          <a:bodyPr>
            <a:noAutofit/>
          </a:bodyPr>
          <a:lstStyle/>
          <a:p>
            <a:r>
              <a:rPr lang="ru-RU" sz="2400" b="1" dirty="0">
                <a:solidFill>
                  <a:schemeClr val="tx1"/>
                </a:solidFill>
              </a:rPr>
              <a:t>Распределение выявленных ультразвуковых признаков в В-режиме в соответствии с видом </a:t>
            </a:r>
            <a:r>
              <a:rPr lang="ru-RU" sz="2400" b="1" dirty="0" err="1">
                <a:solidFill>
                  <a:schemeClr val="tx1"/>
                </a:solidFill>
              </a:rPr>
              <a:t>фиброэпителиальных</a:t>
            </a:r>
            <a:r>
              <a:rPr lang="ru-RU" sz="2400" b="1" dirty="0">
                <a:solidFill>
                  <a:schemeClr val="tx1"/>
                </a:solidFill>
              </a:rPr>
              <a:t> опухолей и их размерами</a:t>
            </a:r>
          </a:p>
        </p:txBody>
      </p:sp>
      <p:pic>
        <p:nvPicPr>
          <p:cNvPr id="4" name="Объект 3">
            <a:extLst>
              <a:ext uri="{FF2B5EF4-FFF2-40B4-BE49-F238E27FC236}">
                <a16:creationId xmlns:a16="http://schemas.microsoft.com/office/drawing/2014/main" xmlns="" id="{CC12211A-D92E-479A-9DC8-9B34DBBD17E5}"/>
              </a:ext>
            </a:extLst>
          </p:cNvPr>
          <p:cNvPicPr>
            <a:picLocks noGrp="1" noChangeAspect="1"/>
          </p:cNvPicPr>
          <p:nvPr>
            <p:ph idx="4294967295"/>
          </p:nvPr>
        </p:nvPicPr>
        <p:blipFill rotWithShape="1">
          <a:blip r:embed="rId3"/>
          <a:srcRect b="86685"/>
          <a:stretch/>
        </p:blipFill>
        <p:spPr>
          <a:xfrm>
            <a:off x="699069" y="1013909"/>
            <a:ext cx="7889875" cy="935038"/>
          </a:xfrm>
          <a:prstGeom prst="rect">
            <a:avLst/>
          </a:prstGeom>
        </p:spPr>
      </p:pic>
      <p:pic>
        <p:nvPicPr>
          <p:cNvPr id="6" name="Объект 3">
            <a:extLst>
              <a:ext uri="{FF2B5EF4-FFF2-40B4-BE49-F238E27FC236}">
                <a16:creationId xmlns:a16="http://schemas.microsoft.com/office/drawing/2014/main" xmlns="" id="{CC12211A-D92E-479A-9DC8-9B34DBBD17E5}"/>
              </a:ext>
            </a:extLst>
          </p:cNvPr>
          <p:cNvPicPr>
            <a:picLocks noChangeAspect="1"/>
          </p:cNvPicPr>
          <p:nvPr/>
        </p:nvPicPr>
        <p:blipFill rotWithShape="1">
          <a:blip r:embed="rId3"/>
          <a:srcRect t="53259"/>
          <a:stretch/>
        </p:blipFill>
        <p:spPr>
          <a:xfrm>
            <a:off x="583270" y="1964037"/>
            <a:ext cx="8121474" cy="3119034"/>
          </a:xfrm>
          <a:prstGeom prst="rect">
            <a:avLst/>
          </a:prstGeom>
        </p:spPr>
      </p:pic>
      <p:sp>
        <p:nvSpPr>
          <p:cNvPr id="7" name="Прямоугольник 6"/>
          <p:cNvSpPr/>
          <p:nvPr/>
        </p:nvSpPr>
        <p:spPr>
          <a:xfrm>
            <a:off x="4187242" y="2138243"/>
            <a:ext cx="50405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076056" y="2138243"/>
            <a:ext cx="504056" cy="2836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804248" y="3651870"/>
            <a:ext cx="50405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884368" y="3651870"/>
            <a:ext cx="50405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34248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idx="4294967295"/>
          </p:nvPr>
        </p:nvSpPr>
        <p:spPr>
          <a:xfrm>
            <a:off x="1009650" y="195486"/>
            <a:ext cx="7772400" cy="530225"/>
          </a:xfrm>
        </p:spPr>
        <p:txBody>
          <a:bodyPr>
            <a:normAutofit fontScale="90000"/>
          </a:bodyPr>
          <a:lstStyle/>
          <a:p>
            <a:pPr algn="ctr"/>
            <a:r>
              <a:rPr lang="ru-RU" b="1" dirty="0" smtClean="0">
                <a:solidFill>
                  <a:schemeClr val="tx1"/>
                </a:solidFill>
              </a:rPr>
              <a:t>Выводы</a:t>
            </a:r>
            <a:endParaRPr lang="ru-RU" b="1" dirty="0">
              <a:solidFill>
                <a:schemeClr val="tx1"/>
              </a:solidFill>
            </a:endParaRPr>
          </a:p>
        </p:txBody>
      </p:sp>
      <p:sp>
        <p:nvSpPr>
          <p:cNvPr id="3" name="Объект 2"/>
          <p:cNvSpPr>
            <a:spLocks noGrp="1"/>
          </p:cNvSpPr>
          <p:nvPr>
            <p:ph idx="4294967295"/>
          </p:nvPr>
        </p:nvSpPr>
        <p:spPr>
          <a:xfrm>
            <a:off x="647700" y="915988"/>
            <a:ext cx="8496300" cy="4392612"/>
          </a:xfrm>
        </p:spPr>
        <p:txBody>
          <a:bodyPr>
            <a:noAutofit/>
          </a:bodyPr>
          <a:lstStyle/>
          <a:p>
            <a:pPr>
              <a:buFont typeface="Courier New" panose="02070309020205020404" pitchFamily="49" charset="0"/>
              <a:buChar char="o"/>
            </a:pPr>
            <a:r>
              <a:rPr lang="en-US" sz="1800" b="1" dirty="0" smtClean="0">
                <a:solidFill>
                  <a:schemeClr val="tx1"/>
                </a:solidFill>
              </a:rPr>
              <a:t> </a:t>
            </a:r>
            <a:r>
              <a:rPr lang="ru-RU" sz="1800" b="1" dirty="0" smtClean="0">
                <a:solidFill>
                  <a:schemeClr val="tx1"/>
                </a:solidFill>
              </a:rPr>
              <a:t>В </a:t>
            </a:r>
            <a:r>
              <a:rPr lang="ru-RU" sz="1800" b="1" dirty="0">
                <a:solidFill>
                  <a:schemeClr val="tx1"/>
                </a:solidFill>
              </a:rPr>
              <a:t>В-режиме </a:t>
            </a:r>
            <a:r>
              <a:rPr lang="ru-RU" sz="1800" b="1" dirty="0" smtClean="0">
                <a:solidFill>
                  <a:schemeClr val="tx1"/>
                </a:solidFill>
              </a:rPr>
              <a:t>признаки, подозрительные на </a:t>
            </a:r>
            <a:r>
              <a:rPr lang="ru-RU" sz="1800" b="1" dirty="0" smtClean="0">
                <a:solidFill>
                  <a:schemeClr val="tx1"/>
                </a:solidFill>
              </a:rPr>
              <a:t>злокачественное </a:t>
            </a:r>
            <a:r>
              <a:rPr lang="ru-RU" sz="1800" b="1" dirty="0" smtClean="0">
                <a:solidFill>
                  <a:schemeClr val="tx1"/>
                </a:solidFill>
              </a:rPr>
              <a:t>образование: неправильная форма </a:t>
            </a:r>
            <a:r>
              <a:rPr lang="ru-RU" sz="1800" b="1" dirty="0">
                <a:solidFill>
                  <a:schemeClr val="tx1"/>
                </a:solidFill>
              </a:rPr>
              <a:t>образования, </a:t>
            </a:r>
            <a:r>
              <a:rPr lang="ru-RU" sz="1800" b="1" dirty="0" smtClean="0">
                <a:solidFill>
                  <a:schemeClr val="tx1"/>
                </a:solidFill>
              </a:rPr>
              <a:t>вертикальная пространственная ориентация, </a:t>
            </a:r>
            <a:r>
              <a:rPr lang="ru-RU" sz="1800" b="1" dirty="0">
                <a:solidFill>
                  <a:schemeClr val="tx1"/>
                </a:solidFill>
              </a:rPr>
              <a:t>наличие бугристых контуров и нечетких границ, а также формирование акустических теней разной степени выраженности за образованием без наличия в нем крупных </a:t>
            </a:r>
            <a:r>
              <a:rPr lang="ru-RU" sz="1800" b="1" dirty="0" err="1">
                <a:solidFill>
                  <a:schemeClr val="tx1"/>
                </a:solidFill>
              </a:rPr>
              <a:t>кальцинатов</a:t>
            </a:r>
            <a:r>
              <a:rPr lang="ru-RU" sz="1800" b="1" dirty="0">
                <a:solidFill>
                  <a:schemeClr val="tx1"/>
                </a:solidFill>
              </a:rPr>
              <a:t>. </a:t>
            </a:r>
          </a:p>
          <a:p>
            <a:pPr>
              <a:buFont typeface="Courier New" panose="02070309020205020404" pitchFamily="49" charset="0"/>
              <a:buChar char="o"/>
            </a:pPr>
            <a:r>
              <a:rPr lang="en-US" sz="1800" b="1" dirty="0" smtClean="0">
                <a:solidFill>
                  <a:schemeClr val="tx1"/>
                </a:solidFill>
              </a:rPr>
              <a:t> </a:t>
            </a:r>
            <a:r>
              <a:rPr lang="ru-RU" sz="1800" b="1" dirty="0" smtClean="0">
                <a:solidFill>
                  <a:schemeClr val="tx1"/>
                </a:solidFill>
              </a:rPr>
              <a:t>В </a:t>
            </a:r>
            <a:r>
              <a:rPr lang="ru-RU" sz="1800" b="1" dirty="0">
                <a:solidFill>
                  <a:schemeClr val="tx1"/>
                </a:solidFill>
              </a:rPr>
              <a:t>режиме </a:t>
            </a:r>
            <a:r>
              <a:rPr lang="ru-RU" sz="1800" b="1" dirty="0" smtClean="0">
                <a:solidFill>
                  <a:schemeClr val="tx1"/>
                </a:solidFill>
              </a:rPr>
              <a:t>ЦДК: </a:t>
            </a:r>
            <a:r>
              <a:rPr lang="ru-RU" sz="1800" b="1" dirty="0" err="1" smtClean="0">
                <a:solidFill>
                  <a:schemeClr val="tx1"/>
                </a:solidFill>
              </a:rPr>
              <a:t>гиперваскуляризация</a:t>
            </a:r>
            <a:r>
              <a:rPr lang="ru-RU" sz="1800" b="1" dirty="0" smtClean="0">
                <a:solidFill>
                  <a:schemeClr val="tx1"/>
                </a:solidFill>
              </a:rPr>
              <a:t> </a:t>
            </a:r>
            <a:r>
              <a:rPr lang="ru-RU" sz="1800" b="1" dirty="0">
                <a:solidFill>
                  <a:schemeClr val="tx1"/>
                </a:solidFill>
              </a:rPr>
              <a:t>образования, особенно выявление отдельных участков опухоли с повышенной </a:t>
            </a:r>
            <a:r>
              <a:rPr lang="ru-RU" sz="1800" b="1" dirty="0" err="1">
                <a:solidFill>
                  <a:schemeClr val="tx1"/>
                </a:solidFill>
              </a:rPr>
              <a:t>васкуляризацией</a:t>
            </a:r>
            <a:r>
              <a:rPr lang="ru-RU" sz="1800" b="1" dirty="0">
                <a:solidFill>
                  <a:schemeClr val="tx1"/>
                </a:solidFill>
              </a:rPr>
              <a:t> или патологическим сосудистым рисунком, что в данных наблюдениях обнаружено в </a:t>
            </a:r>
            <a:r>
              <a:rPr lang="ru-RU" sz="1800" b="1" dirty="0" err="1">
                <a:solidFill>
                  <a:schemeClr val="tx1"/>
                </a:solidFill>
              </a:rPr>
              <a:t>интраканаликулярных</a:t>
            </a:r>
            <a:r>
              <a:rPr lang="ru-RU" sz="1800" b="1" dirty="0">
                <a:solidFill>
                  <a:schemeClr val="tx1"/>
                </a:solidFill>
              </a:rPr>
              <a:t> ФА и </a:t>
            </a:r>
            <a:r>
              <a:rPr lang="ru-RU" sz="1800" b="1" dirty="0" err="1">
                <a:solidFill>
                  <a:schemeClr val="tx1"/>
                </a:solidFill>
              </a:rPr>
              <a:t>филлоидных</a:t>
            </a:r>
            <a:r>
              <a:rPr lang="ru-RU" sz="1800" b="1" dirty="0">
                <a:solidFill>
                  <a:schemeClr val="tx1"/>
                </a:solidFill>
              </a:rPr>
              <a:t> опухолях. </a:t>
            </a:r>
          </a:p>
          <a:p>
            <a:pPr>
              <a:buFont typeface="Courier New" panose="02070309020205020404" pitchFamily="49" charset="0"/>
              <a:buChar char="o"/>
            </a:pPr>
            <a:r>
              <a:rPr lang="en-US" sz="1800" b="1" dirty="0" smtClean="0">
                <a:solidFill>
                  <a:schemeClr val="tx1"/>
                </a:solidFill>
              </a:rPr>
              <a:t> </a:t>
            </a:r>
            <a:r>
              <a:rPr lang="ru-RU" sz="1800" b="1" dirty="0" smtClean="0">
                <a:solidFill>
                  <a:schemeClr val="tx1"/>
                </a:solidFill>
              </a:rPr>
              <a:t>Применение </a:t>
            </a:r>
            <a:r>
              <a:rPr lang="ru-RU" sz="1800" b="1" dirty="0">
                <a:solidFill>
                  <a:schemeClr val="tx1"/>
                </a:solidFill>
              </a:rPr>
              <a:t>классификации BI-RADS </a:t>
            </a:r>
            <a:r>
              <a:rPr lang="ru-RU" sz="1800" b="1" dirty="0" smtClean="0">
                <a:solidFill>
                  <a:schemeClr val="tx1"/>
                </a:solidFill>
              </a:rPr>
              <a:t>позволяет </a:t>
            </a:r>
            <a:r>
              <a:rPr lang="ru-RU" sz="1800" b="1" dirty="0">
                <a:solidFill>
                  <a:schemeClr val="tx1"/>
                </a:solidFill>
              </a:rPr>
              <a:t>провести отбор выявленных </a:t>
            </a:r>
            <a:r>
              <a:rPr lang="ru-RU" sz="1800" b="1" dirty="0" err="1">
                <a:solidFill>
                  <a:schemeClr val="tx1"/>
                </a:solidFill>
              </a:rPr>
              <a:t>фиброэпителиальных</a:t>
            </a:r>
            <a:r>
              <a:rPr lang="ru-RU" sz="1800" b="1" dirty="0">
                <a:solidFill>
                  <a:schemeClr val="tx1"/>
                </a:solidFill>
              </a:rPr>
              <a:t> опухолей молочной железы для биопсии, распределив их в зависимости от набора ультразвуковых признаков по </a:t>
            </a:r>
            <a:r>
              <a:rPr lang="ru-RU" sz="1800" b="1" dirty="0" smtClean="0">
                <a:solidFill>
                  <a:schemeClr val="tx1"/>
                </a:solidFill>
              </a:rPr>
              <a:t>категориям</a:t>
            </a:r>
            <a:endParaRPr lang="ru-RU" sz="1800" b="1" dirty="0">
              <a:solidFill>
                <a:schemeClr val="tx1"/>
              </a:solidFill>
            </a:endParaRPr>
          </a:p>
        </p:txBody>
      </p:sp>
    </p:spTree>
    <p:extLst>
      <p:ext uri="{BB962C8B-B14F-4D97-AF65-F5344CB8AC3E}">
        <p14:creationId xmlns:p14="http://schemas.microsoft.com/office/powerpoint/2010/main" val="2306600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idx="4294967295"/>
          </p:nvPr>
        </p:nvSpPr>
        <p:spPr>
          <a:xfrm>
            <a:off x="719138" y="169863"/>
            <a:ext cx="7772400" cy="530225"/>
          </a:xfrm>
        </p:spPr>
        <p:txBody>
          <a:bodyPr>
            <a:normAutofit fontScale="90000"/>
          </a:bodyPr>
          <a:lstStyle/>
          <a:p>
            <a:pPr algn="ctr"/>
            <a:r>
              <a:rPr lang="ru-RU" b="1" dirty="0">
                <a:solidFill>
                  <a:schemeClr val="tx1"/>
                </a:solidFill>
              </a:rPr>
              <a:t>Выводы</a:t>
            </a:r>
          </a:p>
        </p:txBody>
      </p:sp>
      <p:sp>
        <p:nvSpPr>
          <p:cNvPr id="3" name="Объект 2"/>
          <p:cNvSpPr>
            <a:spLocks noGrp="1"/>
          </p:cNvSpPr>
          <p:nvPr>
            <p:ph idx="4294967295"/>
          </p:nvPr>
        </p:nvSpPr>
        <p:spPr>
          <a:xfrm>
            <a:off x="392907" y="700088"/>
            <a:ext cx="8424862" cy="4175125"/>
          </a:xfrm>
        </p:spPr>
        <p:txBody>
          <a:bodyPr>
            <a:normAutofit/>
          </a:bodyPr>
          <a:lstStyle/>
          <a:p>
            <a:pPr>
              <a:buFont typeface="Courier New" panose="02070309020205020404" pitchFamily="49" charset="0"/>
              <a:buChar char="o"/>
            </a:pPr>
            <a:r>
              <a:rPr lang="ru-RU" sz="2000" b="1" dirty="0" smtClean="0">
                <a:solidFill>
                  <a:schemeClr val="tx1"/>
                </a:solidFill>
              </a:rPr>
              <a:t> Образования </a:t>
            </a:r>
            <a:r>
              <a:rPr lang="ru-RU" sz="2000" b="1" dirty="0">
                <a:solidFill>
                  <a:schemeClr val="tx1"/>
                </a:solidFill>
              </a:rPr>
              <a:t>молочной железы с типичными ультразвуковыми признаками ФА размерами менее 2,0 см, определенные при первичном осмотре в категорию BIRADS 3, после динамического наблюдения через 3–6–12 </a:t>
            </a:r>
            <a:r>
              <a:rPr lang="ru-RU" sz="2000" b="1" dirty="0" err="1">
                <a:solidFill>
                  <a:schemeClr val="tx1"/>
                </a:solidFill>
              </a:rPr>
              <a:t>мес</a:t>
            </a:r>
            <a:r>
              <a:rPr lang="ru-RU" sz="2000" b="1" dirty="0">
                <a:solidFill>
                  <a:schemeClr val="tx1"/>
                </a:solidFill>
              </a:rPr>
              <a:t> и отсутствия отрицательной динамики могут в дальнейшем наблюдаться в плановом порядке в категории BI-RADS 2. </a:t>
            </a:r>
          </a:p>
          <a:p>
            <a:pPr>
              <a:buFont typeface="Courier New" panose="02070309020205020404" pitchFamily="49" charset="0"/>
              <a:buChar char="o"/>
            </a:pPr>
            <a:r>
              <a:rPr lang="ru-RU" sz="2000" b="1" dirty="0" smtClean="0">
                <a:solidFill>
                  <a:schemeClr val="tx1"/>
                </a:solidFill>
              </a:rPr>
              <a:t> Визуализация </a:t>
            </a:r>
            <a:r>
              <a:rPr lang="ru-RU" sz="2000" b="1" dirty="0">
                <a:solidFill>
                  <a:schemeClr val="tx1"/>
                </a:solidFill>
              </a:rPr>
              <a:t>атипичных ультразвуковых признаков в выявленном образовании молочной железы позволяет повысить категорию BI-RADS.</a:t>
            </a:r>
          </a:p>
          <a:p>
            <a:pPr>
              <a:buFont typeface="Courier New" panose="02070309020205020404" pitchFamily="49" charset="0"/>
              <a:buChar char="o"/>
            </a:pPr>
            <a:r>
              <a:rPr lang="ru-RU" sz="2000" b="1" dirty="0" smtClean="0">
                <a:solidFill>
                  <a:schemeClr val="tx1"/>
                </a:solidFill>
              </a:rPr>
              <a:t> В </a:t>
            </a:r>
            <a:r>
              <a:rPr lang="ru-RU" sz="2000" b="1" dirty="0">
                <a:solidFill>
                  <a:schemeClr val="tx1"/>
                </a:solidFill>
              </a:rPr>
              <a:t>ФА молочной железы размерами более 3,0 см всегда присутствуют атипичные ультразвуковые признаки, указывающие на необходимость проведения биопсии образований, соответственно определения их в категорию не ниже BI-RADS </a:t>
            </a:r>
            <a:r>
              <a:rPr lang="ru-RU" sz="2000" b="1" dirty="0" smtClean="0">
                <a:solidFill>
                  <a:schemeClr val="tx1"/>
                </a:solidFill>
              </a:rPr>
              <a:t>4а</a:t>
            </a:r>
            <a:endParaRPr lang="ru-RU" sz="2000" b="1" dirty="0">
              <a:solidFill>
                <a:schemeClr val="tx1"/>
              </a:solidFill>
            </a:endParaRPr>
          </a:p>
          <a:p>
            <a:endParaRPr lang="ru-RU" sz="1800" dirty="0"/>
          </a:p>
        </p:txBody>
      </p:sp>
    </p:spTree>
    <p:extLst>
      <p:ext uri="{BB962C8B-B14F-4D97-AF65-F5344CB8AC3E}">
        <p14:creationId xmlns:p14="http://schemas.microsoft.com/office/powerpoint/2010/main" val="1371665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707654"/>
            <a:ext cx="7772400" cy="857250"/>
          </a:xfrm>
        </p:spPr>
        <p:txBody>
          <a:bodyPr/>
          <a:lstStyle/>
          <a:p>
            <a:pPr algn="ctr"/>
            <a:r>
              <a:rPr lang="ru-RU" b="1" dirty="0">
                <a:solidFill>
                  <a:schemeClr val="tx1"/>
                </a:solidFill>
              </a:rPr>
              <a:t>Спасибо за внимание!</a:t>
            </a:r>
          </a:p>
        </p:txBody>
      </p:sp>
    </p:spTree>
    <p:extLst>
      <p:ext uri="{BB962C8B-B14F-4D97-AF65-F5344CB8AC3E}">
        <p14:creationId xmlns:p14="http://schemas.microsoft.com/office/powerpoint/2010/main" val="3212043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755576" y="195486"/>
            <a:ext cx="7772400" cy="529567"/>
          </a:xfrm>
        </p:spPr>
        <p:txBody>
          <a:bodyPr>
            <a:normAutofit fontScale="90000"/>
          </a:bodyPr>
          <a:lstStyle/>
          <a:p>
            <a:pPr algn="ctr"/>
            <a:r>
              <a:rPr lang="ru-RU" b="1" dirty="0" smtClean="0">
                <a:solidFill>
                  <a:schemeClr val="tx1"/>
                </a:solidFill>
              </a:rPr>
              <a:t>Цель</a:t>
            </a:r>
            <a:endParaRPr lang="ru-RU" b="1" dirty="0">
              <a:solidFill>
                <a:schemeClr val="tx1"/>
              </a:solidFill>
            </a:endParaRPr>
          </a:p>
        </p:txBody>
      </p:sp>
      <p:sp>
        <p:nvSpPr>
          <p:cNvPr id="3" name="Объект 2"/>
          <p:cNvSpPr>
            <a:spLocks noGrp="1"/>
          </p:cNvSpPr>
          <p:nvPr>
            <p:ph idx="1"/>
          </p:nvPr>
        </p:nvSpPr>
        <p:spPr>
          <a:xfrm>
            <a:off x="755576" y="1491630"/>
            <a:ext cx="8136904" cy="3429000"/>
          </a:xfrm>
        </p:spPr>
        <p:txBody>
          <a:bodyPr>
            <a:normAutofit/>
          </a:bodyPr>
          <a:lstStyle/>
          <a:p>
            <a:pPr marL="0" indent="0">
              <a:buNone/>
            </a:pPr>
            <a:r>
              <a:rPr lang="ru-RU" sz="2000" b="1" dirty="0">
                <a:solidFill>
                  <a:schemeClr val="tx1"/>
                </a:solidFill>
              </a:rPr>
              <a:t>В</a:t>
            </a:r>
            <a:r>
              <a:rPr lang="ru-RU" sz="2000" b="1" dirty="0" smtClean="0">
                <a:solidFill>
                  <a:schemeClr val="tx1"/>
                </a:solidFill>
              </a:rPr>
              <a:t>ыявить </a:t>
            </a:r>
            <a:r>
              <a:rPr lang="ru-RU" sz="2000" b="1" dirty="0">
                <a:solidFill>
                  <a:schemeClr val="tx1"/>
                </a:solidFill>
              </a:rPr>
              <a:t>закономерности распределения </a:t>
            </a:r>
            <a:r>
              <a:rPr lang="ru-RU" sz="2000" b="1" dirty="0" smtClean="0">
                <a:solidFill>
                  <a:schemeClr val="tx1"/>
                </a:solidFill>
              </a:rPr>
              <a:t>опухолей </a:t>
            </a:r>
            <a:r>
              <a:rPr lang="ru-RU" sz="2000" b="1" dirty="0" err="1">
                <a:solidFill>
                  <a:schemeClr val="tx1"/>
                </a:solidFill>
              </a:rPr>
              <a:t>фиброэпителиального</a:t>
            </a:r>
            <a:r>
              <a:rPr lang="ru-RU" sz="2000" b="1" dirty="0">
                <a:solidFill>
                  <a:schemeClr val="tx1"/>
                </a:solidFill>
              </a:rPr>
              <a:t> ряда молочной железы по шкале BI-RADS в зависимости от их ультразвуковой </a:t>
            </a:r>
            <a:r>
              <a:rPr lang="ru-RU" sz="2000" b="1" dirty="0" smtClean="0">
                <a:solidFill>
                  <a:schemeClr val="tx1"/>
                </a:solidFill>
              </a:rPr>
              <a:t>картины</a:t>
            </a:r>
            <a:endParaRPr lang="ru-RU" sz="2000" b="1" dirty="0">
              <a:solidFill>
                <a:schemeClr val="tx1"/>
              </a:solidFill>
            </a:endParaRPr>
          </a:p>
          <a:p>
            <a:endParaRPr lang="ru-RU" sz="2400" dirty="0"/>
          </a:p>
        </p:txBody>
      </p:sp>
    </p:spTree>
    <p:extLst>
      <p:ext uri="{BB962C8B-B14F-4D97-AF65-F5344CB8AC3E}">
        <p14:creationId xmlns:p14="http://schemas.microsoft.com/office/powerpoint/2010/main" val="2930195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755576" y="195486"/>
            <a:ext cx="7772400" cy="529567"/>
          </a:xfrm>
        </p:spPr>
        <p:txBody>
          <a:bodyPr>
            <a:normAutofit fontScale="90000"/>
          </a:bodyPr>
          <a:lstStyle/>
          <a:p>
            <a:pPr algn="ctr"/>
            <a:r>
              <a:rPr lang="ru-RU" b="1" dirty="0">
                <a:solidFill>
                  <a:schemeClr val="tx1"/>
                </a:solidFill>
              </a:rPr>
              <a:t>Введение</a:t>
            </a:r>
          </a:p>
        </p:txBody>
      </p:sp>
      <p:sp>
        <p:nvSpPr>
          <p:cNvPr id="3" name="Объект 2"/>
          <p:cNvSpPr>
            <a:spLocks noGrp="1"/>
          </p:cNvSpPr>
          <p:nvPr>
            <p:ph idx="1"/>
          </p:nvPr>
        </p:nvSpPr>
        <p:spPr>
          <a:xfrm>
            <a:off x="539552" y="1419622"/>
            <a:ext cx="8424936" cy="3455268"/>
          </a:xfrm>
        </p:spPr>
        <p:txBody>
          <a:bodyPr>
            <a:noAutofit/>
          </a:bodyPr>
          <a:lstStyle/>
          <a:p>
            <a:r>
              <a:rPr lang="ru-RU" sz="2000" b="1" dirty="0">
                <a:solidFill>
                  <a:schemeClr val="tx1"/>
                </a:solidFill>
              </a:rPr>
              <a:t>В последние годы сохраняется </a:t>
            </a:r>
            <a:r>
              <a:rPr lang="ru-RU" sz="2000" b="1" dirty="0" smtClean="0">
                <a:solidFill>
                  <a:schemeClr val="tx1"/>
                </a:solidFill>
              </a:rPr>
              <a:t>рост </a:t>
            </a:r>
            <a:r>
              <a:rPr lang="ru-RU" sz="2000" b="1" dirty="0">
                <a:solidFill>
                  <a:schemeClr val="tx1"/>
                </a:solidFill>
              </a:rPr>
              <a:t>патологии молочной железы как доброкачественной, так и злокачественной природы. </a:t>
            </a:r>
          </a:p>
          <a:p>
            <a:r>
              <a:rPr lang="ru-RU" sz="2000" b="1" dirty="0">
                <a:solidFill>
                  <a:schemeClr val="tx1"/>
                </a:solidFill>
              </a:rPr>
              <a:t>П</a:t>
            </a:r>
            <a:r>
              <a:rPr lang="ru-RU" sz="2000" b="1" dirty="0" smtClean="0">
                <a:solidFill>
                  <a:schemeClr val="tx1"/>
                </a:solidFill>
              </a:rPr>
              <a:t>рирост </a:t>
            </a:r>
            <a:r>
              <a:rPr lang="ru-RU" sz="2000" b="1" dirty="0">
                <a:solidFill>
                  <a:schemeClr val="tx1"/>
                </a:solidFill>
              </a:rPr>
              <a:t>заболеваемости раком молочной железы за последние 10 лет составил в России 2,69% . </a:t>
            </a:r>
            <a:endParaRPr lang="ru-RU" sz="2000" b="1" dirty="0" smtClean="0">
              <a:solidFill>
                <a:schemeClr val="tx1"/>
              </a:solidFill>
            </a:endParaRPr>
          </a:p>
          <a:p>
            <a:r>
              <a:rPr lang="ru-RU" sz="2000" b="1" dirty="0" smtClean="0">
                <a:solidFill>
                  <a:schemeClr val="tx1"/>
                </a:solidFill>
              </a:rPr>
              <a:t>Среди </a:t>
            </a:r>
            <a:r>
              <a:rPr lang="ru-RU" sz="2000" b="1" dirty="0">
                <a:solidFill>
                  <a:schemeClr val="tx1"/>
                </a:solidFill>
              </a:rPr>
              <a:t>выявляемой очаговой патологии молочной железы доброкачественные узловые образования достигают 80% , из которых наиболее часто встречаются </a:t>
            </a:r>
            <a:r>
              <a:rPr lang="ru-RU" sz="2000" b="1" dirty="0" smtClean="0">
                <a:solidFill>
                  <a:schemeClr val="tx1"/>
                </a:solidFill>
              </a:rPr>
              <a:t>фиброаденомы</a:t>
            </a:r>
            <a:endParaRPr lang="ru-RU" sz="2000" b="1" dirty="0">
              <a:solidFill>
                <a:schemeClr val="tx1"/>
              </a:solidFill>
            </a:endParaRPr>
          </a:p>
        </p:txBody>
      </p:sp>
    </p:spTree>
    <p:extLst>
      <p:ext uri="{BB962C8B-B14F-4D97-AF65-F5344CB8AC3E}">
        <p14:creationId xmlns:p14="http://schemas.microsoft.com/office/powerpoint/2010/main" val="138352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13097" y="698552"/>
            <a:ext cx="8569325" cy="4149725"/>
          </a:xfrm>
        </p:spPr>
        <p:txBody>
          <a:bodyPr>
            <a:noAutofit/>
          </a:bodyPr>
          <a:lstStyle/>
          <a:p>
            <a:r>
              <a:rPr lang="ru-RU" sz="1800" b="1" dirty="0">
                <a:solidFill>
                  <a:schemeClr val="tx1"/>
                </a:solidFill>
              </a:rPr>
              <a:t>Фиброаденома (ФА) – это доброкачественная органоспецифическая опухоль, составляет до 18% всех узловых образований молочной железы и 95% из всех доброкачественных ее образований. </a:t>
            </a:r>
          </a:p>
          <a:p>
            <a:r>
              <a:rPr lang="ru-RU" sz="1800" b="1" dirty="0">
                <a:solidFill>
                  <a:schemeClr val="tx1"/>
                </a:solidFill>
              </a:rPr>
              <a:t>Морфологически ФА имеет </a:t>
            </a:r>
            <a:r>
              <a:rPr lang="ru-RU" sz="1800" b="1" dirty="0" err="1">
                <a:solidFill>
                  <a:schemeClr val="tx1"/>
                </a:solidFill>
              </a:rPr>
              <a:t>бифазное</a:t>
            </a:r>
            <a:r>
              <a:rPr lang="ru-RU" sz="1800" b="1" dirty="0">
                <a:solidFill>
                  <a:schemeClr val="tx1"/>
                </a:solidFill>
              </a:rPr>
              <a:t> строение и состоит из эпителиальной и соединительной (фиброзной) </a:t>
            </a:r>
            <a:r>
              <a:rPr lang="ru-RU" sz="1800" b="1" dirty="0" smtClean="0">
                <a:solidFill>
                  <a:schemeClr val="tx1"/>
                </a:solidFill>
              </a:rPr>
              <a:t>ткани.</a:t>
            </a:r>
          </a:p>
          <a:p>
            <a:r>
              <a:rPr lang="ru-RU" sz="1800" b="1" dirty="0">
                <a:solidFill>
                  <a:schemeClr val="tx1"/>
                </a:solidFill>
              </a:rPr>
              <a:t>В</a:t>
            </a:r>
            <a:r>
              <a:rPr lang="ru-RU" sz="1800" b="1" dirty="0" smtClean="0">
                <a:solidFill>
                  <a:schemeClr val="tx1"/>
                </a:solidFill>
              </a:rPr>
              <a:t>ыделяют </a:t>
            </a:r>
            <a:r>
              <a:rPr lang="ru-RU" sz="1800" b="1" dirty="0">
                <a:solidFill>
                  <a:schemeClr val="tx1"/>
                </a:solidFill>
              </a:rPr>
              <a:t>следующие типы: </a:t>
            </a:r>
          </a:p>
          <a:p>
            <a:pPr>
              <a:buFont typeface="Courier New" panose="02070309020205020404" pitchFamily="49" charset="0"/>
              <a:buChar char="o"/>
            </a:pPr>
            <a:r>
              <a:rPr lang="ru-RU" sz="1800" b="1" dirty="0" err="1">
                <a:solidFill>
                  <a:schemeClr val="tx1"/>
                </a:solidFill>
              </a:rPr>
              <a:t>периканаликулярный</a:t>
            </a:r>
            <a:r>
              <a:rPr lang="ru-RU" sz="1800" b="1" dirty="0">
                <a:solidFill>
                  <a:schemeClr val="tx1"/>
                </a:solidFill>
              </a:rPr>
              <a:t> </a:t>
            </a:r>
            <a:r>
              <a:rPr lang="ru-RU" sz="1800" b="1" dirty="0" smtClean="0">
                <a:solidFill>
                  <a:schemeClr val="tx1"/>
                </a:solidFill>
              </a:rPr>
              <a:t>– концентрическое разрастание внутридольковой </a:t>
            </a:r>
            <a:r>
              <a:rPr lang="ru-RU" sz="1800" b="1" dirty="0">
                <a:solidFill>
                  <a:schemeClr val="tx1"/>
                </a:solidFill>
              </a:rPr>
              <a:t>соединительной ткани вокруг округлых протоков молочной железы небольших </a:t>
            </a:r>
            <a:r>
              <a:rPr lang="ru-RU" sz="1800" b="1" dirty="0" smtClean="0">
                <a:solidFill>
                  <a:schemeClr val="tx1"/>
                </a:solidFill>
              </a:rPr>
              <a:t>размеров</a:t>
            </a:r>
            <a:endParaRPr lang="ru-RU" sz="1800" b="1" dirty="0">
              <a:solidFill>
                <a:schemeClr val="tx1"/>
              </a:solidFill>
            </a:endParaRPr>
          </a:p>
          <a:p>
            <a:pPr>
              <a:buFont typeface="Courier New" panose="02070309020205020404" pitchFamily="49" charset="0"/>
              <a:buChar char="o"/>
            </a:pPr>
            <a:r>
              <a:rPr lang="ru-RU" sz="1800" b="1" dirty="0" smtClean="0">
                <a:solidFill>
                  <a:schemeClr val="tx1"/>
                </a:solidFill>
              </a:rPr>
              <a:t> </a:t>
            </a:r>
            <a:r>
              <a:rPr lang="ru-RU" sz="1800" b="1" dirty="0" err="1" smtClean="0">
                <a:solidFill>
                  <a:schemeClr val="tx1"/>
                </a:solidFill>
              </a:rPr>
              <a:t>интраканаликулярный</a:t>
            </a:r>
            <a:r>
              <a:rPr lang="ru-RU" sz="1800" b="1" dirty="0" smtClean="0">
                <a:solidFill>
                  <a:schemeClr val="tx1"/>
                </a:solidFill>
              </a:rPr>
              <a:t> </a:t>
            </a:r>
            <a:r>
              <a:rPr lang="ru-RU" sz="1800" b="1" dirty="0">
                <a:solidFill>
                  <a:schemeClr val="tx1"/>
                </a:solidFill>
              </a:rPr>
              <a:t>– рост идет со сдавлением протоков молочной железы фиброзной </a:t>
            </a:r>
            <a:r>
              <a:rPr lang="ru-RU" sz="1800" b="1" dirty="0" smtClean="0">
                <a:solidFill>
                  <a:schemeClr val="tx1"/>
                </a:solidFill>
              </a:rPr>
              <a:t>стромой</a:t>
            </a:r>
          </a:p>
          <a:p>
            <a:pPr>
              <a:buFont typeface="Courier New" panose="02070309020205020404" pitchFamily="49" charset="0"/>
              <a:buChar char="o"/>
            </a:pPr>
            <a:r>
              <a:rPr lang="ru-RU" sz="1800" b="1" dirty="0" smtClean="0">
                <a:solidFill>
                  <a:schemeClr val="tx1"/>
                </a:solidFill>
              </a:rPr>
              <a:t>смешанный </a:t>
            </a:r>
            <a:r>
              <a:rPr lang="ru-RU" sz="1800" b="1" dirty="0">
                <a:solidFill>
                  <a:schemeClr val="tx1"/>
                </a:solidFill>
              </a:rPr>
              <a:t>– представлен сочетанием </a:t>
            </a:r>
            <a:r>
              <a:rPr lang="ru-RU" sz="1800" b="1" dirty="0" err="1">
                <a:solidFill>
                  <a:schemeClr val="tx1"/>
                </a:solidFill>
              </a:rPr>
              <a:t>интра</a:t>
            </a:r>
            <a:r>
              <a:rPr lang="ru-RU" sz="1800" b="1" dirty="0">
                <a:solidFill>
                  <a:schemeClr val="tx1"/>
                </a:solidFill>
              </a:rPr>
              <a:t>- и </a:t>
            </a:r>
            <a:r>
              <a:rPr lang="ru-RU" sz="1800" b="1" dirty="0" err="1">
                <a:solidFill>
                  <a:schemeClr val="tx1"/>
                </a:solidFill>
              </a:rPr>
              <a:t>периканаликулярных</a:t>
            </a:r>
            <a:r>
              <a:rPr lang="ru-RU" sz="1800" b="1" dirty="0">
                <a:solidFill>
                  <a:schemeClr val="tx1"/>
                </a:solidFill>
              </a:rPr>
              <a:t> </a:t>
            </a:r>
            <a:r>
              <a:rPr lang="ru-RU" sz="1800" b="1" dirty="0" smtClean="0">
                <a:solidFill>
                  <a:schemeClr val="tx1"/>
                </a:solidFill>
              </a:rPr>
              <a:t>структур</a:t>
            </a:r>
            <a:endParaRPr lang="ru-RU" sz="1800" b="1" dirty="0">
              <a:solidFill>
                <a:schemeClr val="tx1"/>
              </a:solidFill>
            </a:endParaRPr>
          </a:p>
        </p:txBody>
      </p:sp>
      <p:sp>
        <p:nvSpPr>
          <p:cNvPr id="2" name="Заголовок 1"/>
          <p:cNvSpPr>
            <a:spLocks noGrp="1"/>
          </p:cNvSpPr>
          <p:nvPr>
            <p:ph type="title" idx="4294967295"/>
          </p:nvPr>
        </p:nvSpPr>
        <p:spPr>
          <a:xfrm>
            <a:off x="611560" y="168327"/>
            <a:ext cx="7772400" cy="530225"/>
          </a:xfrm>
        </p:spPr>
        <p:txBody>
          <a:bodyPr>
            <a:normAutofit fontScale="90000"/>
          </a:bodyPr>
          <a:lstStyle/>
          <a:p>
            <a:pPr algn="ctr"/>
            <a:r>
              <a:rPr lang="ru-RU" b="1" dirty="0">
                <a:solidFill>
                  <a:schemeClr val="tx1"/>
                </a:solidFill>
              </a:rPr>
              <a:t>Введение</a:t>
            </a:r>
          </a:p>
        </p:txBody>
      </p:sp>
    </p:spTree>
    <p:extLst>
      <p:ext uri="{BB962C8B-B14F-4D97-AF65-F5344CB8AC3E}">
        <p14:creationId xmlns:p14="http://schemas.microsoft.com/office/powerpoint/2010/main" val="3422720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idx="4294967295"/>
          </p:nvPr>
        </p:nvSpPr>
        <p:spPr>
          <a:xfrm>
            <a:off x="900906" y="169863"/>
            <a:ext cx="7772400" cy="530225"/>
          </a:xfrm>
        </p:spPr>
        <p:txBody>
          <a:bodyPr>
            <a:normAutofit fontScale="90000"/>
          </a:bodyPr>
          <a:lstStyle/>
          <a:p>
            <a:pPr algn="ctr"/>
            <a:r>
              <a:rPr lang="ru-RU" b="1" dirty="0">
                <a:solidFill>
                  <a:schemeClr val="tx1"/>
                </a:solidFill>
              </a:rPr>
              <a:t>Введение</a:t>
            </a:r>
          </a:p>
        </p:txBody>
      </p:sp>
      <p:sp>
        <p:nvSpPr>
          <p:cNvPr id="3" name="Объект 2"/>
          <p:cNvSpPr>
            <a:spLocks noGrp="1"/>
          </p:cNvSpPr>
          <p:nvPr>
            <p:ph idx="4294967295"/>
          </p:nvPr>
        </p:nvSpPr>
        <p:spPr>
          <a:xfrm>
            <a:off x="179513" y="700089"/>
            <a:ext cx="8964488" cy="3599854"/>
          </a:xfrm>
        </p:spPr>
        <p:txBody>
          <a:bodyPr>
            <a:normAutofit fontScale="85000" lnSpcReduction="10000"/>
          </a:bodyPr>
          <a:lstStyle/>
          <a:p>
            <a:pPr marL="0" indent="0">
              <a:buNone/>
            </a:pPr>
            <a:r>
              <a:rPr lang="ru-RU" sz="2200" b="1" dirty="0">
                <a:solidFill>
                  <a:schemeClr val="tx1"/>
                </a:solidFill>
              </a:rPr>
              <a:t>Помимо ФА, </a:t>
            </a:r>
            <a:r>
              <a:rPr lang="ru-RU" sz="2200" b="1" dirty="0" smtClean="0">
                <a:solidFill>
                  <a:schemeClr val="tx1"/>
                </a:solidFill>
              </a:rPr>
              <a:t>в </a:t>
            </a:r>
            <a:r>
              <a:rPr lang="ru-RU" sz="2200" b="1" dirty="0">
                <a:solidFill>
                  <a:schemeClr val="tx1"/>
                </a:solidFill>
              </a:rPr>
              <a:t>группу </a:t>
            </a:r>
            <a:r>
              <a:rPr lang="ru-RU" sz="2200" b="1" dirty="0" err="1">
                <a:solidFill>
                  <a:schemeClr val="tx1"/>
                </a:solidFill>
              </a:rPr>
              <a:t>фиброэпителиальных</a:t>
            </a:r>
            <a:r>
              <a:rPr lang="ru-RU" sz="2200" b="1" dirty="0">
                <a:solidFill>
                  <a:schemeClr val="tx1"/>
                </a:solidFill>
              </a:rPr>
              <a:t> опухолей отнесены </a:t>
            </a:r>
            <a:r>
              <a:rPr lang="ru-RU" sz="2200" b="1" dirty="0" err="1">
                <a:solidFill>
                  <a:schemeClr val="tx1"/>
                </a:solidFill>
              </a:rPr>
              <a:t>филлоидные</a:t>
            </a:r>
            <a:r>
              <a:rPr lang="ru-RU" sz="2200" b="1" dirty="0">
                <a:solidFill>
                  <a:schemeClr val="tx1"/>
                </a:solidFill>
              </a:rPr>
              <a:t> (листовидные) опухоли </a:t>
            </a:r>
            <a:r>
              <a:rPr lang="ru-RU" sz="2200" b="1" dirty="0" smtClean="0">
                <a:solidFill>
                  <a:schemeClr val="tx1"/>
                </a:solidFill>
              </a:rPr>
              <a:t>– редкий </a:t>
            </a:r>
            <a:r>
              <a:rPr lang="ru-RU" sz="2200" b="1" dirty="0">
                <a:solidFill>
                  <a:schemeClr val="tx1"/>
                </a:solidFill>
              </a:rPr>
              <a:t>вид опухолей, </a:t>
            </a:r>
            <a:r>
              <a:rPr lang="ru-RU" sz="2200" b="1" dirty="0" smtClean="0">
                <a:solidFill>
                  <a:schemeClr val="tx1"/>
                </a:solidFill>
              </a:rPr>
              <a:t>менее </a:t>
            </a:r>
            <a:r>
              <a:rPr lang="ru-RU" sz="2200" b="1" dirty="0">
                <a:solidFill>
                  <a:schemeClr val="tx1"/>
                </a:solidFill>
              </a:rPr>
              <a:t>1% всех новообразований молочной железы, характеризующийся наличием многоклеточной </a:t>
            </a:r>
            <a:r>
              <a:rPr lang="ru-RU" sz="2200" b="1" dirty="0" smtClean="0">
                <a:solidFill>
                  <a:schemeClr val="tx1"/>
                </a:solidFill>
              </a:rPr>
              <a:t>стромы.</a:t>
            </a:r>
          </a:p>
          <a:p>
            <a:pPr marL="0" indent="0">
              <a:buNone/>
            </a:pPr>
            <a:r>
              <a:rPr lang="ru-RU" sz="2200" b="1" dirty="0" err="1" smtClean="0">
                <a:solidFill>
                  <a:schemeClr val="tx1"/>
                </a:solidFill>
              </a:rPr>
              <a:t>Филлоидные</a:t>
            </a:r>
            <a:r>
              <a:rPr lang="ru-RU" sz="2200" b="1" dirty="0" smtClean="0">
                <a:solidFill>
                  <a:schemeClr val="tx1"/>
                </a:solidFill>
              </a:rPr>
              <a:t> </a:t>
            </a:r>
            <a:r>
              <a:rPr lang="ru-RU" sz="2200" b="1" dirty="0">
                <a:solidFill>
                  <a:schemeClr val="tx1"/>
                </a:solidFill>
              </a:rPr>
              <a:t>опухоли подразделяют на доброкачественные, промежуточные и злокачественные.</a:t>
            </a:r>
          </a:p>
          <a:p>
            <a:pPr marL="0" indent="0">
              <a:buNone/>
            </a:pPr>
            <a:r>
              <a:rPr lang="ru-RU" sz="2200" b="1" dirty="0">
                <a:solidFill>
                  <a:schemeClr val="tx1"/>
                </a:solidFill>
              </a:rPr>
              <a:t>Данные опухоли требуют обязательного хирургического вмешательства, пациенты же с ФА в ряде случаев могут оставаться под динамическим наблюдением.</a:t>
            </a:r>
          </a:p>
          <a:p>
            <a:pPr marL="0" indent="0">
              <a:buNone/>
            </a:pPr>
            <a:endParaRPr lang="en-US" sz="2200" b="1" dirty="0" smtClean="0">
              <a:solidFill>
                <a:schemeClr val="tx1"/>
              </a:solidFill>
            </a:endParaRPr>
          </a:p>
          <a:p>
            <a:pPr marL="0" indent="0">
              <a:buNone/>
            </a:pPr>
            <a:r>
              <a:rPr lang="ru-RU" sz="2200" b="1" dirty="0" smtClean="0">
                <a:solidFill>
                  <a:schemeClr val="tx1"/>
                </a:solidFill>
              </a:rPr>
              <a:t>Помощь </a:t>
            </a:r>
            <a:r>
              <a:rPr lang="ru-RU" sz="2200" b="1" dirty="0">
                <a:solidFill>
                  <a:schemeClr val="tx1"/>
                </a:solidFill>
              </a:rPr>
              <a:t>диагностическим методам в отборе узлов на биопсию призвана оказать </a:t>
            </a:r>
            <a:r>
              <a:rPr lang="ru-RU" sz="2200" b="1" i="1" u="sng" dirty="0">
                <a:solidFill>
                  <a:schemeClr val="accent1">
                    <a:lumMod val="50000"/>
                  </a:schemeClr>
                </a:solidFill>
              </a:rPr>
              <a:t>классификация BI-RADS</a:t>
            </a:r>
            <a:r>
              <a:rPr lang="ru-RU" sz="2200" b="1" dirty="0">
                <a:solidFill>
                  <a:schemeClr val="tx1"/>
                </a:solidFill>
              </a:rPr>
              <a:t>, позволяющая сформулировать конкретный алгоритм дальнейших действий, направленных на окончательное установление </a:t>
            </a:r>
            <a:r>
              <a:rPr lang="ru-RU" sz="2200" b="1" dirty="0" smtClean="0">
                <a:solidFill>
                  <a:schemeClr val="tx1"/>
                </a:solidFill>
              </a:rPr>
              <a:t>диагноза</a:t>
            </a:r>
            <a:endParaRPr lang="ru-RU" sz="2200" b="1" dirty="0">
              <a:solidFill>
                <a:schemeClr val="tx1"/>
              </a:solidFill>
            </a:endParaRPr>
          </a:p>
          <a:p>
            <a:endParaRPr lang="ru-RU" sz="3100" dirty="0"/>
          </a:p>
          <a:p>
            <a:endParaRPr lang="ru-RU" dirty="0"/>
          </a:p>
          <a:p>
            <a:endParaRPr lang="ru-RU" dirty="0"/>
          </a:p>
        </p:txBody>
      </p:sp>
    </p:spTree>
    <p:extLst>
      <p:ext uri="{BB962C8B-B14F-4D97-AF65-F5344CB8AC3E}">
        <p14:creationId xmlns:p14="http://schemas.microsoft.com/office/powerpoint/2010/main" val="3713576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393304" y="987574"/>
            <a:ext cx="8496944" cy="3617286"/>
          </a:xfrm>
          <a:prstGeom prst="rect">
            <a:avLst/>
          </a:prstGeom>
        </p:spPr>
        <p:txBody>
          <a:bodyPr vert="horz">
            <a:normAutofit fontScale="850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ru-RU" sz="2400" b="1" dirty="0" smtClean="0"/>
              <a:t>Обследовано </a:t>
            </a:r>
            <a:r>
              <a:rPr lang="ru-RU" sz="2400" b="1" dirty="0"/>
              <a:t>79 женщин с 86 образованиями молочных желез. </a:t>
            </a:r>
          </a:p>
          <a:p>
            <a:r>
              <a:rPr lang="ru-RU" sz="2400" b="1" dirty="0"/>
              <a:t>Средний возраст пациенток </a:t>
            </a:r>
            <a:r>
              <a:rPr lang="ru-RU" sz="2400" b="1" dirty="0" smtClean="0"/>
              <a:t>- 24,2 </a:t>
            </a:r>
            <a:r>
              <a:rPr lang="ru-RU" sz="2400" b="1" dirty="0"/>
              <a:t>± 5,1 года.</a:t>
            </a:r>
          </a:p>
          <a:p>
            <a:r>
              <a:rPr lang="ru-RU" sz="2400" b="1" dirty="0"/>
              <a:t>Из них 22, выявленные у 15 женщин, до 2,0 см, не требующие морфологической оценки контролируемые при УЗИ в течение 3 лет.</a:t>
            </a:r>
          </a:p>
          <a:p>
            <a:r>
              <a:rPr lang="ru-RU" sz="2400" b="1" dirty="0"/>
              <a:t>64 образования размерами ≥2,0 см удалены хирургическим путем. </a:t>
            </a:r>
          </a:p>
          <a:p>
            <a:r>
              <a:rPr lang="ru-RU" sz="2400" b="1" dirty="0" err="1" smtClean="0"/>
              <a:t>Гистологически</a:t>
            </a:r>
            <a:r>
              <a:rPr lang="ru-RU" sz="2400" b="1" dirty="0" smtClean="0"/>
              <a:t>: </a:t>
            </a:r>
            <a:r>
              <a:rPr lang="ru-RU" sz="2400" b="1" dirty="0" err="1" smtClean="0"/>
              <a:t>периканаликулярная</a:t>
            </a:r>
            <a:r>
              <a:rPr lang="ru-RU" sz="2400" b="1" dirty="0" smtClean="0"/>
              <a:t> </a:t>
            </a:r>
            <a:r>
              <a:rPr lang="ru-RU" sz="2400" b="1" dirty="0"/>
              <a:t>ФА – 38, </a:t>
            </a:r>
            <a:r>
              <a:rPr lang="ru-RU" sz="2400" b="1" dirty="0" err="1"/>
              <a:t>интра</a:t>
            </a:r>
            <a:r>
              <a:rPr lang="ru-RU" sz="2400" b="1" dirty="0"/>
              <a:t> </a:t>
            </a:r>
            <a:r>
              <a:rPr lang="ru-RU" sz="2400" b="1" dirty="0" err="1"/>
              <a:t>каналикулярная</a:t>
            </a:r>
            <a:r>
              <a:rPr lang="ru-RU" sz="2400" b="1" dirty="0"/>
              <a:t> – 19, </a:t>
            </a:r>
            <a:r>
              <a:rPr lang="ru-RU" sz="2400" b="1" dirty="0" err="1"/>
              <a:t>филлоидная</a:t>
            </a:r>
            <a:r>
              <a:rPr lang="ru-RU" sz="2400" b="1" dirty="0"/>
              <a:t> опухоль (доброкачественная) – 7. </a:t>
            </a:r>
          </a:p>
          <a:p>
            <a:r>
              <a:rPr lang="ru-RU" sz="2400" b="1" dirty="0"/>
              <a:t>Выявленные образования оценивали в В-режиме и режиме цветового допплеровского картирования (ЦДК</a:t>
            </a:r>
            <a:r>
              <a:rPr lang="ru-RU" sz="2400" b="1" dirty="0" smtClean="0"/>
              <a:t>)</a:t>
            </a:r>
            <a:endParaRPr lang="ru-RU" sz="2400" b="1" dirty="0"/>
          </a:p>
          <a:p>
            <a:endParaRPr lang="ru-RU" dirty="0"/>
          </a:p>
        </p:txBody>
      </p:sp>
      <p:sp>
        <p:nvSpPr>
          <p:cNvPr id="5" name="Заголовок 1"/>
          <p:cNvSpPr>
            <a:spLocks noGrp="1"/>
          </p:cNvSpPr>
          <p:nvPr>
            <p:ph type="title"/>
          </p:nvPr>
        </p:nvSpPr>
        <p:spPr>
          <a:xfrm>
            <a:off x="755576" y="195486"/>
            <a:ext cx="7772400" cy="529567"/>
          </a:xfrm>
        </p:spPr>
        <p:txBody>
          <a:bodyPr>
            <a:normAutofit fontScale="90000"/>
          </a:bodyPr>
          <a:lstStyle/>
          <a:p>
            <a:pPr algn="ctr"/>
            <a:r>
              <a:rPr lang="ru-RU" b="1" dirty="0">
                <a:solidFill>
                  <a:schemeClr val="tx1"/>
                </a:solidFill>
              </a:rPr>
              <a:t>Материал и методы</a:t>
            </a:r>
          </a:p>
        </p:txBody>
      </p:sp>
    </p:spTree>
    <p:extLst>
      <p:ext uri="{BB962C8B-B14F-4D97-AF65-F5344CB8AC3E}">
        <p14:creationId xmlns:p14="http://schemas.microsoft.com/office/powerpoint/2010/main" val="2574800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5">
            <a:extLst>
              <a:ext uri="{FF2B5EF4-FFF2-40B4-BE49-F238E27FC236}">
                <a16:creationId xmlns:a16="http://schemas.microsoft.com/office/drawing/2014/main" xmlns="" id="{245B4762-9DE3-4252-A084-11233C23B472}"/>
              </a:ext>
            </a:extLst>
          </p:cNvPr>
          <p:cNvGraphicFramePr>
            <a:graphicFrameLocks noGrp="1"/>
          </p:cNvGraphicFramePr>
          <p:nvPr>
            <p:ph idx="4294967295"/>
            <p:extLst>
              <p:ext uri="{D42A27DB-BD31-4B8C-83A1-F6EECF244321}">
                <p14:modId xmlns:p14="http://schemas.microsoft.com/office/powerpoint/2010/main" val="1161559600"/>
              </p:ext>
            </p:extLst>
          </p:nvPr>
        </p:nvGraphicFramePr>
        <p:xfrm>
          <a:off x="683568" y="267494"/>
          <a:ext cx="8208962" cy="4176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9513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1439" y="663076"/>
            <a:ext cx="9081234" cy="312738"/>
          </a:xfrm>
        </p:spPr>
        <p:txBody>
          <a:bodyPr>
            <a:noAutofit/>
          </a:bodyPr>
          <a:lstStyle/>
          <a:p>
            <a:pPr algn="ctr"/>
            <a:r>
              <a:rPr lang="ru-RU" sz="2000" b="1" dirty="0" smtClean="0">
                <a:solidFill>
                  <a:schemeClr val="tx1"/>
                </a:solidFill>
              </a:rPr>
              <a:t>УЗИ, В-режим, Режим ЦДК. </a:t>
            </a:r>
            <a:r>
              <a:rPr lang="ru-RU" sz="2000" b="1" dirty="0" err="1" smtClean="0">
                <a:solidFill>
                  <a:schemeClr val="tx1"/>
                </a:solidFill>
              </a:rPr>
              <a:t>Периканаликулярные</a:t>
            </a:r>
            <a:r>
              <a:rPr lang="ru-RU" sz="2000" b="1" dirty="0" smtClean="0">
                <a:solidFill>
                  <a:schemeClr val="tx1"/>
                </a:solidFill>
              </a:rPr>
              <a:t> ФА менее 2 </a:t>
            </a:r>
            <a:r>
              <a:rPr lang="ru-RU" sz="2000" b="1" dirty="0">
                <a:solidFill>
                  <a:schemeClr val="tx1"/>
                </a:solidFill>
              </a:rPr>
              <a:t>см</a:t>
            </a:r>
            <a:br>
              <a:rPr lang="ru-RU" sz="2000" b="1" dirty="0">
                <a:solidFill>
                  <a:schemeClr val="tx1"/>
                </a:solidFill>
              </a:rPr>
            </a:br>
            <a:r>
              <a:rPr lang="ru-RU" sz="2400" b="1" dirty="0">
                <a:solidFill>
                  <a:schemeClr val="tx1"/>
                </a:solidFill>
                <a:effectLst>
                  <a:outerShdw blurRad="38100" dist="38100" dir="2700000" algn="tl">
                    <a:srgbClr val="000000">
                      <a:alpha val="43137"/>
                    </a:srgbClr>
                  </a:outerShdw>
                </a:effectLst>
              </a:rPr>
              <a:t>Категория BI-RADS 3 с последующим переводом в категорию BI-RADS 2</a:t>
            </a:r>
            <a:br>
              <a:rPr lang="ru-RU" sz="2400" b="1" dirty="0">
                <a:solidFill>
                  <a:schemeClr val="tx1"/>
                </a:solidFill>
                <a:effectLst>
                  <a:outerShdw blurRad="38100" dist="38100" dir="2700000" algn="tl">
                    <a:srgbClr val="000000">
                      <a:alpha val="43137"/>
                    </a:srgbClr>
                  </a:outerShdw>
                </a:effectLst>
              </a:rPr>
            </a:br>
            <a:endParaRPr lang="ru-RU" sz="2000" b="1" dirty="0">
              <a:solidFill>
                <a:schemeClr val="tx1"/>
              </a:solidFill>
              <a:effectLst>
                <a:outerShdw blurRad="38100" dist="38100" dir="2700000" algn="tl">
                  <a:srgbClr val="000000">
                    <a:alpha val="43137"/>
                  </a:srgbClr>
                </a:outerShdw>
              </a:effectLst>
            </a:endParaRPr>
          </a:p>
        </p:txBody>
      </p:sp>
      <p:sp>
        <p:nvSpPr>
          <p:cNvPr id="3" name="Объект 2"/>
          <p:cNvSpPr>
            <a:spLocks noGrp="1"/>
          </p:cNvSpPr>
          <p:nvPr>
            <p:ph idx="4294967295"/>
          </p:nvPr>
        </p:nvSpPr>
        <p:spPr>
          <a:xfrm>
            <a:off x="-2" y="3867894"/>
            <a:ext cx="9122675" cy="4223742"/>
          </a:xfrm>
        </p:spPr>
        <p:txBody>
          <a:bodyPr>
            <a:noAutofit/>
          </a:bodyPr>
          <a:lstStyle/>
          <a:p>
            <a:r>
              <a:rPr lang="ru-RU" sz="1600" b="1" dirty="0" smtClean="0">
                <a:solidFill>
                  <a:schemeClr val="tx1"/>
                </a:solidFill>
              </a:rPr>
              <a:t>А. В-режим </a:t>
            </a:r>
            <a:r>
              <a:rPr lang="ru-RU" sz="1600" b="1" dirty="0">
                <a:solidFill>
                  <a:schemeClr val="tx1"/>
                </a:solidFill>
              </a:rPr>
              <a:t>– овальная </a:t>
            </a:r>
            <a:r>
              <a:rPr lang="ru-RU" sz="1600" b="1" dirty="0" smtClean="0">
                <a:solidFill>
                  <a:schemeClr val="tx1"/>
                </a:solidFill>
              </a:rPr>
              <a:t>форма, четкие </a:t>
            </a:r>
            <a:r>
              <a:rPr lang="ru-RU" sz="1600" b="1" dirty="0">
                <a:solidFill>
                  <a:schemeClr val="tx1"/>
                </a:solidFill>
              </a:rPr>
              <a:t>и ровные контуры, тонкая </a:t>
            </a:r>
            <a:r>
              <a:rPr lang="ru-RU" sz="1600" b="1" dirty="0" err="1">
                <a:solidFill>
                  <a:schemeClr val="tx1"/>
                </a:solidFill>
              </a:rPr>
              <a:t>гиперэхогенная</a:t>
            </a:r>
            <a:r>
              <a:rPr lang="ru-RU" sz="1600" b="1" dirty="0">
                <a:solidFill>
                  <a:schemeClr val="tx1"/>
                </a:solidFill>
              </a:rPr>
              <a:t> капсула, пониженная </a:t>
            </a:r>
            <a:r>
              <a:rPr lang="ru-RU" sz="1600" b="1" dirty="0" err="1">
                <a:solidFill>
                  <a:schemeClr val="tx1"/>
                </a:solidFill>
              </a:rPr>
              <a:t>эхогенность</a:t>
            </a:r>
            <a:r>
              <a:rPr lang="ru-RU" sz="1600" b="1" dirty="0">
                <a:solidFill>
                  <a:schemeClr val="tx1"/>
                </a:solidFill>
              </a:rPr>
              <a:t>, однородная (мелкозернистая) структура. </a:t>
            </a:r>
            <a:endParaRPr lang="ru-RU" sz="1600" b="1" dirty="0" smtClean="0">
              <a:solidFill>
                <a:schemeClr val="tx1"/>
              </a:solidFill>
            </a:endParaRPr>
          </a:p>
          <a:p>
            <a:r>
              <a:rPr lang="ru-RU" sz="1600" b="1" dirty="0" smtClean="0">
                <a:solidFill>
                  <a:schemeClr val="tx1"/>
                </a:solidFill>
              </a:rPr>
              <a:t>Б. Режим ЦДК </a:t>
            </a:r>
            <a:r>
              <a:rPr lang="ru-RU" sz="1600" b="1" dirty="0">
                <a:solidFill>
                  <a:schemeClr val="tx1"/>
                </a:solidFill>
              </a:rPr>
              <a:t>– </a:t>
            </a:r>
            <a:r>
              <a:rPr lang="ru-RU" sz="1600" b="1" dirty="0" smtClean="0">
                <a:solidFill>
                  <a:schemeClr val="tx1"/>
                </a:solidFill>
              </a:rPr>
              <a:t>аваскулярно.</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53922"/>
            <a:ext cx="7979130" cy="291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285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05042" y="627534"/>
            <a:ext cx="8412244" cy="541338"/>
          </a:xfrm>
        </p:spPr>
        <p:txBody>
          <a:bodyPr>
            <a:noAutofit/>
          </a:bodyPr>
          <a:lstStyle/>
          <a:p>
            <a:pPr algn="ctr"/>
            <a:r>
              <a:rPr lang="ru-RU" sz="2400" b="1" dirty="0">
                <a:solidFill>
                  <a:schemeClr val="tx1"/>
                </a:solidFill>
              </a:rPr>
              <a:t>УЗИ, В-режим, </a:t>
            </a:r>
            <a:r>
              <a:rPr lang="ru-RU" sz="2400" b="1" dirty="0" smtClean="0">
                <a:solidFill>
                  <a:schemeClr val="tx1"/>
                </a:solidFill>
              </a:rPr>
              <a:t>режим </a:t>
            </a:r>
            <a:r>
              <a:rPr lang="ru-RU" sz="2400" b="1" dirty="0">
                <a:solidFill>
                  <a:schemeClr val="tx1"/>
                </a:solidFill>
              </a:rPr>
              <a:t>ЦДК. </a:t>
            </a:r>
            <a:r>
              <a:rPr lang="ru-RU" sz="2400" b="1" dirty="0" err="1" smtClean="0">
                <a:solidFill>
                  <a:schemeClr val="tx1"/>
                </a:solidFill>
              </a:rPr>
              <a:t>Интраканаликулярные</a:t>
            </a:r>
            <a:r>
              <a:rPr lang="ru-RU" sz="2400" b="1" dirty="0" smtClean="0">
                <a:solidFill>
                  <a:schemeClr val="tx1"/>
                </a:solidFill>
              </a:rPr>
              <a:t> </a:t>
            </a:r>
            <a:r>
              <a:rPr lang="ru-RU" sz="2400" b="1" dirty="0">
                <a:solidFill>
                  <a:schemeClr val="tx1"/>
                </a:solidFill>
              </a:rPr>
              <a:t>ФА </a:t>
            </a:r>
            <a:r>
              <a:rPr lang="ru-RU" sz="2400" b="1" dirty="0" smtClean="0">
                <a:solidFill>
                  <a:schemeClr val="tx1"/>
                </a:solidFill>
              </a:rPr>
              <a:t>более 2 </a:t>
            </a:r>
            <a:r>
              <a:rPr lang="ru-RU" sz="2400" b="1" dirty="0">
                <a:solidFill>
                  <a:schemeClr val="tx1"/>
                </a:solidFill>
              </a:rPr>
              <a:t>см</a:t>
            </a:r>
            <a:br>
              <a:rPr lang="ru-RU" sz="2400" b="1" dirty="0">
                <a:solidFill>
                  <a:schemeClr val="tx1"/>
                </a:solidFill>
              </a:rPr>
            </a:br>
            <a:r>
              <a:rPr lang="ru-RU" sz="2800" b="1" dirty="0">
                <a:solidFill>
                  <a:schemeClr val="tx1"/>
                </a:solidFill>
                <a:effectLst>
                  <a:outerShdw blurRad="38100" dist="38100" dir="2700000" algn="tl">
                    <a:srgbClr val="000000">
                      <a:alpha val="43137"/>
                    </a:srgbClr>
                  </a:outerShdw>
                </a:effectLst>
              </a:rPr>
              <a:t>BI-RADS 4b</a:t>
            </a:r>
            <a:r>
              <a:rPr lang="ru-RU" sz="2400" b="1" dirty="0">
                <a:solidFill>
                  <a:schemeClr val="tx1"/>
                </a:solidFill>
              </a:rPr>
              <a:t/>
            </a:r>
            <a:br>
              <a:rPr lang="ru-RU" sz="2400" b="1" dirty="0">
                <a:solidFill>
                  <a:schemeClr val="tx1"/>
                </a:solidFill>
              </a:rPr>
            </a:br>
            <a:endParaRPr lang="ru-RU" sz="2400" dirty="0">
              <a:solidFill>
                <a:schemeClr val="tx1"/>
              </a:solidFill>
            </a:endParaRPr>
          </a:p>
        </p:txBody>
      </p:sp>
      <p:sp>
        <p:nvSpPr>
          <p:cNvPr id="3" name="Объект 2"/>
          <p:cNvSpPr>
            <a:spLocks noGrp="1"/>
          </p:cNvSpPr>
          <p:nvPr>
            <p:ph idx="4294967295"/>
          </p:nvPr>
        </p:nvSpPr>
        <p:spPr>
          <a:xfrm>
            <a:off x="290783" y="3475863"/>
            <a:ext cx="8640762" cy="3429000"/>
          </a:xfrm>
        </p:spPr>
        <p:txBody>
          <a:bodyPr>
            <a:normAutofit/>
          </a:bodyPr>
          <a:lstStyle/>
          <a:p>
            <a:pPr marL="0" indent="0">
              <a:buNone/>
            </a:pPr>
            <a:r>
              <a:rPr lang="ru-RU" sz="1600" b="1" dirty="0" smtClean="0">
                <a:solidFill>
                  <a:schemeClr val="tx1"/>
                </a:solidFill>
              </a:rPr>
              <a:t>А. Форма </a:t>
            </a:r>
            <a:r>
              <a:rPr lang="ru-RU" sz="1600" b="1" dirty="0">
                <a:solidFill>
                  <a:schemeClr val="tx1"/>
                </a:solidFill>
              </a:rPr>
              <a:t>неправильная, неопределенная пространственная ориентация. Контуры дольчатые, границы четкие. </a:t>
            </a:r>
            <a:r>
              <a:rPr lang="ru-RU" sz="1600" b="1" dirty="0" err="1">
                <a:solidFill>
                  <a:schemeClr val="tx1"/>
                </a:solidFill>
              </a:rPr>
              <a:t>Эхогенность</a:t>
            </a:r>
            <a:r>
              <a:rPr lang="ru-RU" sz="1600" b="1" dirty="0">
                <a:solidFill>
                  <a:schemeClr val="tx1"/>
                </a:solidFill>
              </a:rPr>
              <a:t> </a:t>
            </a:r>
            <a:r>
              <a:rPr lang="ru-RU" sz="1600" b="1" dirty="0" smtClean="0">
                <a:solidFill>
                  <a:schemeClr val="tx1"/>
                </a:solidFill>
              </a:rPr>
              <a:t>понижена.</a:t>
            </a:r>
          </a:p>
          <a:p>
            <a:pPr marL="0" indent="0">
              <a:buNone/>
            </a:pPr>
            <a:r>
              <a:rPr lang="ru-RU" sz="1600" b="1" dirty="0" smtClean="0">
                <a:solidFill>
                  <a:schemeClr val="tx1"/>
                </a:solidFill>
              </a:rPr>
              <a:t>Б. Форма </a:t>
            </a:r>
            <a:r>
              <a:rPr lang="ru-RU" sz="1600" b="1" dirty="0">
                <a:solidFill>
                  <a:schemeClr val="tx1"/>
                </a:solidFill>
              </a:rPr>
              <a:t>неправильная. Горизонтальная пространственная ориентация. Контуры неровные, бугристые, границы – фрагментами нечеткие. </a:t>
            </a:r>
            <a:r>
              <a:rPr lang="ru-RU" sz="1600" b="1" dirty="0" err="1">
                <a:solidFill>
                  <a:schemeClr val="tx1"/>
                </a:solidFill>
              </a:rPr>
              <a:t>Эхогенность</a:t>
            </a:r>
            <a:r>
              <a:rPr lang="ru-RU" sz="1600" b="1" dirty="0">
                <a:solidFill>
                  <a:schemeClr val="tx1"/>
                </a:solidFill>
              </a:rPr>
              <a:t> неравномерно понижена. За образованием </a:t>
            </a:r>
            <a:r>
              <a:rPr lang="ru-RU" sz="1600" b="1" dirty="0" err="1">
                <a:solidFill>
                  <a:schemeClr val="tx1"/>
                </a:solidFill>
              </a:rPr>
              <a:t>лоцируются</a:t>
            </a:r>
            <a:r>
              <a:rPr lang="ru-RU" sz="1600" b="1" dirty="0">
                <a:solidFill>
                  <a:schemeClr val="tx1"/>
                </a:solidFill>
              </a:rPr>
              <a:t> акустические </a:t>
            </a:r>
            <a:r>
              <a:rPr lang="ru-RU" sz="1600" b="1" dirty="0" smtClean="0">
                <a:solidFill>
                  <a:schemeClr val="tx1"/>
                </a:solidFill>
              </a:rPr>
              <a:t>тени</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53433"/>
            <a:ext cx="7056784" cy="270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1721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1066</TotalTime>
  <Words>1047</Words>
  <Application>Microsoft Office PowerPoint</Application>
  <PresentationFormat>Экран (16:9)</PresentationFormat>
  <Paragraphs>78</Paragraphs>
  <Slides>16</Slides>
  <Notes>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Calibri</vt:lpstr>
      <vt:lpstr>Calibri Light</vt:lpstr>
      <vt:lpstr>Courier New</vt:lpstr>
      <vt:lpstr>Wingdings 2</vt:lpstr>
      <vt:lpstr>Ретро</vt:lpstr>
      <vt:lpstr>Распределение фиброэпителиальных опухолей молочной железы в соответствии с категориями BI-RADS по данным ультразвукового исследования</vt:lpstr>
      <vt:lpstr>Цель</vt:lpstr>
      <vt:lpstr>Введение</vt:lpstr>
      <vt:lpstr>Введение</vt:lpstr>
      <vt:lpstr>Введение</vt:lpstr>
      <vt:lpstr>Материал и методы</vt:lpstr>
      <vt:lpstr>Презентация PowerPoint</vt:lpstr>
      <vt:lpstr>УЗИ, В-режим, Режим ЦДК. Периканаликулярные ФА менее 2 см Категория BI-RADS 3 с последующим переводом в категорию BI-RADS 2 </vt:lpstr>
      <vt:lpstr>УЗИ, В-режим, режим ЦДК. Интраканаликулярные ФА более 2 см BI-RADS 4b </vt:lpstr>
      <vt:lpstr>Формирование акустических теней за интраканаликулярными ФА УЗИ. В-режим</vt:lpstr>
      <vt:lpstr>Фиброэпителиальные опухоли. УЗИ, режим ЦДК BI-RADS 4b </vt:lpstr>
      <vt:lpstr>Распределение выявленных ультразвуковых признаков в В-режиме в соответствии с видом фиброэпителиальных опухолей и их размерами</vt:lpstr>
      <vt:lpstr>Распределение выявленных ультразвуковых признаков в В-режиме в соответствии с видом фиброэпителиальных опухолей и их размерами</vt:lpstr>
      <vt:lpstr>Выводы</vt:lpstr>
      <vt:lpstr>Выводы</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Распределение фиброэпителиальных опухолей молочной железы в соответствии с категориями BI-RADS по данным ультразвукового исследования</dc:title>
  <dc:creator>Пользователь</dc:creator>
  <cp:lastModifiedBy>Admin</cp:lastModifiedBy>
  <cp:revision>77</cp:revision>
  <dcterms:created xsi:type="dcterms:W3CDTF">2024-03-19T07:50:26Z</dcterms:created>
  <dcterms:modified xsi:type="dcterms:W3CDTF">2024-05-10T05:35:06Z</dcterms:modified>
</cp:coreProperties>
</file>