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4"/>
  </p:notesMasterIdLst>
  <p:sldIdLst>
    <p:sldId id="292" r:id="rId2"/>
    <p:sldId id="256" r:id="rId3"/>
    <p:sldId id="291" r:id="rId4"/>
    <p:sldId id="257" r:id="rId5"/>
    <p:sldId id="258" r:id="rId6"/>
    <p:sldId id="273" r:id="rId7"/>
    <p:sldId id="274" r:id="rId8"/>
    <p:sldId id="275" r:id="rId9"/>
    <p:sldId id="259" r:id="rId10"/>
    <p:sldId id="262" r:id="rId11"/>
    <p:sldId id="276" r:id="rId12"/>
    <p:sldId id="277" r:id="rId13"/>
    <p:sldId id="263" r:id="rId14"/>
    <p:sldId id="264" r:id="rId15"/>
    <p:sldId id="279" r:id="rId16"/>
    <p:sldId id="280" r:id="rId17"/>
    <p:sldId id="281" r:id="rId18"/>
    <p:sldId id="278" r:id="rId19"/>
    <p:sldId id="283" r:id="rId20"/>
    <p:sldId id="282" r:id="rId21"/>
    <p:sldId id="284" r:id="rId22"/>
    <p:sldId id="285" r:id="rId23"/>
    <p:sldId id="286" r:id="rId24"/>
    <p:sldId id="287" r:id="rId25"/>
    <p:sldId id="290" r:id="rId26"/>
    <p:sldId id="267" r:id="rId27"/>
    <p:sldId id="288" r:id="rId28"/>
    <p:sldId id="268" r:id="rId29"/>
    <p:sldId id="269" r:id="rId30"/>
    <p:sldId id="270" r:id="rId31"/>
    <p:sldId id="289" r:id="rId32"/>
    <p:sldId id="271"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2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32DD9-D6A4-4417-BAAD-BF6EC7F1C6EB}" type="datetimeFigureOut">
              <a:rPr lang="ru-RU" smtClean="0"/>
              <a:t>22.09.2018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05732-68E9-43E2-A9E5-675CEC6FA63E}" type="slidenum">
              <a:rPr lang="ru-RU" smtClean="0"/>
              <a:t>‹#›</a:t>
            </a:fld>
            <a:endParaRPr lang="ru-RU"/>
          </a:p>
        </p:txBody>
      </p:sp>
    </p:spTree>
    <p:extLst>
      <p:ext uri="{BB962C8B-B14F-4D97-AF65-F5344CB8AC3E}">
        <p14:creationId xmlns:p14="http://schemas.microsoft.com/office/powerpoint/2010/main" val="377121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05732-68E9-43E2-A9E5-675CEC6FA63E}" type="slidenum">
              <a:rPr lang="ru-RU" smtClean="0"/>
              <a:t>21</a:t>
            </a:fld>
            <a:endParaRPr lang="ru-RU"/>
          </a:p>
        </p:txBody>
      </p:sp>
    </p:spTree>
    <p:extLst>
      <p:ext uri="{BB962C8B-B14F-4D97-AF65-F5344CB8AC3E}">
        <p14:creationId xmlns:p14="http://schemas.microsoft.com/office/powerpoint/2010/main" val="197337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B8733EE-FBA2-49A0-84B6-1FCA6219343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557F5BE-1999-471A-A048-FA484A14D6CC}" type="datetimeFigureOut">
              <a:rPr lang="ru-RU" smtClean="0"/>
              <a:pPr/>
              <a:t>22.09.2018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B8733EE-FBA2-49A0-84B6-1FCA6219343E}"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557F5BE-1999-471A-A048-FA484A14D6CC}" type="datetimeFigureOut">
              <a:rPr lang="ru-RU" smtClean="0"/>
              <a:pPr/>
              <a:t>22.09.2018</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B8733EE-FBA2-49A0-84B6-1FCA6219343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u.wikipedia.org/wiki/%D0%A4%D0%B0%D0%B9%D0%BB:VanGogh-starry_night_ballance1.jp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rosindrom.com/psychopathological/maniakalnyj-sindrom.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A4%D0%B0%D0%B9%D0%BB:E.Kraepelin_crop2.jpg" TargetMode="External"/><Relationship Id="rId2" Type="http://schemas.openxmlformats.org/officeDocument/2006/relationships/hyperlink" Target="https://ru.wikipedia.org/wiki/%D0%AD%D0%BC%D0%B8%D0%BB%D1%8C_%D0%9A%D1%80%D0%B5%D0%BF%D0%B5%D0%BB%D0%B8%D0%BD"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097" y="620688"/>
            <a:ext cx="9108213" cy="1944216"/>
          </a:xfrm>
          <a:prstGeom prst="rect">
            <a:avLst/>
          </a:prstGeom>
        </p:spPr>
      </p:pic>
      <p:sp>
        <p:nvSpPr>
          <p:cNvPr id="7" name="TextBox 6"/>
          <p:cNvSpPr txBox="1"/>
          <p:nvPr/>
        </p:nvSpPr>
        <p:spPr>
          <a:xfrm>
            <a:off x="359514" y="3068960"/>
            <a:ext cx="8371587" cy="1200329"/>
          </a:xfrm>
          <a:prstGeom prst="rect">
            <a:avLst/>
          </a:prstGeom>
          <a:noFill/>
        </p:spPr>
        <p:txBody>
          <a:bodyPr wrap="none" rtlCol="0">
            <a:spAutoFit/>
          </a:bodyPr>
          <a:lstStyle/>
          <a:p>
            <a:pPr algn="ctr"/>
            <a:r>
              <a:rPr lang="ru-RU" sz="2400" b="1" dirty="0" smtClean="0">
                <a:latin typeface="Times New Roman" panose="02020603050405020304" pitchFamily="18" charset="0"/>
                <a:cs typeface="Times New Roman" panose="02020603050405020304" pitchFamily="18" charset="0"/>
              </a:rPr>
              <a:t>ЛЕКЦИЯ </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3 (продолжение)</a:t>
            </a:r>
          </a:p>
          <a:p>
            <a:endParaRPr lang="ru-RU" sz="2400" b="1" dirty="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ТЕМА</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«МАНИАКАЛЬНО-ДЕПРЕССИВНЫЙ ПСИХОЗ»</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17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268760"/>
            <a:ext cx="7829576" cy="4946322"/>
          </a:xfrm>
        </p:spPr>
        <p:txBody>
          <a:bodyPr>
            <a:normAutofit fontScale="90000"/>
          </a:bodyPr>
          <a:lstStyle/>
          <a:p>
            <a:r>
              <a:rPr lang="ru-RU" sz="3200" dirty="0" smtClean="0">
                <a:solidFill>
                  <a:schemeClr val="tx1"/>
                </a:solidFill>
                <a:latin typeface="Times New Roman" pitchFamily="18" charset="0"/>
                <a:cs typeface="Times New Roman" pitchFamily="18" charset="0"/>
              </a:rPr>
              <a:t>Причины возникновения маниакально-депрессивного психоза до сих пор находятся в стадии изучения. Отмечена явная закономерность передачи заболевания по наследству. Болезнь передается ребенку от матери.</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Внезапное развитие болезни может быть спровоцировано стрессовой ситуацией, тяжелыми родами или в результате длительного пребывания в тягостных жизненных условиях.</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548680"/>
            <a:ext cx="8147248" cy="576064"/>
          </a:xfrm>
        </p:spPr>
        <p:txBody>
          <a:bodyPr>
            <a:normAutofit fontScale="70000" lnSpcReduction="20000"/>
          </a:bodyPr>
          <a:lstStyle/>
          <a:p>
            <a:pPr algn="ctr">
              <a:buNone/>
            </a:pPr>
            <a:r>
              <a:rPr lang="ru-RU" sz="4800" b="1" dirty="0" smtClean="0">
                <a:latin typeface="Times New Roman" pitchFamily="18" charset="0"/>
                <a:cs typeface="Times New Roman" pitchFamily="18" charset="0"/>
              </a:rPr>
              <a:t>Этиология</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124744"/>
            <a:ext cx="7829576" cy="4896544"/>
          </a:xfrm>
        </p:spPr>
        <p:txBody>
          <a:bodyPr>
            <a:normAutofit fontScale="90000"/>
          </a:bodyPr>
          <a:lstStyle/>
          <a:p>
            <a:r>
              <a:rPr lang="ru-RU" sz="3200" dirty="0" smtClean="0">
                <a:solidFill>
                  <a:schemeClr val="tx1"/>
                </a:solidFill>
                <a:latin typeface="Times New Roman" pitchFamily="18" charset="0"/>
                <a:cs typeface="Times New Roman" pitchFamily="18" charset="0"/>
              </a:rPr>
              <a:t>Ещё одной причиной называют особенности функционирования нервной системы у конкретного человека, в результате чего происходит нарушение передачи нервных импульсов в системе нейронов, расположенных в гипоталамусе и в других базальных отделах мозга. Изменяется активность химических веществ, в частности норадреналина и серотонина, отвечающих за передачу информации между нейронами.</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548680"/>
            <a:ext cx="8147248" cy="576064"/>
          </a:xfrm>
        </p:spPr>
        <p:txBody>
          <a:bodyPr>
            <a:normAutofit fontScale="70000" lnSpcReduction="20000"/>
          </a:bodyPr>
          <a:lstStyle/>
          <a:p>
            <a:pPr algn="ctr">
              <a:buNone/>
            </a:pPr>
            <a:r>
              <a:rPr lang="ru-RU" sz="4800" b="1" dirty="0" smtClean="0">
                <a:latin typeface="Times New Roman" pitchFamily="18" charset="0"/>
                <a:cs typeface="Times New Roman" pitchFamily="18" charset="0"/>
              </a:rPr>
              <a:t>Этиология</a:t>
            </a: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3999834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124744"/>
            <a:ext cx="7829576" cy="4104456"/>
          </a:xfrm>
        </p:spPr>
        <p:txBody>
          <a:bodyPr>
            <a:normAutofit/>
          </a:bodyPr>
          <a:lstStyle/>
          <a:p>
            <a:r>
              <a:rPr lang="ru-RU" sz="3000" dirty="0">
                <a:solidFill>
                  <a:schemeClr val="tx1"/>
                </a:solidFill>
                <a:latin typeface="Times New Roman" pitchFamily="18" charset="0"/>
                <a:cs typeface="Times New Roman" pitchFamily="18" charset="0"/>
              </a:rPr>
              <a:t>-  у</a:t>
            </a:r>
            <a:r>
              <a:rPr lang="ru-RU" sz="3000" dirty="0" smtClean="0">
                <a:solidFill>
                  <a:schemeClr val="tx1"/>
                </a:solidFill>
                <a:latin typeface="Times New Roman" pitchFamily="18" charset="0"/>
                <a:cs typeface="Times New Roman" pitchFamily="18" charset="0"/>
              </a:rPr>
              <a:t>ниполярные (монополярные) </a:t>
            </a:r>
            <a:r>
              <a:rPr lang="ru-RU" sz="3000" dirty="0">
                <a:solidFill>
                  <a:schemeClr val="tx1"/>
                </a:solidFill>
                <a:latin typeface="Times New Roman" pitchFamily="18" charset="0"/>
                <a:cs typeface="Times New Roman" pitchFamily="18" charset="0"/>
              </a:rPr>
              <a:t>варианты (маниакальные либо депрессивные), </a:t>
            </a:r>
            <a:br>
              <a:rPr lang="ru-RU" sz="3000" dirty="0">
                <a:solidFill>
                  <a:schemeClr val="tx1"/>
                </a:solidFill>
                <a:latin typeface="Times New Roman" pitchFamily="18" charset="0"/>
                <a:cs typeface="Times New Roman" pitchFamily="18" charset="0"/>
              </a:rPr>
            </a:br>
            <a:r>
              <a:rPr lang="ru-RU" sz="3000" dirty="0">
                <a:solidFill>
                  <a:schemeClr val="tx1"/>
                </a:solidFill>
                <a:latin typeface="Times New Roman" pitchFamily="18" charset="0"/>
                <a:cs typeface="Times New Roman" pitchFamily="18" charset="0"/>
              </a:rPr>
              <a:t/>
            </a:r>
            <a:br>
              <a:rPr lang="ru-RU" sz="3000" dirty="0">
                <a:solidFill>
                  <a:schemeClr val="tx1"/>
                </a:solidFill>
                <a:latin typeface="Times New Roman" pitchFamily="18" charset="0"/>
                <a:cs typeface="Times New Roman" pitchFamily="18" charset="0"/>
              </a:rPr>
            </a:br>
            <a:r>
              <a:rPr lang="ru-RU" sz="3000" dirty="0">
                <a:solidFill>
                  <a:schemeClr val="tx1"/>
                </a:solidFill>
                <a:latin typeface="Times New Roman" pitchFamily="18" charset="0"/>
                <a:cs typeface="Times New Roman" pitchFamily="18" charset="0"/>
              </a:rPr>
              <a:t>-  биполярные с преобладанием (гипо) маниакальных либо депрессивных фаз, </a:t>
            </a:r>
            <a:br>
              <a:rPr lang="ru-RU" sz="3000" dirty="0">
                <a:solidFill>
                  <a:schemeClr val="tx1"/>
                </a:solidFill>
                <a:latin typeface="Times New Roman" pitchFamily="18" charset="0"/>
                <a:cs typeface="Times New Roman" pitchFamily="18" charset="0"/>
              </a:rPr>
            </a:br>
            <a:r>
              <a:rPr lang="ru-RU" sz="3000" dirty="0">
                <a:solidFill>
                  <a:schemeClr val="tx1"/>
                </a:solidFill>
                <a:latin typeface="Times New Roman" pitchFamily="18" charset="0"/>
                <a:cs typeface="Times New Roman" pitchFamily="18" charset="0"/>
              </a:rPr>
              <a:t/>
            </a:r>
            <a:br>
              <a:rPr lang="ru-RU" sz="3000" dirty="0">
                <a:solidFill>
                  <a:schemeClr val="tx1"/>
                </a:solidFill>
                <a:latin typeface="Times New Roman" pitchFamily="18" charset="0"/>
                <a:cs typeface="Times New Roman" pitchFamily="18" charset="0"/>
              </a:rPr>
            </a:br>
            <a:r>
              <a:rPr lang="ru-RU" sz="3000" dirty="0">
                <a:solidFill>
                  <a:schemeClr val="tx1"/>
                </a:solidFill>
                <a:latin typeface="Times New Roman" pitchFamily="18" charset="0"/>
                <a:cs typeface="Times New Roman" pitchFamily="18" charset="0"/>
              </a:rPr>
              <a:t>-  отчётливо биполярные, с примерным равенством фаз</a:t>
            </a:r>
          </a:p>
        </p:txBody>
      </p:sp>
      <p:sp>
        <p:nvSpPr>
          <p:cNvPr id="3" name="Содержимое 2"/>
          <p:cNvSpPr>
            <a:spLocks noGrp="1"/>
          </p:cNvSpPr>
          <p:nvPr>
            <p:ph idx="1"/>
          </p:nvPr>
        </p:nvSpPr>
        <p:spPr>
          <a:xfrm>
            <a:off x="539552" y="548680"/>
            <a:ext cx="8147248" cy="792088"/>
          </a:xfrm>
        </p:spPr>
        <p:txBody>
          <a:bodyPr>
            <a:normAutofit/>
          </a:bodyPr>
          <a:lstStyle/>
          <a:p>
            <a:pPr algn="ctr">
              <a:buNone/>
            </a:pPr>
            <a:r>
              <a:rPr lang="ru-RU" sz="3600" b="1" dirty="0" smtClean="0">
                <a:latin typeface="Times New Roman" pitchFamily="18" charset="0"/>
                <a:cs typeface="Times New Roman" pitchFamily="18" charset="0"/>
              </a:rPr>
              <a:t>Классификация</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119317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692696"/>
            <a:ext cx="8183880" cy="664602"/>
          </a:xfrm>
        </p:spPr>
        <p:txBody>
          <a:bodyPr>
            <a:noAutofit/>
          </a:bodyPr>
          <a:lstStyle/>
          <a:p>
            <a:pPr algn="ctr">
              <a:buNone/>
            </a:pPr>
            <a:r>
              <a:rPr lang="ru-RU" sz="3600" b="1" dirty="0" smtClean="0">
                <a:latin typeface="Times New Roman" pitchFamily="18" charset="0"/>
                <a:cs typeface="Times New Roman" pitchFamily="18" charset="0"/>
              </a:rPr>
              <a:t>Признаки, по которым описывается маниакально-депрессивный синдром, делятся на две группы:</a:t>
            </a:r>
          </a:p>
          <a:p>
            <a:pPr algn="ctr">
              <a:buNone/>
            </a:pPr>
            <a:endParaRPr lang="ru-RU" sz="3600" b="1" dirty="0" smtClean="0">
              <a:latin typeface="Times New Roman" pitchFamily="18" charset="0"/>
              <a:cs typeface="Times New Roman" pitchFamily="18" charset="0"/>
            </a:endParaRPr>
          </a:p>
          <a:p>
            <a:pPr>
              <a:buNone/>
            </a:pPr>
            <a:r>
              <a:rPr lang="ru-RU" sz="3600" b="1" dirty="0" smtClean="0">
                <a:latin typeface="Times New Roman" pitchFamily="18" charset="0"/>
                <a:cs typeface="Times New Roman" pitchFamily="18" charset="0"/>
              </a:rPr>
              <a:t> - свойственные маниакальному    расстройству;</a:t>
            </a:r>
          </a:p>
          <a:p>
            <a:pPr>
              <a:buNone/>
            </a:pPr>
            <a:r>
              <a:rPr lang="ru-RU" sz="3600" b="1" dirty="0">
                <a:latin typeface="Times New Roman" pitchFamily="18" charset="0"/>
                <a:cs typeface="Times New Roman" pitchFamily="18" charset="0"/>
              </a:rPr>
              <a:t> </a:t>
            </a:r>
            <a:r>
              <a:rPr lang="ru-RU" sz="3600" b="1" dirty="0" smtClean="0">
                <a:latin typeface="Times New Roman" pitchFamily="18" charset="0"/>
                <a:cs typeface="Times New Roman" pitchFamily="18" charset="0"/>
              </a:rPr>
              <a:t>- характерные для депрессивной фазы заболевания.</a:t>
            </a:r>
          </a:p>
          <a:p>
            <a:pPr algn="ctr">
              <a:buNone/>
            </a:pPr>
            <a:r>
              <a:rPr lang="ru-RU" sz="3600" b="1" dirty="0" smtClean="0">
                <a:latin typeface="Times New Roman" pitchFamily="18" charset="0"/>
                <a:cs typeface="Times New Roman" pitchFamily="18" charset="0"/>
              </a:rPr>
              <a:t> </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1785926"/>
            <a:ext cx="5114932" cy="3731306"/>
          </a:xfrm>
        </p:spPr>
        <p:txBody>
          <a:bodyPr>
            <a:noAutofit/>
          </a:bodyPr>
          <a:lstStyle/>
          <a:p>
            <a:r>
              <a:rPr lang="ru-RU" sz="3200" dirty="0" smtClean="0">
                <a:solidFill>
                  <a:schemeClr val="tx1"/>
                </a:solidFill>
                <a:latin typeface="Times New Roman" pitchFamily="18" charset="0"/>
                <a:cs typeface="Times New Roman" pitchFamily="18" charset="0"/>
              </a:rPr>
              <a:t>Пациентов в маниакальной фазе данного заболевания можно отличить по повышенной возбудимости и подвижности.</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332656"/>
            <a:ext cx="8643998" cy="1453270"/>
          </a:xfrm>
        </p:spPr>
        <p:txBody>
          <a:bodyPr>
            <a:normAutofit/>
          </a:bodyPr>
          <a:lstStyle/>
          <a:p>
            <a:pPr algn="ctr">
              <a:buNone/>
            </a:pPr>
            <a:r>
              <a:rPr lang="ru-RU" sz="4000" b="1" dirty="0" smtClean="0">
                <a:latin typeface="Times New Roman" pitchFamily="18" charset="0"/>
                <a:cs typeface="Times New Roman" pitchFamily="18" charset="0"/>
              </a:rPr>
              <a:t>Признаки маниакального расстройства</a:t>
            </a:r>
            <a:endParaRPr lang="ru-RU" sz="4000" b="1" dirty="0">
              <a:latin typeface="Times New Roman" pitchFamily="18" charset="0"/>
              <a:cs typeface="Times New Roman" pitchFamily="18" charset="0"/>
            </a:endParaRPr>
          </a:p>
        </p:txBody>
      </p:sp>
      <p:pic>
        <p:nvPicPr>
          <p:cNvPr id="4" name="Рисунок 3" descr="маниакально-депрессивный психоз симптомы"/>
          <p:cNvPicPr/>
          <p:nvPr/>
        </p:nvPicPr>
        <p:blipFill>
          <a:blip r:embed="rId2">
            <a:extLst>
              <a:ext uri="{28A0092B-C50C-407E-A947-70E740481C1C}">
                <a14:useLocalDpi xmlns:a14="http://schemas.microsoft.com/office/drawing/2010/main" val="0"/>
              </a:ext>
            </a:extLst>
          </a:blip>
          <a:srcRect/>
          <a:stretch>
            <a:fillRect/>
          </a:stretch>
        </p:blipFill>
        <p:spPr bwMode="auto">
          <a:xfrm>
            <a:off x="428596" y="2285992"/>
            <a:ext cx="2857500" cy="285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00808"/>
            <a:ext cx="8219256" cy="3960440"/>
          </a:xfrm>
        </p:spPr>
        <p:txBody>
          <a:bodyPr>
            <a:noAutofit/>
          </a:bodyPr>
          <a:lstStyle/>
          <a:p>
            <a:r>
              <a:rPr lang="ru-RU" sz="3200" dirty="0" smtClean="0">
                <a:solidFill>
                  <a:schemeClr val="tx1"/>
                </a:solidFill>
                <a:latin typeface="Times New Roman" pitchFamily="18" charset="0"/>
                <a:cs typeface="Times New Roman" pitchFamily="18" charset="0"/>
              </a:rPr>
              <a:t>Они, как правило:</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словоохотливы;</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излишне самоуверенны;</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обладают выразительной мимикой;</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много жестикулируют;</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легко раздражаются и болезненно  реагируют на критику;</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имеют тенденцию к агрессивности;</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зрачки глаз у них расширены;</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артериальное давление повышено.</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8810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19256" cy="6120680"/>
          </a:xfrm>
        </p:spPr>
        <p:txBody>
          <a:bodyPr>
            <a:noAutofit/>
          </a:bodyPr>
          <a:lstStyle/>
          <a:p>
            <a:r>
              <a:rPr lang="ru-RU" sz="3000" dirty="0" smtClean="0">
                <a:solidFill>
                  <a:schemeClr val="tx1"/>
                </a:solidFill>
                <a:latin typeface="Times New Roman" pitchFamily="18" charset="0"/>
                <a:cs typeface="Times New Roman" pitchFamily="18" charset="0"/>
              </a:rPr>
              <a:t>Пациентам в данной фазе присущ неоправданный оптимизм, заставляющий верить в свою избранность и особую удачливость.  Благодаря этому они бездумно тратят деньги, отдают последние сбережения на лотерею, пребывая в святой уверенности, что выиграют миллион и т.д., вступают в случайные половые связи, приводят домой малознакомых людей, внезапно увольняются с работы.</a:t>
            </a:r>
            <a:br>
              <a:rPr lang="ru-RU" sz="3000" dirty="0" smtClean="0">
                <a:solidFill>
                  <a:schemeClr val="tx1"/>
                </a:solidFill>
                <a:latin typeface="Times New Roman" pitchFamily="18" charset="0"/>
                <a:cs typeface="Times New Roman" pitchFamily="18" charset="0"/>
              </a:rPr>
            </a:br>
            <a:r>
              <a:rPr lang="ru-RU" sz="3000" dirty="0" smtClean="0">
                <a:solidFill>
                  <a:schemeClr val="tx1"/>
                </a:solidFill>
                <a:latin typeface="Times New Roman" pitchFamily="18" charset="0"/>
                <a:cs typeface="Times New Roman" pitchFamily="18" charset="0"/>
              </a:rPr>
              <a:t>Склонны к риску в любых проявлениях – от азартных игр до преступления, например, воровства.</a:t>
            </a:r>
            <a:endParaRPr lang="ru-RU" sz="3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6426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19256" cy="5328592"/>
          </a:xfrm>
        </p:spPr>
        <p:txBody>
          <a:bodyPr>
            <a:noAutofit/>
          </a:bodyPr>
          <a:lstStyle/>
          <a:p>
            <a:r>
              <a:rPr lang="ru-RU" sz="3200" dirty="0" smtClean="0">
                <a:solidFill>
                  <a:schemeClr val="tx1"/>
                </a:solidFill>
                <a:latin typeface="Times New Roman" pitchFamily="18" charset="0"/>
                <a:cs typeface="Times New Roman" pitchFamily="18" charset="0"/>
              </a:rPr>
              <a:t>Проявляется выраженная переоценка своих умений, знаний и возможностей, которые порой отсутствуют совсем. При этом самокритичность резко снижена. Нарушений умственной деятельности у данных пациентов не замечено, они не опасны для окружающих, но они дискредитируют себя своим поведением, ставят под угрозу благополучие семьи и поэтому нуждаются в госпитализации.</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3558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525344"/>
            <a:ext cx="8101528" cy="1008112"/>
          </a:xfrm>
        </p:spPr>
        <p:txBody>
          <a:bodyPr>
            <a:normAutofit fontScale="90000"/>
          </a:bodyPr>
          <a:lstStyle/>
          <a:p>
            <a:pPr lvl="0"/>
            <a:r>
              <a:rPr lang="ru-RU" b="0" dirty="0" smtClean="0">
                <a:solidFill>
                  <a:schemeClr val="tx1"/>
                </a:solidFill>
                <a:latin typeface="Times New Roman" pitchFamily="18" charset="0"/>
                <a:cs typeface="Times New Roman" pitchFamily="18" charset="0"/>
              </a:rPr>
              <a:t>В депрессивной форме заболевания пациенты становятся апатичными, говорят тихо, практически не выражая эмоций. Начальные симптомы сопровождаются нарушением сна, частыми ночными пробуждениями, невозможностью уснуть. Аппетит постепенно снижается, развивается слабость, появляются запоры, болевые ощущения в груди. Настроение постоянно угнетенное, лицо апатичное, грустное.</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
            </a:r>
            <a:br>
              <a:rPr lang="ru-RU" b="0" dirty="0" smtClean="0">
                <a:solidFill>
                  <a:schemeClr val="tx1"/>
                </a:solidFill>
                <a:latin typeface="Times New Roman" pitchFamily="18" charset="0"/>
                <a:cs typeface="Times New Roman" pitchFamily="18" charset="0"/>
              </a:rPr>
            </a:b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1496866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525344"/>
            <a:ext cx="8101528" cy="1008112"/>
          </a:xfrm>
        </p:spPr>
        <p:txBody>
          <a:bodyPr>
            <a:normAutofit fontScale="90000"/>
          </a:bodyPr>
          <a:lstStyle/>
          <a:p>
            <a:pPr lvl="0"/>
            <a:r>
              <a:rPr lang="ru-RU" b="0" dirty="0" smtClean="0">
                <a:solidFill>
                  <a:schemeClr val="tx1"/>
                </a:solidFill>
                <a:latin typeface="Times New Roman" pitchFamily="18" charset="0"/>
                <a:cs typeface="Times New Roman" pitchFamily="18" charset="0"/>
              </a:rPr>
              <a:t>В особо тяжелых случаях у пациентов возможна даже утрата первичных потребностей к элементарной опрятности, еде и питью. Некоторые считают себя недостойными еды, сна, уважения. Им кажется, что врачи зря тратят на них время, необоснованно назначают медикаменты, как недостойным лечения.</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Иногда приходится переводить таких пациентов на принудительное питание.</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
            </a:r>
            <a:br>
              <a:rPr lang="ru-RU" b="0" dirty="0" smtClean="0">
                <a:solidFill>
                  <a:schemeClr val="tx1"/>
                </a:solidFill>
                <a:latin typeface="Times New Roman" pitchFamily="18" charset="0"/>
                <a:cs typeface="Times New Roman" pitchFamily="18" charset="0"/>
              </a:rPr>
            </a:b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306934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86380" y="3337560"/>
            <a:ext cx="3214710" cy="2591770"/>
          </a:xfrm>
        </p:spPr>
        <p:txBody>
          <a:bodyPr>
            <a:normAutofit/>
          </a:bodyPr>
          <a:lstStyle/>
          <a:p>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33050" y="476672"/>
            <a:ext cx="8068040" cy="2380824"/>
          </a:xfrm>
        </p:spPr>
        <p:txBody>
          <a:bodyPr>
            <a:normAutofit fontScale="77500" lnSpcReduction="20000"/>
          </a:bodyPr>
          <a:lstStyle/>
          <a:p>
            <a:pPr algn="l"/>
            <a:r>
              <a:rPr lang="ru-RU" sz="7700" b="1" dirty="0" smtClean="0">
                <a:solidFill>
                  <a:srgbClr val="FF0000"/>
                </a:solidFill>
              </a:rPr>
              <a:t>Биполярное аффективное расстройство</a:t>
            </a:r>
            <a:endParaRPr lang="ru-RU" dirty="0">
              <a:solidFill>
                <a:srgbClr val="FF0000"/>
              </a:solidFill>
            </a:endParaRPr>
          </a:p>
        </p:txBody>
      </p:sp>
      <p:pic>
        <p:nvPicPr>
          <p:cNvPr id="4" name="Рисунок 3" descr="VanGogh-starry night ballance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57496"/>
            <a:ext cx="4602812" cy="32861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44824"/>
            <a:ext cx="8075240" cy="5256584"/>
          </a:xfrm>
        </p:spPr>
        <p:txBody>
          <a:bodyPr>
            <a:normAutofit fontScale="90000"/>
          </a:bodyPr>
          <a:lstStyle/>
          <a:p>
            <a:pPr lvl="0"/>
            <a:r>
              <a:rPr lang="ru-RU" b="0" dirty="0" smtClean="0">
                <a:solidFill>
                  <a:schemeClr val="tx1"/>
                </a:solidFill>
                <a:latin typeface="Times New Roman" pitchFamily="18" charset="0"/>
                <a:cs typeface="Times New Roman" pitchFamily="18" charset="0"/>
              </a:rPr>
              <a:t>В результате нарастания депрессивного состояния, возникают идеи самообвинения, мучительные переживания. Пациенты начинают вспоминать все свои поступки и придают им идеи неполноценности.</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Постепенно идеи самообвинения приводят к мыслям о самоубийстве, которые они не афишируют и проявляют изощренную изобретательность в попытках довести задуманное до конца. </a:t>
            </a:r>
            <a:br>
              <a:rPr lang="ru-RU" b="0" dirty="0" smtClean="0">
                <a:solidFill>
                  <a:schemeClr val="tx1"/>
                </a:solidFill>
                <a:latin typeface="Times New Roman" pitchFamily="18" charset="0"/>
                <a:cs typeface="Times New Roman" pitchFamily="18" charset="0"/>
              </a:rPr>
            </a:b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396323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916832"/>
            <a:ext cx="8075240" cy="5184576"/>
          </a:xfrm>
        </p:spPr>
        <p:txBody>
          <a:bodyPr>
            <a:normAutofit fontScale="90000"/>
          </a:bodyPr>
          <a:lstStyle/>
          <a:p>
            <a:pPr lvl="0"/>
            <a:r>
              <a:rPr lang="ru-RU" sz="3800" b="0" dirty="0" smtClean="0">
                <a:solidFill>
                  <a:schemeClr val="tx1"/>
                </a:solidFill>
                <a:latin typeface="Times New Roman" pitchFamily="18" charset="0"/>
                <a:cs typeface="Times New Roman" pitchFamily="18" charset="0"/>
              </a:rPr>
              <a:t>Депрессия наиболее выражена в утренние часы, перед рассветом. К вечеру интенсивность её симптомов снижается. Пациенты в основном сидят в незаметных местах, лежат на кроватях, любят ложиться под кровать, так как считают себя недостойными находиться в нормальном положении. На контакт идут неохотно, отвечают однообразно, с замедлением, без лишних слов. </a:t>
            </a:r>
            <a:r>
              <a:rPr lang="ru-RU" b="0" dirty="0" smtClean="0">
                <a:solidFill>
                  <a:schemeClr val="tx1"/>
                </a:solidFill>
                <a:latin typeface="Times New Roman" pitchFamily="18" charset="0"/>
                <a:cs typeface="Times New Roman" pitchFamily="18" charset="0"/>
              </a:rPr>
              <a:t/>
            </a:r>
            <a:br>
              <a:rPr lang="ru-RU" b="0" dirty="0" smtClean="0">
                <a:solidFill>
                  <a:schemeClr val="tx1"/>
                </a:solidFill>
                <a:latin typeface="Times New Roman" pitchFamily="18" charset="0"/>
                <a:cs typeface="Times New Roman" pitchFamily="18" charset="0"/>
              </a:rPr>
            </a:b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309264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44824"/>
            <a:ext cx="8075240" cy="3960440"/>
          </a:xfrm>
        </p:spPr>
        <p:txBody>
          <a:bodyPr>
            <a:normAutofit fontScale="90000"/>
          </a:bodyPr>
          <a:lstStyle/>
          <a:p>
            <a:pPr lvl="0"/>
            <a:r>
              <a:rPr lang="ru-RU" sz="4000" b="0" dirty="0" smtClean="0">
                <a:solidFill>
                  <a:schemeClr val="tx1"/>
                </a:solidFill>
                <a:latin typeface="Times New Roman" pitchFamily="18" charset="0"/>
                <a:cs typeface="Times New Roman" pitchFamily="18" charset="0"/>
              </a:rPr>
              <a:t>Часть пациентов, для смягчения жалоб, пытается прибегать к алкоголю.</a:t>
            </a:r>
            <a:br>
              <a:rPr lang="ru-RU" sz="4000" b="0" dirty="0" smtClean="0">
                <a:solidFill>
                  <a:schemeClr val="tx1"/>
                </a:solidFill>
                <a:latin typeface="Times New Roman" pitchFamily="18" charset="0"/>
                <a:cs typeface="Times New Roman" pitchFamily="18" charset="0"/>
              </a:rPr>
            </a:br>
            <a:r>
              <a:rPr lang="ru-RU" sz="4000" b="0" dirty="0" smtClean="0">
                <a:solidFill>
                  <a:schemeClr val="tx1"/>
                </a:solidFill>
                <a:latin typeface="Times New Roman" pitchFamily="18" charset="0"/>
                <a:cs typeface="Times New Roman" pitchFamily="18" charset="0"/>
              </a:rPr>
              <a:t>Депрессивная фаза может длиться 5-6 месяцев. Пациенты в этот период неработоспособны.</a:t>
            </a:r>
            <a:r>
              <a:rPr lang="ru-RU" b="0" dirty="0" smtClean="0">
                <a:solidFill>
                  <a:schemeClr val="tx1"/>
                </a:solidFill>
                <a:latin typeface="Times New Roman" pitchFamily="18" charset="0"/>
                <a:cs typeface="Times New Roman" pitchFamily="18" charset="0"/>
              </a:rPr>
              <a:t/>
            </a:r>
            <a:br>
              <a:rPr lang="ru-RU" b="0" dirty="0" smtClean="0">
                <a:solidFill>
                  <a:schemeClr val="tx1"/>
                </a:solidFill>
                <a:latin typeface="Times New Roman" pitchFamily="18" charset="0"/>
                <a:cs typeface="Times New Roman" pitchFamily="18" charset="0"/>
              </a:rPr>
            </a:b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1317012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44824"/>
            <a:ext cx="8075240" cy="3960440"/>
          </a:xfrm>
        </p:spPr>
        <p:txBody>
          <a:bodyPr>
            <a:normAutofit fontScale="90000"/>
          </a:bodyPr>
          <a:lstStyle/>
          <a:p>
            <a:pPr lvl="0"/>
            <a:r>
              <a:rPr lang="ru-RU" sz="4000" b="0" dirty="0" smtClean="0">
                <a:solidFill>
                  <a:schemeClr val="tx1"/>
                </a:solidFill>
                <a:latin typeface="Times New Roman" pitchFamily="18" charset="0"/>
                <a:cs typeface="Times New Roman" pitchFamily="18" charset="0"/>
              </a:rPr>
              <a:t>Следует отметить, что в сравнении с другими психическими заболеваниями пациенты с маниакально-депрессивным психозом сохраняют свою интеллектуальность, работоспособность без деградации.</a:t>
            </a: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105219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44824"/>
            <a:ext cx="8075240" cy="4824536"/>
          </a:xfrm>
        </p:spPr>
        <p:txBody>
          <a:bodyPr>
            <a:normAutofit fontScale="90000"/>
          </a:bodyPr>
          <a:lstStyle/>
          <a:p>
            <a:pPr lvl="0"/>
            <a:r>
              <a:rPr lang="ru-RU" sz="4000" b="0" dirty="0" smtClean="0">
                <a:solidFill>
                  <a:schemeClr val="tx1"/>
                </a:solidFill>
                <a:latin typeface="Times New Roman" pitchFamily="18" charset="0"/>
                <a:cs typeface="Times New Roman" pitchFamily="18" charset="0"/>
              </a:rPr>
              <a:t>С правовой точки зрения совершенное преступление в фазу обострения МДП считается не подлежащим криминальной ответственности, а в фазу интермиссии – уголовно наказуемым. Естественно, что в любом состоянии, страдающие психозом не подлежат службе в армии. В тяжелых случаях назначается инвалидность.</a:t>
            </a: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3387221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80728"/>
            <a:ext cx="8075240" cy="4824536"/>
          </a:xfrm>
        </p:spPr>
        <p:txBody>
          <a:bodyPr>
            <a:normAutofit fontScale="90000"/>
          </a:bodyPr>
          <a:lstStyle/>
          <a:p>
            <a:pPr lvl="0"/>
            <a:r>
              <a:rPr lang="ru-RU" sz="4000" b="0" dirty="0" smtClean="0">
                <a:solidFill>
                  <a:schemeClr val="tx1"/>
                </a:solidFill>
                <a:latin typeface="Times New Roman" pitchFamily="18" charset="0"/>
                <a:cs typeface="Times New Roman" pitchFamily="18" charset="0"/>
              </a:rPr>
              <a:t>Интермиссия (лат. </a:t>
            </a:r>
            <a:r>
              <a:rPr lang="en-US" sz="4000" b="0" dirty="0">
                <a:solidFill>
                  <a:schemeClr val="tx1"/>
                </a:solidFill>
                <a:latin typeface="Times New Roman" pitchFamily="18" charset="0"/>
                <a:cs typeface="Times New Roman" pitchFamily="18" charset="0"/>
              </a:rPr>
              <a:t>i</a:t>
            </a:r>
            <a:r>
              <a:rPr lang="en-US" sz="4000" b="0" dirty="0" smtClean="0">
                <a:solidFill>
                  <a:schemeClr val="tx1"/>
                </a:solidFill>
                <a:latin typeface="Times New Roman" pitchFamily="18" charset="0"/>
                <a:cs typeface="Times New Roman" pitchFamily="18" charset="0"/>
              </a:rPr>
              <a:t>ntermissio </a:t>
            </a:r>
            <a:r>
              <a:rPr lang="ru-RU" sz="4000" b="0" dirty="0" smtClean="0">
                <a:solidFill>
                  <a:schemeClr val="tx1"/>
                </a:solidFill>
                <a:latin typeface="Times New Roman" pitchFamily="18" charset="0"/>
                <a:cs typeface="Times New Roman" pitchFamily="18" charset="0"/>
              </a:rPr>
              <a:t>задержка, прекращение, промежуток) – состояние между двумя приступами психоза, характеризующееся полным восстановлением психической деятельности.</a:t>
            </a:r>
            <a:r>
              <a:rPr lang="ru-RU" sz="3000" b="0" dirty="0" smtClean="0">
                <a:solidFill>
                  <a:schemeClr val="tx1"/>
                </a:solidFill>
                <a:latin typeface="Times New Roman" pitchFamily="18" charset="0"/>
                <a:cs typeface="Times New Roman" pitchFamily="18" charset="0"/>
              </a:rPr>
              <a:t/>
            </a:r>
            <a:br>
              <a:rPr lang="ru-RU" sz="3000" b="0" dirty="0" smtClean="0">
                <a:solidFill>
                  <a:schemeClr val="tx1"/>
                </a:solidFill>
                <a:latin typeface="Times New Roman" pitchFamily="18" charset="0"/>
                <a:cs typeface="Times New Roman" pitchFamily="18" charset="0"/>
              </a:rPr>
            </a:br>
            <a:r>
              <a:rPr lang="ru-RU" dirty="0" smtClean="0"/>
              <a:t/>
            </a:r>
            <a:br>
              <a:rPr lang="ru-RU" dirty="0" smtClean="0"/>
            </a:br>
            <a:endParaRPr lang="ru-RU" dirty="0"/>
          </a:p>
        </p:txBody>
      </p:sp>
    </p:spTree>
    <p:extLst>
      <p:ext uri="{BB962C8B-B14F-4D97-AF65-F5344CB8AC3E}">
        <p14:creationId xmlns:p14="http://schemas.microsoft.com/office/powerpoint/2010/main" val="3604209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492896"/>
            <a:ext cx="5069212" cy="2520280"/>
          </a:xfrm>
        </p:spPr>
        <p:txBody>
          <a:bodyPr>
            <a:normAutofit fontScale="90000"/>
          </a:bodyPr>
          <a:lstStyle/>
          <a:p>
            <a:r>
              <a:rPr lang="ru-RU" b="0" dirty="0" smtClean="0">
                <a:solidFill>
                  <a:schemeClr val="tx1"/>
                </a:solidFill>
                <a:latin typeface="Times New Roman" pitchFamily="18" charset="0"/>
                <a:cs typeface="Times New Roman" pitchFamily="18" charset="0"/>
              </a:rPr>
              <a:t>1. Опрос пациентов</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и родственников.</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 2. Тесты. </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 3. Обследования </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(рентгенография, ЭЭГ,</a:t>
            </a:r>
            <a:br>
              <a:rPr lang="ru-RU" b="0" dirty="0" smtClean="0">
                <a:solidFill>
                  <a:schemeClr val="tx1"/>
                </a:solidFill>
                <a:latin typeface="Times New Roman" pitchFamily="18" charset="0"/>
                <a:cs typeface="Times New Roman" pitchFamily="18" charset="0"/>
              </a:rPr>
            </a:br>
            <a:r>
              <a:rPr lang="ru-RU" b="0" dirty="0" smtClean="0">
                <a:solidFill>
                  <a:schemeClr val="tx1"/>
                </a:solidFill>
                <a:latin typeface="Times New Roman" pitchFamily="18" charset="0"/>
                <a:cs typeface="Times New Roman" pitchFamily="18" charset="0"/>
              </a:rPr>
              <a:t>МРТ головного мозга). </a:t>
            </a:r>
            <a:endParaRPr lang="ru-RU" b="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02920" y="764704"/>
            <a:ext cx="8183880" cy="1080120"/>
          </a:xfrm>
        </p:spPr>
        <p:txBody>
          <a:bodyPr>
            <a:normAutofit fontScale="62500" lnSpcReduction="20000"/>
          </a:bodyPr>
          <a:lstStyle/>
          <a:p>
            <a:pPr>
              <a:buNone/>
            </a:pPr>
            <a:r>
              <a:rPr lang="ru-RU" sz="4000" b="1" dirty="0" smtClean="0">
                <a:solidFill>
                  <a:srgbClr val="C00000"/>
                </a:solidFill>
                <a:latin typeface="Times New Roman" pitchFamily="18" charset="0"/>
                <a:cs typeface="Times New Roman" pitchFamily="18" charset="0"/>
              </a:rPr>
              <a:t>  </a:t>
            </a:r>
            <a:r>
              <a:rPr lang="ru-RU" sz="5800" b="1" dirty="0" smtClean="0">
                <a:latin typeface="Times New Roman" pitchFamily="18" charset="0"/>
                <a:cs typeface="Times New Roman" pitchFamily="18" charset="0"/>
              </a:rPr>
              <a:t>Методики выявления биполярного психоза</a:t>
            </a:r>
            <a:endParaRPr lang="ru-RU" sz="5800" b="1" dirty="0">
              <a:latin typeface="Times New Roman" pitchFamily="18" charset="0"/>
              <a:cs typeface="Times New Roman" pitchFamily="18" charset="0"/>
            </a:endParaRPr>
          </a:p>
        </p:txBody>
      </p:sp>
      <p:pic>
        <p:nvPicPr>
          <p:cNvPr id="4" name="Рисунок 3" descr="Маниакально-депрессивный психоз причины"/>
          <p:cNvPicPr/>
          <p:nvPr/>
        </p:nvPicPr>
        <p:blipFill>
          <a:blip r:embed="rId2">
            <a:extLst>
              <a:ext uri="{28A0092B-C50C-407E-A947-70E740481C1C}">
                <a14:useLocalDpi xmlns:a14="http://schemas.microsoft.com/office/drawing/2010/main" val="0"/>
              </a:ext>
            </a:extLst>
          </a:blip>
          <a:srcRect/>
          <a:stretch>
            <a:fillRect/>
          </a:stretch>
        </p:blipFill>
        <p:spPr bwMode="auto">
          <a:xfrm>
            <a:off x="4714876" y="2071678"/>
            <a:ext cx="3971924" cy="414340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492896"/>
            <a:ext cx="8183880" cy="4104456"/>
          </a:xfrm>
        </p:spPr>
        <p:txBody>
          <a:bodyPr>
            <a:normAutofit fontScale="90000"/>
          </a:bodyPr>
          <a:lstStyle/>
          <a:p>
            <a:r>
              <a:rPr lang="ru-RU" b="0" dirty="0" smtClean="0">
                <a:solidFill>
                  <a:schemeClr val="tx1"/>
                </a:solidFill>
                <a:latin typeface="Times New Roman" pitchFamily="18" charset="0"/>
                <a:cs typeface="Times New Roman" pitchFamily="18" charset="0"/>
              </a:rPr>
              <a:t>Чтобы избежать возникновения новых психотических эпизодов, пациенту требуется щадящий эмоциональный фон, защита от стрессовых ситуаций. Кроме того, чтобы оттянуть наступление острой фазы заболевания, пациенту предлагают продолжить прием определенных препаратов (как правило, это соли лития), дозировка которых подбирается индивидуально для конкретного пациента.</a:t>
            </a:r>
            <a:br>
              <a:rPr lang="ru-RU" b="0" dirty="0" smtClean="0">
                <a:solidFill>
                  <a:schemeClr val="tx1"/>
                </a:solidFill>
                <a:latin typeface="Times New Roman" pitchFamily="18" charset="0"/>
                <a:cs typeface="Times New Roman" pitchFamily="18" charset="0"/>
              </a:rPr>
            </a:br>
            <a:endParaRPr lang="ru-RU" b="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02920" y="476672"/>
            <a:ext cx="8183880" cy="792088"/>
          </a:xfrm>
        </p:spPr>
        <p:txBody>
          <a:bodyPr>
            <a:normAutofit/>
          </a:bodyPr>
          <a:lstStyle/>
          <a:p>
            <a:pPr algn="ctr">
              <a:buNone/>
            </a:pPr>
            <a:r>
              <a:rPr lang="ru-RU" sz="4000" b="1" dirty="0" smtClean="0">
                <a:solidFill>
                  <a:srgbClr val="C00000"/>
                </a:solidFill>
                <a:latin typeface="Times New Roman" pitchFamily="18" charset="0"/>
                <a:cs typeface="Times New Roman" pitchFamily="18" charset="0"/>
              </a:rPr>
              <a:t>  </a:t>
            </a:r>
            <a:r>
              <a:rPr lang="ru-RU" sz="4000" b="1" dirty="0" smtClean="0">
                <a:latin typeface="Times New Roman" pitchFamily="18" charset="0"/>
                <a:cs typeface="Times New Roman" pitchFamily="18" charset="0"/>
              </a:rPr>
              <a:t>Профилактика</a:t>
            </a:r>
            <a:endParaRPr lang="ru-RU" sz="5800" b="1" dirty="0">
              <a:latin typeface="Times New Roman" pitchFamily="18" charset="0"/>
              <a:cs typeface="Times New Roman" pitchFamily="18" charset="0"/>
            </a:endParaRPr>
          </a:p>
        </p:txBody>
      </p:sp>
    </p:spTree>
    <p:extLst>
      <p:ext uri="{BB962C8B-B14F-4D97-AF65-F5344CB8AC3E}">
        <p14:creationId xmlns:p14="http://schemas.microsoft.com/office/powerpoint/2010/main" val="3367668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14290"/>
            <a:ext cx="5214974" cy="1071570"/>
          </a:xfrm>
        </p:spPr>
        <p:txBody>
          <a:bodyPr>
            <a:normAutofit/>
          </a:bodyPr>
          <a:lstStyle/>
          <a:p>
            <a:r>
              <a:rPr lang="ru-RU" sz="4800" dirty="0" smtClean="0">
                <a:solidFill>
                  <a:schemeClr val="tx1"/>
                </a:solidFill>
                <a:latin typeface="Times New Roman" pitchFamily="18" charset="0"/>
                <a:cs typeface="Times New Roman" pitchFamily="18" charset="0"/>
              </a:rPr>
              <a:t>Психотерапия</a:t>
            </a:r>
          </a:p>
        </p:txBody>
      </p:sp>
      <p:sp>
        <p:nvSpPr>
          <p:cNvPr id="3" name="Содержимое 2"/>
          <p:cNvSpPr>
            <a:spLocks noGrp="1"/>
          </p:cNvSpPr>
          <p:nvPr>
            <p:ph idx="1"/>
          </p:nvPr>
        </p:nvSpPr>
        <p:spPr>
          <a:xfrm>
            <a:off x="502920" y="1571612"/>
            <a:ext cx="4354832" cy="4286280"/>
          </a:xfrm>
        </p:spPr>
        <p:txBody>
          <a:bodyPr>
            <a:normAutofit fontScale="77500" lnSpcReduction="20000"/>
          </a:bodyPr>
          <a:lstStyle/>
          <a:p>
            <a:pPr>
              <a:buNone/>
            </a:pPr>
            <a:r>
              <a:rPr lang="ru-RU" sz="4400" b="1" dirty="0" smtClean="0"/>
              <a:t>   </a:t>
            </a:r>
            <a:r>
              <a:rPr lang="ru-RU" sz="4400" b="1" dirty="0" smtClean="0">
                <a:latin typeface="Times New Roman" pitchFamily="18" charset="0"/>
                <a:cs typeface="Times New Roman" pitchFamily="18" charset="0"/>
              </a:rPr>
              <a:t>Маниакально-депрессивный синдром поддается управлению и контролю не только благодаря медикаментам, но и грамотной психотерапии.</a:t>
            </a:r>
            <a:r>
              <a:rPr lang="ru-RU" sz="4400" dirty="0" smtClean="0">
                <a:latin typeface="Times New Roman" pitchFamily="18" charset="0"/>
                <a:cs typeface="Times New Roman" pitchFamily="18" charset="0"/>
              </a:rPr>
              <a:t> </a:t>
            </a:r>
            <a:endParaRPr lang="ru-RU" sz="4400" b="1" dirty="0" smtClean="0">
              <a:solidFill>
                <a:srgbClr val="C00000"/>
              </a:solidFill>
              <a:latin typeface="Times New Roman" pitchFamily="18" charset="0"/>
              <a:cs typeface="Times New Roman" pitchFamily="18" charset="0"/>
            </a:endParaRPr>
          </a:p>
        </p:txBody>
      </p:sp>
      <p:pic>
        <p:nvPicPr>
          <p:cNvPr id="4" name="Рисунок 3" descr="маниакально-депрессивный психоз лечение"/>
          <p:cNvPicPr/>
          <p:nvPr/>
        </p:nvPicPr>
        <p:blipFill>
          <a:blip r:embed="rId2">
            <a:extLst>
              <a:ext uri="{28A0092B-C50C-407E-A947-70E740481C1C}">
                <a14:useLocalDpi xmlns:a14="http://schemas.microsoft.com/office/drawing/2010/main" val="0"/>
              </a:ext>
            </a:extLst>
          </a:blip>
          <a:srcRect/>
          <a:stretch>
            <a:fillRect/>
          </a:stretch>
        </p:blipFill>
        <p:spPr bwMode="auto">
          <a:xfrm>
            <a:off x="4786314" y="1428736"/>
            <a:ext cx="3962150" cy="392909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428604"/>
            <a:ext cx="87154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5250" algn="l" defTabSz="914400" rtl="0" eaLnBrk="1" fontAlgn="base" latinLnBrk="0" hangingPunct="1">
              <a:lnSpc>
                <a:spcPct val="100000"/>
              </a:lnSpc>
              <a:spcBef>
                <a:spcPct val="0"/>
              </a:spcBef>
              <a:spcAft>
                <a:spcPct val="0"/>
              </a:spcAft>
              <a:buClrTx/>
              <a:buSzTx/>
              <a:buFontTx/>
              <a:buNone/>
              <a:tabLst>
                <a:tab pos="457200" algn="l"/>
              </a:tabLst>
            </a:pPr>
            <a:r>
              <a:rPr kumimoji="0" lang="ru-RU" sz="3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 психотерапевтических сеансах много внимания уделяется следующему:</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3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осознанию пациентом нестандартности своего эмоционального состояния;</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3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разработке поведенческих стратегий на случай рецидивов маниакального или депрессивного расстройства;</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3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закреплению успехов в контроле над эмоциями и стабилизации психического состояния.</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183880" cy="1051560"/>
          </a:xfrm>
        </p:spPr>
        <p:txBody>
          <a:bodyPr/>
          <a:lstStyle/>
          <a:p>
            <a:r>
              <a:rPr lang="ru-RU" dirty="0" smtClean="0">
                <a:solidFill>
                  <a:schemeClr val="tx1"/>
                </a:solidFill>
                <a:latin typeface="Times New Roman" panose="02020603050405020304" pitchFamily="18" charset="0"/>
                <a:cs typeface="Times New Roman" panose="02020603050405020304" pitchFamily="18" charset="0"/>
              </a:rPr>
              <a:t>План лекции</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1628800"/>
            <a:ext cx="7848872" cy="4122784"/>
          </a:xfrm>
        </p:spPr>
        <p:txBody>
          <a:bodyPr/>
          <a:lstStyle/>
          <a:p>
            <a:pPr marL="514350" indent="-514350">
              <a:buClrTx/>
              <a:buAutoNum type="arabicPeriod"/>
            </a:pPr>
            <a:r>
              <a:rPr lang="ru-RU" dirty="0" smtClean="0">
                <a:latin typeface="Times New Roman" panose="02020603050405020304" pitchFamily="18" charset="0"/>
                <a:cs typeface="Times New Roman" panose="02020603050405020304" pitchFamily="18" charset="0"/>
              </a:rPr>
              <a:t>Определение маниакально-депрессивного психоза.</a:t>
            </a:r>
          </a:p>
          <a:p>
            <a:pPr marL="514350" indent="-514350">
              <a:buClrTx/>
              <a:buAutoNum type="arabicPeriod"/>
            </a:pPr>
            <a:r>
              <a:rPr lang="ru-RU" dirty="0" smtClean="0">
                <a:latin typeface="Times New Roman" panose="02020603050405020304" pitchFamily="18" charset="0"/>
                <a:cs typeface="Times New Roman" panose="02020603050405020304" pitchFamily="18" charset="0"/>
              </a:rPr>
              <a:t>Этиология.</a:t>
            </a:r>
          </a:p>
          <a:p>
            <a:pPr marL="514350" indent="-514350">
              <a:buClrTx/>
              <a:buAutoNum type="arabicPeriod"/>
            </a:pPr>
            <a:r>
              <a:rPr lang="ru-RU" dirty="0" smtClean="0">
                <a:latin typeface="Times New Roman" panose="02020603050405020304" pitchFamily="18" charset="0"/>
                <a:cs typeface="Times New Roman" panose="02020603050405020304" pitchFamily="18" charset="0"/>
              </a:rPr>
              <a:t>Классификация.</a:t>
            </a:r>
          </a:p>
          <a:p>
            <a:pPr marL="514350" indent="-514350">
              <a:buClrTx/>
              <a:buAutoNum type="arabicPeriod"/>
            </a:pPr>
            <a:r>
              <a:rPr lang="ru-RU" dirty="0" smtClean="0">
                <a:latin typeface="Times New Roman" panose="02020603050405020304" pitchFamily="18" charset="0"/>
                <a:cs typeface="Times New Roman" panose="02020603050405020304" pitchFamily="18" charset="0"/>
              </a:rPr>
              <a:t>Типичные клинические проявления.</a:t>
            </a:r>
          </a:p>
          <a:p>
            <a:pPr marL="514350" indent="-514350">
              <a:buClrTx/>
              <a:buAutoNum type="arabicPeriod"/>
            </a:pPr>
            <a:r>
              <a:rPr lang="ru-RU" dirty="0" smtClean="0">
                <a:latin typeface="Times New Roman" panose="02020603050405020304" pitchFamily="18" charset="0"/>
                <a:cs typeface="Times New Roman" panose="02020603050405020304" pitchFamily="18" charset="0"/>
              </a:rPr>
              <a:t>Профилактика.</a:t>
            </a:r>
          </a:p>
          <a:p>
            <a:pPr marL="514350" indent="-514350">
              <a:buClrTx/>
              <a:buAutoNum type="arabicPeriod"/>
            </a:pPr>
            <a:r>
              <a:rPr lang="ru-RU" dirty="0" smtClean="0">
                <a:latin typeface="Times New Roman" panose="02020603050405020304" pitchFamily="18" charset="0"/>
                <a:cs typeface="Times New Roman" panose="02020603050405020304" pitchFamily="18" charset="0"/>
              </a:rPr>
              <a:t>Прогноз.</a:t>
            </a:r>
          </a:p>
          <a:p>
            <a:pPr marL="514350" indent="-514350">
              <a:buAutoNum type="arabicPeriod"/>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429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71480"/>
            <a:ext cx="7829576" cy="1714512"/>
          </a:xfrm>
        </p:spPr>
        <p:txBody>
          <a:bodyPr>
            <a:normAutofit fontScale="90000"/>
          </a:bodyPr>
          <a:lstStyle/>
          <a:p>
            <a:pPr algn="ctr"/>
            <a:r>
              <a:rPr lang="ru-RU" sz="4000" b="0" dirty="0" smtClean="0">
                <a:solidFill>
                  <a:schemeClr val="tx1"/>
                </a:solidFill>
                <a:latin typeface="Times New Roman" pitchFamily="18" charset="0"/>
                <a:cs typeface="Times New Roman" pitchFamily="18" charset="0"/>
              </a:rPr>
              <a:t>Формы проведения психотерапевтических сеансов:</a:t>
            </a:r>
            <a:r>
              <a:rPr lang="ru-RU" dirty="0" smtClean="0"/>
              <a:t/>
            </a:r>
            <a:br>
              <a:rPr lang="ru-RU" dirty="0" smtClean="0"/>
            </a:br>
            <a:endParaRPr lang="ru-RU" dirty="0"/>
          </a:p>
        </p:txBody>
      </p:sp>
      <p:sp>
        <p:nvSpPr>
          <p:cNvPr id="3" name="Содержимое 2"/>
          <p:cNvSpPr>
            <a:spLocks noGrp="1"/>
          </p:cNvSpPr>
          <p:nvPr>
            <p:ph idx="1"/>
          </p:nvPr>
        </p:nvSpPr>
        <p:spPr>
          <a:xfrm>
            <a:off x="1214414" y="2214554"/>
            <a:ext cx="7472386" cy="2503750"/>
          </a:xfrm>
        </p:spPr>
        <p:txBody>
          <a:bodyPr>
            <a:normAutofit/>
          </a:bodyPr>
          <a:lstStyle/>
          <a:p>
            <a:pPr lvl="0"/>
            <a:r>
              <a:rPr lang="ru-RU" sz="3200" dirty="0" smtClean="0">
                <a:latin typeface="Times New Roman" pitchFamily="18" charset="0"/>
                <a:cs typeface="Times New Roman" pitchFamily="18" charset="0"/>
              </a:rPr>
              <a:t>индивидуальные;</a:t>
            </a:r>
          </a:p>
          <a:p>
            <a:pPr lvl="0"/>
            <a:r>
              <a:rPr lang="ru-RU" sz="3200" dirty="0" smtClean="0">
                <a:latin typeface="Times New Roman" pitchFamily="18" charset="0"/>
                <a:cs typeface="Times New Roman" pitchFamily="18" charset="0"/>
              </a:rPr>
              <a:t>семейные;</a:t>
            </a:r>
          </a:p>
          <a:p>
            <a:pPr lvl="0"/>
            <a:r>
              <a:rPr lang="ru-RU" sz="3200" dirty="0" smtClean="0">
                <a:latin typeface="Times New Roman" pitchFamily="18" charset="0"/>
                <a:cs typeface="Times New Roman" pitchFamily="18" charset="0"/>
              </a:rPr>
              <a:t>групповые.</a:t>
            </a:r>
            <a:endParaRPr lang="ru-RU" sz="3200" dirty="0">
              <a:latin typeface="Times New Roman" pitchFamily="18" charset="0"/>
              <a:cs typeface="Times New Roman" pitchFamily="18" charset="0"/>
            </a:endParaRPr>
          </a:p>
        </p:txBody>
      </p:sp>
      <p:pic>
        <p:nvPicPr>
          <p:cNvPr id="4" name="Рисунок 3" descr="Маниакальный синдром">
            <a:hlinkClick r:id="rId2" tooltip="&quot;Маниакальный синдром&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86380" y="2500306"/>
            <a:ext cx="3400420" cy="33769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60648"/>
            <a:ext cx="7829576" cy="1714512"/>
          </a:xfrm>
        </p:spPr>
        <p:txBody>
          <a:bodyPr>
            <a:normAutofit/>
          </a:bodyPr>
          <a:lstStyle/>
          <a:p>
            <a:pPr algn="ctr"/>
            <a:r>
              <a:rPr lang="ru-RU" sz="4000" b="0" dirty="0" smtClean="0">
                <a:solidFill>
                  <a:schemeClr val="tx1"/>
                </a:solidFill>
                <a:latin typeface="Times New Roman" pitchFamily="18" charset="0"/>
                <a:cs typeface="Times New Roman" pitchFamily="18" charset="0"/>
              </a:rPr>
              <a:t>ПРОГНОЗ</a:t>
            </a:r>
            <a:r>
              <a:rPr lang="ru-RU" dirty="0" smtClean="0"/>
              <a:t/>
            </a:r>
            <a:br>
              <a:rPr lang="ru-RU" dirty="0" smtClean="0"/>
            </a:br>
            <a:endParaRPr lang="ru-RU" dirty="0"/>
          </a:p>
        </p:txBody>
      </p:sp>
      <p:sp>
        <p:nvSpPr>
          <p:cNvPr id="3" name="Содержимое 2"/>
          <p:cNvSpPr>
            <a:spLocks noGrp="1"/>
          </p:cNvSpPr>
          <p:nvPr>
            <p:ph idx="1"/>
          </p:nvPr>
        </p:nvSpPr>
        <p:spPr>
          <a:xfrm>
            <a:off x="395536" y="1484784"/>
            <a:ext cx="8291264" cy="4608512"/>
          </a:xfrm>
        </p:spPr>
        <p:txBody>
          <a:bodyPr>
            <a:normAutofit fontScale="92500" lnSpcReduction="10000"/>
          </a:bodyPr>
          <a:lstStyle/>
          <a:p>
            <a:pPr marL="0" lvl="0" indent="0">
              <a:buNone/>
            </a:pPr>
            <a:r>
              <a:rPr lang="ru-RU" sz="3200" dirty="0" smtClean="0">
                <a:latin typeface="Times New Roman" pitchFamily="18" charset="0"/>
                <a:cs typeface="Times New Roman" pitchFamily="18" charset="0"/>
              </a:rPr>
              <a:t>Полностью излечиться от маниакально-депрессивного психоза пока ещё невозможно, так как у человека, подвергшегося данной патологии, сохраняется очень высокий риск наступления новой фазы обострения.</a:t>
            </a:r>
          </a:p>
          <a:p>
            <a:pPr marL="0" lvl="0" indent="0">
              <a:buNone/>
            </a:pPr>
            <a:r>
              <a:rPr lang="ru-RU" sz="3200" dirty="0" smtClean="0">
                <a:latin typeface="Times New Roman" pitchFamily="18" charset="0"/>
                <a:cs typeface="Times New Roman" pitchFamily="18" charset="0"/>
              </a:rPr>
              <a:t>Но сделать стадию ремиссии длительной – часто на многие годы – в силах и врачей, и самого пациента. Главное, чтобы и пациент и его родственники точно придерживались советов специалиста и выполняли его назначения.</a:t>
            </a:r>
          </a:p>
          <a:p>
            <a:pPr marL="0" lvl="0" indent="0">
              <a:buNone/>
            </a:pP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88393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2590" y="0"/>
            <a:ext cx="9169179" cy="7010710"/>
          </a:xfrm>
          <a:prstGeom prst="rect">
            <a:avLst/>
          </a:prstGeom>
        </p:spPr>
      </p:pic>
      <p:pic>
        <p:nvPicPr>
          <p:cNvPr id="4" name="Рисунок 3"/>
          <p:cNvPicPr>
            <a:picLocks noChangeAspect="1"/>
          </p:cNvPicPr>
          <p:nvPr/>
        </p:nvPicPr>
        <p:blipFill>
          <a:blip r:embed="rId2"/>
          <a:stretch>
            <a:fillRect/>
          </a:stretch>
        </p:blipFill>
        <p:spPr>
          <a:xfrm>
            <a:off x="-33581" y="0"/>
            <a:ext cx="9169179" cy="7010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00042"/>
            <a:ext cx="8183880" cy="3357586"/>
          </a:xfrm>
        </p:spPr>
        <p:txBody>
          <a:bodyPr/>
          <a:lstStyle/>
          <a:p>
            <a:r>
              <a:rPr lang="ru-RU" dirty="0" smtClean="0">
                <a:solidFill>
                  <a:schemeClr val="bg2">
                    <a:lumMod val="25000"/>
                  </a:schemeClr>
                </a:solidFill>
                <a:effectLst/>
              </a:rPr>
              <a:t>Биполярное аффективное расстройство, сокр. БАР; ранее — маниакально-депрессивный психоз (МДП)</a:t>
            </a:r>
            <a:r>
              <a:rPr lang="ru-RU"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7166"/>
            <a:ext cx="8183880" cy="6000792"/>
          </a:xfrm>
        </p:spPr>
        <p:txBody>
          <a:bodyPr>
            <a:normAutofit fontScale="90000"/>
          </a:bodyPr>
          <a:lstStyle/>
          <a:p>
            <a:r>
              <a:rPr lang="ru-RU" sz="4400" dirty="0" smtClean="0">
                <a:solidFill>
                  <a:schemeClr val="tx1"/>
                </a:solidFill>
                <a:latin typeface="Times New Roman" pitchFamily="18" charset="0"/>
                <a:cs typeface="Times New Roman" pitchFamily="18" charset="0"/>
              </a:rPr>
              <a:t>Маниакально-депрессивный психоз (МДП) </a:t>
            </a:r>
            <a:r>
              <a:rPr lang="ru-RU" dirty="0">
                <a:solidFill>
                  <a:schemeClr val="bg2">
                    <a:lumMod val="25000"/>
                  </a:schemeClr>
                </a:solidFill>
                <a:latin typeface="Times New Roman" pitchFamily="18" charset="0"/>
                <a:cs typeface="Times New Roman" pitchFamily="18" charset="0"/>
              </a:rPr>
              <a:t>‒ </a:t>
            </a:r>
            <a:r>
              <a:rPr lang="ru-RU" dirty="0" smtClean="0">
                <a:solidFill>
                  <a:schemeClr val="bg2">
                    <a:lumMod val="25000"/>
                  </a:schemeClr>
                </a:solidFill>
                <a:latin typeface="Times New Roman" pitchFamily="18" charset="0"/>
                <a:cs typeface="Times New Roman" pitchFamily="18" charset="0"/>
              </a:rPr>
              <a:t>эндогенное </a:t>
            </a:r>
            <a:r>
              <a:rPr lang="ru-RU" sz="2800" dirty="0" smtClean="0">
                <a:solidFill>
                  <a:schemeClr val="bg2">
                    <a:lumMod val="25000"/>
                  </a:schemeClr>
                </a:solidFill>
                <a:latin typeface="Times New Roman" pitchFamily="18" charset="0"/>
                <a:cs typeface="Times New Roman" pitchFamily="18" charset="0"/>
              </a:rPr>
              <a:t/>
            </a:r>
            <a:br>
              <a:rPr lang="ru-RU" sz="2800" dirty="0" smtClean="0">
                <a:solidFill>
                  <a:schemeClr val="bg2">
                    <a:lumMod val="25000"/>
                  </a:schemeClr>
                </a:solidFill>
                <a:latin typeface="Times New Roman" pitchFamily="18" charset="0"/>
                <a:cs typeface="Times New Roman" pitchFamily="18" charset="0"/>
              </a:rPr>
            </a:br>
            <a:r>
              <a:rPr lang="ru-RU" dirty="0" smtClean="0">
                <a:solidFill>
                  <a:schemeClr val="bg2">
                    <a:lumMod val="25000"/>
                  </a:schemeClr>
                </a:solidFill>
                <a:latin typeface="Times New Roman" pitchFamily="18" charset="0"/>
                <a:cs typeface="Times New Roman" pitchFamily="18" charset="0"/>
              </a:rPr>
              <a:t>психическое расстройство, которое проявляется в виде </a:t>
            </a:r>
            <a:r>
              <a:rPr lang="ru-RU" i="1" dirty="0" smtClean="0">
                <a:solidFill>
                  <a:schemeClr val="bg2">
                    <a:lumMod val="25000"/>
                  </a:schemeClr>
                </a:solidFill>
                <a:latin typeface="Times New Roman" pitchFamily="18" charset="0"/>
                <a:cs typeface="Times New Roman" pitchFamily="18" charset="0"/>
              </a:rPr>
              <a:t>аффективных состояний</a:t>
            </a:r>
            <a:r>
              <a:rPr lang="ru-RU" dirty="0" smtClean="0">
                <a:solidFill>
                  <a:schemeClr val="bg2">
                    <a:lumMod val="25000"/>
                  </a:schemeClr>
                </a:solidFill>
                <a:latin typeface="Times New Roman" pitchFamily="18" charset="0"/>
                <a:cs typeface="Times New Roman" pitchFamily="18" charset="0"/>
              </a:rPr>
              <a:t> ‒ маниакальных (или гипоманиакальных) и депрессивных, а иногда и </a:t>
            </a:r>
            <a:r>
              <a:rPr lang="ru-RU" i="1" dirty="0" smtClean="0">
                <a:solidFill>
                  <a:schemeClr val="bg2">
                    <a:lumMod val="25000"/>
                  </a:schemeClr>
                </a:solidFill>
                <a:latin typeface="Times New Roman" pitchFamily="18" charset="0"/>
                <a:cs typeface="Times New Roman" pitchFamily="18" charset="0"/>
              </a:rPr>
              <a:t>смешанных</a:t>
            </a:r>
            <a:r>
              <a:rPr lang="ru-RU" i="1" baseline="30000" dirty="0" smtClean="0">
                <a:solidFill>
                  <a:schemeClr val="bg2">
                    <a:lumMod val="25000"/>
                  </a:schemeClr>
                </a:solidFill>
                <a:latin typeface="Times New Roman" pitchFamily="18" charset="0"/>
                <a:cs typeface="Times New Roman" pitchFamily="18" charset="0"/>
              </a:rPr>
              <a:t> </a:t>
            </a:r>
            <a:r>
              <a:rPr lang="ru-RU" dirty="0" smtClean="0">
                <a:solidFill>
                  <a:schemeClr val="bg2">
                    <a:lumMod val="25000"/>
                  </a:schemeClr>
                </a:solidFill>
                <a:latin typeface="Times New Roman" pitchFamily="18" charset="0"/>
                <a:cs typeface="Times New Roman" pitchFamily="18" charset="0"/>
              </a:rPr>
              <a:t>состояний, при которых у пациентов наблюдаются быстрая смена симптомов мании (гипомании) и депрессии, либо симптомы депрессии и мании одновременно. </a:t>
            </a:r>
            <a:endParaRPr lang="ru-RU" dirty="0">
              <a:solidFill>
                <a:schemeClr val="bg2">
                  <a:lumMod val="25000"/>
                </a:schemeClr>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7166"/>
            <a:ext cx="8183880" cy="5880146"/>
          </a:xfrm>
        </p:spPr>
        <p:txBody>
          <a:bodyPr>
            <a:normAutofit fontScale="90000"/>
          </a:bodyPr>
          <a:lstStyle/>
          <a:p>
            <a:r>
              <a:rPr lang="ru-RU" sz="4400" dirty="0" smtClean="0">
                <a:solidFill>
                  <a:schemeClr val="tx1"/>
                </a:solidFill>
                <a:latin typeface="Times New Roman" pitchFamily="18" charset="0"/>
                <a:cs typeface="Times New Roman" pitchFamily="18" charset="0"/>
              </a:rPr>
              <a:t>Как правило у пациента в определенный момент наблюдается лишь одна из фаз депрессивного психоза, а между ними может наступать период интермиссии (иногда довольно длительный), во время которого пациент способен вести нормальный образ жизни.</a:t>
            </a:r>
            <a:r>
              <a:rPr lang="ru-RU" dirty="0" smtClean="0">
                <a:solidFill>
                  <a:schemeClr val="bg2">
                    <a:lumMod val="25000"/>
                  </a:schemeClr>
                </a:solidFill>
                <a:latin typeface="Times New Roman" pitchFamily="18" charset="0"/>
                <a:cs typeface="Times New Roman" pitchFamily="18" charset="0"/>
              </a:rPr>
              <a:t> </a:t>
            </a:r>
            <a:endParaRPr lang="ru-RU"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525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7166"/>
            <a:ext cx="8183880" cy="5520106"/>
          </a:xfrm>
        </p:spPr>
        <p:txBody>
          <a:bodyPr>
            <a:normAutofit fontScale="90000"/>
          </a:bodyPr>
          <a:lstStyle/>
          <a:p>
            <a:r>
              <a:rPr lang="ru-RU" sz="3800" dirty="0" smtClean="0">
                <a:solidFill>
                  <a:schemeClr val="tx1"/>
                </a:solidFill>
                <a:latin typeface="Times New Roman" pitchFamily="18" charset="0"/>
                <a:cs typeface="Times New Roman" pitchFamily="18" charset="0"/>
              </a:rPr>
              <a:t>Данное заболевание обладает сезонной зависимостью (обострения происходят в основном весной и осенью). Оно может проявляться,  начиная с подросткового периода. Но чаще всего начало развития болезни прослеживается в возрасте 25-30 лет.</a:t>
            </a:r>
            <a:br>
              <a:rPr lang="ru-RU" sz="3800" dirty="0" smtClean="0">
                <a:solidFill>
                  <a:schemeClr val="tx1"/>
                </a:solidFill>
                <a:latin typeface="Times New Roman" pitchFamily="18" charset="0"/>
                <a:cs typeface="Times New Roman" pitchFamily="18" charset="0"/>
              </a:rPr>
            </a:br>
            <a:r>
              <a:rPr lang="ru-RU" sz="3800" dirty="0" smtClean="0">
                <a:solidFill>
                  <a:schemeClr val="tx1"/>
                </a:solidFill>
                <a:latin typeface="Times New Roman" pitchFamily="18" charset="0"/>
                <a:cs typeface="Times New Roman" pitchFamily="18" charset="0"/>
              </a:rPr>
              <a:t>Почти 15% пациентов психиатрических стационаров имеют диагноз «</a:t>
            </a:r>
            <a:r>
              <a:rPr lang="ru-RU" sz="3800" dirty="0">
                <a:solidFill>
                  <a:schemeClr val="tx1"/>
                </a:solidFill>
                <a:latin typeface="Times New Roman" pitchFamily="18" charset="0"/>
                <a:cs typeface="Times New Roman" pitchFamily="18" charset="0"/>
              </a:rPr>
              <a:t>м</a:t>
            </a:r>
            <a:r>
              <a:rPr lang="ru-RU" sz="3800" dirty="0" smtClean="0">
                <a:solidFill>
                  <a:schemeClr val="tx1"/>
                </a:solidFill>
                <a:latin typeface="Times New Roman" pitchFamily="18" charset="0"/>
                <a:cs typeface="Times New Roman" pitchFamily="18" charset="0"/>
              </a:rPr>
              <a:t>аниакально-депрессивный психоз».</a:t>
            </a:r>
            <a:endParaRPr lang="ru-RU" sz="38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8327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7166"/>
            <a:ext cx="8183880" cy="5520106"/>
          </a:xfrm>
        </p:spPr>
        <p:txBody>
          <a:bodyPr>
            <a:noAutofit/>
          </a:bodyPr>
          <a:lstStyle/>
          <a:p>
            <a:r>
              <a:rPr lang="ru-RU" sz="3000" dirty="0" smtClean="0">
                <a:solidFill>
                  <a:schemeClr val="tx1"/>
                </a:solidFill>
                <a:latin typeface="Times New Roman" pitchFamily="18" charset="0"/>
                <a:cs typeface="Times New Roman" pitchFamily="18" charset="0"/>
              </a:rPr>
              <a:t>Общая распространенность патологии среди населения – 7 заболевших на 1000 человек.</a:t>
            </a:r>
            <a:br>
              <a:rPr lang="ru-RU" sz="3000" dirty="0" smtClean="0">
                <a:solidFill>
                  <a:schemeClr val="tx1"/>
                </a:solidFill>
                <a:latin typeface="Times New Roman" pitchFamily="18" charset="0"/>
                <a:cs typeface="Times New Roman" pitchFamily="18" charset="0"/>
              </a:rPr>
            </a:br>
            <a:r>
              <a:rPr lang="ru-RU" sz="3000" dirty="0" smtClean="0">
                <a:solidFill>
                  <a:schemeClr val="tx1"/>
                </a:solidFill>
                <a:latin typeface="Times New Roman" pitchFamily="18" charset="0"/>
                <a:cs typeface="Times New Roman" pitchFamily="18" charset="0"/>
              </a:rPr>
              <a:t>Среди женщин патология встречается в 2-3 раза чаще, чем у лиц мужского пола.</a:t>
            </a:r>
            <a:br>
              <a:rPr lang="ru-RU" sz="3000" dirty="0" smtClean="0">
                <a:solidFill>
                  <a:schemeClr val="tx1"/>
                </a:solidFill>
                <a:latin typeface="Times New Roman" pitchFamily="18" charset="0"/>
                <a:cs typeface="Times New Roman" pitchFamily="18" charset="0"/>
              </a:rPr>
            </a:br>
            <a:r>
              <a:rPr lang="ru-RU" sz="3000" dirty="0" smtClean="0">
                <a:solidFill>
                  <a:schemeClr val="tx1"/>
                </a:solidFill>
                <a:latin typeface="Times New Roman" pitchFamily="18" charset="0"/>
                <a:cs typeface="Times New Roman" pitchFamily="18" charset="0"/>
              </a:rPr>
              <a:t>Первые проявления нарушений психики улавливаются слабо, их часто путают с возрастными проблемами, характерными для людей в пубертатном периоде (что соответствует подростковому возрасту) или же для пребывания в фазе формирования личности (21-23 года).</a:t>
            </a:r>
            <a:endParaRPr lang="ru-RU" sz="30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4642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2000240"/>
            <a:ext cx="4543428" cy="3286148"/>
          </a:xfrm>
        </p:spPr>
        <p:txBody>
          <a:bodyPr/>
          <a:lstStyle/>
          <a:p>
            <a:r>
              <a:rPr lang="ru-RU" sz="2800" dirty="0" smtClean="0">
                <a:solidFill>
                  <a:schemeClr val="tx1"/>
                </a:solidFill>
                <a:latin typeface="Times New Roman" pitchFamily="18" charset="0"/>
                <a:cs typeface="Times New Roman" pitchFamily="18" charset="0"/>
                <a:hlinkClick r:id="rId2" tooltip="Эмиль Крепелин"/>
              </a:rPr>
              <a:t>Эмиль Крепелин</a:t>
            </a:r>
            <a:r>
              <a:rPr lang="ru-RU" sz="2800" dirty="0" smtClean="0">
                <a:solidFill>
                  <a:schemeClr val="tx1"/>
                </a:solidFill>
                <a:latin typeface="Times New Roman" pitchFamily="18" charset="0"/>
                <a:cs typeface="Times New Roman" pitchFamily="18" charset="0"/>
              </a:rPr>
              <a:t> (1856 –1926), немецкий психиатр, в 1896 г. предложил термин </a:t>
            </a:r>
            <a:r>
              <a:rPr lang="ru-RU" sz="2800" i="1" dirty="0" smtClean="0">
                <a:solidFill>
                  <a:schemeClr val="tx1"/>
                </a:solidFill>
                <a:latin typeface="Times New Roman" pitchFamily="18" charset="0"/>
                <a:cs typeface="Times New Roman" pitchFamily="18" charset="0"/>
              </a:rPr>
              <a:t>«маниакально-депрессивный психоз»</a:t>
            </a:r>
            <a:r>
              <a:rPr lang="ru-RU" sz="2800" dirty="0" smtClean="0">
                <a:solidFill>
                  <a:schemeClr val="tx1"/>
                </a:solidFill>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a:xfrm>
            <a:off x="502920" y="530352"/>
            <a:ext cx="8183880" cy="1184136"/>
          </a:xfrm>
        </p:spPr>
        <p:txBody>
          <a:bodyPr>
            <a:normAutofit/>
          </a:bodyPr>
          <a:lstStyle/>
          <a:p>
            <a:pPr algn="ctr">
              <a:buNone/>
            </a:pPr>
            <a:r>
              <a:rPr lang="ru-RU" sz="5400" b="1" dirty="0" smtClean="0">
                <a:solidFill>
                  <a:srgbClr val="C00000"/>
                </a:solidFill>
                <a:latin typeface="Times New Roman" pitchFamily="18" charset="0"/>
                <a:cs typeface="Times New Roman" pitchFamily="18" charset="0"/>
              </a:rPr>
              <a:t>История</a:t>
            </a:r>
            <a:endParaRPr lang="ru-RU" sz="5400" b="1" dirty="0">
              <a:solidFill>
                <a:srgbClr val="C00000"/>
              </a:solidFill>
              <a:latin typeface="Times New Roman" pitchFamily="18" charset="0"/>
              <a:cs typeface="Times New Roman" pitchFamily="18" charset="0"/>
            </a:endParaRPr>
          </a:p>
        </p:txBody>
      </p:sp>
      <p:pic>
        <p:nvPicPr>
          <p:cNvPr id="4" name="Рисунок 3" descr="https://upload.wikimedia.org/wikipedia/commons/0/02/E.Kraepelin_crop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158" y="2000240"/>
            <a:ext cx="3643338" cy="35719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807</TotalTime>
  <Words>887</Words>
  <Application>Microsoft Office PowerPoint</Application>
  <PresentationFormat>Экран (4:3)</PresentationFormat>
  <Paragraphs>61</Paragraphs>
  <Slides>32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Calibri</vt:lpstr>
      <vt:lpstr>Times New Roman</vt:lpstr>
      <vt:lpstr>Verdana</vt:lpstr>
      <vt:lpstr>Wingdings 2</vt:lpstr>
      <vt:lpstr>Аспект</vt:lpstr>
      <vt:lpstr>Презентация PowerPoint</vt:lpstr>
      <vt:lpstr> </vt:lpstr>
      <vt:lpstr>План лекции</vt:lpstr>
      <vt:lpstr>Биполярное аффективное расстройство, сокр. БАР; ранее — маниакально-депрессивный психоз (МДП) </vt:lpstr>
      <vt:lpstr>Маниакально-депрессивный психоз (МДП) ‒ эндогенное  психическое расстройство, которое проявляется в виде аффективных состояний ‒ маниакальных (или гипоманиакальных) и депрессивных, а иногда и смешанных состояний, при которых у пациентов наблюдаются быстрая смена симптомов мании (гипомании) и депрессии, либо симптомы депрессии и мании одновременно. </vt:lpstr>
      <vt:lpstr>Как правило у пациента в определенный момент наблюдается лишь одна из фаз депрессивного психоза, а между ними может наступать период интермиссии (иногда довольно длительный), во время которого пациент способен вести нормальный образ жизни. </vt:lpstr>
      <vt:lpstr>Данное заболевание обладает сезонной зависимостью (обострения происходят в основном весной и осенью). Оно может проявляться,  начиная с подросткового периода. Но чаще всего начало развития болезни прослеживается в возрасте 25-30 лет. Почти 15% пациентов психиатрических стационаров имеют диагноз «маниакально-депрессивный психоз».</vt:lpstr>
      <vt:lpstr>Общая распространенность патологии среди населения – 7 заболевших на 1000 человек. Среди женщин патология встречается в 2-3 раза чаще, чем у лиц мужского пола. Первые проявления нарушений психики улавливаются слабо, их часто путают с возрастными проблемами, характерными для людей в пубертатном периоде (что соответствует подростковому возрасту) или же для пребывания в фазе формирования личности (21-23 года).</vt:lpstr>
      <vt:lpstr>Эмиль Крепелин (1856 –1926), немецкий психиатр, в 1896 г. предложил термин «маниакально-депрессивный психоз». </vt:lpstr>
      <vt:lpstr>Причины возникновения маниакально-депрессивного психоза до сих пор находятся в стадии изучения. Отмечена явная закономерность передачи заболевания по наследству. Болезнь передается ребенку от матери. Внезапное развитие болезни может быть спровоцировано стрессовой ситуацией, тяжелыми родами или в результате длительного пребывания в тягостных жизненных условиях.</vt:lpstr>
      <vt:lpstr>Ещё одной причиной называют особенности функционирования нервной системы у конкретного человека, в результате чего происходит нарушение передачи нервных импульсов в системе нейронов, расположенных в гипоталамусе и в других базальных отделах мозга. Изменяется активность химических веществ, в частности норадреналина и серотонина, отвечающих за передачу информации между нейронами.</vt:lpstr>
      <vt:lpstr>-  униполярные (монополярные) варианты (маниакальные либо депрессивные),   -  биполярные с преобладанием (гипо) маниакальных либо депрессивных фаз,   -  отчётливо биполярные, с примерным равенством фаз</vt:lpstr>
      <vt:lpstr>Презентация PowerPoint</vt:lpstr>
      <vt:lpstr>Пациентов в маниакальной фазе данного заболевания можно отличить по повышенной возбудимости и подвижности.</vt:lpstr>
      <vt:lpstr>Они, как правило: - словоохотливы; - излишне самоуверенны; - обладают выразительной мимикой; - много жестикулируют; - легко раздражаются и болезненно  реагируют на критику; - имеют тенденцию к агрессивности; - зрачки глаз у них расширены; - артериальное давление повышено.</vt:lpstr>
      <vt:lpstr>Пациентам в данной фазе присущ неоправданный оптимизм, заставляющий верить в свою избранность и особую удачливость.  Благодаря этому они бездумно тратят деньги, отдают последние сбережения на лотерею, пребывая в святой уверенности, что выиграют миллион и т.д., вступают в случайные половые связи, приводят домой малознакомых людей, внезапно увольняются с работы. Склонны к риску в любых проявлениях – от азартных игр до преступления, например, воровства.</vt:lpstr>
      <vt:lpstr>Проявляется выраженная переоценка своих умений, знаний и возможностей, которые порой отсутствуют совсем. При этом самокритичность резко снижена. Нарушений умственной деятельности у данных пациентов не замечено, они не опасны для окружающих, но они дискредитируют себя своим поведением, ставят под угрозу благополучие семьи и поэтому нуждаются в госпитализации.</vt:lpstr>
      <vt:lpstr>В депрессивной форме заболевания пациенты становятся апатичными, говорят тихо, практически не выражая эмоций. Начальные симптомы сопровождаются нарушением сна, частыми ночными пробуждениями, невозможностью уснуть. Аппетит постепенно снижается, развивается слабость, появляются запоры, болевые ощущения в груди. Настроение постоянно угнетенное, лицо апатичное, грустное.    </vt:lpstr>
      <vt:lpstr>В особо тяжелых случаях у пациентов возможна даже утрата первичных потребностей к элементарной опрятности, еде и питью. Некоторые считают себя недостойными еды, сна, уважения. Им кажется, что врачи зря тратят на них время, необоснованно назначают медикаменты, как недостойным лечения. Иногда приходится переводить таких пациентов на принудительное питание.    </vt:lpstr>
      <vt:lpstr>В результате нарастания депрессивного состояния, возникают идеи самообвинения, мучительные переживания. Пациенты начинают вспоминать все свои поступки и придают им идеи неполноценности. Постепенно идеи самообвинения приводят к мыслям о самоубийстве, которые они не афишируют и проявляют изощренную изобретательность в попытках довести задуманное до конца.    </vt:lpstr>
      <vt:lpstr>Депрессия наиболее выражена в утренние часы, перед рассветом. К вечеру интенсивность её симптомов снижается. Пациенты в основном сидят в незаметных местах, лежат на кроватях, любят ложиться под кровать, так как считают себя недостойными находиться в нормальном положении. На контакт идут неохотно, отвечают однообразно, с замедлением, без лишних слов.    </vt:lpstr>
      <vt:lpstr>Часть пациентов, для смягчения жалоб, пытается прибегать к алкоголю. Депрессивная фаза может длиться 5-6 месяцев. Пациенты в этот период неработоспособны.   </vt:lpstr>
      <vt:lpstr>Следует отметить, что в сравнении с другими психическими заболеваниями пациенты с маниакально-депрессивным психозом сохраняют свою интеллектуальность, работоспособность без деградации.  </vt:lpstr>
      <vt:lpstr>С правовой точки зрения совершенное преступление в фазу обострения МДП считается не подлежащим криминальной ответственности, а в фазу интермиссии – уголовно наказуемым. Естественно, что в любом состоянии, страдающие психозом не подлежат службе в армии. В тяжелых случаях назначается инвалидность.  </vt:lpstr>
      <vt:lpstr>Интермиссия (лат. intermissio задержка, прекращение, промежуток) – состояние между двумя приступами психоза, характеризующееся полным восстановлением психической деятельности.  </vt:lpstr>
      <vt:lpstr>1. Опрос пациентов и родственников.  2. Тесты.   3. Обследования  (рентгенография, ЭЭГ, МРТ головного мозга). </vt:lpstr>
      <vt:lpstr>Чтобы избежать возникновения новых психотических эпизодов, пациенту требуется щадящий эмоциональный фон, защита от стрессовых ситуаций. Кроме того, чтобы оттянуть наступление острой фазы заболевания, пациенту предлагают продолжить прием определенных препаратов (как правило, это соли лития), дозировка которых подбирается индивидуально для конкретного пациента. </vt:lpstr>
      <vt:lpstr>Психотерапия</vt:lpstr>
      <vt:lpstr>Презентация PowerPoint</vt:lpstr>
      <vt:lpstr>Формы проведения психотерапевтических сеансов: </vt:lpstr>
      <vt:lpstr>ПРОГНОЗ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dc:creator>
  <cp:lastModifiedBy>Бирюсина</cp:lastModifiedBy>
  <cp:revision>93</cp:revision>
  <dcterms:created xsi:type="dcterms:W3CDTF">2016-02-08T07:35:49Z</dcterms:created>
  <dcterms:modified xsi:type="dcterms:W3CDTF">2018-09-22T09:29:58Z</dcterms:modified>
</cp:coreProperties>
</file>