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57" r:id="rId5"/>
    <p:sldId id="260" r:id="rId6"/>
    <p:sldId id="267" r:id="rId7"/>
    <p:sldId id="26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64" r:id="rId18"/>
    <p:sldId id="265" r:id="rId19"/>
    <p:sldId id="266" r:id="rId20"/>
    <p:sldId id="279" r:id="rId21"/>
    <p:sldId id="270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eekind73@mail.ru" initials="w" lastIdx="1" clrIdx="0">
    <p:extLst>
      <p:ext uri="{19B8F6BF-5375-455C-9EA6-DF929625EA0E}">
        <p15:presenceInfo xmlns:p15="http://schemas.microsoft.com/office/powerpoint/2012/main" userId="9837ac9f0d0569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C478-FD98-4895-A9C9-DE16ED418197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B7DDB-0F63-4581-BE37-D629A98E9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35E94B-999C-4521-B40D-A068546F23F2}" type="datetime1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67A9FEE-C06D-4F26-BB38-42D845164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A486-E865-4ABB-B3D6-13052A44952D}" type="datetime1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11D1-9FDE-4681-8F64-3B0800E4AE93}" type="datetime1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D31A99-06FA-4A26-8F05-0C2CC96B09AF}" type="datetime1">
              <a:rPr lang="ru-RU" smtClean="0"/>
              <a:pPr/>
              <a:t>11.03.2020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7A9FEE-C06D-4F26-BB38-42D845164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581F54-E08A-4364-9BB1-5EB579F852D7}" type="datetime1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7A9FEE-C06D-4F26-BB38-42D845164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0E59-63E3-4775-BACC-F520B0727584}" type="datetime1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A182-3809-4150-A2CC-A92049BD4F81}" type="datetime1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6EE30D-0012-47CC-9878-C6BD834192F1}" type="datetime1">
              <a:rPr lang="ru-RU" smtClean="0"/>
              <a:pPr/>
              <a:t>11.03.2020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7A9FEE-C06D-4F26-BB38-42D845164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096-7429-4281-82DA-0D3167026E5B}" type="datetime1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C1B86D-5C0B-4A34-BB35-4A4F870A7C80}" type="datetime1">
              <a:rPr lang="ru-RU" smtClean="0"/>
              <a:pPr/>
              <a:t>11.03.2020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7A9FEE-C06D-4F26-BB38-42D845164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2D229A-3DE3-444C-805D-C30B93970533}" type="datetime1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7A9FEE-C06D-4F26-BB38-42D845164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DA2F53-F51A-4349-AFCA-0FC301852189}" type="datetime1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7A9FEE-C06D-4F26-BB38-42D845164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Министерства здравоохранения Российской Федерации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	        Фармация		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отделение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8643998" cy="31432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КУРСОВАЯ РАБОТА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рецептурного и безрецептурного отпуска лекарственных препаратов аптечными организациями.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аптеки и ее                       структурных подразделений.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наименование междисциплинарного курса (дисциплины)</a:t>
            </a:r>
          </a:p>
          <a:p>
            <a:endParaRPr lang="ru-RU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5429264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Студент: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Байдошева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А.А. 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Руководитель:Казакова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3E047-5505-4C7E-AA63-D718A384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6" y="116632"/>
            <a:ext cx="7467600" cy="796950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выписывания рецептов.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D0CB0-BC2E-4B9B-98BB-A784691232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913582"/>
            <a:ext cx="8631112" cy="594441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выписывании рецепта на ЛП индивидуального изготовления количество жидких фармацевтических субстанций указывается в миллилитрах, граммах или каплях, а остальных фармацевтических субстанций - в граммах.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применения ЛП обозначается указанием дозы, частоты, времени приема относительно сна (утром, на ночь) и его длительности, а для ЛП, взаимодействующих с пищей, - времени их употребления относительно приема пищи (до еды, во время еды, после еды).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немедленного или срочного отпуска лекарственного препарата пациенту в верхней части рецепта проставляются обозначения "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(срочно) или "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statim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(немедленно).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Исправления в рецепте не допускаются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C92BFB-DC0D-4167-9822-FAA931DD93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1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047E-E3E1-476A-984B-DB275865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80416"/>
            <a:ext cx="7543800" cy="65836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рецептурных бланков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83168E-F33C-40EF-8441-BDFDC035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AF7E8D-BC44-45F9-9E04-3E9A5D5CA1A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Штамп ЛПУ с указанием ее наименования, адреса и телефона .</a:t>
            </a:r>
          </a:p>
          <a:p>
            <a:r>
              <a:rPr lang="ru-RU" dirty="0"/>
              <a:t>Дата выписки рецепта.</a:t>
            </a:r>
          </a:p>
          <a:p>
            <a:r>
              <a:rPr lang="ru-RU" dirty="0"/>
              <a:t>ФИО пациента полностью.</a:t>
            </a:r>
          </a:p>
          <a:p>
            <a:r>
              <a:rPr lang="ru-RU" dirty="0"/>
              <a:t>Возраст </a:t>
            </a:r>
          </a:p>
          <a:p>
            <a:r>
              <a:rPr lang="ru-RU" dirty="0"/>
              <a:t>ФИО врача полностью.</a:t>
            </a:r>
          </a:p>
          <a:p>
            <a:r>
              <a:rPr lang="ru-RU" dirty="0"/>
              <a:t>Подпись и личная печать врача.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2D560D-873F-4BA4-9316-8E868EC6C9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печать для рецептов</a:t>
            </a:r>
          </a:p>
          <a:p>
            <a:pPr lvl="0"/>
            <a:r>
              <a:rPr lang="ru-RU" dirty="0"/>
              <a:t>печать ЛПУ</a:t>
            </a:r>
          </a:p>
          <a:p>
            <a:pPr lvl="0"/>
            <a:r>
              <a:rPr lang="ru-RU" dirty="0"/>
              <a:t>номер, серия рецепта</a:t>
            </a:r>
          </a:p>
          <a:p>
            <a:pPr lvl="0"/>
            <a:r>
              <a:rPr lang="ru-RU" dirty="0"/>
              <a:t>номер амбулаторной карты (истории болезни) или адрес больного</a:t>
            </a:r>
          </a:p>
          <a:p>
            <a:pPr lvl="0"/>
            <a:r>
              <a:rPr lang="ru-RU" dirty="0"/>
              <a:t>подпись главного врача</a:t>
            </a:r>
          </a:p>
          <a:p>
            <a:endParaRPr lang="ru-RU" dirty="0"/>
          </a:p>
        </p:txBody>
      </p:sp>
      <p:sp>
        <p:nvSpPr>
          <p:cNvPr id="8" name="Скругленный прямоугольник 6">
            <a:extLst>
              <a:ext uri="{FF2B5EF4-FFF2-40B4-BE49-F238E27FC236}">
                <a16:creationId xmlns:a16="http://schemas.microsoft.com/office/drawing/2014/main" id="{2172C27B-39B5-418B-A653-E926D0155B6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7200" y="1196752"/>
            <a:ext cx="3657600" cy="10320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Обязательные реквизиты для всех рецептурных бланков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667927A-E4A1-4301-89EC-D14F5E39C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43400" y="1196752"/>
            <a:ext cx="3657600" cy="103209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реквизиты для рецептурных бланков</a:t>
            </a:r>
          </a:p>
        </p:txBody>
      </p:sp>
    </p:spTree>
    <p:extLst>
      <p:ext uri="{BB962C8B-B14F-4D97-AF65-F5344CB8AC3E}">
        <p14:creationId xmlns:p14="http://schemas.microsoft.com/office/powerpoint/2010/main" val="200503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B527-0944-4162-B31D-539F6D79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16" y="44624"/>
            <a:ext cx="7467600" cy="73183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рецептурных бланков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92FF663-66F5-4EB9-A7F6-EB95D6E7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BDC547-4662-4DF3-A954-4D59BF75F68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0" y="2348880"/>
            <a:ext cx="8631112" cy="3528392"/>
          </a:xfrm>
        </p:spPr>
        <p:txBody>
          <a:bodyPr/>
          <a:lstStyle/>
          <a:p>
            <a:pPr marL="692150" indent="-609600">
              <a:buFont typeface="Wingdings 2" panose="05020102010507070707" pitchFamily="18" charset="2"/>
              <a:buAutoNum type="arabicPeriod"/>
            </a:pPr>
            <a:r>
              <a:rPr lang="ru-RU" altLang="ru-RU" sz="2000" dirty="0"/>
              <a:t>№ 107/у-НП,</a:t>
            </a:r>
          </a:p>
          <a:p>
            <a:pPr marL="692150" indent="-609600">
              <a:buFont typeface="Wingdings 2" panose="05020102010507070707" pitchFamily="18" charset="2"/>
              <a:buAutoNum type="arabicPeriod"/>
            </a:pPr>
            <a:r>
              <a:rPr lang="ru-RU" altLang="ru-RU" sz="2000" dirty="0"/>
              <a:t>№ 148-1/у-88, </a:t>
            </a:r>
          </a:p>
          <a:p>
            <a:pPr marL="692150" indent="-609600">
              <a:buFont typeface="Wingdings 2" panose="05020102010507070707" pitchFamily="18" charset="2"/>
              <a:buAutoNum type="arabicPeriod"/>
            </a:pPr>
            <a:r>
              <a:rPr lang="ru-RU" altLang="ru-RU" sz="2000" dirty="0"/>
              <a:t>№ 148-1/у-04 (л), </a:t>
            </a:r>
          </a:p>
          <a:p>
            <a:pPr marL="692150" indent="-609600">
              <a:buFont typeface="Wingdings 2" panose="05020102010507070707" pitchFamily="18" charset="2"/>
              <a:buAutoNum type="arabicPeriod"/>
            </a:pPr>
            <a:r>
              <a:rPr lang="ru-RU" altLang="ru-RU" sz="2000" dirty="0"/>
              <a:t>№ 107-1/у </a:t>
            </a:r>
          </a:p>
          <a:p>
            <a:endParaRPr lang="ru-RU" dirty="0"/>
          </a:p>
        </p:txBody>
      </p:sp>
      <p:graphicFrame>
        <p:nvGraphicFramePr>
          <p:cNvPr id="9" name="Group 46">
            <a:extLst>
              <a:ext uri="{FF2B5EF4-FFF2-40B4-BE49-F238E27FC236}">
                <a16:creationId xmlns:a16="http://schemas.microsoft.com/office/drawing/2014/main" id="{86EC2BA6-6F00-4614-9C5E-6B9F22A06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2509"/>
              </p:ext>
            </p:extLst>
          </p:nvPr>
        </p:nvGraphicFramePr>
        <p:xfrm>
          <a:off x="2987824" y="980728"/>
          <a:ext cx="5756329" cy="553944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376197">
                  <a:extLst>
                    <a:ext uri="{9D8B030D-6E8A-4147-A177-3AD203B41FA5}">
                      <a16:colId xmlns:a16="http://schemas.microsoft.com/office/drawing/2014/main" val="97304022"/>
                    </a:ext>
                  </a:extLst>
                </a:gridCol>
                <a:gridCol w="1653233">
                  <a:extLst>
                    <a:ext uri="{9D8B030D-6E8A-4147-A177-3AD203B41FA5}">
                      <a16:colId xmlns:a16="http://schemas.microsoft.com/office/drawing/2014/main" val="191148073"/>
                    </a:ext>
                  </a:extLst>
                </a:gridCol>
                <a:gridCol w="1726899">
                  <a:extLst>
                    <a:ext uri="{9D8B030D-6E8A-4147-A177-3AD203B41FA5}">
                      <a16:colId xmlns:a16="http://schemas.microsoft.com/office/drawing/2014/main" val="1702588917"/>
                    </a:ext>
                  </a:extLst>
                </a:gridCol>
              </a:tblGrid>
              <a:tr h="79915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Срок действия рецепта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Срок хранения рецепта в аптеке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Форма бланка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618474476"/>
                  </a:ext>
                </a:extLst>
              </a:tr>
              <a:tr h="785907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107/у-НП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B1D15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лет 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B1D15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 дней 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B1D15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43558626"/>
                  </a:ext>
                </a:extLst>
              </a:tr>
              <a:tr h="785907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148-1/у-88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B1D15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года 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B1D15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 дней 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B1D15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274211401"/>
                  </a:ext>
                </a:extLst>
              </a:tr>
              <a:tr h="114234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107-1/у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B1D15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месяца или не хранятся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B1D15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 дней</a:t>
                      </a:r>
                      <a:r>
                        <a:rPr kumimoji="0" lang="en-US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 календарный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B1D15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75452836"/>
                  </a:ext>
                </a:extLst>
              </a:tr>
              <a:tr h="1498777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148-1/у-04(л)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B1D15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года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B1D15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 </a:t>
                      </a: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дней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 дней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180 дней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528768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40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80C38-8A9F-466A-8085-9C481415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7467600" cy="93610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№ 107/у-НП (специальный рецептурный бланк на НС и ПВ)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A323F8-9044-44B0-A8CA-5256684D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917533-D23E-43B9-B3B1-678CECCFEB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343968"/>
            <a:ext cx="4824536" cy="53997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altLang="ru-RU" u="sng" dirty="0"/>
              <a:t>На бланке выписываются:</a:t>
            </a:r>
            <a:endParaRPr lang="ru-RU" altLang="ru-RU" dirty="0"/>
          </a:p>
          <a:p>
            <a:r>
              <a:rPr lang="ru-RU" altLang="ru-RU" dirty="0"/>
              <a:t>наркотические средства Списка </a:t>
            </a:r>
            <a:r>
              <a:rPr lang="en-US" altLang="ru-RU" dirty="0"/>
              <a:t>II</a:t>
            </a:r>
            <a:r>
              <a:rPr lang="ru-RU" altLang="ru-RU" dirty="0"/>
              <a:t>,</a:t>
            </a:r>
          </a:p>
          <a:p>
            <a:r>
              <a:rPr lang="ru-RU" altLang="ru-RU" dirty="0"/>
              <a:t>психотропные вещества Списка </a:t>
            </a:r>
            <a:r>
              <a:rPr lang="en-US" altLang="ru-RU" dirty="0"/>
              <a:t>II</a:t>
            </a:r>
            <a:r>
              <a:rPr lang="ru-RU" altLang="ru-RU" dirty="0"/>
              <a:t>, зарегистрированные в РФ.</a:t>
            </a:r>
          </a:p>
          <a:p>
            <a:pPr>
              <a:buNone/>
            </a:pPr>
            <a:r>
              <a:rPr lang="ru-RU" altLang="ru-RU" dirty="0"/>
              <a:t>Сам бланк печатается на бумаге розового цвета и имеет несколько степеней защиты.</a:t>
            </a:r>
          </a:p>
          <a:p>
            <a:pPr>
              <a:defRPr/>
            </a:pPr>
            <a:r>
              <a:rPr lang="ru-RU" dirty="0"/>
              <a:t>На  бланке выписывается только </a:t>
            </a:r>
            <a:r>
              <a:rPr lang="ru-RU" dirty="0">
                <a:solidFill>
                  <a:srgbClr val="FF0000"/>
                </a:solidFill>
              </a:rPr>
              <a:t>одно</a:t>
            </a:r>
            <a:r>
              <a:rPr lang="ru-RU" dirty="0"/>
              <a:t> наименование НЛП (ПЛП). </a:t>
            </a:r>
          </a:p>
          <a:p>
            <a:pPr>
              <a:defRPr/>
            </a:pPr>
            <a:r>
              <a:rPr lang="ru-RU" dirty="0"/>
              <a:t>Количество выписанного НЛП (ПЛП) указывается </a:t>
            </a:r>
            <a:r>
              <a:rPr lang="ru-RU" dirty="0">
                <a:solidFill>
                  <a:srgbClr val="C00000"/>
                </a:solidFill>
              </a:rPr>
              <a:t>прописью.</a:t>
            </a:r>
            <a:endParaRPr lang="ru-RU" alt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7A9CCFD-BB38-498E-941B-DDB9A043F28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7504" y="5517232"/>
            <a:ext cx="8856984" cy="130952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выписывании НС и ПВ и других ЛП, подлежащих ПКУ, если прописанная доза превышает ВРД, мед. работник пишет </a:t>
            </a:r>
            <a:r>
              <a:rPr lang="ru-RU" alt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дозу прописью и ставит восклицательный знак. </a:t>
            </a:r>
          </a:p>
          <a:p>
            <a:pPr>
              <a:lnSpc>
                <a:spcPct val="90000"/>
              </a:lnSpc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доза завышена случайно, то фармацевт отпускает </a:t>
            </a:r>
            <a:r>
              <a:rPr lang="ru-RU" alt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от ВРД.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54093E-A2DA-4FE0-A9A2-62C4A6A0A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416" y="0"/>
            <a:ext cx="11197752" cy="61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0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6FCA6-0C97-4D72-B75F-4406E4FC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148-1/у-88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F3859-0254-497A-9096-514A9CB081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889040"/>
            <a:ext cx="4834880" cy="61653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выписывания: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НЛП и ПЛП  Списка II  в виде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трансдермальных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терапевтических систем, 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ПВ Списка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ЛП, подлежащих ПКУ, 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ЛП, обладающих анаболической активностью,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 НС и ПВ,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 индивидуального изготовления, содержащих НС и ПВ Списка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фармакологически активные вещества, в дозе, не превышающей ВРД,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ЛП, указанных в п.5 приказа МЗ РФ №562н.</a:t>
            </a:r>
          </a:p>
          <a:p>
            <a:pPr marL="0" indent="0"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бланке выписывается только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ЛП</a:t>
            </a:r>
          </a:p>
          <a:p>
            <a:pPr marL="0" indent="0" algn="ctr"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+сигнатура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2E6CAE-CE81-4C0C-BC79-481A1082DE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8C6D69-C08D-4BFC-A463-0B7FF390D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84" y="832235"/>
            <a:ext cx="3876816" cy="575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30AF1-DBFE-41D2-A687-FBEF5603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7467600" cy="778098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 бланк 107-1/у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96A5B8-46F7-4ED0-98E9-DC396E3FA7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4680520" cy="4249266"/>
          </a:xfrm>
        </p:spPr>
        <p:txBody>
          <a:bodyPr/>
          <a:lstStyle/>
          <a:p>
            <a:pPr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выписывания: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ЛП, указанных в п. 4 приказа № 562н;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ЛП, не указанных ранее.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бланке выписывается не более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наименований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ЛП.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CE5EE7-B895-48C5-A483-E82C4F410C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A9AC8E-5500-403A-B596-399E09812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71262"/>
            <a:ext cx="4145120" cy="54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2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9D20D-6AF2-438E-9D98-EC793918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148-1/у-04(л)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AD425A-83E3-4247-8A1E-D8B339CBD0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032448" cy="5421216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Бланк148-1/у-04(л) предназначен для выписывания ЛП гражданам, имеющим право на бесплатное получение ЛП или получение ЛП со скидкой</a:t>
            </a:r>
            <a:r>
              <a:rPr lang="ru-RU" alt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EA23E7-135A-4CC7-A6A4-A0CEF586D6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3DC5DB-143A-4900-8C9A-8BA8A4E92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44" y="361312"/>
            <a:ext cx="4680520" cy="62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7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отпуска лекарственных средств хроническим больным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Хроническим больным разрешается устанавливать срок действия рецепта до 1 года, за исключением: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Лекарственных средств, подлежащих ПКУ;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Анаболических средств;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ЛС, отпускаемых на льготных условиях;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Спиртосодержащих ЛС индивидуального изготовления.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отпуска лекарственных средств, осуществляемых бесплатно или со скидкой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7467600" cy="507209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 на получение бесплатных ЛП имеют: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до 3-х лет;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до 6 лет из многодетных семей;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Инвалиды, участники ВОВ;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Герои Советского Союза, Герои Российской Федерации;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Онкологические больные, больные психическими заболеваниями, диабетом, лепрой,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ВИЧ, эпилепсией.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Заболевания, при которых бесплатно выдаются определенные лекарственные 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7467600" cy="48737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Туберкулез;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Сифилис;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Бронхиальная астма;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Болезнь Паркинсона;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Инфаркт миокарда.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00042"/>
            <a:ext cx="8110542" cy="5545282"/>
          </a:xfrm>
        </p:spPr>
        <p:txBody>
          <a:bodyPr>
            <a:noAutofit/>
          </a:bodyPr>
          <a:lstStyle/>
          <a:p>
            <a:pPr marL="273050" indent="-3175" algn="just">
              <a:lnSpc>
                <a:spcPct val="150000"/>
              </a:lnSpc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болеть и лечиться люди будут всегда, а значит будут обращаться к врачам, для того чтобы им назначили лекарство и выписали рецепт. Неправильное назначение и использование лекарств является одной из важнейших проблем в настоящее время.  Поэтому фармацевты, при приеме рецепта и отпуске лекарственного препарата должны уметь грамотно проводить фармацевтическую экспертизу поступившего к ним  рецепта.</a:t>
            </a:r>
          </a:p>
          <a:p>
            <a:pPr algn="just">
              <a:lnSpc>
                <a:spcPct val="15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917596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того чтобы аптечная организация выполняла свою основную задачу – обеспечение ЛС население, необходимо: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Организовать рабочее место по приему рецептов и отпуску лекарственных препаратов;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Фармацевт, принимающий рецепты и отпускающий по ним ЛС, должен руководствоваться законами РФ, действующими приказами, нормативными документами;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приеме рецептов, работник должен грамотно проводить фармацевтическую экспертизу.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758138" cy="33575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5C045B-5CC5-4D38-8BF0-77B728F2E4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496944" cy="64807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.ОСНОВАНИЕ ДЛЯ ОТПУСКА ЛЕКАРСТВЕННЫХ ПРЕПАРАТОВ В МЕДИЦИНСКИЕ ОРГАНИЗАЦИИ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требование-накладная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рецепт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накладная на внутреннее перемещение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заявка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2.СРОК ОБСЛУЖИВАНИЯ РЕЦЕПТОВ С ПОМЕТКОЙ «STATIM» СОСТАВЛЯЕТ: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1 рабочий день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2 рабочих дней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5 рабочих дней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10 рабочих дней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3.ПРЕПАРАТ ОМЕПРАЗОЛ 20МГ ОТПУСКАЕТСЯ ИЗ АПТЕК ПО РЕЦЕПТУРНОМУ БЛАНКУ ФОРМЫ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107-1/у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148-1/у-88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107/у-НП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отпускается без рецепта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64DB52-9596-408E-AC9F-A7928BD8044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30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изучение правил оформления рецептурных бланков;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изучение правил проведения фармацевтической экспертизы рецепта.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изучить формы рецептурных бланков;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изучить порядок отпуска лекарственных препаратов и нормативную документацию.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научиться проводить фармацевтическую экспертизу рецептурного бланка.</a:t>
            </a:r>
          </a:p>
          <a:p>
            <a:pPr algn="just">
              <a:lnSpc>
                <a:spcPct val="150000"/>
              </a:lnSpc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 фармацевтическая экспертиза рецептурного бланка.</a:t>
            </a:r>
          </a:p>
          <a:p>
            <a:pPr algn="just">
              <a:lnSpc>
                <a:spcPct val="150000"/>
              </a:lnSpc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различные формы рецептурных бланков.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05273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документы, регламентирующие оформление рецептов.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3184" y="1196752"/>
            <a:ext cx="8363272" cy="5476494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№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61-ФЗ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“Об обращении лекарственных средств” от 12.04.2010.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министерство здравоохранения РФ от 14 января 2019 г. №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назначения и выписывания лекарственных препаратов, а также форм рецептурных бланков на лекарственные препараты, порядка оформления указанных бланков, их учета и хранения»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министерство здравоохранения РФ от 1 августа 2012 г. №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формы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оформления»</a:t>
            </a:r>
          </a:p>
          <a:p>
            <a:pPr algn="just">
              <a:lnSpc>
                <a:spcPct val="15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1242"/>
            <a:ext cx="7622232" cy="130952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документы, регламентирующие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рецептов.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11 июля 2017 г. № 403н «Об утверждении правил отпуска лекарственных препаратов для медицинского применения, в том числе иммунобиологических лекарственных препаратов, аптечными организациями, индивидуальными предпринимателями, имеющими лицензию на фармацевтическую деятельность»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обязанности фармацевта по приему рецептов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 рецептов, требований и проведение фармацевтической экспертизы;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Учет рецептов и передача их для изготовления;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 за правильностью прописывания рецептов;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Регистрация лекарственных средств, отсутствующих и отказываемых населению;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Отпуск по рецептам готовых лекарственных средств.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A9645-25B5-4925-A2E0-4A768FA6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41763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и выписывания лекарственных препаратов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96DA9C-AAAE-4A4E-8034-1CEAB4C8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3B7C70-7240-462B-994A-27F6A29E54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5456" y="1550504"/>
            <a:ext cx="3878584" cy="535719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выписывание ЛП осуществляется медицинскими работниками: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лечащим врачом,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фельдшером, акушеркой,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Выписывание ЛП осуществляется по международному непатентованному наименованию (МНН), если его нет – по группировочному, в некоторых случаях по решению врачебной комиссии МО - по торговому наименованию.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56062B8-8B47-49E0-8511-360D19F9349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83968" y="1600200"/>
            <a:ext cx="4454648" cy="5257800"/>
          </a:xfrm>
        </p:spPr>
        <p:txBody>
          <a:bodyPr>
            <a:normAutofit fontScale="92500" lnSpcReduction="20000"/>
          </a:bodyPr>
          <a:lstStyle/>
          <a:p>
            <a:pPr marL="80963">
              <a:buClr>
                <a:srgbClr val="3B1D15"/>
              </a:buClr>
              <a:buSzPct val="90000"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выписывать рецепт:</a:t>
            </a:r>
          </a:p>
          <a:p>
            <a:pPr marL="595313" indent="-514350">
              <a:buClr>
                <a:srgbClr val="3B1D15"/>
              </a:buClr>
              <a:buSzPct val="90000"/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медицинских показаний.</a:t>
            </a:r>
          </a:p>
          <a:p>
            <a:pPr marL="595313" indent="-514350">
              <a:buClr>
                <a:srgbClr val="3B1D15"/>
              </a:buClr>
              <a:buSzPct val="90000"/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ЛП, не зарегистрированные в РФ.</a:t>
            </a:r>
          </a:p>
          <a:p>
            <a:pPr marL="595313" indent="-514350">
              <a:buClr>
                <a:srgbClr val="3B1D15"/>
              </a:buClr>
              <a:buSzPct val="90000"/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ЛП используют только в МО (наркозные препараты: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эфир, хлорэтил,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калипсол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сомбревин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фентанил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кетамин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Их выписывают на требованиях от МО).</a:t>
            </a:r>
          </a:p>
          <a:p>
            <a:pPr marL="595313" indent="-514350">
              <a:buClr>
                <a:srgbClr val="3B1D15"/>
              </a:buClr>
              <a:buSzPct val="90000"/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НС и ПВ для лечения наркомании.</a:t>
            </a:r>
          </a:p>
          <a:p>
            <a:pPr marL="595313" indent="-514350">
              <a:buClr>
                <a:srgbClr val="3B1D15"/>
              </a:buClr>
              <a:buSzPct val="90000"/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предпринимателям на ЛП, содержащие НС и ПВ.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81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936D3-86AB-4BE4-A2F4-68682C46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16" y="64984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выписывания рецептов.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ECA2C-11E1-42F4-940D-DE354354EF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5328592" cy="574028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Рецептурные бланки заполняются медицинским работником разборчиво, четко, чернилами или шариковой ручкой.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комбинированного ЛП, обозначение ЛФ и обращение мед. работника к фарм. работнику об изготовлении и отпуске ЛП выписываются на латинском языке. Наименование готового ЛП указывается по МНН (группировочному либо торговому) с обозначением дозировки.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только допустимые к использованию рецептурные сокращения. Не допускается сокращение близких по наименованиям ингредиентов, составляющих ЛП, не позволяющих установить, какой именно ЛП выписан.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D91617-2302-4799-85E9-8E2EAB5EBE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7A9FEE-C06D-4F26-BB38-42D845164EC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349B00-1B55-4C00-8BF4-DB5BC8A0D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28800"/>
            <a:ext cx="3487214" cy="475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89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403</TotalTime>
  <Words>1426</Words>
  <Application>Microsoft Office PowerPoint</Application>
  <PresentationFormat>Экран (4:3)</PresentationFormat>
  <Paragraphs>167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Schoolbook</vt:lpstr>
      <vt:lpstr>Courier New</vt:lpstr>
      <vt:lpstr>Times New Roman</vt:lpstr>
      <vt:lpstr>Wingdings</vt:lpstr>
      <vt:lpstr>Wingdings 2</vt:lpstr>
      <vt:lpstr>Эркер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          Фармация   отделение </vt:lpstr>
      <vt:lpstr>Презентация PowerPoint</vt:lpstr>
      <vt:lpstr>Презентация PowerPoint</vt:lpstr>
      <vt:lpstr>Презентация PowerPoint</vt:lpstr>
      <vt:lpstr>Нормативные документы, регламентирующие оформление рецептов.</vt:lpstr>
      <vt:lpstr>Нормативные документы, регламентирующие оформление рецептов.</vt:lpstr>
      <vt:lpstr>Основные обязанности фармацевта по приему рецептов</vt:lpstr>
      <vt:lpstr>Порядок назначения и выписывания лекарственных препаратов</vt:lpstr>
      <vt:lpstr>Общие правила выписывания рецептов.</vt:lpstr>
      <vt:lpstr>Общие правила выписывания рецептов.</vt:lpstr>
      <vt:lpstr>Реквизиты рецептурных бланков</vt:lpstr>
      <vt:lpstr>Формы рецептурных бланков</vt:lpstr>
      <vt:lpstr>Бланк № 107/у-НП (специальный рецептурный бланк на НС и ПВ)</vt:lpstr>
      <vt:lpstr>Бланк 148-1/у-88</vt:lpstr>
      <vt:lpstr>Рецептурный бланк 107-1/у</vt:lpstr>
      <vt:lpstr>Бланк148-1/у-04(л)</vt:lpstr>
      <vt:lpstr>Особенности отпуска лекарственных средств хроническим больным</vt:lpstr>
      <vt:lpstr>Порядок отпуска лекарственных средств, осуществляемых бесплатно или со скидкой</vt:lpstr>
      <vt:lpstr>Заболевания, при которых бесплатно выдаются определенные лекарственные средства</vt:lpstr>
      <vt:lpstr>Заключение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   Фармация    отделение</dc:title>
  <dc:creator>Пользователь Windows</dc:creator>
  <cp:lastModifiedBy>weeekind73@mail.ru</cp:lastModifiedBy>
  <cp:revision>50</cp:revision>
  <dcterms:created xsi:type="dcterms:W3CDTF">2018-03-02T14:29:22Z</dcterms:created>
  <dcterms:modified xsi:type="dcterms:W3CDTF">2020-03-11T14:55:27Z</dcterms:modified>
</cp:coreProperties>
</file>