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86" r:id="rId3"/>
    <p:sldId id="259" r:id="rId4"/>
    <p:sldId id="298" r:id="rId5"/>
    <p:sldId id="299" r:id="rId6"/>
    <p:sldId id="258" r:id="rId7"/>
    <p:sldId id="300" r:id="rId8"/>
    <p:sldId id="301" r:id="rId9"/>
    <p:sldId id="260" r:id="rId10"/>
    <p:sldId id="302" r:id="rId11"/>
    <p:sldId id="303" r:id="rId12"/>
    <p:sldId id="257" r:id="rId13"/>
    <p:sldId id="304" r:id="rId14"/>
    <p:sldId id="305" r:id="rId15"/>
    <p:sldId id="26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stasiia Belozor" initials="AB" lastIdx="1" clrIdx="0">
    <p:extLst>
      <p:ext uri="{19B8F6BF-5375-455C-9EA6-DF929625EA0E}">
        <p15:presenceInfo xmlns:p15="http://schemas.microsoft.com/office/powerpoint/2012/main" userId="151e0d22e46fcfb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38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65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121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0391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756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175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414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422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2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95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511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9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04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13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71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78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10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8A310-4205-4D8C-84D3-7AAEC5C30475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334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564904"/>
            <a:ext cx="8064896" cy="1801906"/>
          </a:xfrm>
        </p:spPr>
        <p:txBody>
          <a:bodyPr>
            <a:noAutofit/>
          </a:bodyPr>
          <a:lstStyle/>
          <a:p>
            <a:pPr algn="ctr"/>
            <a:r>
              <a:rPr lang="ru-RU" b="1" dirty="0"/>
              <a:t>Стилистика. </a:t>
            </a:r>
            <a:br>
              <a:rPr lang="ru-RU" b="1" dirty="0"/>
            </a:br>
            <a:r>
              <a:rPr lang="ru-RU" b="1" dirty="0"/>
              <a:t>Типы речи, их общая характеристика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2633" y="692696"/>
            <a:ext cx="6798734" cy="1303867"/>
          </a:xfrm>
        </p:spPr>
        <p:txBody>
          <a:bodyPr/>
          <a:lstStyle/>
          <a:p>
            <a:r>
              <a:rPr lang="ru-RU" dirty="0"/>
              <a:t>рассуждение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424936" cy="4645156"/>
          </a:xfrm>
        </p:spPr>
        <p:txBody>
          <a:bodyPr>
            <a:no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Рассуждение помогает автору сделать мысль более ясной и четкой, а позицию — более убедительной.</a:t>
            </a: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Например: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Если писатель, работая, не видит за словами того, о чем он пишет, то и читатель ничего не увидит за ними.</a:t>
            </a:r>
            <a:r>
              <a:rPr lang="ru-RU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Но если писатель хорошо видит то, о чем он пишет, то самые простые и порой даже стертые слова приобретают новизну, действуют на читателя с разительной силой и вызывают у него те мысли, чувства и состояния, какие писатель хотел ему передать </a:t>
            </a:r>
            <a:br>
              <a:rPr lang="ru-RU" sz="24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ru-RU" sz="24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(К. Г. Паустовский).</a:t>
            </a:r>
            <a:endParaRPr lang="ru-RU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8363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2633" y="692696"/>
            <a:ext cx="6798734" cy="1303867"/>
          </a:xfrm>
        </p:spPr>
        <p:txBody>
          <a:bodyPr/>
          <a:lstStyle/>
          <a:p>
            <a:r>
              <a:rPr lang="ru-RU" dirty="0"/>
              <a:t>рассуждение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418AC82-FC83-81D4-DEF1-ACD5625B90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869403"/>
              </p:ext>
            </p:extLst>
          </p:nvPr>
        </p:nvGraphicFramePr>
        <p:xfrm>
          <a:off x="323527" y="1628800"/>
          <a:ext cx="8496946" cy="5188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3866">
                  <a:extLst>
                    <a:ext uri="{9D8B030D-6E8A-4147-A177-3AD203B41FA5}">
                      <a16:colId xmlns:a16="http://schemas.microsoft.com/office/drawing/2014/main" val="1258309615"/>
                    </a:ext>
                  </a:extLst>
                </a:gridCol>
                <a:gridCol w="2099974">
                  <a:extLst>
                    <a:ext uri="{9D8B030D-6E8A-4147-A177-3AD203B41FA5}">
                      <a16:colId xmlns:a16="http://schemas.microsoft.com/office/drawing/2014/main" val="2724424391"/>
                    </a:ext>
                  </a:extLst>
                </a:gridCol>
                <a:gridCol w="2101553">
                  <a:extLst>
                    <a:ext uri="{9D8B030D-6E8A-4147-A177-3AD203B41FA5}">
                      <a16:colId xmlns:a16="http://schemas.microsoft.com/office/drawing/2014/main" val="1665276192"/>
                    </a:ext>
                  </a:extLst>
                </a:gridCol>
                <a:gridCol w="2101553">
                  <a:extLst>
                    <a:ext uri="{9D8B030D-6E8A-4147-A177-3AD203B41FA5}">
                      <a16:colId xmlns:a16="http://schemas.microsoft.com/office/drawing/2014/main" val="2913905995"/>
                    </a:ext>
                  </a:extLst>
                </a:gridCol>
              </a:tblGrid>
              <a:tr h="75901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Рассуждение — это мысли о мире, а не сам мир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Типичная композиция </a:t>
                      </a:r>
                      <a:br>
                        <a:rPr lang="ru-RU" sz="1800" dirty="0">
                          <a:effectLst/>
                        </a:rPr>
                      </a:br>
                      <a:r>
                        <a:rPr lang="ru-RU" sz="1800" dirty="0">
                          <a:effectLst/>
                        </a:rPr>
                        <a:t>включает:</a:t>
                      </a:r>
                      <a:br>
                        <a:rPr lang="ru-RU" sz="1800" dirty="0">
                          <a:effectLst/>
                        </a:rPr>
                      </a:br>
                      <a:r>
                        <a:rPr lang="ru-RU" sz="1800" dirty="0">
                          <a:effectLst/>
                        </a:rPr>
                        <a:t>1) тезис (мысль, требующую доказательства или опровержения);</a:t>
                      </a:r>
                      <a:br>
                        <a:rPr lang="ru-RU" sz="1800" dirty="0">
                          <a:effectLst/>
                        </a:rPr>
                      </a:br>
                      <a:r>
                        <a:rPr lang="ru-RU" sz="1800" dirty="0">
                          <a:effectLst/>
                        </a:rPr>
                        <a:t>2) обоснование (аргументы, доводы, доказательства, примеры);</a:t>
                      </a:r>
                      <a:br>
                        <a:rPr lang="ru-RU" sz="1800" dirty="0">
                          <a:effectLst/>
                        </a:rPr>
                      </a:br>
                      <a:r>
                        <a:rPr lang="ru-RU" sz="1800" dirty="0">
                          <a:effectLst/>
                        </a:rPr>
                        <a:t>3) вывод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1) рассуждение- доказательство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Почему так, а не иначе? Что из этого следует?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0846481"/>
                  </a:ext>
                </a:extLst>
              </a:tr>
              <a:tr h="11511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2) рассуждение-объяснение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Что это такое? (Толкование понятия, объяснение сути явления)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5380034"/>
                  </a:ext>
                </a:extLst>
              </a:tr>
              <a:tr h="2770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3) рассуждение- размышление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Что это такое? (Толкование понятия, объяснение сути явления)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1792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09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Задание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568952" cy="4824536"/>
          </a:xfrm>
        </p:spPr>
        <p:txBody>
          <a:bodyPr>
            <a:normAutofit fontScale="92500" lnSpcReduction="20000"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Определите тип речи. Докажите.</a:t>
            </a: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1. По улице шёл мужчина в черном драповом пальто и шляпе с узкими полями. В руках у него был кожаный портфель. 2. Этот сорт яблок характеризуется крупными, до 300 грамм, плодами. Цвет зрелого плода может быть от светло-зеленого до бело-жёлтого. 3. В то утро я выпила чашку крепкого чая, приняла ванну с клубничной пеной, оделась, сделала макияж с особой тщательностью и вышла в половине девятого. Шёл снег, автобуса не было 15 минут. 4. Выучить иностранный язык не так уж сложно. Главное — это терпение и регулярные занятия. Без них никак. В практике помогает общение с носителями языка. 5. Ночью поднялся сильный ветер и пошел дождь. Он тихо барабанил по крыше и стекал по стеклу, превращая мир за окном в размытое пятно.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3335" y="332656"/>
            <a:ext cx="7765321" cy="1326321"/>
          </a:xfrm>
        </p:spPr>
        <p:txBody>
          <a:bodyPr/>
          <a:lstStyle/>
          <a:p>
            <a:pPr algn="l"/>
            <a:r>
              <a:rPr lang="ru-RU" dirty="0"/>
              <a:t>Задание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640960" cy="5472608"/>
          </a:xfrm>
        </p:spPr>
        <p:txBody>
          <a:bodyPr>
            <a:normAutofit lnSpcReduction="10000"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6. Дождь шел третий день. Серый, мелкий и вредный. Непредсказуемый, как низкое седое небо. Нескончаемый. Бесконечный. 7. Итак, пройдет ночь, и отшумит дождь, отгремит гром. И что дальше? Опять – изнуряющий зной душного лета? Опять – раскаленный асфальт? Опять – задыхающийся в пыли город? 8. На вид моему знакомому было пятьдесят. Это был плотный, среднего роста мужчина, одетый в вышитую косоворотку и брюки навыпуск. 9. Лампы стран­ные, печи как в деревне, толь­ко наряд­ные полос­ки на них из раз­но­цвет­ных пли­ток. На сте­нах висят фото­гра­фии и кар­ти­ны. А на вто­рой этаж ведет лесен­ка, да не про­стая, а закру­чен­ная, как куд­ря­вая прядь. 10. Громовые рас­ка­ты лопа­ю­щих­ся ледя­ных гро­ма­дин про­ка­ти­лись над рекой. Освобожденная от оков, она дви­ну­лась навстре­чу пото­кам, соеди­ни­лась с ними, затоп­ляя все, что было выше её уров­ня: поля­ны, ого­ро­ды и ближ­ние избы.</a:t>
            </a:r>
          </a:p>
        </p:txBody>
      </p:sp>
    </p:spTree>
    <p:extLst>
      <p:ext uri="{BB962C8B-B14F-4D97-AF65-F5344CB8AC3E}">
        <p14:creationId xmlns:p14="http://schemas.microsoft.com/office/powerpoint/2010/main" val="57947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3335" y="188641"/>
            <a:ext cx="7765321" cy="1044414"/>
          </a:xfrm>
        </p:spPr>
        <p:txBody>
          <a:bodyPr/>
          <a:lstStyle/>
          <a:p>
            <a:pPr algn="l"/>
            <a:r>
              <a:rPr lang="ru-RU" dirty="0"/>
              <a:t>Задание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9"/>
            <a:ext cx="8568952" cy="5688632"/>
          </a:xfrm>
        </p:spPr>
        <p:txBody>
          <a:bodyPr>
            <a:normAutofit/>
          </a:bodyPr>
          <a:lstStyle/>
          <a:p>
            <a:pPr algn="just" fontAlgn="base"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11. Пахло чем-то неиз­вест­ным, что будо­ра­жи­ло кровь. Бим оста­но­вил­ся и огля­нул­ся на Ивана Ивановича. Потом, тихо пере­сту­пая лапа­ми, стал при­бли­жать­ся к неве­до­мо­му, уже не гля­дя на Ивана Ивановича. 12. Наши зна­ния име­ют свой­ство накап­ли­вать­ся посте­пен­но. Даже самые поверх­ност­ные зна­ния мож­но углу­бить — про­сто не надо ленить­ся. То, что не посе­я­но, не созре­ет. Расширяйте свой кру­го­зор, бори­тесь за глу­би­ну зна­ний, вос­пи­ты­вай­те в себе выс­шую чело­веч­ность! 13. Всякое искус­ство есть диа­лог меж­ду худож­ни­ком и пуб­ли­кой. Об этом хоро­шо зна­ют акте­ры на сцене, ибо у них это про­яв­ля­ет­ся нагляд­нее и рез­че. Грубее все­го, но зато и точ­нее все­го мож­но срав­нить вся­кое искус­ство с игрой в тен­нис, где хоро­шая, кра­си­вая игра зави­сит от обе­их сто­рон, ибо если игрок будет делать хоро­шие посыл­ки мяча, но в ответ не будет полу­чать обрат­ных подач, то ника­кой игры вооб­ще не полу­чит­ся. 14. Кот попался этим же вечером. Он украл со стола кусок ливерной колбасы и полез с ним на березу. Мы начали трясти березу. Кот уронил колбасу, она упала на голову Рувиму.</a:t>
            </a:r>
          </a:p>
        </p:txBody>
      </p:sp>
    </p:spTree>
    <p:extLst>
      <p:ext uri="{BB962C8B-B14F-4D97-AF65-F5344CB8AC3E}">
        <p14:creationId xmlns:p14="http://schemas.microsoft.com/office/powerpoint/2010/main" val="40201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/>
              <a:t>Задание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496944" cy="504056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2800" dirty="0">
                <a:effectLst/>
              </a:rPr>
              <a:t>1. Смысловой тип речи, в котором рассказывается о событиях, разворачивающихся во времени, - это </a:t>
            </a:r>
          </a:p>
          <a:p>
            <a:pPr algn="just"/>
            <a:r>
              <a:rPr lang="ru-RU" sz="2800" dirty="0">
                <a:effectLst/>
              </a:rPr>
              <a:t>2. Смысловой тип речи, в котором перечисляются признаки, свойства какого-либо предмета, явления, - это </a:t>
            </a:r>
          </a:p>
          <a:p>
            <a:pPr algn="just"/>
            <a:r>
              <a:rPr lang="ru-RU" sz="2800" dirty="0">
                <a:effectLst/>
              </a:rPr>
              <a:t>3. Смысловой тип речи, в котором мысль разъясняется, доказывается или опровергается с помощью аргументов, - это </a:t>
            </a:r>
          </a:p>
          <a:p>
            <a:pPr algn="just"/>
            <a:r>
              <a:rPr lang="ru-RU" sz="2800" dirty="0">
                <a:effectLst/>
              </a:rPr>
              <a:t>4. Виды описания…</a:t>
            </a:r>
          </a:p>
          <a:p>
            <a:pPr algn="just"/>
            <a:r>
              <a:rPr lang="ru-RU" sz="2800" dirty="0">
                <a:effectLst/>
              </a:rPr>
              <a:t>портрет</a:t>
            </a:r>
          </a:p>
          <a:p>
            <a:pPr algn="just"/>
            <a:r>
              <a:rPr lang="ru-RU" sz="2800" dirty="0">
                <a:effectLst/>
              </a:rPr>
              <a:t>пейзаж</a:t>
            </a:r>
          </a:p>
          <a:p>
            <a:pPr algn="just"/>
            <a:r>
              <a:rPr lang="ru-RU" sz="2800" dirty="0">
                <a:effectLst/>
              </a:rPr>
              <a:t>интерьер</a:t>
            </a:r>
          </a:p>
          <a:p>
            <a:pPr algn="just"/>
            <a:r>
              <a:rPr lang="ru-RU" sz="2800" dirty="0">
                <a:effectLst/>
              </a:rPr>
              <a:t>завязка</a:t>
            </a:r>
          </a:p>
          <a:p>
            <a:pPr algn="just"/>
            <a:r>
              <a:rPr lang="ru-RU" sz="2800" dirty="0">
                <a:effectLst/>
              </a:rPr>
              <a:t>рассуждение</a:t>
            </a:r>
          </a:p>
          <a:p>
            <a:pPr algn="just"/>
            <a:r>
              <a:rPr lang="ru-RU" sz="2800" dirty="0">
                <a:effectLst/>
              </a:rPr>
              <a:t>доказательство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/>
              <a:t>Задание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496944" cy="504056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800" dirty="0">
                <a:effectLst/>
              </a:rPr>
              <a:t>5. Художественное описание природы - это 6. Описание внешности человека (лица, одежды, позы, манер) - это </a:t>
            </a:r>
          </a:p>
          <a:p>
            <a:pPr algn="just"/>
            <a:r>
              <a:rPr lang="ru-RU" sz="2800" dirty="0">
                <a:effectLst/>
              </a:rPr>
              <a:t>7. Внутреннее пространство помещения и его изображение - это </a:t>
            </a:r>
          </a:p>
          <a:p>
            <a:pPr algn="just"/>
            <a:r>
              <a:rPr lang="ru-RU" sz="2800" dirty="0">
                <a:effectLst/>
              </a:rPr>
              <a:t>8. Повествование характеризуется частым употреблением …</a:t>
            </a:r>
          </a:p>
          <a:p>
            <a:pPr algn="just"/>
            <a:r>
              <a:rPr lang="ru-RU" sz="2800" dirty="0">
                <a:effectLst/>
              </a:rPr>
              <a:t>глаголов совершенного вида прошедшего времени</a:t>
            </a:r>
          </a:p>
          <a:p>
            <a:pPr algn="just"/>
            <a:r>
              <a:rPr lang="ru-RU" sz="2800" dirty="0">
                <a:effectLst/>
              </a:rPr>
              <a:t>наречий места и времени</a:t>
            </a:r>
          </a:p>
          <a:p>
            <a:pPr algn="just"/>
            <a:r>
              <a:rPr lang="ru-RU" sz="2800" dirty="0">
                <a:effectLst/>
              </a:rPr>
              <a:t>прилагательных</a:t>
            </a:r>
          </a:p>
          <a:p>
            <a:pPr algn="just"/>
            <a:r>
              <a:rPr lang="ru-RU" sz="2800" dirty="0">
                <a:effectLst/>
              </a:rPr>
              <a:t>наречий образа действия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8770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/>
              <a:t>Задание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496944" cy="5184576"/>
          </a:xfrm>
        </p:spPr>
        <p:txBody>
          <a:bodyPr>
            <a:normAutofit fontScale="55000" lnSpcReduction="20000"/>
          </a:bodyPr>
          <a:lstStyle/>
          <a:p>
            <a:pPr algn="just">
              <a:spcBef>
                <a:spcPts val="0"/>
              </a:spcBef>
            </a:pPr>
            <a:r>
              <a:rPr lang="ru-RU" sz="4000" dirty="0">
                <a:effectLst/>
              </a:rPr>
              <a:t>9. Описание характеризуется частым употреблением …</a:t>
            </a:r>
          </a:p>
          <a:p>
            <a:pPr algn="just">
              <a:spcBef>
                <a:spcPts val="0"/>
              </a:spcBef>
            </a:pPr>
            <a:r>
              <a:rPr lang="ru-RU" sz="4000" dirty="0">
                <a:effectLst/>
              </a:rPr>
              <a:t>существительных и прилагательных</a:t>
            </a:r>
          </a:p>
          <a:p>
            <a:pPr algn="just">
              <a:spcBef>
                <a:spcPts val="0"/>
              </a:spcBef>
            </a:pPr>
            <a:r>
              <a:rPr lang="ru-RU" sz="4000" dirty="0">
                <a:effectLst/>
              </a:rPr>
              <a:t>наречий образа действия</a:t>
            </a:r>
          </a:p>
          <a:p>
            <a:pPr algn="just">
              <a:spcBef>
                <a:spcPts val="0"/>
              </a:spcBef>
            </a:pPr>
            <a:r>
              <a:rPr lang="ru-RU" sz="4000" dirty="0">
                <a:effectLst/>
              </a:rPr>
              <a:t>назывных и безличных предложения</a:t>
            </a:r>
          </a:p>
          <a:p>
            <a:pPr algn="just">
              <a:spcBef>
                <a:spcPts val="0"/>
              </a:spcBef>
            </a:pPr>
            <a:r>
              <a:rPr lang="ru-RU" sz="4000" dirty="0">
                <a:effectLst/>
              </a:rPr>
              <a:t>подчинительных союзов</a:t>
            </a:r>
          </a:p>
          <a:p>
            <a:pPr algn="just">
              <a:spcBef>
                <a:spcPts val="0"/>
              </a:spcBef>
            </a:pPr>
            <a:r>
              <a:rPr lang="ru-RU" sz="4000" dirty="0">
                <a:effectLst/>
              </a:rPr>
              <a:t>вводных слов</a:t>
            </a:r>
          </a:p>
          <a:p>
            <a:pPr algn="just">
              <a:spcBef>
                <a:spcPts val="0"/>
              </a:spcBef>
            </a:pPr>
            <a:r>
              <a:rPr lang="ru-RU" sz="4000" dirty="0">
                <a:effectLst/>
              </a:rPr>
              <a:t>абстрактной лексики</a:t>
            </a:r>
          </a:p>
          <a:p>
            <a:pPr algn="just">
              <a:spcBef>
                <a:spcPts val="0"/>
              </a:spcBef>
            </a:pPr>
            <a:endParaRPr lang="ru-RU" sz="4000" dirty="0">
              <a:effectLst/>
            </a:endParaRPr>
          </a:p>
          <a:p>
            <a:pPr algn="just">
              <a:spcBef>
                <a:spcPts val="0"/>
              </a:spcBef>
            </a:pPr>
            <a:r>
              <a:rPr lang="ru-RU" sz="4000" dirty="0">
                <a:effectLst/>
              </a:rPr>
              <a:t>10. Рассуждение характеризуется частотностью …</a:t>
            </a:r>
          </a:p>
          <a:p>
            <a:pPr algn="just">
              <a:spcBef>
                <a:spcPts val="0"/>
              </a:spcBef>
            </a:pPr>
            <a:r>
              <a:rPr lang="ru-RU" sz="4000" dirty="0">
                <a:effectLst/>
              </a:rPr>
              <a:t>абстрактной лексики</a:t>
            </a:r>
          </a:p>
          <a:p>
            <a:pPr algn="just">
              <a:spcBef>
                <a:spcPts val="0"/>
              </a:spcBef>
            </a:pPr>
            <a:r>
              <a:rPr lang="ru-RU" sz="4000" dirty="0">
                <a:effectLst/>
              </a:rPr>
              <a:t>номинативных предложений</a:t>
            </a:r>
          </a:p>
          <a:p>
            <a:pPr algn="just">
              <a:spcBef>
                <a:spcPts val="0"/>
              </a:spcBef>
            </a:pPr>
            <a:r>
              <a:rPr lang="ru-RU" sz="4000" dirty="0">
                <a:effectLst/>
              </a:rPr>
              <a:t>простых предложений</a:t>
            </a:r>
          </a:p>
          <a:p>
            <a:pPr algn="just">
              <a:spcBef>
                <a:spcPts val="0"/>
              </a:spcBef>
            </a:pPr>
            <a:r>
              <a:rPr lang="ru-RU" sz="4000" dirty="0">
                <a:effectLst/>
              </a:rPr>
              <a:t>осложненных и сложных предложений</a:t>
            </a:r>
          </a:p>
          <a:p>
            <a:pPr algn="just">
              <a:spcBef>
                <a:spcPts val="0"/>
              </a:spcBef>
            </a:pPr>
            <a:r>
              <a:rPr lang="ru-RU" sz="4000" dirty="0">
                <a:effectLst/>
              </a:rPr>
              <a:t>номинативных предложений</a:t>
            </a:r>
          </a:p>
        </p:txBody>
      </p:sp>
    </p:spTree>
    <p:extLst>
      <p:ext uri="{BB962C8B-B14F-4D97-AF65-F5344CB8AC3E}">
        <p14:creationId xmlns:p14="http://schemas.microsoft.com/office/powerpoint/2010/main" val="784658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/>
              <a:t>Задание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496944" cy="5184576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4000" dirty="0">
                <a:effectLst/>
              </a:rPr>
              <a:t>11. Слышно только, как глухо шумит внизу Днепр и с трех сторон один за другим отдаются удары мгновенно пробудившихся волн. Он не бунтует. Он, как старик, ворчит и ропщет; ему всё немило; всё переменилось около него; тихо враждует он с прибрежными горами, лесами, лугами и несет на них жалобу в Черное море. (Н. Гоголь).</a:t>
            </a:r>
          </a:p>
          <a:p>
            <a:pPr algn="just"/>
            <a:r>
              <a:rPr lang="ru-RU" sz="4000" dirty="0">
                <a:effectLst/>
              </a:rPr>
              <a:t>Стиль и тип речи…</a:t>
            </a:r>
          </a:p>
          <a:p>
            <a:pPr algn="just"/>
            <a:r>
              <a:rPr lang="ru-RU" sz="4000" dirty="0">
                <a:effectLst/>
              </a:rPr>
              <a:t>художественный, описание</a:t>
            </a:r>
          </a:p>
          <a:p>
            <a:pPr algn="just"/>
            <a:r>
              <a:rPr lang="ru-RU" sz="4000" dirty="0">
                <a:effectLst/>
              </a:rPr>
              <a:t>деловой, повествование</a:t>
            </a:r>
          </a:p>
          <a:p>
            <a:pPr algn="just"/>
            <a:r>
              <a:rPr lang="ru-RU" sz="4000" dirty="0">
                <a:effectLst/>
              </a:rPr>
              <a:t>публицистический, рассуждение</a:t>
            </a:r>
          </a:p>
          <a:p>
            <a:pPr algn="just"/>
            <a:r>
              <a:rPr lang="ru-RU" sz="4000" dirty="0">
                <a:effectLst/>
              </a:rPr>
              <a:t>научный, описание</a:t>
            </a:r>
          </a:p>
          <a:p>
            <a:pPr algn="just"/>
            <a:endParaRPr lang="ru-RU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94243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/>
              <a:t>Задание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496944" cy="5184576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4000" dirty="0">
                <a:effectLst/>
              </a:rPr>
              <a:t>12. Между тем черт крался потихоньку к месяцу и уже протянул было руку схватить его, но вдруг отдернул ее назад, как бы обжегшись, пососал пальцы, заболтал ногою и забежал с другой стороны, и снова отскочил и отдернул руку. Однако ж, несмотря на все неудачи, хитрый черт не оставил своих проказ. Подбежавши, вдруг схватил он обеими руками месяц, кривляясь и дуя, перекидывая его из одной руки в другую, как мужик, доставший голыми руками огонь для своей люльки; наконец поспешно спрятал в карман и, как будто ни в чем не бывал, побежал далее. (Н. Гоголь).</a:t>
            </a:r>
          </a:p>
          <a:p>
            <a:pPr algn="just"/>
            <a:r>
              <a:rPr lang="ru-RU" sz="4000" dirty="0">
                <a:effectLst/>
              </a:rPr>
              <a:t>Стиль и тип речи…</a:t>
            </a:r>
          </a:p>
          <a:p>
            <a:pPr algn="just"/>
            <a:r>
              <a:rPr lang="ru-RU" sz="4000" dirty="0">
                <a:effectLst/>
              </a:rPr>
              <a:t>научный, описание</a:t>
            </a:r>
          </a:p>
          <a:p>
            <a:pPr algn="just"/>
            <a:r>
              <a:rPr lang="ru-RU" sz="4000" dirty="0">
                <a:effectLst/>
              </a:rPr>
              <a:t>художественный, повествование</a:t>
            </a:r>
          </a:p>
          <a:p>
            <a:pPr algn="just"/>
            <a:r>
              <a:rPr lang="ru-RU" sz="4000" dirty="0">
                <a:effectLst/>
              </a:rPr>
              <a:t>деловой, описание</a:t>
            </a:r>
          </a:p>
          <a:p>
            <a:pPr algn="just"/>
            <a:r>
              <a:rPr lang="ru-RU" sz="4000" dirty="0">
                <a:effectLst/>
              </a:rPr>
              <a:t>публицистический, рассуждение</a:t>
            </a:r>
          </a:p>
          <a:p>
            <a:pPr algn="just"/>
            <a:endParaRPr lang="ru-RU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62910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Стилистика. Типы речи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564904"/>
            <a:ext cx="8496944" cy="3888432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effectLst/>
              </a:rPr>
              <a:t>Стилистика</a:t>
            </a:r>
            <a:r>
              <a:rPr lang="ru-RU" sz="2800" dirty="0">
                <a:effectLst/>
              </a:rPr>
              <a:t> – раздел науки о языке, изучающий стили языка и стили речи, а также изобразительно-выразительные средства.</a:t>
            </a:r>
          </a:p>
          <a:p>
            <a:pPr algn="just"/>
            <a:r>
              <a:rPr lang="ru-RU" sz="2800" b="1" dirty="0">
                <a:effectLst/>
              </a:rPr>
              <a:t>Типы речи</a:t>
            </a:r>
            <a:r>
              <a:rPr lang="ru-RU" sz="2800" dirty="0">
                <a:effectLst/>
              </a:rPr>
              <a:t> – это способ изложения, который выбирает автор текста.</a:t>
            </a:r>
          </a:p>
        </p:txBody>
      </p:sp>
    </p:spTree>
    <p:extLst>
      <p:ext uri="{BB962C8B-B14F-4D97-AF65-F5344CB8AC3E}">
        <p14:creationId xmlns:p14="http://schemas.microsoft.com/office/powerpoint/2010/main" val="275947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/>
              <a:t>Задание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496944" cy="5184576"/>
          </a:xfrm>
        </p:spPr>
        <p:txBody>
          <a:bodyPr>
            <a:normAutofit fontScale="55000" lnSpcReduction="20000"/>
          </a:bodyPr>
          <a:lstStyle/>
          <a:p>
            <a:pPr indent="450215" algn="just"/>
            <a:r>
              <a:rPr lang="ru-RU" sz="2500" dirty="0">
                <a:effectLst/>
              </a:rPr>
              <a:t>13. Когда произносится имя Ивана Сергеевича Тургене­ва, сразу возникают в сознании не только «Записки охот­ника», «Дворянское гнездо», «Отцы и дети» (и все рома­ны), не только «Стихотворения в прозе» и «Вешние воды», не только Спасское-Лутовиново, но сразу возникают также Париж и Полина Виардо. Можно подсчитать (специалисты и подсчитали), сколько лет в общей слож­ности провел русский писатель за границей. Говорят, чуть ли не полжизни. Возможно, возможно... Однако я смею утверждать, что Тургенев не уезжал от России ни на один день. Из России уезжал, а от России - нет. Если человек сидит за рабочим столом над лис­том бумаги и пишет «Записки охотника», позволитель­но спросить, где же он находится на самом деле - в Париже, на улице Дуэ, или около костра с крестьянскими детьми, среди ночного Бежина луга? Ведь и Гоголь жива! в Риме и писал там «Мертвые души».</a:t>
            </a:r>
          </a:p>
          <a:p>
            <a:pPr indent="450215" algn="just"/>
            <a:r>
              <a:rPr lang="ru-RU" sz="2500" dirty="0">
                <a:effectLst/>
              </a:rPr>
              <a:t>Трагедия писателя начинается тогда, когда он перестает ощущать свою аудиторию, когда слово его не находит отклика, а уходит как в вату. Между прочим, такая беда может приключиться с писателем, сиди он хоть в самой середине своей страны, достаточно ему утратить духовную связь с читателем, а еще громче говоря— с народом. Тургенев этой связи никогда, ни на одно мгновение не терял. (В. Солоухин).</a:t>
            </a:r>
          </a:p>
          <a:p>
            <a:pPr indent="450215" algn="just"/>
            <a:r>
              <a:rPr lang="ru-RU" sz="2500" dirty="0">
                <a:effectLst/>
              </a:rPr>
              <a:t>Стиль и тип речи…</a:t>
            </a:r>
          </a:p>
          <a:p>
            <a:pPr indent="450215" algn="just"/>
            <a:r>
              <a:rPr lang="ru-RU" sz="2500" dirty="0">
                <a:effectLst/>
              </a:rPr>
              <a:t>официально-деловой, описание</a:t>
            </a:r>
          </a:p>
          <a:p>
            <a:pPr indent="450215" algn="just"/>
            <a:r>
              <a:rPr lang="ru-RU" sz="2500" dirty="0">
                <a:effectLst/>
              </a:rPr>
              <a:t>научный, описание</a:t>
            </a:r>
          </a:p>
          <a:p>
            <a:pPr indent="450215" algn="just"/>
            <a:r>
              <a:rPr lang="ru-RU" sz="2500" dirty="0">
                <a:effectLst/>
              </a:rPr>
              <a:t>художественный, описание</a:t>
            </a:r>
          </a:p>
          <a:p>
            <a:pPr indent="450215" algn="just"/>
            <a:r>
              <a:rPr lang="ru-RU" sz="2500" dirty="0">
                <a:effectLst/>
              </a:rPr>
              <a:t>публицистический, рассуждение</a:t>
            </a:r>
          </a:p>
          <a:p>
            <a:pPr indent="450215" algn="just"/>
            <a:endParaRPr lang="ru-RU" sz="2500" dirty="0">
              <a:effectLst/>
            </a:endParaRPr>
          </a:p>
          <a:p>
            <a:pPr algn="just"/>
            <a:endParaRPr lang="ru-RU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4846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/>
              <a:t>Задание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496944" cy="5184576"/>
          </a:xfrm>
        </p:spPr>
        <p:txBody>
          <a:bodyPr>
            <a:normAutofit/>
          </a:bodyPr>
          <a:lstStyle/>
          <a:p>
            <a:pPr indent="450215" algn="just"/>
            <a:r>
              <a:rPr lang="ru-RU" sz="1600" dirty="0">
                <a:effectLst/>
              </a:rPr>
              <a:t>14. Стояли жаркие, безветренные июньские дни. Лист в лесу сочен, густ и зелен, только кое-где срываются пожелтевшие березовые и липовые листы. Кус­ты шиповника осыпаны душистыми цветами, в лесных лугах сплошной медовый клевер, рожь густая, рослая, темнеет и волнуется, до половины налилась, в низах перекликаются коростели, в овсах и ржах то и дело щелкают перепела, соловей в лесу толь­ко изредка сделает колено и замолкнет, сухой жар печет. По дорогам лежит неподвижно на палец сухая пыль и поднимается густым облаком, уносимым то вправо, то влево случайным слабым дуновением. (Л. Толстой).</a:t>
            </a:r>
          </a:p>
          <a:p>
            <a:pPr indent="450215" algn="just"/>
            <a:r>
              <a:rPr lang="ru-RU" sz="1600" dirty="0">
                <a:effectLst/>
              </a:rPr>
              <a:t>Стиль и тип речи …</a:t>
            </a:r>
          </a:p>
          <a:p>
            <a:pPr indent="450215" algn="just"/>
            <a:r>
              <a:rPr lang="ru-RU" sz="1600" dirty="0">
                <a:effectLst/>
              </a:rPr>
              <a:t>художественный, описание</a:t>
            </a:r>
          </a:p>
          <a:p>
            <a:pPr indent="450215" algn="just"/>
            <a:r>
              <a:rPr lang="ru-RU" sz="1600" dirty="0">
                <a:effectLst/>
              </a:rPr>
              <a:t>художественный, рассуждение</a:t>
            </a:r>
          </a:p>
          <a:p>
            <a:pPr indent="450215" algn="just"/>
            <a:r>
              <a:rPr lang="ru-RU" sz="1600" dirty="0">
                <a:effectLst/>
              </a:rPr>
              <a:t>публицистический, рассуждение</a:t>
            </a:r>
          </a:p>
          <a:p>
            <a:pPr indent="450215" algn="just"/>
            <a:r>
              <a:rPr lang="ru-RU" sz="1600" dirty="0">
                <a:effectLst/>
              </a:rPr>
              <a:t>научный, описание</a:t>
            </a:r>
          </a:p>
          <a:p>
            <a:pPr algn="just"/>
            <a:endParaRPr lang="ru-RU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696250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/>
              <a:t>Задание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496944" cy="5184576"/>
          </a:xfrm>
        </p:spPr>
        <p:txBody>
          <a:bodyPr>
            <a:normAutofit fontScale="92500" lnSpcReduction="10000"/>
          </a:bodyPr>
          <a:lstStyle/>
          <a:p>
            <a:pPr indent="450215" algn="just"/>
            <a:r>
              <a:rPr lang="ru-RU" sz="1700" dirty="0">
                <a:effectLst/>
              </a:rPr>
              <a:t>15. Носитель полнофункционального типа умеет строить монологическую речь, сохраняя логическую нить повествования или рассуждения. Характер при­меняемых для этого текстовых скреп во многом за­висит от функциональной разновидности текста (дискурса), но, как правило, разнообразие используемых для этого слов и целесообразное их употребление - тоже характерная черта носителя полнофункционального типа. В письменной речи это еще и творческое, всегда целесообразное использование абзацного выделения мыслей (абзацного членения). И письменный, и устные дискурсы носителей полнофункционального типа речевой культуры отличаются не только богатством лексики, интонаций и других языковых средств, но и — это самое главное — творческим на­чалом, </a:t>
            </a:r>
            <a:r>
              <a:rPr lang="ru-RU" sz="1700" dirty="0" err="1">
                <a:effectLst/>
              </a:rPr>
              <a:t>нештампованностью</a:t>
            </a:r>
            <a:r>
              <a:rPr lang="ru-RU" sz="1700" dirty="0">
                <a:effectLst/>
              </a:rPr>
              <a:t> речи. (О. Сиротинина).</a:t>
            </a:r>
          </a:p>
          <a:p>
            <a:pPr indent="450215" algn="just"/>
            <a:r>
              <a:rPr lang="ru-RU" sz="1700" dirty="0">
                <a:effectLst/>
              </a:rPr>
              <a:t>Стиль и тип речи…</a:t>
            </a:r>
          </a:p>
          <a:p>
            <a:pPr indent="450215" algn="just"/>
            <a:r>
              <a:rPr lang="ru-RU" sz="1700" dirty="0">
                <a:effectLst/>
              </a:rPr>
              <a:t>разговорный, описание</a:t>
            </a:r>
          </a:p>
          <a:p>
            <a:pPr indent="450215" algn="just"/>
            <a:r>
              <a:rPr lang="ru-RU" sz="1700" dirty="0">
                <a:effectLst/>
              </a:rPr>
              <a:t>публицистический, рассуждение</a:t>
            </a:r>
          </a:p>
          <a:p>
            <a:pPr indent="450215" algn="just"/>
            <a:r>
              <a:rPr lang="ru-RU" sz="1700" dirty="0">
                <a:effectLst/>
              </a:rPr>
              <a:t>научный, описание</a:t>
            </a:r>
          </a:p>
          <a:p>
            <a:pPr indent="450215" algn="just"/>
            <a:r>
              <a:rPr lang="ru-RU" sz="1700" dirty="0">
                <a:effectLst/>
              </a:rPr>
              <a:t>официально-деловой, рассуждение</a:t>
            </a:r>
          </a:p>
          <a:p>
            <a:pPr algn="just"/>
            <a:endParaRPr lang="ru-RU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065918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/>
              <a:t>Задание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496944" cy="5184576"/>
          </a:xfrm>
        </p:spPr>
        <p:txBody>
          <a:bodyPr>
            <a:normAutofit/>
          </a:bodyPr>
          <a:lstStyle/>
          <a:p>
            <a:pPr indent="450215" algn="just"/>
            <a:r>
              <a:rPr lang="ru-RU" sz="1800" dirty="0">
                <a:effectLst/>
              </a:rPr>
              <a:t>16. Выборы. Форма прямого волеизъявления граждан, осуществляемого в соответствии с Конс­титуцией Российской Федерации (РФ), федеральными законами, конституциями (уставами), законами субъектов РФ, уставами муниципальных образований в целях формирования органа государственной власти, органа местного самоуправления или наделения полномочиями гражданского лица (Федеральный закон от 12 июня 2002 г. № 67-ФЗ «Об основных гарантиях избирательных прав и права на участие в референдуме граждан РФ»).</a:t>
            </a:r>
          </a:p>
          <a:p>
            <a:pPr indent="450215" algn="just"/>
            <a:r>
              <a:rPr lang="ru-RU" sz="1800" dirty="0">
                <a:effectLst/>
              </a:rPr>
              <a:t>Стиль и тип речи…</a:t>
            </a:r>
          </a:p>
          <a:p>
            <a:pPr indent="450215" algn="just"/>
            <a:r>
              <a:rPr lang="ru-RU" sz="1800" dirty="0">
                <a:effectLst/>
              </a:rPr>
              <a:t>художественный, описание</a:t>
            </a:r>
          </a:p>
          <a:p>
            <a:pPr indent="450215" algn="just"/>
            <a:r>
              <a:rPr lang="ru-RU" sz="1800" dirty="0">
                <a:effectLst/>
              </a:rPr>
              <a:t>официально-деловой, описание</a:t>
            </a:r>
          </a:p>
          <a:p>
            <a:pPr indent="450215" algn="just"/>
            <a:r>
              <a:rPr lang="ru-RU" sz="1800" dirty="0">
                <a:effectLst/>
              </a:rPr>
              <a:t>научный, описание</a:t>
            </a:r>
          </a:p>
          <a:p>
            <a:pPr indent="450215" algn="just"/>
            <a:r>
              <a:rPr lang="ru-RU" sz="1800" dirty="0">
                <a:effectLst/>
              </a:rPr>
              <a:t>разговорный, описание</a:t>
            </a:r>
          </a:p>
          <a:p>
            <a:pPr algn="just"/>
            <a:endParaRPr lang="ru-RU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092019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/>
              <a:t>Задание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496944" cy="5184576"/>
          </a:xfrm>
        </p:spPr>
        <p:txBody>
          <a:bodyPr>
            <a:normAutofit/>
          </a:bodyPr>
          <a:lstStyle/>
          <a:p>
            <a:pPr indent="450215" algn="just"/>
            <a:r>
              <a:rPr lang="ru-RU" sz="1800" dirty="0">
                <a:effectLst/>
              </a:rPr>
              <a:t>17. Вот еще из впечатлений было что... Когда я первый раз с медведем... Один раз ночевал я в лесу. Страшно, да и холодно - мороз до костей дерет. В тот раз я с мишкой встретился. С вечера пришел на ток на </a:t>
            </a:r>
            <a:r>
              <a:rPr lang="ru-RU" sz="1800" dirty="0" err="1">
                <a:effectLst/>
              </a:rPr>
              <a:t>подслух</a:t>
            </a:r>
            <a:r>
              <a:rPr lang="ru-RU" sz="1800" dirty="0">
                <a:effectLst/>
              </a:rPr>
              <a:t> - послушать, значит. Слышу - вроде бы там кто-то сел. То есть такое вот ощущение - как будто там кто-то есть. Тут тень меня накрыла — в трех метрах над головой пролетает филин, тихо подлетел, только чуть-чуть башкой повертел. Ну, думаю, сейчас я его хлопну - мне же помощники не нужны!</a:t>
            </a:r>
          </a:p>
          <a:p>
            <a:pPr indent="450215" algn="just"/>
            <a:r>
              <a:rPr lang="ru-RU" sz="1800" dirty="0">
                <a:effectLst/>
              </a:rPr>
              <a:t>Стиль и тип речи…</a:t>
            </a:r>
          </a:p>
          <a:p>
            <a:pPr indent="450215" algn="just"/>
            <a:r>
              <a:rPr lang="ru-RU" sz="1800" dirty="0">
                <a:effectLst/>
              </a:rPr>
              <a:t>научный, повествование</a:t>
            </a:r>
          </a:p>
          <a:p>
            <a:pPr indent="450215" algn="just"/>
            <a:r>
              <a:rPr lang="ru-RU" sz="1800" dirty="0">
                <a:effectLst/>
              </a:rPr>
              <a:t>официально-деловой, рассуждение</a:t>
            </a:r>
          </a:p>
          <a:p>
            <a:pPr indent="450215" algn="just"/>
            <a:r>
              <a:rPr lang="ru-RU" sz="1800" dirty="0">
                <a:effectLst/>
              </a:rPr>
              <a:t>публицистический, рассуждение</a:t>
            </a:r>
          </a:p>
          <a:p>
            <a:pPr indent="450215" algn="just"/>
            <a:r>
              <a:rPr lang="ru-RU" sz="1800" dirty="0">
                <a:effectLst/>
              </a:rPr>
              <a:t>разговорный, повествование</a:t>
            </a:r>
          </a:p>
          <a:p>
            <a:pPr indent="450215" algn="just"/>
            <a:endParaRPr lang="ru-RU" sz="1800" dirty="0">
              <a:effectLst/>
            </a:endParaRPr>
          </a:p>
          <a:p>
            <a:pPr algn="just"/>
            <a:endParaRPr lang="ru-RU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212020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/>
              <a:t>Задание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496944" cy="5184576"/>
          </a:xfrm>
        </p:spPr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18. В одной московской школе перестал ходить на занятия мальчик. Неделю не ходит, две… Телефона у Лёвы не было, и одноклассники решили сходить к нему домой. Дверь открыла Лёвина мама. Лицо у неё было очень грустное.</a:t>
            </a:r>
            <a:endParaRPr lang="ru-RU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повествование</a:t>
            </a:r>
            <a:endParaRPr lang="ru-RU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описание</a:t>
            </a:r>
            <a:endParaRPr lang="ru-RU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рассуждение</a:t>
            </a:r>
            <a:endParaRPr lang="ru-RU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19. Липовые яблоки были крупные и прозрачно-желтые. Если посмотреть сквозь яблоко на солнце, то оно просвечивалось как стакан свежего липового меда. В середине чернели зернышки. Потрясешь, бывало, спелым яблоком около уха, слышно, как гремят семечки.</a:t>
            </a:r>
            <a:endParaRPr lang="ru-RU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рассуждение</a:t>
            </a:r>
            <a:endParaRPr lang="ru-RU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Повествование</a:t>
            </a: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описание</a:t>
            </a:r>
            <a:endParaRPr lang="ru-RU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endParaRPr lang="ru-RU" sz="1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428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/>
              <a:t>Задание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496944" cy="5184576"/>
          </a:xfrm>
        </p:spPr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20. </a:t>
            </a: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Городской человек редко встречается с землёй. 3емля скрыта от его глаз каменными плитами, застывшей лавой асфальта. Она покоится в глубине чёрная, бурая, красная, серебристая. Городской человек не знает, чем пахнет земля, как она дышит в разные времена года, как страдает от жажды, как рожает хлеб.  А иногда боится земли, как смутной, незнакомой стихии. И тогда в душе затихает необходимое, естественное чувство сыновней любви к земле.</a:t>
            </a:r>
            <a:endParaRPr lang="ru-RU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рассуждение</a:t>
            </a:r>
            <a:endParaRPr lang="ru-RU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описание</a:t>
            </a:r>
            <a:endParaRPr lang="ru-RU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повествование</a:t>
            </a:r>
            <a:endParaRPr lang="ru-RU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endParaRPr lang="ru-RU" sz="1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5554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D49DF9-3219-A63C-40A4-CCEA421EA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2EB25F-6D93-8F06-2FE5-CAB1D4F84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968552"/>
          </a:xfrm>
        </p:spPr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Составить три текста, относящихся к разным типам речи, но на одну тему:</a:t>
            </a: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Осень</a:t>
            </a: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Зима</a:t>
            </a: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Весна</a:t>
            </a: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Лето</a:t>
            </a: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Дождь</a:t>
            </a: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Вьюга</a:t>
            </a: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</a:t>
            </a:r>
            <a:r>
              <a:rPr lang="ru-RU" smtClean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Ветер </a:t>
            </a:r>
            <a:endParaRPr lang="ru-RU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Зной</a:t>
            </a: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Ночь</a:t>
            </a: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День</a:t>
            </a:r>
          </a:p>
          <a:p>
            <a:pPr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01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Описание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824536"/>
          </a:xfrm>
        </p:spPr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Описание</a:t>
            </a:r>
            <a:r>
              <a:rPr lang="ru-RU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– это тип речи, при помощи которого изображается какое-либо явление действительности путем перечисления его постоянных или одновременно присутствующих признаков или действий (содержание описания можно передать на одном кадре фотоаппарата).</a:t>
            </a:r>
            <a:endParaRPr lang="ru-RU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В описании больше всего используются слова, обозначающие качества, свойства предметов (существительные, прилагательные, наречия).</a:t>
            </a:r>
            <a:endParaRPr lang="ru-RU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Описание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824536"/>
          </a:xfrm>
        </p:spPr>
        <p:txBody>
          <a:bodyPr>
            <a:normAutofit fontScale="92500" lnSpcReduction="10000"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Глаголы чаще употребляются в форме несовершенного вида прошедшего времени, а для особой наглядности, изобразительности описания – и в форме настоящего времени. Широко используются синонимы – определения (согласованные и несогласованные) и назывные предложения.</a:t>
            </a:r>
            <a:endParaRPr lang="ru-RU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Например: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Небо было ясное, чистое, нежно-голубого цвета. Легкие белые облака, освещенные с одной стороны розовым блеском, лениво плыли в прозрачной тишине. Восток алел и пламенел, отливая в иных местах перламутром и серебром. Из-за горизонта, точно гигантские растопыренные пальцы, тянулись вверх по небу золотые полосы от лучей еще не взошедшего солнца. (А. И. Куприн)</a:t>
            </a:r>
            <a:endParaRPr lang="ru-RU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65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Описание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DAAD341-67C1-FBE0-8FFC-33F93A370F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008539"/>
              </p:ext>
            </p:extLst>
          </p:nvPr>
        </p:nvGraphicFramePr>
        <p:xfrm>
          <a:off x="211523" y="1628800"/>
          <a:ext cx="8712967" cy="5012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8444">
                  <a:extLst>
                    <a:ext uri="{9D8B030D-6E8A-4147-A177-3AD203B41FA5}">
                      <a16:colId xmlns:a16="http://schemas.microsoft.com/office/drawing/2014/main" val="2976061364"/>
                    </a:ext>
                  </a:extLst>
                </a:gridCol>
                <a:gridCol w="2177635">
                  <a:extLst>
                    <a:ext uri="{9D8B030D-6E8A-4147-A177-3AD203B41FA5}">
                      <a16:colId xmlns:a16="http://schemas.microsoft.com/office/drawing/2014/main" val="1745754705"/>
                    </a:ext>
                  </a:extLst>
                </a:gridCol>
                <a:gridCol w="2178444">
                  <a:extLst>
                    <a:ext uri="{9D8B030D-6E8A-4147-A177-3AD203B41FA5}">
                      <a16:colId xmlns:a16="http://schemas.microsoft.com/office/drawing/2014/main" val="605599459"/>
                    </a:ext>
                  </a:extLst>
                </a:gridCol>
                <a:gridCol w="2178444">
                  <a:extLst>
                    <a:ext uri="{9D8B030D-6E8A-4147-A177-3AD203B41FA5}">
                      <a16:colId xmlns:a16="http://schemas.microsoft.com/office/drawing/2014/main" val="1843677795"/>
                    </a:ext>
                  </a:extLst>
                </a:gridCol>
              </a:tblGrid>
              <a:tr h="1410353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Описание — это мир в покое (одна фотография)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Типичная композиция </a:t>
                      </a:r>
                      <a:br>
                        <a:rPr lang="ru-RU" sz="1800" dirty="0">
                          <a:effectLst/>
                        </a:rPr>
                      </a:br>
                      <a:r>
                        <a:rPr lang="ru-RU" sz="1800" dirty="0">
                          <a:effectLst/>
                        </a:rPr>
                        <a:t>включает:</a:t>
                      </a:r>
                      <a:br>
                        <a:rPr lang="ru-RU" sz="1800" dirty="0">
                          <a:effectLst/>
                        </a:rPr>
                      </a:br>
                      <a:r>
                        <a:rPr lang="ru-RU" sz="1800" dirty="0">
                          <a:effectLst/>
                        </a:rPr>
                        <a:t>1) общее представление о предмете;</a:t>
                      </a:r>
                      <a:br>
                        <a:rPr lang="ru-RU" sz="1800" dirty="0">
                          <a:effectLst/>
                        </a:rPr>
                      </a:br>
                      <a:r>
                        <a:rPr lang="ru-RU" sz="1800" dirty="0">
                          <a:effectLst/>
                        </a:rPr>
                        <a:t>2) отдельные признаки предмета;</a:t>
                      </a:r>
                      <a:br>
                        <a:rPr lang="ru-RU" sz="1800" dirty="0">
                          <a:effectLst/>
                        </a:rPr>
                      </a:br>
                      <a:r>
                        <a:rPr lang="ru-RU" sz="1800" dirty="0">
                          <a:effectLst/>
                        </a:rPr>
                        <a:t>3) авторскую оценку, вывод, заключение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1) описание предмета, человека (его характеристика)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Какой он?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849079"/>
                  </a:ext>
                </a:extLst>
              </a:tr>
              <a:tr h="4494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2) описание места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Какой он?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5013205"/>
                  </a:ext>
                </a:extLst>
              </a:tr>
              <a:tr h="929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3) описание состояния окружающей среды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Какой он?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7571695"/>
                  </a:ext>
                </a:extLst>
              </a:tr>
              <a:tr h="1890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4) описание состояния лица (человека)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Каково ему? Какие у него чувства, ощущения? (Плохо, радостно, грустно, не по себе и т. д.)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0366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80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08912" cy="808038"/>
          </a:xfrm>
        </p:spPr>
        <p:txBody>
          <a:bodyPr>
            <a:normAutofit/>
          </a:bodyPr>
          <a:lstStyle/>
          <a:p>
            <a:r>
              <a:rPr lang="ru-RU" dirty="0"/>
              <a:t>повествование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88766"/>
            <a:ext cx="8352928" cy="4808585"/>
          </a:xfrm>
        </p:spPr>
        <p:txBody>
          <a:bodyPr>
            <a:normAutofit fontScale="92500" lnSpcReduction="10000"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Повествование</a:t>
            </a:r>
            <a:r>
              <a:rPr lang="ru-RU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– это тип речи, при помощи которого рассказывается о каких-либо событиях в их временной последовательности; сообщается о последовательно сменяющих друг друга действиях или событиях (содержание повествования можно передать лишь на нескольких кадрах фотоаппарата).</a:t>
            </a:r>
            <a:endParaRPr lang="ru-RU" sz="2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В текстах повествовательного типа особая роль принадлежит глаголам, особенно в форме прошедшего времени несовершенного вида (приехал, увидел, разработал и т. д.).</a:t>
            </a:r>
            <a:endParaRPr lang="ru-RU" sz="2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08912" cy="808038"/>
          </a:xfrm>
        </p:spPr>
        <p:txBody>
          <a:bodyPr>
            <a:normAutofit/>
          </a:bodyPr>
          <a:lstStyle/>
          <a:p>
            <a:r>
              <a:rPr lang="ru-RU" dirty="0"/>
              <a:t>повествование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88766"/>
            <a:ext cx="8352928" cy="4808585"/>
          </a:xfrm>
        </p:spPr>
        <p:txBody>
          <a:bodyPr>
            <a:normAutofit fontScale="85000" lnSpcReduction="10000"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Повествование помогает наглядно представить действия, движения людей и явлений во времени и пространстве.</a:t>
            </a:r>
            <a:endParaRPr lang="ru-RU" sz="2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Например: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И вдруг... случилось что-то необъяснимое, почти сверхъестественное. Мышастый дог внезапно грохнулся на спину, и какая-то невидимая сила повлекла его с тротуара. Вслед за этим та же невидимая сила плотно охватила горло изумленного Джека... Джек уперся передними ногами и яростно замотал головой. Но незримое «что-то» так стиснуло его шею, что коричневый пойнтер лишился сознания. (А. И. Куприн)</a:t>
            </a:r>
            <a:endParaRPr lang="ru-RU" sz="2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59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08912" cy="808038"/>
          </a:xfrm>
        </p:spPr>
        <p:txBody>
          <a:bodyPr>
            <a:normAutofit/>
          </a:bodyPr>
          <a:lstStyle/>
          <a:p>
            <a:r>
              <a:rPr lang="ru-RU" dirty="0"/>
              <a:t>повествование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88766"/>
            <a:ext cx="8352928" cy="4808585"/>
          </a:xfrm>
        </p:spPr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endParaRPr lang="ru-RU" sz="2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E1F0F67-F3EC-1BCD-47A5-B4DA9F7265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17910"/>
              </p:ext>
            </p:extLst>
          </p:nvPr>
        </p:nvGraphicFramePr>
        <p:xfrm>
          <a:off x="323528" y="1772816"/>
          <a:ext cx="8496943" cy="4824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2051">
                  <a:extLst>
                    <a:ext uri="{9D8B030D-6E8A-4147-A177-3AD203B41FA5}">
                      <a16:colId xmlns:a16="http://schemas.microsoft.com/office/drawing/2014/main" val="1921685721"/>
                    </a:ext>
                  </a:extLst>
                </a:gridCol>
                <a:gridCol w="2832051">
                  <a:extLst>
                    <a:ext uri="{9D8B030D-6E8A-4147-A177-3AD203B41FA5}">
                      <a16:colId xmlns:a16="http://schemas.microsoft.com/office/drawing/2014/main" val="889718886"/>
                    </a:ext>
                  </a:extLst>
                </a:gridCol>
                <a:gridCol w="2832841">
                  <a:extLst>
                    <a:ext uri="{9D8B030D-6E8A-4147-A177-3AD203B41FA5}">
                      <a16:colId xmlns:a16="http://schemas.microsoft.com/office/drawing/2014/main" val="1381854359"/>
                    </a:ext>
                  </a:extLst>
                </a:gridCol>
              </a:tblGrid>
              <a:tr h="4824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Повествование — это мир в движении (один кадр сменяет другой)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Типичная композиция 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включает: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1) завязку (начало событий);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2) развитие действия;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3) кульминацию;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4) развязку (итог событий)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Разновидности повествования: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1) изобразительное;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2) информативное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5054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3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2633" y="692696"/>
            <a:ext cx="6798734" cy="1303867"/>
          </a:xfrm>
        </p:spPr>
        <p:txBody>
          <a:bodyPr/>
          <a:lstStyle/>
          <a:p>
            <a:r>
              <a:rPr lang="ru-RU" dirty="0"/>
              <a:t>рассуждение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0982"/>
            <a:ext cx="8443664" cy="4976370"/>
          </a:xfrm>
        </p:spPr>
        <p:txBody>
          <a:bodyPr>
            <a:no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Рассуждение</a:t>
            </a:r>
            <a:r>
              <a:rPr lang="ru-RU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– это тип речи, при помощи которого доказывается или объясняется какое-либо положение, мысль; говорится о причинах и следствиях событий и явлений, оценках и чувствах (о том, что нельзя сфотографировать).</a:t>
            </a:r>
            <a:endParaRPr lang="ru-RU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В текстах-рассуждениях особая роль принадлежит вводным словам, указывающим на связь мыслей, последовательность изложения (во-первых, во-вторых, итак, таким образом, следовательно, с одной стороны, с другой стороны), а также подчинительным союзам со значением причины, следствия, уступки (для того чтобы, вследствие того чтобы, так как, хотя, несмотря на то что и т. д.). </a:t>
            </a:r>
            <a:endParaRPr lang="ru-RU" sz="2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1314</TotalTime>
  <Words>2183</Words>
  <Application>Microsoft Office PowerPoint</Application>
  <PresentationFormat>Экран (4:3)</PresentationFormat>
  <Paragraphs>163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Arial</vt:lpstr>
      <vt:lpstr>Bookman Old Style</vt:lpstr>
      <vt:lpstr>Calibri</vt:lpstr>
      <vt:lpstr>MS Mincho</vt:lpstr>
      <vt:lpstr>Rockwell</vt:lpstr>
      <vt:lpstr>Times New Roman</vt:lpstr>
      <vt:lpstr>Damask</vt:lpstr>
      <vt:lpstr>Стилистика.  Типы речи, их общая характеристика</vt:lpstr>
      <vt:lpstr>Стилистика. Типы речи</vt:lpstr>
      <vt:lpstr>Описание</vt:lpstr>
      <vt:lpstr>Описание</vt:lpstr>
      <vt:lpstr>Описание</vt:lpstr>
      <vt:lpstr>повествование</vt:lpstr>
      <vt:lpstr>повествование</vt:lpstr>
      <vt:lpstr>повествование</vt:lpstr>
      <vt:lpstr>рассуждение</vt:lpstr>
      <vt:lpstr>рассуждение</vt:lpstr>
      <vt:lpstr>рассуждение</vt:lpstr>
      <vt:lpstr>Задание 1</vt:lpstr>
      <vt:lpstr>Задание 1</vt:lpstr>
      <vt:lpstr>Задание 1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Домашнее задание</vt:lpstr>
    </vt:vector>
  </TitlesOfParts>
  <Company>Enter-ПК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Текст, его строение и виды его преобразования</dc:title>
  <dc:creator>Анастасия</dc:creator>
  <cp:lastModifiedBy>Белозор Анастасия Сергеевна</cp:lastModifiedBy>
  <cp:revision>38</cp:revision>
  <dcterms:created xsi:type="dcterms:W3CDTF">2020-01-13T02:34:33Z</dcterms:created>
  <dcterms:modified xsi:type="dcterms:W3CDTF">2023-04-06T06:36:00Z</dcterms:modified>
</cp:coreProperties>
</file>