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объект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вертикальный текст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Вертикальный заголовок и текст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Два объекта" type="twoObj">
  <p:cSld name="TWO_OBJECT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6" name="Google Shape;26;p4"/>
          <p:cNvSpPr txBox="1"/>
          <p:nvPr>
            <p:ph idx="2" type="body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7" name="Google Shape;27;p4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раздела" type="secHead">
  <p:cSld name="SECTION_HEADER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sz="40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Сравнение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олько заголовок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Пустой слайд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Объект с подписью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Рисунок с подписью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2CC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Relationship Id="rId4" Type="http://schemas.openxmlformats.org/officeDocument/2006/relationships/image" Target="../media/image17.png"/><Relationship Id="rId5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jpg"/><Relationship Id="rId4" Type="http://schemas.openxmlformats.org/officeDocument/2006/relationships/image" Target="../media/image1.jpg"/><Relationship Id="rId5" Type="http://schemas.openxmlformats.org/officeDocument/2006/relationships/image" Target="../media/image2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jpg"/><Relationship Id="rId4" Type="http://schemas.openxmlformats.org/officeDocument/2006/relationships/image" Target="../media/image1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Relationship Id="rId4" Type="http://schemas.openxmlformats.org/officeDocument/2006/relationships/image" Target="../media/image19.png"/><Relationship Id="rId11" Type="http://schemas.openxmlformats.org/officeDocument/2006/relationships/image" Target="../media/image24.jpg"/><Relationship Id="rId10" Type="http://schemas.openxmlformats.org/officeDocument/2006/relationships/image" Target="../media/image21.png"/><Relationship Id="rId9" Type="http://schemas.openxmlformats.org/officeDocument/2006/relationships/image" Target="../media/image22.png"/><Relationship Id="rId5" Type="http://schemas.openxmlformats.org/officeDocument/2006/relationships/image" Target="../media/image20.png"/><Relationship Id="rId6" Type="http://schemas.openxmlformats.org/officeDocument/2006/relationships/image" Target="../media/image18.png"/><Relationship Id="rId7" Type="http://schemas.openxmlformats.org/officeDocument/2006/relationships/image" Target="../media/image11.png"/><Relationship Id="rId8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pp.userapi.com/c850532/v850532179/6c5c5/kwg6Qf9KmLg.jpg"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6105" y="-13390"/>
            <a:ext cx="9174594" cy="687139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ru-RU"/>
              <a:t>«ПРЫГ-СКОК КОМАНДА»</a:t>
            </a:r>
            <a:endParaRPr/>
          </a:p>
        </p:txBody>
      </p:sp>
      <p:sp>
        <p:nvSpPr>
          <p:cNvPr id="86" name="Google Shape;86;p13"/>
          <p:cNvSpPr txBox="1"/>
          <p:nvPr/>
        </p:nvSpPr>
        <p:spPr>
          <a:xfrm>
            <a:off x="6497050" y="6164425"/>
            <a:ext cx="2646900" cy="6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rgbClr val="FFFFFF"/>
                </a:solidFill>
              </a:rPr>
              <a:t>Студенты 511 группы специальность “Педиатрия”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 txBox="1"/>
          <p:nvPr>
            <p:ph type="title"/>
          </p:nvPr>
        </p:nvSpPr>
        <p:spPr>
          <a:xfrm>
            <a:off x="457200" y="274646"/>
            <a:ext cx="82296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Arial"/>
              <a:buNone/>
            </a:pPr>
            <a:r>
              <a:rPr lang="ru-RU" sz="3959"/>
              <a:t>Золотые правила фитбол -гимнастики</a:t>
            </a:r>
            <a:endParaRPr sz="3959"/>
          </a:p>
        </p:txBody>
      </p:sp>
      <p:sp>
        <p:nvSpPr>
          <p:cNvPr id="147" name="Google Shape;147;p22"/>
          <p:cNvSpPr txBox="1"/>
          <p:nvPr>
            <p:ph idx="1" type="body"/>
          </p:nvPr>
        </p:nvSpPr>
        <p:spPr>
          <a:xfrm>
            <a:off x="457200" y="1251400"/>
            <a:ext cx="8606700" cy="55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496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/>
              <a:t>Надевать детям удобную одежду, не мешающую движениям, и нескользкую обувь. </a:t>
            </a:r>
            <a:endParaRPr sz="1800"/>
          </a:p>
          <a:p>
            <a:pPr indent="-314960" lvl="0" marL="342900" rtl="0" algn="l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/>
              <a:t>Ни одно упражнение не должно причинять боль или доставлять дискомфорт.  </a:t>
            </a:r>
            <a:endParaRPr sz="1800"/>
          </a:p>
          <a:p>
            <a:pPr indent="-314960" lvl="0" marL="342900" rtl="0" algn="l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/>
              <a:t>При выполнении упражнений мяч не должен двигаться. </a:t>
            </a:r>
            <a:endParaRPr sz="1800"/>
          </a:p>
          <a:p>
            <a:pPr indent="-314960" lvl="0" marL="342900" rtl="0" algn="l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/>
              <a:t>Физическая нагрузка по времени должна быть строго </a:t>
            </a:r>
            <a:r>
              <a:rPr lang="ru-RU" sz="1800"/>
              <a:t>дозирована</a:t>
            </a:r>
            <a:r>
              <a:rPr lang="ru-RU" sz="1800"/>
              <a:t> в соответствии с возрастными возможностями детей. </a:t>
            </a:r>
            <a:endParaRPr sz="1800"/>
          </a:p>
          <a:p>
            <a:pPr indent="-314960" lvl="0" marL="342900" rtl="0" algn="l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/>
              <a:t>Следить за техникой выполнения упражнений, соблюдать приёмы страховки и учить самостраховке на занятии с мячами. </a:t>
            </a:r>
            <a:endParaRPr sz="1800"/>
          </a:p>
          <a:p>
            <a:pPr indent="-314960" lvl="0" marL="342900" rtl="0" algn="l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/>
              <a:t>Следует обращать особое внимание на признаки физического неблагополучия ребёнка, при появлении которых необходимо снизить нагрузку или прекратить на время занятие. </a:t>
            </a:r>
            <a:endParaRPr sz="1800"/>
          </a:p>
          <a:p>
            <a:pPr indent="-200660" lvl="0" marL="342900" rtl="0" algn="l">
              <a:lnSpc>
                <a:spcPct val="80000"/>
              </a:lnSpc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</a:pPr>
            <a:r>
              <a:t/>
            </a:r>
            <a:endParaRPr sz="2240"/>
          </a:p>
        </p:txBody>
      </p:sp>
      <p:pic>
        <p:nvPicPr>
          <p:cNvPr id="148" name="Google Shape;14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2450" y="4689878"/>
            <a:ext cx="3551550" cy="216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906650"/>
            <a:ext cx="2927025" cy="195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ru-RU"/>
              <a:t>В чем польза?</a:t>
            </a:r>
            <a:endParaRPr/>
          </a:p>
        </p:txBody>
      </p:sp>
      <p:sp>
        <p:nvSpPr>
          <p:cNvPr id="155" name="Google Shape;155;p23"/>
          <p:cNvSpPr txBox="1"/>
          <p:nvPr>
            <p:ph idx="1" type="body"/>
          </p:nvPr>
        </p:nvSpPr>
        <p:spPr>
          <a:xfrm>
            <a:off x="457200" y="1600200"/>
            <a:ext cx="8229600" cy="470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60"/>
              <a:buChar char="•"/>
            </a:pPr>
            <a:r>
              <a:rPr lang="ru-RU" sz="1760"/>
              <a:t>Позволяет развить отличный вестибулярный аппарат; Тренировка вестибулярного аппарата позволит ориентироваться в пространстве и не терять равновесие. Ребенка в будущем не будет укачивать в транспорте.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</a:pPr>
            <a:r>
              <a:t/>
            </a:r>
            <a:endParaRPr sz="1760"/>
          </a:p>
          <a:p>
            <a:pPr indent="-342900" lvl="0" marL="342900" rtl="0" algn="l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60"/>
              <a:buChar char="•"/>
            </a:pPr>
            <a:r>
              <a:rPr lang="ru-RU" sz="1760"/>
              <a:t>Способствует снятию мышечного гипертонуса  и улучшению пищеварительных процессов у новорожденных.</a:t>
            </a:r>
            <a:endParaRPr sz="1760"/>
          </a:p>
          <a:p>
            <a:pPr indent="-231140" lvl="0" marL="342900" rtl="0" algn="l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</a:pPr>
            <a:r>
              <a:t/>
            </a:r>
            <a:endParaRPr sz="1760"/>
          </a:p>
          <a:p>
            <a:pPr indent="-342900" lvl="0" marL="342900" rtl="0" algn="l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60"/>
              <a:buChar char="•"/>
            </a:pPr>
            <a:r>
              <a:rPr lang="ru-RU" sz="1760"/>
              <a:t>Укрепляет и развивает мышцы конечностей, спины, брюшного пресса. 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</a:pPr>
            <a:r>
              <a:t/>
            </a:r>
            <a:endParaRPr sz="1760"/>
          </a:p>
          <a:p>
            <a:pPr indent="-342900" lvl="0" marL="342900" rtl="0" algn="l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60"/>
              <a:buChar char="•"/>
            </a:pPr>
            <a:r>
              <a:rPr lang="ru-RU" sz="1760"/>
              <a:t>Успокаивает, так как движения на мяче по интенсивности и амплитуде схожи с перемещением малыша в животе у матери.</a:t>
            </a:r>
            <a:endParaRPr/>
          </a:p>
          <a:p>
            <a:pPr indent="-231140" lvl="0" marL="342900" rtl="0" algn="l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</a:pPr>
            <a:r>
              <a:t/>
            </a:r>
            <a:endParaRPr sz="1760"/>
          </a:p>
          <a:p>
            <a:pPr indent="-342900" lvl="0" marL="342900" rtl="0" algn="l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60"/>
              <a:buChar char="•"/>
            </a:pPr>
            <a:r>
              <a:rPr lang="ru-RU" sz="1760"/>
              <a:t>Способствуют лечению таких заболеваний  как сколиоз, неврастения и астено-невротический синдром. 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</a:pPr>
            <a:r>
              <a:t/>
            </a:r>
            <a:endParaRPr sz="1760"/>
          </a:p>
          <a:p>
            <a:pPr indent="-231140" lvl="0" marL="342900" rtl="0" algn="l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</a:pPr>
            <a:r>
              <a:t/>
            </a:r>
            <a:endParaRPr sz="1760"/>
          </a:p>
          <a:p>
            <a:pPr indent="-231140" lvl="0" marL="342900" rtl="0" algn="l">
              <a:lnSpc>
                <a:spcPct val="80000"/>
              </a:lnSpc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ts val="1760"/>
              <a:buNone/>
            </a:pPr>
            <a:r>
              <a:t/>
            </a:r>
            <a:endParaRPr sz="176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Arial"/>
              <a:buNone/>
            </a:pPr>
            <a:r>
              <a:rPr lang="ru-RU" sz="3959"/>
              <a:t>Упражнения для детей от 0 до 3 лет</a:t>
            </a:r>
            <a:endParaRPr sz="3959"/>
          </a:p>
        </p:txBody>
      </p:sp>
      <p:sp>
        <p:nvSpPr>
          <p:cNvPr id="161" name="Google Shape;161;p2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/>
              <a:t>На животе</a:t>
            </a:r>
            <a:endParaRPr/>
          </a:p>
        </p:txBody>
      </p:sp>
      <p:sp>
        <p:nvSpPr>
          <p:cNvPr id="162" name="Google Shape;162;p24"/>
          <p:cNvSpPr txBox="1"/>
          <p:nvPr>
            <p:ph idx="4294967295" type="body"/>
          </p:nvPr>
        </p:nvSpPr>
        <p:spPr>
          <a:xfrm>
            <a:off x="51054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ru-RU"/>
              <a:t>На спинке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163" name="Google Shape;16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7936" y="2132856"/>
            <a:ext cx="3960440" cy="2741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16015" y="2106460"/>
            <a:ext cx="4102405" cy="273630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4"/>
          <p:cNvSpPr/>
          <p:nvPr/>
        </p:nvSpPr>
        <p:spPr>
          <a:xfrm>
            <a:off x="323528" y="5561856"/>
            <a:ext cx="298782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«Похлопаем мячик». </a:t>
            </a:r>
            <a:endParaRPr/>
          </a:p>
        </p:txBody>
      </p:sp>
      <p:pic>
        <p:nvPicPr>
          <p:cNvPr id="166" name="Google Shape;166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88205" y="4064419"/>
            <a:ext cx="1868179" cy="28022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5"/>
          <p:cNvSpPr txBox="1"/>
          <p:nvPr>
            <p:ph type="title"/>
          </p:nvPr>
        </p:nvSpPr>
        <p:spPr>
          <a:xfrm>
            <a:off x="467544" y="116632"/>
            <a:ext cx="8229600" cy="5620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Arial"/>
              <a:buNone/>
            </a:pPr>
            <a:r>
              <a:rPr lang="ru-RU" sz="3959"/>
              <a:t>Упражнения для детей 3-7 года</a:t>
            </a:r>
            <a:endParaRPr sz="3959"/>
          </a:p>
        </p:txBody>
      </p:sp>
      <p:sp>
        <p:nvSpPr>
          <p:cNvPr id="172" name="Google Shape;172;p25"/>
          <p:cNvSpPr txBox="1"/>
          <p:nvPr>
            <p:ph idx="1" type="body"/>
          </p:nvPr>
        </p:nvSpPr>
        <p:spPr>
          <a:xfrm>
            <a:off x="278381" y="764704"/>
            <a:ext cx="4038600" cy="604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/>
              <a:t> «Весы»</a:t>
            </a:r>
            <a:endParaRPr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C:\Users\qwerty\Desktop\квест\Новая папка\_DSC0625.JPG" id="173" name="Google Shape;173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976" y="1628800"/>
            <a:ext cx="4582166" cy="30547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qwerty\Desktop\квест\Новая папка\_DSC0627.JPG" id="174" name="Google Shape;174;p25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6728" l="13128" r="16544" t="24988"/>
          <a:stretch/>
        </p:blipFill>
        <p:spPr>
          <a:xfrm>
            <a:off x="4817985" y="1210508"/>
            <a:ext cx="3612485" cy="2338314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5"/>
          <p:cNvSpPr/>
          <p:nvPr/>
        </p:nvSpPr>
        <p:spPr>
          <a:xfrm>
            <a:off x="4626656" y="748843"/>
            <a:ext cx="147700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«Силач»</a:t>
            </a:r>
            <a:endParaRPr/>
          </a:p>
        </p:txBody>
      </p:sp>
      <p:pic>
        <p:nvPicPr>
          <p:cNvPr descr="C:\Users\qwerty\Desktop\квест\Новая папка\_DSC0638.JPG" id="176" name="Google Shape;176;p25"/>
          <p:cNvPicPr preferRelativeResize="0"/>
          <p:nvPr/>
        </p:nvPicPr>
        <p:blipFill rotWithShape="1">
          <a:blip r:embed="rId5">
            <a:alphaModFix/>
          </a:blip>
          <a:srcRect b="0" l="14527" r="13130" t="15503"/>
          <a:stretch/>
        </p:blipFill>
        <p:spPr>
          <a:xfrm>
            <a:off x="4716016" y="3878185"/>
            <a:ext cx="3816424" cy="29716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Arial"/>
              <a:buNone/>
            </a:pPr>
            <a:r>
              <a:rPr lang="ru-RU" sz="3959"/>
              <a:t>Упражнения для детей 7-18 лет</a:t>
            </a:r>
            <a:endParaRPr sz="3959"/>
          </a:p>
        </p:txBody>
      </p:sp>
      <p:sp>
        <p:nvSpPr>
          <p:cNvPr id="182" name="Google Shape;182;p26"/>
          <p:cNvSpPr txBox="1"/>
          <p:nvPr>
            <p:ph idx="2" type="body"/>
          </p:nvPr>
        </p:nvSpPr>
        <p:spPr>
          <a:xfrm>
            <a:off x="2624708" y="155679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ru-RU"/>
              <a:t>«Ножницы»</a:t>
            </a:r>
            <a:endParaRPr/>
          </a:p>
        </p:txBody>
      </p:sp>
      <p:pic>
        <p:nvPicPr>
          <p:cNvPr descr="C:\Users\qwerty\Desktop\квест\Новая папка\_DSC0611.JPG" id="183" name="Google Shape;183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228" y="2204864"/>
            <a:ext cx="4335227" cy="28901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qwerty\Desktop\квест\Новая папка\_DSC0694.JPG" id="184" name="Google Shape;184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44008" y="2204863"/>
            <a:ext cx="4104456" cy="2890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ru-RU"/>
              <a:t>Заключение</a:t>
            </a:r>
            <a:endParaRPr/>
          </a:p>
        </p:txBody>
      </p:sp>
      <p:sp>
        <p:nvSpPr>
          <p:cNvPr id="190" name="Google Shape;190;p27"/>
          <p:cNvSpPr txBox="1"/>
          <p:nvPr>
            <p:ph idx="1" type="body"/>
          </p:nvPr>
        </p:nvSpPr>
        <p:spPr>
          <a:xfrm>
            <a:off x="457200" y="1600200"/>
            <a:ext cx="8297400" cy="48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Autofit/>
          </a:bodyPr>
          <a:lstStyle/>
          <a:p>
            <a:pPr indent="4500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>
                <a:solidFill>
                  <a:srgbClr val="000000"/>
                </a:solidFill>
              </a:rPr>
              <a:t>Обучение детей фитбол-гимнастике с соблюдением основных требований к проведению и последовательности этапов приводит к следующим результатам:</a:t>
            </a:r>
            <a:endParaRPr sz="1800">
              <a:solidFill>
                <a:srgbClr val="000000"/>
              </a:solidFill>
            </a:endParaRPr>
          </a:p>
          <a:p>
            <a:pPr indent="45000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>
                <a:solidFill>
                  <a:srgbClr val="000000"/>
                </a:solidFill>
              </a:rPr>
              <a:t>-происходит укрепление опорно-двигательного аппарата;</a:t>
            </a:r>
            <a:endParaRPr sz="1800">
              <a:solidFill>
                <a:srgbClr val="000000"/>
              </a:solidFill>
            </a:endParaRPr>
          </a:p>
          <a:p>
            <a:pPr indent="45000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>
                <a:solidFill>
                  <a:srgbClr val="000000"/>
                </a:solidFill>
              </a:rPr>
              <a:t>-совершенствуются сердечно-сосудистая и дыхательная системы;</a:t>
            </a:r>
            <a:endParaRPr sz="1800">
              <a:solidFill>
                <a:srgbClr val="000000"/>
              </a:solidFill>
            </a:endParaRPr>
          </a:p>
          <a:p>
            <a:pPr indent="45000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>
                <a:solidFill>
                  <a:srgbClr val="000000"/>
                </a:solidFill>
              </a:rPr>
              <a:t>-развиваются физические качества ребенка, повышается работоспособность, </a:t>
            </a:r>
            <a:r>
              <a:rPr lang="ru-RU" sz="1800">
                <a:solidFill>
                  <a:srgbClr val="000000"/>
                </a:solidFill>
              </a:rPr>
              <a:t>снижается</a:t>
            </a:r>
            <a:r>
              <a:rPr lang="ru-RU" sz="1800">
                <a:solidFill>
                  <a:srgbClr val="000000"/>
                </a:solidFill>
              </a:rPr>
              <a:t> утомляемость;</a:t>
            </a:r>
            <a:endParaRPr sz="1800">
              <a:solidFill>
                <a:srgbClr val="000000"/>
              </a:solidFill>
            </a:endParaRPr>
          </a:p>
          <a:p>
            <a:pPr indent="45000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>
                <a:solidFill>
                  <a:srgbClr val="000000"/>
                </a:solidFill>
              </a:rPr>
              <a:t>-улучшаются процессы саморегуляции и самоконтроля.</a:t>
            </a:r>
            <a:endParaRPr sz="1800">
              <a:solidFill>
                <a:srgbClr val="000000"/>
              </a:solidFill>
            </a:endParaRPr>
          </a:p>
          <a:p>
            <a:pPr indent="450000" lvl="0" marL="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None/>
            </a:pPr>
            <a:r>
              <a:rPr lang="ru-RU" sz="1800">
                <a:solidFill>
                  <a:srgbClr val="000000"/>
                </a:solidFill>
              </a:rPr>
              <a:t>Безусловно, фитбол-гимнастика оказывает широкий спектр оздоровительного воздействия на детский растущий организм, способствует развитию творчества, фантазии и эмоционально раскрепощает детей</a:t>
            </a:r>
            <a:endParaRPr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4979" y="4769740"/>
            <a:ext cx="3566525" cy="2377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44325" y="2370526"/>
            <a:ext cx="2387150" cy="2871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98875" y="0"/>
            <a:ext cx="2387150" cy="238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8"/>
          <p:cNvPicPr preferRelativeResize="0"/>
          <p:nvPr/>
        </p:nvPicPr>
        <p:blipFill rotWithShape="1">
          <a:blip r:embed="rId6">
            <a:alphaModFix/>
          </a:blip>
          <a:srcRect b="22534" l="0" r="0" t="21339"/>
          <a:stretch/>
        </p:blipFill>
        <p:spPr>
          <a:xfrm>
            <a:off x="2980775" y="0"/>
            <a:ext cx="3566526" cy="173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6898" y="2666200"/>
            <a:ext cx="1634925" cy="196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16650" y="5059150"/>
            <a:ext cx="2214825" cy="179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4175" y="4396901"/>
            <a:ext cx="2543625" cy="254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8"/>
          <p:cNvPicPr preferRelativeResize="0"/>
          <p:nvPr/>
        </p:nvPicPr>
        <p:blipFill rotWithShape="1">
          <a:blip r:embed="rId10">
            <a:alphaModFix/>
          </a:blip>
          <a:srcRect b="18725" l="13286" r="13948" t="0"/>
          <a:stretch/>
        </p:blipFill>
        <p:spPr>
          <a:xfrm>
            <a:off x="0" y="-34950"/>
            <a:ext cx="2543625" cy="2840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283475" y="1570550"/>
            <a:ext cx="4577050" cy="342797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8"/>
          <p:cNvSpPr txBox="1"/>
          <p:nvPr>
            <p:ph type="title"/>
          </p:nvPr>
        </p:nvSpPr>
        <p:spPr>
          <a:xfrm>
            <a:off x="573425" y="98456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ru-RU"/>
              <a:t>Благодарим за внимание!</a:t>
            </a:r>
            <a:endParaRPr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type="ctrTitle"/>
          </p:nvPr>
        </p:nvSpPr>
        <p:spPr>
          <a:xfrm>
            <a:off x="0" y="0"/>
            <a:ext cx="3885900" cy="67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ru-RU" sz="3600"/>
              <a:t>Фитбол- гимнастика для детей разного возраста</a:t>
            </a:r>
            <a:endParaRPr b="1" sz="3600"/>
          </a:p>
        </p:txBody>
      </p:sp>
      <p:pic>
        <p:nvPicPr>
          <p:cNvPr descr="C:\Users\qwerty\Desktop\квест\Новая папка\_DSC0638.JPG" id="92" name="Google Shape;92;p14"/>
          <p:cNvPicPr preferRelativeResize="0"/>
          <p:nvPr/>
        </p:nvPicPr>
        <p:blipFill rotWithShape="1">
          <a:blip r:embed="rId3">
            <a:alphaModFix/>
          </a:blip>
          <a:srcRect b="0" l="30688" r="26425" t="13800"/>
          <a:stretch/>
        </p:blipFill>
        <p:spPr>
          <a:xfrm>
            <a:off x="3949200" y="0"/>
            <a:ext cx="5154699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i="1" lang="ru-RU" sz="2800"/>
              <a:t>«Фитбол был изобретен в Швейцарии еще в 50-х годах прошлого века врачом-физиологом Сюзан Кляйн-Фогельбах. Она использовала его для своих пациентов с травмами и заболеваниями позвоночника. Как оказалось, чудо-мяч отлично справлялся и с проблемами в работе центральной нервной системы. Поэтому его еще называют швейцарским мячом.»</a:t>
            </a:r>
            <a:endParaRPr sz="2800"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/>
          <p:nvPr>
            <p:ph type="title"/>
          </p:nvPr>
        </p:nvSpPr>
        <p:spPr>
          <a:xfrm>
            <a:off x="457200" y="274644"/>
            <a:ext cx="8229600" cy="60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ru-RU"/>
              <a:t>Актуальность</a:t>
            </a:r>
            <a:endParaRPr/>
          </a:p>
        </p:txBody>
      </p:sp>
      <p:sp>
        <p:nvSpPr>
          <p:cNvPr id="103" name="Google Shape;103;p16"/>
          <p:cNvSpPr txBox="1"/>
          <p:nvPr>
            <p:ph idx="1" type="body"/>
          </p:nvPr>
        </p:nvSpPr>
        <p:spPr>
          <a:xfrm>
            <a:off x="107499" y="1223125"/>
            <a:ext cx="5145600" cy="56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542925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800"/>
              <a:t>В настоящее время многие дети имеют проблемы с опорно-двигательным аппаратом. Большинство этих детей малоподвижные или, наоборот, сверхактивные. Часто болеют, имеют низкий уровень физического развития и, как следствие, слабый мышечно-связочный аппарат.</a:t>
            </a:r>
            <a:endParaRPr sz="2800"/>
          </a:p>
        </p:txBody>
      </p:sp>
      <p:pic>
        <p:nvPicPr>
          <p:cNvPr id="104" name="Google Shape;104;p16"/>
          <p:cNvPicPr preferRelativeResize="0"/>
          <p:nvPr/>
        </p:nvPicPr>
        <p:blipFill rotWithShape="1">
          <a:blip r:embed="rId3">
            <a:alphaModFix/>
          </a:blip>
          <a:srcRect b="0" l="19902" r="39825" t="0"/>
          <a:stretch/>
        </p:blipFill>
        <p:spPr>
          <a:xfrm>
            <a:off x="5548675" y="941626"/>
            <a:ext cx="3595323" cy="5951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/>
          <p:nvPr>
            <p:ph type="title"/>
          </p:nvPr>
        </p:nvSpPr>
        <p:spPr>
          <a:xfrm>
            <a:off x="457200" y="62544"/>
            <a:ext cx="8229600" cy="58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ru-RU"/>
              <a:t>Цель</a:t>
            </a:r>
            <a:endParaRPr/>
          </a:p>
        </p:txBody>
      </p:sp>
      <p:sp>
        <p:nvSpPr>
          <p:cNvPr id="110" name="Google Shape;110;p17"/>
          <p:cNvSpPr txBox="1"/>
          <p:nvPr>
            <p:ph idx="1" type="body"/>
          </p:nvPr>
        </p:nvSpPr>
        <p:spPr>
          <a:xfrm>
            <a:off x="188550" y="7235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3175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317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/>
              <a:t>Проведение санитарно-просветительской работы среди родителей и детей,посещающих ГДБ №8 ДП №3, о методах и правилах использования гимнастического мяча у детей разных возрастных групп.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111" name="Google Shape;111;p17"/>
          <p:cNvPicPr preferRelativeResize="0"/>
          <p:nvPr/>
        </p:nvPicPr>
        <p:blipFill rotWithShape="1">
          <a:blip r:embed="rId3">
            <a:alphaModFix/>
          </a:blip>
          <a:srcRect b="0" l="0" r="0" t="24795"/>
          <a:stretch/>
        </p:blipFill>
        <p:spPr>
          <a:xfrm>
            <a:off x="4058375" y="4223125"/>
            <a:ext cx="4963795" cy="2488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ru-RU"/>
              <a:t>Задачи</a:t>
            </a:r>
            <a:endParaRPr/>
          </a:p>
        </p:txBody>
      </p:sp>
      <p:sp>
        <p:nvSpPr>
          <p:cNvPr id="117" name="Google Shape;117;p1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42925" lvl="0" marL="542925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ru-RU" sz="2800"/>
              <a:t>Рассказать родителям о пользе фитбол-гимнастики</a:t>
            </a:r>
            <a:endParaRPr/>
          </a:p>
          <a:p>
            <a:pPr indent="-542925" lvl="0" marL="542925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ru-RU" sz="2800"/>
              <a:t>Обучить родителей правильному подбору мяча</a:t>
            </a:r>
            <a:endParaRPr/>
          </a:p>
          <a:p>
            <a:pPr indent="-542925" lvl="0" marL="542925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lang="ru-RU" sz="2800"/>
              <a:t>Показать правильную технику выполнения упражнений на мяче для разных возрастных групп</a:t>
            </a:r>
            <a:endParaRPr sz="2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ru-RU"/>
              <a:t>Правила выбора мяча</a:t>
            </a:r>
            <a:endParaRPr/>
          </a:p>
        </p:txBody>
      </p:sp>
      <p:sp>
        <p:nvSpPr>
          <p:cNvPr id="123" name="Google Shape;123;p19"/>
          <p:cNvSpPr txBox="1"/>
          <p:nvPr>
            <p:ph idx="1" type="body"/>
          </p:nvPr>
        </p:nvSpPr>
        <p:spPr>
          <a:xfrm>
            <a:off x="457200" y="1484784"/>
            <a:ext cx="8229600" cy="5112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i="1" lang="ru-RU" sz="2400"/>
              <a:t>· </a:t>
            </a:r>
            <a:r>
              <a:rPr lang="ru-RU" sz="2400"/>
              <a:t>Качественный фитбол должен иметь встроенную противоразрывную систему, которая обозначается на мяче как надпись ABS</a:t>
            </a:r>
            <a:endParaRPr i="1" sz="24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i="1" lang="ru-RU" sz="2400"/>
              <a:t>· </a:t>
            </a:r>
            <a:r>
              <a:rPr lang="ru-RU" sz="2400"/>
              <a:t>Беременным женщинам, детям, новичкам  стоит обратить внимание на наличие держателей – рожек, ручек и скоб.</a:t>
            </a:r>
            <a:endParaRPr i="1" sz="24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i="1" lang="ru-RU" sz="2400"/>
              <a:t>· </a:t>
            </a:r>
            <a:r>
              <a:rPr lang="ru-RU" sz="2400"/>
              <a:t>Гладкий мяч подойдёт для спортивно-оздоровительных тренировок, фитнеса для беременных и зарядки малышей. </a:t>
            </a:r>
            <a:endParaRPr i="1" sz="24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i="1" lang="ru-RU" sz="2400"/>
              <a:t>· </a:t>
            </a:r>
            <a:r>
              <a:rPr lang="ru-RU" sz="2400"/>
              <a:t>Массажный мяч, усеянный специальными бугорками, предназначен для релаксации и ЛФК.</a:t>
            </a:r>
            <a:endParaRPr i="1" sz="24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1800"/>
              <a:t> </a:t>
            </a:r>
            <a:endParaRPr/>
          </a:p>
        </p:txBody>
      </p:sp>
      <p:pic>
        <p:nvPicPr>
          <p:cNvPr id="124" name="Google Shape;124;p19"/>
          <p:cNvPicPr preferRelativeResize="0"/>
          <p:nvPr/>
        </p:nvPicPr>
        <p:blipFill rotWithShape="1">
          <a:blip r:embed="rId3">
            <a:alphaModFix/>
          </a:blip>
          <a:srcRect b="0" l="64664" r="6421" t="56578"/>
          <a:stretch/>
        </p:blipFill>
        <p:spPr>
          <a:xfrm>
            <a:off x="0" y="94175"/>
            <a:ext cx="1316400" cy="132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9"/>
          <p:cNvPicPr preferRelativeResize="0"/>
          <p:nvPr/>
        </p:nvPicPr>
        <p:blipFill rotWithShape="1">
          <a:blip r:embed="rId3">
            <a:alphaModFix/>
          </a:blip>
          <a:srcRect b="44936" l="50127" r="0" t="6070"/>
          <a:stretch/>
        </p:blipFill>
        <p:spPr>
          <a:xfrm>
            <a:off x="0" y="5669000"/>
            <a:ext cx="1807985" cy="118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9"/>
          <p:cNvPicPr preferRelativeResize="0"/>
          <p:nvPr/>
        </p:nvPicPr>
        <p:blipFill rotWithShape="1">
          <a:blip r:embed="rId3">
            <a:alphaModFix/>
          </a:blip>
          <a:srcRect b="50401" l="10252" r="55548" t="10590"/>
          <a:stretch/>
        </p:blipFill>
        <p:spPr>
          <a:xfrm>
            <a:off x="7586975" y="0"/>
            <a:ext cx="1557025" cy="118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9"/>
          <p:cNvPicPr preferRelativeResize="0"/>
          <p:nvPr/>
        </p:nvPicPr>
        <p:blipFill rotWithShape="1">
          <a:blip r:embed="rId3">
            <a:alphaModFix/>
          </a:blip>
          <a:srcRect b="0" l="0" r="39313" t="50634"/>
          <a:stretch/>
        </p:blipFill>
        <p:spPr>
          <a:xfrm>
            <a:off x="6380975" y="5353350"/>
            <a:ext cx="2763025" cy="150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ru-RU"/>
              <a:t>Подбор размера мяча</a:t>
            </a:r>
            <a:endParaRPr/>
          </a:p>
        </p:txBody>
      </p:sp>
      <p:sp>
        <p:nvSpPr>
          <p:cNvPr id="133" name="Google Shape;133;p20"/>
          <p:cNvSpPr txBox="1"/>
          <p:nvPr>
            <p:ph idx="1" type="body"/>
          </p:nvPr>
        </p:nvSpPr>
        <p:spPr>
          <a:xfrm>
            <a:off x="457200" y="1600200"/>
            <a:ext cx="8229600" cy="14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ru-RU" sz="2400" u="sng"/>
              <a:t>По размеру руки: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rPr lang="ru-RU" sz="2400"/>
              <a:t>измерения начинают от плечевого сустава до кончиков вытянутых пальцев</a:t>
            </a:r>
            <a:endParaRPr sz="2400"/>
          </a:p>
          <a:p>
            <a:pPr indent="-154940" lvl="0" marL="34290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r>
              <a:t/>
            </a:r>
            <a:endParaRPr sz="2960"/>
          </a:p>
        </p:txBody>
      </p:sp>
      <p:pic>
        <p:nvPicPr>
          <p:cNvPr id="134" name="Google Shape;13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125" y="3254250"/>
            <a:ext cx="8641475" cy="351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ru-RU" sz="2590"/>
              <a:t>Для детей грудного возраста рекомендуют фитбол диаметром 60 см и больше.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ru-RU" sz="2590"/>
              <a:t>Для остальных возрастов мяч выбирается таким образом, чтобы при сидении бедро и голень образовывали угол в 90-100 градусов </a:t>
            </a:r>
            <a:endParaRPr/>
          </a:p>
          <a:p>
            <a:pPr indent="-178435" lvl="0" marL="342900" rtl="0" algn="l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t/>
            </a:r>
            <a:endParaRPr sz="2590"/>
          </a:p>
          <a:p>
            <a:pPr indent="-178435" lvl="0" marL="342900" rtl="0" algn="l">
              <a:lnSpc>
                <a:spcPct val="9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t/>
            </a:r>
            <a:endParaRPr sz="2590"/>
          </a:p>
        </p:txBody>
      </p:sp>
      <p:pic>
        <p:nvPicPr>
          <p:cNvPr id="140" name="Google Shape;140;p21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14347" r="36427" t="0"/>
          <a:stretch/>
        </p:blipFill>
        <p:spPr>
          <a:xfrm>
            <a:off x="4706473" y="-30325"/>
            <a:ext cx="4470900" cy="605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6475" y="5210450"/>
            <a:ext cx="4470900" cy="1647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