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6" r:id="rId3"/>
    <p:sldId id="262" r:id="rId4"/>
    <p:sldId id="263" r:id="rId5"/>
    <p:sldId id="265" r:id="rId6"/>
    <p:sldId id="256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57" r:id="rId21"/>
    <p:sldId id="259" r:id="rId22"/>
    <p:sldId id="258" r:id="rId23"/>
    <p:sldId id="280" r:id="rId24"/>
    <p:sldId id="281" r:id="rId25"/>
    <p:sldId id="282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60"/>
  </p:normalViewPr>
  <p:slideViewPr>
    <p:cSldViewPr>
      <p:cViewPr>
        <p:scale>
          <a:sx n="88" d="100"/>
          <a:sy n="88" d="100"/>
        </p:scale>
        <p:origin x="-118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8183880" cy="24482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Реферат на тему: </a:t>
            </a:r>
            <a:r>
              <a:rPr lang="ru-RU" dirty="0" err="1" smtClean="0"/>
              <a:t>Трофобластическая</a:t>
            </a:r>
            <a:r>
              <a:rPr lang="ru-RU" dirty="0" smtClean="0"/>
              <a:t> болезнь </a:t>
            </a:r>
            <a:br>
              <a:rPr lang="ru-RU" dirty="0" smtClean="0"/>
            </a:br>
            <a:r>
              <a:rPr lang="ru-RU" smtClean="0"/>
              <a:t>                 </a:t>
            </a:r>
            <a:r>
              <a:rPr lang="ru-RU" sz="2400" smtClean="0"/>
              <a:t>Выполнила: </a:t>
            </a:r>
            <a:r>
              <a:rPr lang="ru-RU" sz="2400" dirty="0" smtClean="0"/>
              <a:t>Жданова </a:t>
            </a:r>
            <a:r>
              <a:rPr lang="ru-RU" sz="2400" dirty="0"/>
              <a:t>С</a:t>
            </a:r>
            <a:r>
              <a:rPr lang="ru-RU" sz="2400" dirty="0" smtClean="0"/>
              <a:t>офья Сергеевна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183880" cy="128930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ФЕДЕРАЛЬНОЕГОСУДАРСТВЕННОЕ </a:t>
            </a:r>
            <a:r>
              <a:rPr lang="ru-RU" dirty="0"/>
              <a:t>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ФЕДЕРАЦИИ.</a:t>
            </a:r>
            <a:br>
              <a:rPr lang="ru-RU" dirty="0"/>
            </a:br>
            <a:r>
              <a:rPr lang="ru-RU" dirty="0"/>
              <a:t>Кафедра Акушерства и гинекологии ИПО</a:t>
            </a:r>
          </a:p>
        </p:txBody>
      </p:sp>
    </p:spTree>
    <p:extLst>
      <p:ext uri="{BB962C8B-B14F-4D97-AF65-F5344CB8AC3E}">
        <p14:creationId xmlns:p14="http://schemas.microsoft.com/office/powerpoint/2010/main" val="4182930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571480"/>
            <a:ext cx="2484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Пузырный занос.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214422"/>
          <a:ext cx="8072494" cy="507209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57652"/>
                <a:gridCol w="4214842"/>
              </a:tblGrid>
              <a:tr h="50720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Полный</a:t>
                      </a:r>
                    </a:p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ru-RU" b="0" dirty="0" smtClean="0"/>
                        <a:t>11-25 </a:t>
                      </a:r>
                      <a:r>
                        <a:rPr lang="ru-RU" b="0" dirty="0" err="1" smtClean="0"/>
                        <a:t>нед</a:t>
                      </a:r>
                      <a:r>
                        <a:rPr lang="ru-RU" b="0" dirty="0" smtClean="0"/>
                        <a:t>.</a:t>
                      </a:r>
                    </a:p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ru-RU" b="0" dirty="0" smtClean="0"/>
                        <a:t>Диплоидный</a:t>
                      </a:r>
                      <a:r>
                        <a:rPr lang="ru-RU" b="0" baseline="0" dirty="0" smtClean="0"/>
                        <a:t> (46 ХХ,Х</a:t>
                      </a:r>
                      <a:r>
                        <a:rPr lang="en-US" b="0" baseline="0" dirty="0" smtClean="0"/>
                        <a:t>Y</a:t>
                      </a:r>
                      <a:r>
                        <a:rPr lang="ru-RU" b="0" baseline="0" dirty="0" smtClean="0"/>
                        <a:t>)</a:t>
                      </a:r>
                    </a:p>
                    <a:p>
                      <a:pPr algn="ctr"/>
                      <a:endParaRPr lang="ru-RU" b="0" baseline="0" dirty="0" smtClean="0"/>
                    </a:p>
                    <a:p>
                      <a:pPr algn="ctr"/>
                      <a:r>
                        <a:rPr lang="ru-RU" b="0" baseline="0" dirty="0" smtClean="0"/>
                        <a:t>Матка больше сроков беременности.</a:t>
                      </a:r>
                    </a:p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ru-RU" b="0" dirty="0" err="1" smtClean="0"/>
                        <a:t>Макроскопически</a:t>
                      </a:r>
                      <a:r>
                        <a:rPr lang="ru-RU" b="0" baseline="0" dirty="0" smtClean="0"/>
                        <a:t> – отечные </a:t>
                      </a:r>
                      <a:r>
                        <a:rPr lang="ru-RU" b="0" baseline="0" dirty="0" err="1" smtClean="0"/>
                        <a:t>хориальные</a:t>
                      </a:r>
                      <a:r>
                        <a:rPr lang="ru-RU" b="0" baseline="0" dirty="0" smtClean="0"/>
                        <a:t> ворсинки, пузырьки. </a:t>
                      </a:r>
                    </a:p>
                    <a:p>
                      <a:pPr algn="ctr"/>
                      <a:endParaRPr lang="ru-RU" b="0" baseline="0" dirty="0" smtClean="0"/>
                    </a:p>
                    <a:p>
                      <a:pPr algn="ctr"/>
                      <a:r>
                        <a:rPr lang="ru-RU" b="0" baseline="0" dirty="0" smtClean="0"/>
                        <a:t>Фрагментов плода нет.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Неполный</a:t>
                      </a:r>
                    </a:p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ru-RU" b="0" dirty="0" smtClean="0"/>
                        <a:t>9 – 34 </a:t>
                      </a:r>
                      <a:r>
                        <a:rPr lang="ru-RU" b="0" dirty="0" err="1" smtClean="0"/>
                        <a:t>нед</a:t>
                      </a:r>
                      <a:r>
                        <a:rPr lang="ru-RU" b="0" dirty="0" smtClean="0"/>
                        <a:t>.</a:t>
                      </a:r>
                    </a:p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ru-RU" b="0" dirty="0" err="1" smtClean="0"/>
                        <a:t>Триплоидный</a:t>
                      </a:r>
                      <a:r>
                        <a:rPr lang="ru-RU" b="0" dirty="0" smtClean="0"/>
                        <a:t> (69</a:t>
                      </a:r>
                      <a:r>
                        <a:rPr lang="ru-RU" b="0" baseline="0" dirty="0" smtClean="0"/>
                        <a:t> ХХУ, ХХХ, ХУУ)</a:t>
                      </a:r>
                    </a:p>
                    <a:p>
                      <a:pPr algn="ctr"/>
                      <a:endParaRPr lang="ru-RU" b="0" baseline="0" dirty="0" smtClean="0"/>
                    </a:p>
                    <a:p>
                      <a:pPr algn="ctr"/>
                      <a:r>
                        <a:rPr lang="ru-RU" b="0" dirty="0" smtClean="0"/>
                        <a:t>Размеры</a:t>
                      </a:r>
                      <a:r>
                        <a:rPr lang="ru-RU" b="0" baseline="0" dirty="0" smtClean="0"/>
                        <a:t> матки меньше или соответствуют сроку.</a:t>
                      </a:r>
                    </a:p>
                    <a:p>
                      <a:pPr algn="ctr"/>
                      <a:endParaRPr lang="ru-RU" b="0" baseline="0" dirty="0" smtClean="0"/>
                    </a:p>
                    <a:p>
                      <a:pPr algn="ctr"/>
                      <a:r>
                        <a:rPr lang="ru-RU" b="0" baseline="0" dirty="0" err="1" smtClean="0"/>
                        <a:t>Макроскопически</a:t>
                      </a:r>
                      <a:r>
                        <a:rPr lang="ru-RU" b="0" baseline="0" dirty="0" smtClean="0"/>
                        <a:t> – фрагменты плода, плаценты и отечные </a:t>
                      </a:r>
                      <a:r>
                        <a:rPr lang="ru-RU" b="0" baseline="0" dirty="0" err="1" smtClean="0"/>
                        <a:t>хориальные</a:t>
                      </a:r>
                      <a:r>
                        <a:rPr lang="ru-RU" b="0" baseline="0" dirty="0" smtClean="0"/>
                        <a:t> ворсины.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71480"/>
            <a:ext cx="482856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Основные клинические симптомы: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214422"/>
            <a:ext cx="69942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Кровянистые выделения из влагалища;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Несоответствие размеров матки срокам беременности;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Двусторонние </a:t>
            </a:r>
            <a:r>
              <a:rPr lang="ru-RU" dirty="0" err="1" smtClean="0"/>
              <a:t>тека-лютеиновые</a:t>
            </a:r>
            <a:r>
              <a:rPr lang="ru-RU" dirty="0" smtClean="0"/>
              <a:t> кисты (8 мм и </a:t>
            </a:r>
            <a:r>
              <a:rPr lang="en-US" dirty="0" smtClean="0"/>
              <a:t>&gt;</a:t>
            </a:r>
            <a:r>
              <a:rPr lang="ru-RU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00298" y="3143248"/>
            <a:ext cx="352372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Возможные осложнения: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3857628"/>
            <a:ext cx="64700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Неукротимая рвота беременных;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Артериальная гипертензия, </a:t>
            </a:r>
            <a:r>
              <a:rPr lang="ru-RU" dirty="0" err="1" smtClean="0"/>
              <a:t>преэклампсия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Разрыв овариальных кист, </a:t>
            </a:r>
            <a:r>
              <a:rPr lang="ru-RU" dirty="0" err="1" smtClean="0"/>
              <a:t>перекрут</a:t>
            </a:r>
            <a:r>
              <a:rPr lang="ru-RU" dirty="0" smtClean="0"/>
              <a:t> ножки кисты;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Перфорация стенки матки;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Трофобластическая </a:t>
            </a:r>
            <a:r>
              <a:rPr lang="ru-RU" dirty="0" err="1" smtClean="0"/>
              <a:t>эмболизазия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ДВС-синдром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www.nk81.ru/sites/default/files/uzi_p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429000"/>
            <a:ext cx="3357586" cy="303302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00100" y="1357298"/>
            <a:ext cx="198163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Диагностика: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928802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Оценка клинических симптомов;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УЗИ органов малого таза;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Определение  уровня </a:t>
            </a:r>
            <a:r>
              <a:rPr lang="el-GR" dirty="0" smtClean="0"/>
              <a:t>β</a:t>
            </a:r>
            <a:r>
              <a:rPr lang="ru-RU" dirty="0" smtClean="0"/>
              <a:t>-субъединицы ХГ в сыворотке крови (при </a:t>
            </a:r>
            <a:r>
              <a:rPr lang="en-US" dirty="0" smtClean="0"/>
              <a:t>N </a:t>
            </a:r>
            <a:r>
              <a:rPr lang="ru-RU" dirty="0" smtClean="0"/>
              <a:t>беременности пик ХГ – 9-10 </a:t>
            </a:r>
            <a:r>
              <a:rPr lang="ru-RU" dirty="0" err="1" smtClean="0"/>
              <a:t>нед</a:t>
            </a:r>
            <a:r>
              <a:rPr lang="ru-RU" dirty="0" smtClean="0"/>
              <a:t>., не выше 150000 МЕ/мл с последующим снижением уровня)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6626" name="Picture 2" descr="http://f.mypage.ru/a8b4931a31ba682c64a97bc84b7dd334_ee413e0a9a71f72a7fe4a5882dc4fca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642918"/>
            <a:ext cx="3957617" cy="2775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500042"/>
            <a:ext cx="363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Тактика и лечение.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82153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ваккум-экстракция</a:t>
            </a:r>
            <a:r>
              <a:rPr lang="ru-RU" dirty="0" smtClean="0"/>
              <a:t> с последующим </a:t>
            </a:r>
            <a:r>
              <a:rPr lang="ru-RU" dirty="0" err="1" smtClean="0"/>
              <a:t>кюретажем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гистологическое исследование материала;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пациентки с </a:t>
            </a:r>
            <a:r>
              <a:rPr lang="en-US" dirty="0" err="1" smtClean="0"/>
              <a:t>Rh</a:t>
            </a:r>
            <a:r>
              <a:rPr lang="en-US" dirty="0" smtClean="0"/>
              <a:t>(-) </a:t>
            </a:r>
            <a:r>
              <a:rPr lang="ru-RU" dirty="0" smtClean="0"/>
              <a:t>кровью должны получить </a:t>
            </a:r>
            <a:r>
              <a:rPr lang="ru-RU" dirty="0" err="1" smtClean="0"/>
              <a:t>антирезус-иммуноглобулин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Мониторинг: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>1. еженедельное исследования сывороточного уровня </a:t>
            </a:r>
            <a:r>
              <a:rPr lang="el-GR" dirty="0" smtClean="0"/>
              <a:t>β</a:t>
            </a:r>
            <a:r>
              <a:rPr lang="ru-RU" dirty="0" smtClean="0"/>
              <a:t>-ХГ до получения 3-х (-) результатов, затем 1 раз в 2 </a:t>
            </a:r>
            <a:r>
              <a:rPr lang="ru-RU" dirty="0" err="1" smtClean="0"/>
              <a:t>мес</a:t>
            </a:r>
            <a:r>
              <a:rPr lang="ru-RU" dirty="0" smtClean="0"/>
              <a:t> в течение полугода;</a:t>
            </a:r>
          </a:p>
          <a:p>
            <a:endParaRPr lang="ru-RU" dirty="0" smtClean="0"/>
          </a:p>
          <a:p>
            <a:r>
              <a:rPr lang="ru-RU" dirty="0" smtClean="0"/>
              <a:t>2. УЗИ органов малого таза;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3. </a:t>
            </a:r>
            <a:r>
              <a:rPr lang="en-US" dirty="0" err="1" smtClean="0"/>
              <a:t>Rg</a:t>
            </a:r>
            <a:r>
              <a:rPr lang="en-US" dirty="0" smtClean="0"/>
              <a:t> </a:t>
            </a:r>
            <a:r>
              <a:rPr lang="ru-RU" dirty="0" smtClean="0"/>
              <a:t>легких;  </a:t>
            </a:r>
          </a:p>
          <a:p>
            <a:endParaRPr lang="ru-RU" dirty="0" smtClean="0"/>
          </a:p>
          <a:p>
            <a:r>
              <a:rPr lang="ru-RU" dirty="0" smtClean="0"/>
              <a:t>4. Ведение </a:t>
            </a:r>
            <a:r>
              <a:rPr lang="ru-RU" dirty="0" err="1" smtClean="0"/>
              <a:t>менограммы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571480"/>
            <a:ext cx="496963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err="1" smtClean="0"/>
              <a:t>Инвазивный</a:t>
            </a:r>
            <a:r>
              <a:rPr lang="ru-RU" sz="2400" dirty="0" smtClean="0"/>
              <a:t> пузырный занос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7154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Характеризуется инвазией ворсинок в </a:t>
            </a:r>
            <a:r>
              <a:rPr lang="ru-RU" dirty="0" err="1" smtClean="0"/>
              <a:t>миометрий</a:t>
            </a:r>
            <a:r>
              <a:rPr lang="ru-RU" dirty="0" smtClean="0"/>
              <a:t>, наличием отечных ворсинок хориона, отсутствием эмбриональных сосудов.</a:t>
            </a:r>
            <a:endParaRPr lang="ru-RU" dirty="0"/>
          </a:p>
        </p:txBody>
      </p:sp>
      <p:pic>
        <p:nvPicPr>
          <p:cNvPr id="29698" name="Picture 2" descr="http://medicalpicturesinfo.com/wp-content/uploads/2011/10/Hydatid-mole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6238867" cy="4081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4356"/>
            <a:ext cx="814037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Клинические особенности  </a:t>
            </a:r>
            <a:r>
              <a:rPr lang="ru-RU" sz="2000" dirty="0" err="1" smtClean="0"/>
              <a:t>инвазивного</a:t>
            </a:r>
            <a:r>
              <a:rPr lang="ru-RU" sz="2000" dirty="0" smtClean="0"/>
              <a:t> пузырного заноса: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428736"/>
            <a:ext cx="79296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опухоль обычно локальна, </a:t>
            </a:r>
            <a:r>
              <a:rPr lang="ru-RU" dirty="0" err="1" smtClean="0"/>
              <a:t>инвазивна</a:t>
            </a:r>
            <a:r>
              <a:rPr lang="ru-RU" dirty="0" smtClean="0"/>
              <a:t>, </a:t>
            </a:r>
            <a:r>
              <a:rPr lang="ru-RU" dirty="0" err="1" smtClean="0"/>
              <a:t>метастазирует</a:t>
            </a:r>
            <a:r>
              <a:rPr lang="ru-RU" dirty="0" smtClean="0"/>
              <a:t> редко (20-40%) — преимущественно во влагалище, вульву, легкие;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значительно чаще, чем при простом пузырном заносе, трансформируется в </a:t>
            </a:r>
            <a:r>
              <a:rPr lang="ru-RU" dirty="0" err="1" smtClean="0"/>
              <a:t>хориокарциному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возможна спонтанная регрессия опухоли;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основной клинический маркер — бета ХГ;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основной метод визуализации опухоли — УЗКТ;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высокая чувствительность к химиотерапии;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процент излечения близок к 100%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428604"/>
            <a:ext cx="527099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Трофобластическая </a:t>
            </a:r>
            <a:r>
              <a:rPr lang="ru-RU" sz="2000" dirty="0" err="1" smtClean="0"/>
              <a:t>хориокарцинома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928670"/>
            <a:ext cx="8358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Представлена смешанной структурой из эпителия </a:t>
            </a:r>
            <a:r>
              <a:rPr lang="ru-RU" dirty="0" err="1" smtClean="0"/>
              <a:t>трофобласта</a:t>
            </a:r>
            <a:r>
              <a:rPr lang="ru-RU" dirty="0" smtClean="0"/>
              <a:t> с элементами цито-, </a:t>
            </a:r>
            <a:r>
              <a:rPr lang="ru-RU" dirty="0" err="1" smtClean="0"/>
              <a:t>синцитиотрофобласта</a:t>
            </a:r>
            <a:r>
              <a:rPr lang="ru-RU" dirty="0" smtClean="0"/>
              <a:t> и клеток промежуточного звена, ворсинки отсутствуют;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Характеризуется быстрой и глубокой инвазией в окружающие ткани и стенки сосудов;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2770" name="Picture 2" descr="http://oncoportal.net/uploaded_files/images/small_0choriocarcino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643182"/>
            <a:ext cx="4610096" cy="36440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3143248"/>
            <a:ext cx="39290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Быстрый рост опухоли сопровождается обширными центральными некрозами с сохранением по периферии жизнеспособных клеток.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801432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Клинические особенности </a:t>
            </a:r>
            <a:r>
              <a:rPr lang="ru-RU" sz="2000" dirty="0" err="1" smtClean="0"/>
              <a:t>трофобластической</a:t>
            </a:r>
            <a:r>
              <a:rPr lang="ru-RU" sz="2000" dirty="0" smtClean="0"/>
              <a:t> </a:t>
            </a:r>
            <a:r>
              <a:rPr lang="ru-RU" sz="2000" dirty="0" err="1" smtClean="0"/>
              <a:t>хорикарциномы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714488"/>
            <a:ext cx="80724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быстрый рост первичной опухоли, глубокая инвазия в стенку матки с разрушением последней; кровотечение;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высокая частота метастазирования в отдаленные органы (легкие — 80%, влагалище — 30%, органы малого таза — 20%, печень, головной мозг — 10%, селезенка, желудок, почки — 5%);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первые клинические симптомы — кровотечение или обнаружение отдаленных метастазов;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высокая чувствительность к химиотерапии;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прогноз: излечение в 90% наблюдений.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00108"/>
            <a:ext cx="81439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Редкая </a:t>
            </a:r>
            <a:r>
              <a:rPr lang="ru-RU" sz="1600" dirty="0" err="1" smtClean="0"/>
              <a:t>неворсинчатая</a:t>
            </a:r>
            <a:r>
              <a:rPr lang="ru-RU" sz="1600" dirty="0" smtClean="0"/>
              <a:t> опухоль, возникающая на плацентарной части </a:t>
            </a:r>
            <a:r>
              <a:rPr lang="ru-RU" sz="1600" dirty="0" err="1" smtClean="0"/>
              <a:t>трофобласта</a:t>
            </a:r>
            <a:r>
              <a:rPr lang="ru-RU" sz="1600" dirty="0" smtClean="0"/>
              <a:t>, преимущественно из клеток </a:t>
            </a:r>
            <a:r>
              <a:rPr lang="ru-RU" sz="1600" dirty="0" err="1" smtClean="0"/>
              <a:t>синцитиотрофобласта</a:t>
            </a:r>
            <a:r>
              <a:rPr lang="ru-RU" sz="1600" dirty="0" smtClean="0"/>
              <a:t>. </a:t>
            </a:r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Характеризуется инфильтрирующим ростом с внедрением в стенку сосудов и замещением их гладкомышечных элементов гиалиновым материалом. 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Часто протекает с разрушением серозной оболочки матки и массивным кровотечением. 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Характерно незначительное повышение уровня ХГ, более информативным является определение плацентарного </a:t>
            </a:r>
            <a:r>
              <a:rPr lang="ru-RU" sz="1600" dirty="0" err="1" smtClean="0"/>
              <a:t>лактогена</a:t>
            </a:r>
            <a:r>
              <a:rPr lang="ru-RU" sz="1600" dirty="0" smtClean="0"/>
              <a:t> (ПЛ) в сыворотке крови и </a:t>
            </a:r>
            <a:r>
              <a:rPr lang="ru-RU" sz="1600" dirty="0" err="1" smtClean="0"/>
              <a:t>иммуногистохимическое</a:t>
            </a:r>
            <a:r>
              <a:rPr lang="ru-RU" sz="1600" dirty="0" smtClean="0"/>
              <a:t> исследование удаленных тканей.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500042"/>
            <a:ext cx="78581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Трофобластическая опухоль плацентарного ложа.</a:t>
            </a:r>
            <a:r>
              <a:rPr lang="ru-RU" sz="2000" b="1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4714884"/>
            <a:ext cx="75009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err="1" smtClean="0"/>
              <a:t>Эпителиоидная</a:t>
            </a:r>
            <a:r>
              <a:rPr lang="ru-RU" b="1" dirty="0" smtClean="0"/>
              <a:t> </a:t>
            </a:r>
            <a:r>
              <a:rPr lang="ru-RU" b="1" dirty="0" err="1" smtClean="0"/>
              <a:t>трофобластическая</a:t>
            </a:r>
            <a:r>
              <a:rPr lang="ru-RU" b="1" dirty="0" smtClean="0"/>
              <a:t> опухоль.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5357826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Самая редкая ТО, развивается из клеток промежуточного звена </a:t>
            </a:r>
            <a:r>
              <a:rPr lang="ru-RU" sz="1600" dirty="0" err="1" smtClean="0"/>
              <a:t>трофобласта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Documents and Settings\Admin\Рабочий стол\картинки для трофобласта\красные клетки.jpg"/>
          <p:cNvPicPr>
            <a:picLocks noChangeAspect="1" noChangeArrowheads="1"/>
          </p:cNvPicPr>
          <p:nvPr/>
        </p:nvPicPr>
        <p:blipFill>
          <a:blip r:embed="rId2">
            <a:lum bright="40000" contrast="20000"/>
          </a:blip>
          <a:srcRect/>
          <a:stretch>
            <a:fillRect/>
          </a:stretch>
        </p:blipFill>
        <p:spPr bwMode="auto">
          <a:xfrm>
            <a:off x="3357554" y="571480"/>
            <a:ext cx="4776811" cy="571500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extBox 1"/>
          <p:cNvSpPr txBox="1"/>
          <p:nvPr/>
        </p:nvSpPr>
        <p:spPr>
          <a:xfrm>
            <a:off x="1142976" y="928670"/>
            <a:ext cx="66437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Критерии диагностики</a:t>
            </a:r>
          </a:p>
          <a:p>
            <a:endParaRPr lang="ru-RU" sz="3600" dirty="0" smtClean="0"/>
          </a:p>
          <a:p>
            <a:r>
              <a:rPr lang="ru-RU" sz="3600" dirty="0" smtClean="0"/>
              <a:t>злокачественных </a:t>
            </a:r>
          </a:p>
          <a:p>
            <a:endParaRPr lang="ru-RU" sz="3600" dirty="0" smtClean="0"/>
          </a:p>
          <a:p>
            <a:r>
              <a:rPr lang="ru-RU" sz="3600" dirty="0" err="1" smtClean="0"/>
              <a:t>трофобластических</a:t>
            </a:r>
            <a:r>
              <a:rPr lang="ru-RU" sz="3600" dirty="0" smtClean="0"/>
              <a:t> </a:t>
            </a:r>
          </a:p>
          <a:p>
            <a:endParaRPr lang="ru-RU" sz="3600" dirty="0" smtClean="0"/>
          </a:p>
          <a:p>
            <a:r>
              <a:rPr lang="ru-RU" sz="3600" dirty="0" smtClean="0"/>
              <a:t>опухолей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Основным </a:t>
            </a:r>
            <a:r>
              <a:rPr lang="ru-RU" dirty="0"/>
              <a:t>контингентом, страдающим </a:t>
            </a:r>
            <a:r>
              <a:rPr lang="ru-RU" dirty="0" err="1"/>
              <a:t>трофобластической</a:t>
            </a:r>
            <a:r>
              <a:rPr lang="ru-RU" dirty="0"/>
              <a:t> болезнью, ее доброкачественными и злокачественными формами, являются молодые женщины в период наибольшей социальной и максимальной репродуктивной активности. Поэтому становится понятной очевидность и актуальность проблемы, как в аспекте высокого излечения пациенток от рассматриваемой патологии, так и сохранения в дальнейшем у них репродуктивной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3352298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крысища\мышь и мышо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571612"/>
            <a:ext cx="5009972" cy="4143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28596" y="1571612"/>
            <a:ext cx="4357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анамнезе обязательно имела место беременность (в том числе, эктопическая) которая завершилась родами или абортом (искусственным или самопроизвольным).</a:t>
            </a:r>
          </a:p>
          <a:p>
            <a:endParaRPr lang="ru-RU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785794"/>
            <a:ext cx="27860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/>
              <a:t>Анамнез.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5143512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Опухоль может развиться и в период  текущей беременности, но чаще развивается после перенесенного пузырного заноса.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картинки для трофобласта\красивая женщ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3319462" cy="44756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857620" y="714356"/>
            <a:ext cx="200567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Возраст.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4844" y="1928802"/>
            <a:ext cx="3571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Наиболее часто опухоль возникает у женщин репродуктивного возраста, хотя и может проявляться у пациенток в </a:t>
            </a:r>
            <a:r>
              <a:rPr lang="ru-RU" sz="2400" dirty="0" err="1" smtClean="0"/>
              <a:t>перименопаузе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642918"/>
            <a:ext cx="735811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Исследование сывороточного уровня бета–субъединицы хорионического гонадотропина (ХГ).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28667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Наличие у больной репродуктивного возраста нарушений менструального цикла, ациклических кровотечений и беременности в анамнезе всегда требует исключения у нее </a:t>
            </a:r>
            <a:r>
              <a:rPr lang="ru-RU" dirty="0" err="1" smtClean="0"/>
              <a:t>трофобластической</a:t>
            </a:r>
            <a:r>
              <a:rPr lang="ru-RU" dirty="0" smtClean="0"/>
              <a:t> болезни путем определения уровня ХГ в сыворотке крови.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786190"/>
            <a:ext cx="7286676" cy="224676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Плато или увеличение уровня ХГ в 3 последующих исследованиях в течение 14 дней свидетельствует о развитии злокачественной </a:t>
            </a:r>
            <a:r>
              <a:rPr lang="ru-RU" sz="2800" dirty="0" err="1" smtClean="0"/>
              <a:t>трофобластической</a:t>
            </a:r>
            <a:r>
              <a:rPr lang="ru-RU" sz="2800" dirty="0" smtClean="0"/>
              <a:t> опухоли. 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771530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Классификация </a:t>
            </a:r>
            <a:r>
              <a:rPr lang="ru-RU" sz="2000" dirty="0" err="1" smtClean="0"/>
              <a:t>трофобластических</a:t>
            </a:r>
            <a:r>
              <a:rPr lang="ru-RU" sz="2000" dirty="0" smtClean="0"/>
              <a:t> новообразований по стадиям </a:t>
            </a:r>
            <a:r>
              <a:rPr lang="ru-RU" sz="2000" smtClean="0"/>
              <a:t>(FIGO, </a:t>
            </a:r>
            <a:r>
              <a:rPr lang="ru-RU" sz="2000" dirty="0" smtClean="0"/>
              <a:t>2000)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643050"/>
          <a:ext cx="7858180" cy="450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6286544"/>
              </a:tblGrid>
              <a:tr h="1196045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Локализация новообразования</a:t>
                      </a:r>
                      <a:endParaRPr lang="ru-RU" dirty="0"/>
                    </a:p>
                  </a:txBody>
                  <a:tcPr/>
                </a:tc>
              </a:tr>
              <a:tr h="692948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Процесс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маткой</a:t>
                      </a:r>
                      <a:endParaRPr lang="ru-RU" dirty="0"/>
                    </a:p>
                  </a:txBody>
                  <a:tcPr/>
                </a:tc>
              </a:tr>
              <a:tr h="112862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Распространение новообразования за пределы матки, но ограничено половыми органами (придатки, широкая связка матки, влагалище)</a:t>
                      </a:r>
                      <a:endParaRPr lang="ru-RU" dirty="0"/>
                    </a:p>
                  </a:txBody>
                  <a:tcPr/>
                </a:tc>
              </a:tr>
              <a:tr h="790034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Метастазы в легких с или без поражения половых органов</a:t>
                      </a:r>
                      <a:endParaRPr lang="ru-RU" dirty="0"/>
                    </a:p>
                  </a:txBody>
                  <a:tcPr/>
                </a:tc>
              </a:tr>
              <a:tr h="692948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другие метастазы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500042"/>
            <a:ext cx="59293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Стандарты химиотерапии </a:t>
            </a:r>
            <a:r>
              <a:rPr lang="en-US" b="1" dirty="0" smtClean="0"/>
              <a:t>I </a:t>
            </a:r>
            <a:r>
              <a:rPr lang="ru-RU" b="1" dirty="0" smtClean="0"/>
              <a:t>линии: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1215633"/>
          <a:ext cx="8429684" cy="4819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662"/>
                <a:gridCol w="5118022"/>
              </a:tblGrid>
              <a:tr h="613167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 риск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риск</a:t>
                      </a:r>
                      <a:endParaRPr lang="ru-RU" dirty="0"/>
                    </a:p>
                  </a:txBody>
                  <a:tcPr/>
                </a:tc>
              </a:tr>
              <a:tr h="4173179"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MtxL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 smtClean="0"/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Метотрексат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50 мг в/м в 1, 3, 5, 7 дни.</a:t>
                      </a:r>
                    </a:p>
                    <a:p>
                      <a:endParaRPr lang="ru-RU" dirty="0" smtClean="0"/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Лейковорин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 мг в/м в 2, 4, 6, 8 дни, через 30 часов от введения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метотрексата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Повторение курсов с 15-го дня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/т.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ЕМА-СО</a:t>
                      </a:r>
                      <a:endParaRPr lang="ru-RU" dirty="0" smtClean="0"/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Этопозид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100 мг/м</a:t>
                      </a:r>
                      <a:r>
                        <a:rPr kumimoji="0"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в/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кап. в 1, 2 дни.</a:t>
                      </a:r>
                      <a:endParaRPr lang="ru-RU" dirty="0" smtClean="0"/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Дактиномицин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500 мкг в/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1, 2 дни.</a:t>
                      </a:r>
                      <a:endParaRPr lang="ru-RU" dirty="0" smtClean="0"/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Метотрексат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100 мг/м</a:t>
                      </a:r>
                      <a:r>
                        <a:rPr kumimoji="0"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в/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струйно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 последующей 12-часовой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инфузией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дозе 200 мг/м</a:t>
                      </a:r>
                      <a:r>
                        <a:rPr kumimoji="0"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 1 день.</a:t>
                      </a:r>
                      <a:endParaRPr lang="ru-RU" dirty="0" smtClean="0"/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Лейковорин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15 мг в/м через 24 часа от введения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метотрексата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затем — каждые 12 часов – всего — 4 дозы.</a:t>
                      </a:r>
                      <a:endParaRPr lang="ru-RU" dirty="0" smtClean="0"/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Циклофосфан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600 мг/м</a:t>
                      </a:r>
                      <a:r>
                        <a:rPr kumimoji="0"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в/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 день.</a:t>
                      </a:r>
                      <a:endParaRPr lang="ru-RU" dirty="0" smtClean="0"/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Винкристин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1мг/м</a:t>
                      </a:r>
                      <a:r>
                        <a:rPr kumimoji="0"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в/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струйно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 день.</a:t>
                      </a:r>
                      <a:endParaRPr lang="ru-RU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Повторение курсов с 15 дня химиотерапии.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14356"/>
            <a:ext cx="62151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Показания к хирургическому лечению: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643050"/>
            <a:ext cx="7715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кровотечение из первичной опухоли или метастаза, угрожающее жизни больной;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перфорация опухолью стенки матки;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резистентность</a:t>
            </a:r>
            <a:r>
              <a:rPr lang="ru-RU" dirty="0" smtClean="0"/>
              <a:t> первичной опухоли (при неэффективности стандартной химиотерапии I и II линии и отсутствии отдаленных метастазов);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резистентность</a:t>
            </a:r>
            <a:r>
              <a:rPr lang="ru-RU" dirty="0" smtClean="0"/>
              <a:t> </a:t>
            </a:r>
            <a:r>
              <a:rPr lang="ru-RU" dirty="0" err="1" smtClean="0"/>
              <a:t>солитарных</a:t>
            </a:r>
            <a:r>
              <a:rPr lang="ru-RU" dirty="0" smtClean="0"/>
              <a:t> метастазов опухоли (при отсутствии первичной опухоли и метастазов в другие органы и наличии условий для одномоментного удаления всех резистентных очагов и возможности для проведения химиотерапии после операции).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1.Клинические </a:t>
            </a:r>
            <a:r>
              <a:rPr lang="ru-RU" sz="1400" dirty="0"/>
              <a:t>рекомендации </a:t>
            </a:r>
            <a:r>
              <a:rPr lang="ru-RU" sz="1400" dirty="0" smtClean="0"/>
              <a:t>2020 Общероссийский </a:t>
            </a:r>
            <a:r>
              <a:rPr lang="ru-RU" sz="1400" dirty="0"/>
              <a:t>национальный союз "Ассоциация онкологов России" · Общероссийская общественная организация "Российское общество клинической онкологии" · Общероссийская общественная организация "Российское общество специалистов по </a:t>
            </a:r>
            <a:r>
              <a:rPr lang="ru-RU" sz="1400" dirty="0" smtClean="0"/>
              <a:t>профилактике </a:t>
            </a:r>
            <a:r>
              <a:rPr lang="ru-RU" sz="1400" dirty="0"/>
              <a:t>и лечению опухолей репродуктивной системы" </a:t>
            </a: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2. </a:t>
            </a:r>
            <a:r>
              <a:rPr lang="ru-RU" sz="1400" dirty="0"/>
              <a:t>Гинекология. Национальное руководство. Под ред. Кулакова В.И., Савельевой Г.М., Манухина И.Б., 2009 г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3.. </a:t>
            </a:r>
            <a:r>
              <a:rPr lang="ru-RU" sz="1400" dirty="0"/>
              <a:t>Научная статья «</a:t>
            </a:r>
            <a:r>
              <a:rPr lang="ru-RU" sz="1400" dirty="0" err="1"/>
              <a:t>Трофобластическая</a:t>
            </a:r>
            <a:r>
              <a:rPr lang="ru-RU" sz="1400" dirty="0"/>
              <a:t> болезнь» В.В. Кузнецов, д.м.н., профессор, Л.А. Мещерякова, д.м.н., </a:t>
            </a:r>
            <a:r>
              <a:rPr lang="ru-RU" sz="1400" dirty="0" err="1"/>
              <a:t>с.н.с</a:t>
            </a:r>
            <a:r>
              <a:rPr lang="ru-RU" sz="1400" dirty="0"/>
              <a:t>., В.П. Козаченко, д.м.н., </a:t>
            </a:r>
            <a:r>
              <a:rPr lang="ru-RU" sz="1400" dirty="0" err="1"/>
              <a:t>в.н.с</a:t>
            </a:r>
            <a:r>
              <a:rPr lang="ru-RU" sz="1400" dirty="0"/>
              <a:t>., отделение гинекологическое 18.08.2008 </a:t>
            </a:r>
            <a:r>
              <a:rPr lang="ru-RU" sz="1400" dirty="0" smtClean="0"/>
              <a:t>г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4</a:t>
            </a:r>
            <a:r>
              <a:rPr lang="ru-RU" sz="1400" dirty="0" smtClean="0"/>
              <a:t>. </a:t>
            </a:r>
            <a:r>
              <a:rPr lang="ru-RU" sz="1400" dirty="0"/>
              <a:t>Савельева Г.М., Бреусенко В.Г. Гинекология (4-е издание) изд.: Москва </a:t>
            </a:r>
            <a:r>
              <a:rPr lang="ru-RU" sz="1400" dirty="0" smtClean="0"/>
              <a:t>ГЭОТАР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5. </a:t>
            </a:r>
            <a:r>
              <a:rPr lang="ru-RU" sz="1400" dirty="0" err="1"/>
              <a:t>Айламазян</a:t>
            </a:r>
            <a:r>
              <a:rPr lang="ru-RU" sz="1400" dirty="0"/>
              <a:t> Э.К. Гинекология. Изд.: </a:t>
            </a:r>
            <a:r>
              <a:rPr lang="ru-RU" sz="1400" dirty="0" err="1"/>
              <a:t>СпецЛит</a:t>
            </a:r>
            <a:r>
              <a:rPr lang="ru-RU" sz="1400" dirty="0"/>
              <a:t> Санкт-Петербург.</a:t>
            </a:r>
          </a:p>
          <a:p>
            <a:pPr marL="228600" indent="-228600">
              <a:buAutoNum type="arabicPeriod"/>
            </a:pPr>
            <a:endParaRPr lang="ru-RU" sz="1000" dirty="0" smtClean="0"/>
          </a:p>
          <a:p>
            <a:pPr marL="228600" indent="-228600">
              <a:buAutoNum type="arabicPeriod"/>
            </a:pP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97481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642918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Трофобластическая болезнь </a:t>
            </a:r>
            <a:r>
              <a:rPr lang="ru-RU" sz="2000" dirty="0" smtClean="0"/>
              <a:t>– термин, обобщающий несколько связанных между собой различных форм патологического состояния </a:t>
            </a:r>
            <a:r>
              <a:rPr lang="ru-RU" sz="2000" dirty="0" err="1" smtClean="0"/>
              <a:t>трофобласта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6" name="Picture 2" descr="C:\Documents and Settings\Admin\Рабочий стол\Трофобластическая болезнь\Бластоцист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71678"/>
            <a:ext cx="3709945" cy="30718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928934"/>
            <a:ext cx="392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Трофобласт</a:t>
            </a:r>
            <a:r>
              <a:rPr lang="ru-RU" sz="1600" dirty="0" smtClean="0"/>
              <a:t> - наружный слой клеток зародышей млекопитающих, обособляющийся на стадии </a:t>
            </a:r>
            <a:r>
              <a:rPr lang="ru-RU" sz="1600" dirty="0" err="1" smtClean="0"/>
              <a:t>бластоцисты</a:t>
            </a:r>
            <a:r>
              <a:rPr lang="ru-RU" sz="1600" dirty="0" smtClean="0"/>
              <a:t> и обеспечивающий поступление питательных  веществ от матери к зародышу. Принимает участие в имплантации зародыша в стенку матки и образовании плаценты.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2643182"/>
          <a:ext cx="7929618" cy="292895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64809"/>
                <a:gridCol w="3964809"/>
              </a:tblGrid>
              <a:tr h="2928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Персистенция в организме</a:t>
                      </a:r>
                      <a:r>
                        <a:rPr lang="ru-RU" b="0" baseline="0" dirty="0" smtClean="0"/>
                        <a:t> матери </a:t>
                      </a:r>
                      <a:r>
                        <a:rPr lang="ru-RU" b="0" baseline="0" dirty="0" err="1" smtClean="0"/>
                        <a:t>трофобластических</a:t>
                      </a:r>
                      <a:r>
                        <a:rPr lang="ru-RU" b="0" baseline="0" dirty="0" smtClean="0"/>
                        <a:t> клеток после завершения беременности (чаще – после частичного или полного пузырного заноса)</a:t>
                      </a:r>
                      <a:endParaRPr lang="ru-RU" b="0" dirty="0" smtClean="0"/>
                    </a:p>
                    <a:p>
                      <a:pPr algn="l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Трофобластическая</a:t>
                      </a:r>
                      <a:r>
                        <a:rPr lang="ru-RU" b="0" baseline="0" dirty="0" smtClean="0"/>
                        <a:t> малигнизация – злокачественная трансформация элементов </a:t>
                      </a:r>
                      <a:r>
                        <a:rPr lang="ru-RU" b="0" baseline="0" dirty="0" err="1" smtClean="0"/>
                        <a:t>трофобласта</a:t>
                      </a:r>
                      <a:r>
                        <a:rPr lang="ru-RU" b="0" baseline="0" dirty="0" smtClean="0"/>
                        <a:t> (как во время беременности, так и после ее завершения).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786" y="714356"/>
            <a:ext cx="771589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err="1" smtClean="0"/>
              <a:t>Трофобластические</a:t>
            </a:r>
            <a:r>
              <a:rPr lang="ru-RU" sz="2400" dirty="0" smtClean="0"/>
              <a:t> неоплазии (</a:t>
            </a:r>
            <a:r>
              <a:rPr lang="en-US" sz="2400" dirty="0" smtClean="0"/>
              <a:t>FIGO</a:t>
            </a:r>
            <a:r>
              <a:rPr lang="ru-RU" sz="2400" dirty="0" smtClean="0"/>
              <a:t>, 2000 г.)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857488" y="1500174"/>
            <a:ext cx="14287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715008" y="1500174"/>
            <a:ext cx="14287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картинки для трофобласта\2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4143404" cy="57150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857752" y="571480"/>
            <a:ext cx="371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Трофобластические</a:t>
            </a:r>
            <a:r>
              <a:rPr lang="ru-RU" sz="2000" dirty="0" smtClean="0"/>
              <a:t> опухоли составляют 1% всех гинекологических опухолей и поражают преимущественно женщин репродуктивного возраста.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3071810"/>
            <a:ext cx="38576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Высокая злокачественность;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Быстрое отдаленное   метастазирование;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Хороший ответ на химиотерапию с сохранением репродуктивной функции женщины.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428604"/>
            <a:ext cx="7572428" cy="157163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Гистологическая классификация </a:t>
            </a:r>
            <a:r>
              <a:rPr lang="ru-RU" sz="2400" b="1" dirty="0" err="1" smtClean="0"/>
              <a:t>трофобластических</a:t>
            </a:r>
            <a:r>
              <a:rPr lang="ru-RU" sz="2400" b="1" dirty="0" smtClean="0"/>
              <a:t> неоплазий</a:t>
            </a:r>
            <a:br>
              <a:rPr lang="ru-RU" sz="2400" b="1" dirty="0" smtClean="0"/>
            </a:br>
            <a:r>
              <a:rPr lang="ru-RU" sz="2400" b="1" dirty="0" smtClean="0"/>
              <a:t> (ФИГО, 2000 г.)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000240"/>
            <a:ext cx="81439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1. Пузырный занос.</a:t>
            </a:r>
          </a:p>
          <a:p>
            <a:r>
              <a:rPr lang="ru-RU" sz="2000" dirty="0" smtClean="0"/>
              <a:t>а) Полный пузырный занос;</a:t>
            </a:r>
          </a:p>
          <a:p>
            <a:r>
              <a:rPr lang="ru-RU" sz="2000" dirty="0" smtClean="0"/>
              <a:t>б) Частичный пузырный занос;</a:t>
            </a:r>
          </a:p>
          <a:p>
            <a:endParaRPr lang="ru-RU" sz="2000" dirty="0" smtClean="0"/>
          </a:p>
          <a:p>
            <a:r>
              <a:rPr lang="ru-RU" sz="2000" b="1" dirty="0" smtClean="0"/>
              <a:t>2. </a:t>
            </a:r>
            <a:r>
              <a:rPr lang="ru-RU" sz="2000" b="1" dirty="0" err="1" smtClean="0"/>
              <a:t>Инвазивный</a:t>
            </a:r>
            <a:r>
              <a:rPr lang="ru-RU" sz="2000" b="1" dirty="0" smtClean="0"/>
              <a:t> пузырный занос.</a:t>
            </a:r>
          </a:p>
          <a:p>
            <a:endParaRPr lang="ru-RU" sz="2000" dirty="0" smtClean="0"/>
          </a:p>
          <a:p>
            <a:r>
              <a:rPr lang="ru-RU" sz="2000" b="1" dirty="0" smtClean="0"/>
              <a:t>3. </a:t>
            </a:r>
            <a:r>
              <a:rPr lang="ru-RU" sz="2000" b="1" dirty="0" err="1" smtClean="0"/>
              <a:t>Хориокарцинома</a:t>
            </a:r>
            <a:r>
              <a:rPr lang="ru-RU" sz="2000" b="1" dirty="0" smtClean="0"/>
              <a:t>.</a:t>
            </a:r>
          </a:p>
          <a:p>
            <a:endParaRPr lang="ru-RU" sz="2000" dirty="0" smtClean="0"/>
          </a:p>
          <a:p>
            <a:r>
              <a:rPr lang="ru-RU" sz="2000" b="1" dirty="0" smtClean="0"/>
              <a:t>4. Трофобластическая опухоль плацентарного ложа.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5. </a:t>
            </a:r>
            <a:r>
              <a:rPr lang="ru-RU" sz="2000" b="1" dirty="0" err="1" smtClean="0"/>
              <a:t>Эпителиоидная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трофобластическая</a:t>
            </a:r>
            <a:r>
              <a:rPr lang="ru-RU" sz="2000" b="1" dirty="0" smtClean="0"/>
              <a:t> опухоль.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714356"/>
            <a:ext cx="2510624" cy="70788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Теории.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500174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Теория вирусной трансформации </a:t>
            </a:r>
            <a:r>
              <a:rPr lang="ru-RU" dirty="0" err="1" smtClean="0"/>
              <a:t>трофобласта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Иммунологическая теория (</a:t>
            </a:r>
            <a:r>
              <a:rPr lang="ru-RU" dirty="0" err="1" smtClean="0"/>
              <a:t>иммуносупрессивное</a:t>
            </a:r>
            <a:r>
              <a:rPr lang="ru-RU" dirty="0" smtClean="0"/>
              <a:t> действие гормонов беременности (ХГ, прогестерон, эстрогены)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Метаболическая теория (повышение уровня </a:t>
            </a:r>
            <a:r>
              <a:rPr lang="ru-RU" dirty="0" err="1" smtClean="0"/>
              <a:t>гиалуронидазы</a:t>
            </a:r>
            <a:r>
              <a:rPr lang="ru-RU" dirty="0" smtClean="0"/>
              <a:t>, разрушающей сосудистую стенку при пузырном заносе в 7,2 раза, при </a:t>
            </a:r>
            <a:r>
              <a:rPr lang="ru-RU" dirty="0" err="1" smtClean="0"/>
              <a:t>хорионкарциноме</a:t>
            </a:r>
            <a:r>
              <a:rPr lang="ru-RU" dirty="0" smtClean="0"/>
              <a:t> - в 15,6 раз по сравнению с нормальным уровнем.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Плодное яйцо и плод рассматриваются как трансплантаты по отношению к матери, вызывающие </a:t>
            </a:r>
            <a:r>
              <a:rPr lang="ru-RU" dirty="0" err="1" smtClean="0"/>
              <a:t>имунный</a:t>
            </a:r>
            <a:r>
              <a:rPr lang="ru-RU" dirty="0" smtClean="0"/>
              <a:t> ответ. Если реакция, вызываемая антигенами плода слабее, чем пролиферативные изменения </a:t>
            </a:r>
            <a:r>
              <a:rPr lang="ru-RU" dirty="0" err="1" smtClean="0"/>
              <a:t>трофобласта</a:t>
            </a:r>
            <a:r>
              <a:rPr lang="ru-RU" dirty="0" smtClean="0"/>
              <a:t>, то иммунологического прерывания неразвивающейся беременности не происходит, а развивается пузырный занос.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Пузырный занос </a:t>
            </a:r>
            <a:r>
              <a:rPr lang="ru-RU" dirty="0" smtClean="0"/>
              <a:t>— состояние, сопровождающееся пролиферацией </a:t>
            </a:r>
            <a:r>
              <a:rPr lang="ru-RU" dirty="0" err="1" smtClean="0"/>
              <a:t>трофобласта</a:t>
            </a:r>
            <a:r>
              <a:rPr lang="ru-RU" dirty="0" smtClean="0"/>
              <a:t>, заполняющего собой полость матки. </a:t>
            </a:r>
            <a:endParaRPr lang="ru-RU" dirty="0"/>
          </a:p>
        </p:txBody>
      </p:sp>
      <p:pic>
        <p:nvPicPr>
          <p:cNvPr id="2050" name="Picture 2" descr="&amp;Zcy;&amp;acy;&amp;ncy;&amp;ocy;&amp;scy; &amp;pcy;&amp;ucy;&amp;zcy;&amp;ycy;&amp;rcy;&amp;ncy;&amp;y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3525432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286248" y="1785926"/>
            <a:ext cx="42148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Представляет собой патологически измененный ворсинчатый хорион с </a:t>
            </a:r>
            <a:r>
              <a:rPr lang="ru-RU" dirty="0" err="1" smtClean="0"/>
              <a:t>гидропическим</a:t>
            </a:r>
            <a:r>
              <a:rPr lang="ru-RU" dirty="0" smtClean="0"/>
              <a:t> превращением плаценты - множество пузырьков различной величины, наполненных прозрачной жидкостью полностью (полный занос) или частично (частичный занос) замещают ткань плаценты.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000636"/>
            <a:ext cx="7643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Гистологически пузырьки представляют собой увеличенные в объеме вследствие резко выраженного отека ворсины хориона с образованием в центральных отделах некоторых таких ворсин полостей, содержащих </a:t>
            </a:r>
            <a:r>
              <a:rPr lang="ru-RU" sz="1600" dirty="0" err="1" smtClean="0"/>
              <a:t>слизеподобную</a:t>
            </a:r>
            <a:r>
              <a:rPr lang="ru-RU" sz="1600" dirty="0" smtClean="0"/>
              <a:t> жидкость. 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medzapros.ru/uploads/bolesni/za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214686"/>
            <a:ext cx="4354860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857488" y="500042"/>
            <a:ext cx="2943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Пузырный занос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214422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Наиболее частая среди опухолей </a:t>
            </a:r>
            <a:r>
              <a:rPr lang="ru-RU" dirty="0" err="1" smtClean="0"/>
              <a:t>трофобласта</a:t>
            </a:r>
            <a:r>
              <a:rPr lang="ru-RU" dirty="0" smtClean="0"/>
              <a:t> (1:1000 беременностей);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Результат генетических нарушений;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Не обладает </a:t>
            </a:r>
            <a:r>
              <a:rPr lang="ru-RU" dirty="0" err="1" smtClean="0"/>
              <a:t>инвазивным</a:t>
            </a:r>
            <a:r>
              <a:rPr lang="ru-RU" dirty="0" smtClean="0"/>
              <a:t> ростом;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Не </a:t>
            </a:r>
            <a:r>
              <a:rPr lang="ru-RU" dirty="0" err="1" smtClean="0"/>
              <a:t>метастазирует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461</TotalTime>
  <Words>1527</Words>
  <Application>Microsoft Office PowerPoint</Application>
  <PresentationFormat>Экран (4:3)</PresentationFormat>
  <Paragraphs>206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Аспект</vt:lpstr>
      <vt:lpstr>Реферат на тему: Трофобластическая болезнь                   Выполнила: Жданова Софья Сергеевна </vt:lpstr>
      <vt:lpstr>Актуальность:</vt:lpstr>
      <vt:lpstr>Презентация PowerPoint</vt:lpstr>
      <vt:lpstr>Презентация PowerPoint</vt:lpstr>
      <vt:lpstr>Презентация PowerPoint</vt:lpstr>
      <vt:lpstr>  Гистологическая классификация трофобластических неоплазий  (ФИГО, 2000 г.)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Гистологическая классификация трофобластических неоплазий (ФИГО, 2000 г.)</dc:title>
  <dc:creator>Иван</dc:creator>
  <cp:lastModifiedBy>Иван</cp:lastModifiedBy>
  <cp:revision>138</cp:revision>
  <dcterms:modified xsi:type="dcterms:W3CDTF">2022-01-21T14:19:49Z</dcterms:modified>
</cp:coreProperties>
</file>