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41"/>
  </p:notesMasterIdLst>
  <p:sldIdLst>
    <p:sldId id="256" r:id="rId3"/>
    <p:sldId id="257" r:id="rId4"/>
    <p:sldId id="258" r:id="rId5"/>
    <p:sldId id="262" r:id="rId6"/>
    <p:sldId id="264" r:id="rId7"/>
    <p:sldId id="265" r:id="rId8"/>
    <p:sldId id="266" r:id="rId9"/>
    <p:sldId id="267" r:id="rId10"/>
    <p:sldId id="268" r:id="rId11"/>
    <p:sldId id="270" r:id="rId12"/>
    <p:sldId id="271" r:id="rId13"/>
    <p:sldId id="272" r:id="rId14"/>
    <p:sldId id="273" r:id="rId15"/>
    <p:sldId id="274" r:id="rId16"/>
    <p:sldId id="301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302" r:id="rId25"/>
    <p:sldId id="284" r:id="rId26"/>
    <p:sldId id="285" r:id="rId27"/>
    <p:sldId id="288" r:id="rId28"/>
    <p:sldId id="291" r:id="rId29"/>
    <p:sldId id="292" r:id="rId30"/>
    <p:sldId id="293" r:id="rId31"/>
    <p:sldId id="294" r:id="rId32"/>
    <p:sldId id="295" r:id="rId33"/>
    <p:sldId id="297" r:id="rId34"/>
    <p:sldId id="308" r:id="rId35"/>
    <p:sldId id="303" r:id="rId36"/>
    <p:sldId id="304" r:id="rId37"/>
    <p:sldId id="305" r:id="rId38"/>
    <p:sldId id="306" r:id="rId39"/>
    <p:sldId id="299" r:id="rId40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075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076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077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078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079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080" name="AutoShape 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081" name="AutoShape 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082" name="AutoShape 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083" name="AutoShape 10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084" name="Text Box 11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" name="Rectangle 12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55925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215900" indent="-201613" algn="r" eaLnBrk="1" hangingPunct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 smtClean="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086" name="Rectangle 1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56125" cy="3413125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" name="Rectangle 14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0525" cy="409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noProof="0" smtClean="0"/>
          </a:p>
        </p:txBody>
      </p:sp>
      <p:sp>
        <p:nvSpPr>
          <p:cNvPr id="3088" name="Text Box 15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55925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marL="215900" indent="-201613" algn="r" eaLnBrk="1" hangingPunct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 smtClean="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2C6385BF-C4C6-4D27-A305-2FA115B3D0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BAA697E0-0B00-4ABA-BBE5-D50BFB2D3E26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1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556ABF7F-1E73-46B5-83F2-BBE244756F60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10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79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9D67BDB7-D46F-4E65-AD9D-B1CC550A204B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11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4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68825" cy="34258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3CE902A3-5DE1-41DA-8BE9-4BE47E65DC50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12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89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AF9E7A82-E1C8-4C72-AFC9-91C7249E564D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13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93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4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B0C266EF-1097-49F2-83FE-9F8016AA2257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14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8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0AE30E2-BCD2-48FC-B1EA-99648D3C51F2}" type="slidenum">
              <a:rPr lang="ru-RU" altLang="ru-RU" sz="1400" smtClean="0"/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ru-RU" altLang="ru-RU" sz="1400" smtClean="0"/>
          </a:p>
        </p:txBody>
      </p:sp>
      <p:sp>
        <p:nvSpPr>
          <p:cNvPr id="389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045861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F739184B-658A-47BE-AFD0-D8B42B5785F4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16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3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E4324EC4-4115-45D7-B69F-269CCC66BD9C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17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8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EB3E435A-B9FC-4E80-8DBB-E5A235C3B998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18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3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87BA175A-9279-4E86-93D2-E1A873113621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19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7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8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DD196DB2-B329-4E1E-8C70-DC70B96C8FDD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2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D7898754-D5F9-4669-A4E0-3A206864F1B4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20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2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67238" cy="34242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003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2C09BA76-BA74-49DB-881A-D1AC0E59952D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21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7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67238" cy="34242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003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76DB5DCE-DB3F-4993-899D-1FE63E31E982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22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632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EBA2890-00EF-4244-8D69-53AACAEEA60B}" type="slidenum">
              <a:rPr lang="ru-RU" altLang="ru-RU" sz="1400" smtClean="0"/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ru-RU" altLang="ru-RU" sz="1400" smtClean="0"/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94369811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E5ED5979-5C34-4C08-8663-5E59E1F57737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24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246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67238" cy="34242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003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D75371A3-B63F-4BAF-B367-0250EC855695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25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451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67238" cy="34242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003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2A6B7E8C-88E2-4853-AB51-0A7DABF5574D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26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066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72FBE631-589D-401A-B657-F248595F01BC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27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680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FC3BD44E-7F38-4E19-8C0B-0E50E76A033C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28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885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67238" cy="34242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885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003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8B086079-BF01-499F-93C8-9DDBADC51F14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29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089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090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91709B02-E28D-4681-BA11-1D43A593AB1D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3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1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1FEE4C5D-22CE-4600-AF44-CFF0A6E4DDAA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30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94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94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30264664-06AA-41D8-9584-DF4FC3CDE102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31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499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499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51A6FC12-6B41-4B17-BAB4-6A32FCECBC4E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32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806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806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9D34179-D9AA-483C-8F90-97A4E6F2A596}" type="slidenum">
              <a:rPr lang="ru-RU" altLang="ru-RU" sz="1400" smtClean="0"/>
              <a:pPr>
                <a:spcBef>
                  <a:spcPct val="0"/>
                </a:spcBef>
                <a:buClrTx/>
                <a:buFontTx/>
                <a:buNone/>
              </a:pPr>
              <a:t>33</a:t>
            </a:fld>
            <a:endParaRPr lang="ru-RU" altLang="ru-RU" sz="1400" smtClean="0"/>
          </a:p>
        </p:txBody>
      </p:sp>
      <p:sp>
        <p:nvSpPr>
          <p:cNvPr id="921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0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13356368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B76C864-32B5-4E50-BA45-13226779007F}" type="slidenum">
              <a:rPr lang="ru-RU" altLang="ru-RU"/>
              <a:pPr eaLnBrk="1" hangingPunct="1">
                <a:spcBef>
                  <a:spcPct val="0"/>
                </a:spcBef>
              </a:pPr>
              <a:t>34</a:t>
            </a:fld>
            <a:endParaRPr lang="ru-RU" altLang="ru-RU"/>
          </a:p>
        </p:txBody>
      </p:sp>
      <p:sp>
        <p:nvSpPr>
          <p:cNvPr id="204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62475" cy="34226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0050" cy="41084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16952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0E6472E-71C3-4337-BAA9-71EE0B0923F4}" type="slidenum">
              <a:rPr lang="ru-RU" altLang="ru-RU"/>
              <a:pPr eaLnBrk="1" hangingPunct="1">
                <a:spcBef>
                  <a:spcPct val="0"/>
                </a:spcBef>
              </a:pPr>
              <a:t>35</a:t>
            </a:fld>
            <a:endParaRPr lang="ru-RU" altLang="ru-RU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13684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F57B2C3F-C638-414B-A189-A09E5418B89A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38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16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6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1EB5167F-E16C-491D-A0DB-EA28063EA03E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4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32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A55063D6-42A9-4F11-BE40-F2CAEAAE4461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5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5BD006AB-BA9A-411A-9545-5C9D7F989392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6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C021AA15-434C-476D-A876-73008E814435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7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67238" cy="34242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003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B548A77E-AD3D-430A-A6F8-0E9321F188E2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8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67238" cy="34242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003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16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339FF31B-ED6A-420D-88C6-85451D3C9345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9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69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814FE-87DB-4541-B58C-10E63DBE234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90661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3989B-A8F6-48DB-9D37-C8CE9B9F52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43599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8288" y="457200"/>
            <a:ext cx="2052637" cy="53943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08688" cy="53943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B8F5C-EEB2-47F8-BBB7-4700C87F358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3485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8DA2D-96B4-46C9-ACBA-0915F1780CC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7642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787BE-02DB-4300-92A7-B5ED7018865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79045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90E5B-F5A7-4D9A-8FC8-D50B51E8F8D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118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0663" cy="38703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0263" y="1981200"/>
            <a:ext cx="4030662" cy="38703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D391F-B4D1-44FA-B112-A74E577FB1B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06976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EC604-AD0F-4674-A2CD-25EBB163058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50082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441BF-6E7F-4C4E-9B78-1E6E99077F1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556428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E8406-89E0-45F2-9F1E-41289EB3BE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289388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0B444-ADFF-4A43-91B1-7A83E60AF6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7363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CF47A-1749-43B4-A22F-943FB91182F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07329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68FDE-0DED-4637-8E57-41B0CDFDDFA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8293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B12A8-BC93-44A5-A0FA-F3CAD7F60C9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18196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8288" y="457200"/>
            <a:ext cx="2052637" cy="53943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08688" cy="53943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F64D-47AB-4CF0-BA39-E3704547839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2528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141B3-37D1-4C4F-8E3E-C5709E2C899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66754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0663" cy="38703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0263" y="1981200"/>
            <a:ext cx="4030662" cy="38703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A9761-71CE-49ED-97EF-ECD807D529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0871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14D2B-DCBD-47D1-910F-49B55E1C55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849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3E47C-3169-4CBA-AAF0-8368246A677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7342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A899D-E8F6-422C-829A-E921AA79E92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5405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AAC99-4331-4F92-8B1D-A62EBB2B0C6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1364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DF013-D405-41E6-9053-1FB5D40B5F3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9040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17725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0C39ECB0-85B7-4EE2-B42A-8099C915BD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1028" name="Group 3"/>
          <p:cNvGrpSpPr>
            <a:grpSpLocks/>
          </p:cNvGrpSpPr>
          <p:nvPr/>
        </p:nvGrpSpPr>
        <p:grpSpPr bwMode="auto">
          <a:xfrm>
            <a:off x="0" y="0"/>
            <a:ext cx="9128125" cy="530225"/>
            <a:chOff x="0" y="0"/>
            <a:chExt cx="5750" cy="334"/>
          </a:xfrm>
        </p:grpSpPr>
        <p:sp>
          <p:nvSpPr>
            <p:cNvPr id="1032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170" cy="32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CE6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1033" name="Rectangle 5"/>
            <p:cNvSpPr>
              <a:spLocks noChangeArrowheads="1"/>
            </p:cNvSpPr>
            <p:nvPr/>
          </p:nvSpPr>
          <p:spPr bwMode="auto">
            <a:xfrm>
              <a:off x="260" y="85"/>
              <a:ext cx="5490" cy="163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00007D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1034" name="Rectangle 6"/>
            <p:cNvSpPr>
              <a:spLocks noChangeArrowheads="1"/>
            </p:cNvSpPr>
            <p:nvPr/>
          </p:nvSpPr>
          <p:spPr bwMode="auto">
            <a:xfrm>
              <a:off x="258" y="85"/>
              <a:ext cx="77" cy="79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1035" name="Rectangle 7"/>
            <p:cNvSpPr>
              <a:spLocks noChangeArrowheads="1"/>
            </p:cNvSpPr>
            <p:nvPr/>
          </p:nvSpPr>
          <p:spPr bwMode="auto">
            <a:xfrm>
              <a:off x="345" y="0"/>
              <a:ext cx="78" cy="77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1036" name="Rectangle 8"/>
            <p:cNvSpPr>
              <a:spLocks noChangeArrowheads="1"/>
            </p:cNvSpPr>
            <p:nvPr/>
          </p:nvSpPr>
          <p:spPr bwMode="auto">
            <a:xfrm>
              <a:off x="345" y="85"/>
              <a:ext cx="78" cy="79"/>
            </a:xfrm>
            <a:prstGeom prst="rect">
              <a:avLst/>
            </a:prstGeom>
            <a:solidFill>
              <a:srgbClr val="99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1037" name="Rectangle 9"/>
            <p:cNvSpPr>
              <a:spLocks noChangeArrowheads="1"/>
            </p:cNvSpPr>
            <p:nvPr/>
          </p:nvSpPr>
          <p:spPr bwMode="auto">
            <a:xfrm>
              <a:off x="173" y="173"/>
              <a:ext cx="76" cy="77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1038" name="Rectangle 10"/>
            <p:cNvSpPr>
              <a:spLocks noChangeArrowheads="1"/>
            </p:cNvSpPr>
            <p:nvPr/>
          </p:nvSpPr>
          <p:spPr bwMode="auto">
            <a:xfrm>
              <a:off x="83" y="86"/>
              <a:ext cx="79" cy="77"/>
            </a:xfrm>
            <a:prstGeom prst="rect">
              <a:avLst/>
            </a:prstGeom>
            <a:solidFill>
              <a:srgbClr val="00007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1039" name="Rectangle 11"/>
            <p:cNvSpPr>
              <a:spLocks noChangeArrowheads="1"/>
            </p:cNvSpPr>
            <p:nvPr/>
          </p:nvSpPr>
          <p:spPr bwMode="auto">
            <a:xfrm>
              <a:off x="258" y="171"/>
              <a:ext cx="77" cy="77"/>
            </a:xfrm>
            <a:prstGeom prst="rect">
              <a:avLst/>
            </a:prstGeom>
            <a:solidFill>
              <a:srgbClr val="99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1040" name="Rectangle 12"/>
            <p:cNvSpPr>
              <a:spLocks noChangeArrowheads="1"/>
            </p:cNvSpPr>
            <p:nvPr/>
          </p:nvSpPr>
          <p:spPr bwMode="auto">
            <a:xfrm>
              <a:off x="173" y="258"/>
              <a:ext cx="76" cy="76"/>
            </a:xfrm>
            <a:prstGeom prst="rect">
              <a:avLst/>
            </a:prstGeom>
            <a:solidFill>
              <a:srgbClr val="99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</p:grpSp>
      <p:sp>
        <p:nvSpPr>
          <p:cNvPr id="102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13725" cy="135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13725" cy="387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1031" name="Text Box 15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0" y="0"/>
            <a:ext cx="9128125" cy="6842125"/>
            <a:chOff x="0" y="0"/>
            <a:chExt cx="5750" cy="4310"/>
          </a:xfrm>
        </p:grpSpPr>
        <p:sp>
          <p:nvSpPr>
            <p:cNvPr id="2056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2198" cy="431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CE6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2057" name="Rectangle 3"/>
            <p:cNvSpPr>
              <a:spLocks noChangeArrowheads="1"/>
            </p:cNvSpPr>
            <p:nvPr/>
          </p:nvSpPr>
          <p:spPr bwMode="auto">
            <a:xfrm>
              <a:off x="1081" y="1065"/>
              <a:ext cx="4669" cy="1586"/>
            </a:xfrm>
            <a:prstGeom prst="rect">
              <a:avLst/>
            </a:prstGeom>
            <a:solidFill>
              <a:srgbClr val="00007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grpSp>
          <p:nvGrpSpPr>
            <p:cNvPr id="2058" name="Group 4"/>
            <p:cNvGrpSpPr>
              <a:grpSpLocks/>
            </p:cNvGrpSpPr>
            <p:nvPr/>
          </p:nvGrpSpPr>
          <p:grpSpPr bwMode="auto">
            <a:xfrm>
              <a:off x="0" y="672"/>
              <a:ext cx="1796" cy="1979"/>
              <a:chOff x="0" y="672"/>
              <a:chExt cx="1796" cy="1979"/>
            </a:xfrm>
          </p:grpSpPr>
          <p:sp>
            <p:nvSpPr>
              <p:cNvPr id="2059" name="Rectangle 5"/>
              <p:cNvSpPr>
                <a:spLocks noChangeArrowheads="1"/>
              </p:cNvSpPr>
              <p:nvPr/>
            </p:nvSpPr>
            <p:spPr bwMode="auto">
              <a:xfrm>
                <a:off x="361" y="2257"/>
                <a:ext cx="353" cy="394"/>
              </a:xfrm>
              <a:prstGeom prst="rect">
                <a:avLst/>
              </a:prstGeom>
              <a:solidFill>
                <a:srgbClr val="99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ru-RU" altLang="ru-RU"/>
              </a:p>
            </p:txBody>
          </p:sp>
          <p:sp>
            <p:nvSpPr>
              <p:cNvPr id="2060" name="Rectangle 6"/>
              <p:cNvSpPr>
                <a:spLocks noChangeArrowheads="1"/>
              </p:cNvSpPr>
              <p:nvPr/>
            </p:nvSpPr>
            <p:spPr bwMode="auto">
              <a:xfrm>
                <a:off x="1081" y="1065"/>
                <a:ext cx="352" cy="395"/>
              </a:xfrm>
              <a:prstGeom prst="rect">
                <a:avLst/>
              </a:prstGeom>
              <a:solidFill>
                <a:srgbClr val="CCCCE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ru-RU" altLang="ru-RU"/>
              </a:p>
            </p:txBody>
          </p:sp>
          <p:sp>
            <p:nvSpPr>
              <p:cNvPr id="2061" name="Rectangle 7"/>
              <p:cNvSpPr>
                <a:spLocks noChangeArrowheads="1"/>
              </p:cNvSpPr>
              <p:nvPr/>
            </p:nvSpPr>
            <p:spPr bwMode="auto">
              <a:xfrm>
                <a:off x="1437" y="672"/>
                <a:ext cx="359" cy="390"/>
              </a:xfrm>
              <a:prstGeom prst="rect">
                <a:avLst/>
              </a:prstGeom>
              <a:solidFill>
                <a:srgbClr val="CCCCE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ru-RU" altLang="ru-RU"/>
              </a:p>
            </p:txBody>
          </p:sp>
          <p:sp>
            <p:nvSpPr>
              <p:cNvPr id="2062" name="Rectangle 8"/>
              <p:cNvSpPr>
                <a:spLocks noChangeArrowheads="1"/>
              </p:cNvSpPr>
              <p:nvPr/>
            </p:nvSpPr>
            <p:spPr bwMode="auto">
              <a:xfrm>
                <a:off x="719" y="2257"/>
                <a:ext cx="358" cy="394"/>
              </a:xfrm>
              <a:prstGeom prst="rect">
                <a:avLst/>
              </a:prstGeom>
              <a:solidFill>
                <a:srgbClr val="00007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ru-RU" altLang="ru-RU"/>
              </a:p>
            </p:txBody>
          </p:sp>
          <p:sp>
            <p:nvSpPr>
              <p:cNvPr id="2063" name="Rectangle 9"/>
              <p:cNvSpPr>
                <a:spLocks noChangeArrowheads="1"/>
              </p:cNvSpPr>
              <p:nvPr/>
            </p:nvSpPr>
            <p:spPr bwMode="auto">
              <a:xfrm>
                <a:off x="1437" y="1065"/>
                <a:ext cx="359" cy="395"/>
              </a:xfrm>
              <a:prstGeom prst="rect">
                <a:avLst/>
              </a:prstGeom>
              <a:solidFill>
                <a:srgbClr val="99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ru-RU" altLang="ru-RU"/>
              </a:p>
            </p:txBody>
          </p:sp>
          <p:sp>
            <p:nvSpPr>
              <p:cNvPr id="2064" name="Rectangle 10"/>
              <p:cNvSpPr>
                <a:spLocks noChangeArrowheads="1"/>
              </p:cNvSpPr>
              <p:nvPr/>
            </p:nvSpPr>
            <p:spPr bwMode="auto">
              <a:xfrm>
                <a:off x="719" y="1464"/>
                <a:ext cx="358" cy="389"/>
              </a:xfrm>
              <a:prstGeom prst="rect">
                <a:avLst/>
              </a:prstGeom>
              <a:solidFill>
                <a:srgbClr val="CCCCE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ru-RU" altLang="ru-RU"/>
              </a:p>
            </p:txBody>
          </p:sp>
          <p:sp>
            <p:nvSpPr>
              <p:cNvPr id="2065" name="Rectangle 11"/>
              <p:cNvSpPr>
                <a:spLocks noChangeArrowheads="1"/>
              </p:cNvSpPr>
              <p:nvPr/>
            </p:nvSpPr>
            <p:spPr bwMode="auto">
              <a:xfrm>
                <a:off x="0" y="1464"/>
                <a:ext cx="357" cy="389"/>
              </a:xfrm>
              <a:prstGeom prst="rect">
                <a:avLst/>
              </a:prstGeom>
              <a:solidFill>
                <a:srgbClr val="00007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ru-RU" altLang="ru-RU"/>
              </a:p>
            </p:txBody>
          </p:sp>
          <p:sp>
            <p:nvSpPr>
              <p:cNvPr id="2066" name="Rectangle 12"/>
              <p:cNvSpPr>
                <a:spLocks noChangeArrowheads="1"/>
              </p:cNvSpPr>
              <p:nvPr/>
            </p:nvSpPr>
            <p:spPr bwMode="auto">
              <a:xfrm>
                <a:off x="1081" y="1464"/>
                <a:ext cx="352" cy="389"/>
              </a:xfrm>
              <a:prstGeom prst="rect">
                <a:avLst/>
              </a:prstGeom>
              <a:solidFill>
                <a:srgbClr val="99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ru-RU" altLang="ru-RU"/>
              </a:p>
            </p:txBody>
          </p:sp>
          <p:sp>
            <p:nvSpPr>
              <p:cNvPr id="2" name="Rectangle 13"/>
              <p:cNvSpPr>
                <a:spLocks noChangeArrowheads="1"/>
              </p:cNvSpPr>
              <p:nvPr/>
            </p:nvSpPr>
            <p:spPr bwMode="auto">
              <a:xfrm>
                <a:off x="361" y="1857"/>
                <a:ext cx="353" cy="396"/>
              </a:xfrm>
              <a:prstGeom prst="rect">
                <a:avLst/>
              </a:prstGeom>
              <a:solidFill>
                <a:srgbClr val="CCCCE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ru-RU" altLang="ru-RU"/>
              </a:p>
            </p:txBody>
          </p:sp>
          <p:sp>
            <p:nvSpPr>
              <p:cNvPr id="2068" name="Rectangle 14"/>
              <p:cNvSpPr>
                <a:spLocks noChangeArrowheads="1"/>
              </p:cNvSpPr>
              <p:nvPr/>
            </p:nvSpPr>
            <p:spPr bwMode="auto">
              <a:xfrm>
                <a:off x="719" y="1857"/>
                <a:ext cx="358" cy="396"/>
              </a:xfrm>
              <a:prstGeom prst="rect">
                <a:avLst/>
              </a:prstGeom>
              <a:solidFill>
                <a:srgbClr val="99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ru-RU" altLang="ru-RU"/>
              </a:p>
            </p:txBody>
          </p:sp>
        </p:grpSp>
      </p:grpSp>
      <p:sp>
        <p:nvSpPr>
          <p:cNvPr id="205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13725" cy="135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205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13725" cy="387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2053" name="Text Box 17"/>
          <p:cNvSpPr txBox="1">
            <a:spLocks noChangeArrowheads="1"/>
          </p:cNvSpPr>
          <p:nvPr/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17725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 smtClean="0">
                <a:solidFill>
                  <a:srgbClr val="000000"/>
                </a:solidFill>
                <a:latin typeface="Arial Black" panose="020B0A04020102020204" pitchFamily="34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0BEB7C23-9655-4483-B1D4-D29A97BBC21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psytests.org/cognitive/modality.html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3384550" y="1535113"/>
            <a:ext cx="5659438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ts val="5900"/>
              </a:lnSpc>
              <a:buClrTx/>
              <a:buFontTx/>
              <a:buNone/>
            </a:pPr>
            <a:r>
              <a:rPr lang="ru-RU" altLang="ru-RU" sz="5600" b="1" dirty="0">
                <a:solidFill>
                  <a:srgbClr val="FFFFFF"/>
                </a:solidFill>
                <a:latin typeface="Courier New" panose="02070309020205020404" pitchFamily="49" charset="0"/>
              </a:rPr>
              <a:t>Психология ощущения и  восприятия </a:t>
            </a: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863600" y="4464050"/>
            <a:ext cx="8135938" cy="21240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Aft>
                <a:spcPts val="150"/>
              </a:spcAft>
              <a:buClrTx/>
              <a:buFontTx/>
              <a:buNone/>
            </a:pPr>
            <a:r>
              <a:rPr lang="ru-RU" altLang="ru-RU" sz="2200" b="1" dirty="0" smtClean="0">
                <a:solidFill>
                  <a:srgbClr val="000000"/>
                </a:solidFill>
              </a:rPr>
              <a:t>Практическое занятие № 3</a:t>
            </a:r>
          </a:p>
          <a:p>
            <a:pPr algn="r" eaLnBrk="1" hangingPunct="1">
              <a:spcAft>
                <a:spcPts val="150"/>
              </a:spcAft>
              <a:buClrTx/>
              <a:buFontTx/>
              <a:buNone/>
            </a:pPr>
            <a:r>
              <a:rPr lang="ru-RU" altLang="ru-RU" sz="2200" b="1" dirty="0" smtClean="0">
                <a:solidFill>
                  <a:srgbClr val="000000"/>
                </a:solidFill>
              </a:rPr>
              <a:t>Для студентов Педиатрического факультета</a:t>
            </a:r>
          </a:p>
          <a:p>
            <a:pPr algn="r" eaLnBrk="1" hangingPunct="1">
              <a:spcAft>
                <a:spcPts val="150"/>
              </a:spcAft>
              <a:buClrTx/>
              <a:buFontTx/>
              <a:buNone/>
            </a:pPr>
            <a:r>
              <a:rPr lang="ru-RU" altLang="ru-RU" sz="2200" b="1" dirty="0" smtClean="0">
                <a:solidFill>
                  <a:srgbClr val="000000"/>
                </a:solidFill>
              </a:rPr>
              <a:t>Доцент </a:t>
            </a:r>
          </a:p>
          <a:p>
            <a:pPr algn="r" eaLnBrk="1" hangingPunct="1">
              <a:spcAft>
                <a:spcPts val="150"/>
              </a:spcAft>
              <a:buClrTx/>
              <a:buFontTx/>
              <a:buNone/>
            </a:pPr>
            <a:r>
              <a:rPr lang="ru-RU" altLang="ru-RU" sz="2200" b="1" dirty="0" smtClean="0">
                <a:solidFill>
                  <a:srgbClr val="000000"/>
                </a:solidFill>
              </a:rPr>
              <a:t>Гуров Виктор Александрович</a:t>
            </a:r>
          </a:p>
          <a:p>
            <a:pPr algn="r" eaLnBrk="1" hangingPunct="1">
              <a:spcAft>
                <a:spcPts val="150"/>
              </a:spcAft>
              <a:buClrTx/>
              <a:buFontTx/>
              <a:buNone/>
            </a:pPr>
            <a:endParaRPr lang="ru-RU" altLang="ru-RU" sz="2200" b="1" dirty="0">
              <a:solidFill>
                <a:srgbClr val="000000"/>
              </a:solidFill>
            </a:endParaRPr>
          </a:p>
          <a:p>
            <a:pPr algn="ctr" eaLnBrk="1" hangingPunct="1">
              <a:spcAft>
                <a:spcPts val="150"/>
              </a:spcAft>
              <a:buClrTx/>
              <a:buFontTx/>
              <a:buNone/>
            </a:pPr>
            <a:r>
              <a:rPr lang="ru-RU" altLang="ru-RU" sz="2200" dirty="0" smtClean="0">
                <a:solidFill>
                  <a:srgbClr val="000000"/>
                </a:solidFill>
              </a:rPr>
              <a:t>Красноярск 2021</a:t>
            </a:r>
            <a:endParaRPr lang="ru-RU" altLang="ru-RU" sz="2400" dirty="0">
              <a:solidFill>
                <a:srgbClr val="000000"/>
              </a:solidFill>
            </a:endParaRPr>
          </a:p>
          <a:p>
            <a:pPr eaLnBrk="1" hangingPunct="1">
              <a:spcAft>
                <a:spcPts val="150"/>
              </a:spcAft>
              <a:buClrTx/>
              <a:buFontTx/>
              <a:buNone/>
            </a:pPr>
            <a:endParaRPr lang="ru-RU" altLang="ru-RU" sz="10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endParaRPr lang="ru-RU" altLang="ru-RU" sz="1000" dirty="0">
              <a:solidFill>
                <a:srgbClr val="000000"/>
              </a:solidFill>
            </a:endParaRP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1619672" y="327025"/>
            <a:ext cx="5759450" cy="114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00"/>
                </a:solidFill>
              </a:rPr>
              <a:t>Кафедра педагогики и психологии</a:t>
            </a:r>
          </a:p>
          <a:p>
            <a:pPr algn="ctr"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00"/>
                </a:solidFill>
              </a:rPr>
              <a:t> с курсом ПО</a:t>
            </a: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38" y="244475"/>
            <a:ext cx="2016125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323850" y="1223963"/>
            <a:ext cx="8459788" cy="4643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2702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ru-RU" altLang="ru-RU" sz="3200">
                <a:solidFill>
                  <a:srgbClr val="000000"/>
                </a:solidFill>
              </a:rPr>
              <a:t>   </a:t>
            </a:r>
            <a:r>
              <a:rPr lang="ru-RU" altLang="ru-RU" sz="5400" b="1" i="1">
                <a:solidFill>
                  <a:srgbClr val="000066"/>
                </a:solidFill>
                <a:latin typeface="Book Antiqua" panose="02040602050305030304" pitchFamily="18" charset="0"/>
              </a:rPr>
              <a:t>Восприятие</a:t>
            </a:r>
            <a:r>
              <a:rPr lang="ru-RU" altLang="ru-RU" sz="5400" b="1" i="1">
                <a:solidFill>
                  <a:srgbClr val="000000"/>
                </a:solidFill>
                <a:latin typeface="Book Antiqua" panose="02040602050305030304" pitchFamily="18" charset="0"/>
              </a:rPr>
              <a:t> –</a:t>
            </a:r>
            <a:r>
              <a:rPr lang="ru-RU" altLang="ru-RU" sz="5400" b="1" i="1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ru-RU" altLang="ru-RU" sz="3200">
                <a:solidFill>
                  <a:srgbClr val="000000"/>
                </a:solidFill>
              </a:rPr>
              <a:t>процесс   отражения    предметов  или явлений    при  их    непосредственном  воздействии    на  органы  чувств,  при  котором    формируются      образы,  с которыми в  дальнейшем    оперируют внимание, память, мышление, эмоции.</a:t>
            </a:r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323850" y="5427663"/>
            <a:ext cx="8243888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</a:rPr>
              <a:t>ПЕРЦЕПЦИЯ — (лат. Perceptio -  представление) в совр. психологии то же, что восприятие.</a:t>
            </a:r>
          </a:p>
          <a:p>
            <a:pPr eaLnBrk="1" hangingPunct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endParaRPr lang="ru-RU" altLang="ru-RU" sz="24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 txBox="1">
            <a:spLocks noChangeArrowheads="1"/>
          </p:cNvSpPr>
          <p:nvPr/>
        </p:nvSpPr>
        <p:spPr bwMode="auto">
          <a:xfrm>
            <a:off x="431800" y="431800"/>
            <a:ext cx="8423275" cy="525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r>
              <a:rPr lang="ru-RU" altLang="ru-RU" sz="3200" b="1">
                <a:solidFill>
                  <a:srgbClr val="004586"/>
                </a:solidFill>
              </a:rPr>
              <a:t>Отличие восприятия от ощущений</a:t>
            </a:r>
            <a:r>
              <a:rPr lang="ru-RU" altLang="ru-RU" sz="3200" b="1">
                <a:solidFill>
                  <a:srgbClr val="000000"/>
                </a:solidFill>
              </a:rPr>
              <a:t>:</a:t>
            </a:r>
          </a:p>
          <a:p>
            <a:pPr eaLnBrk="1" hangingPunct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в процессах восприятия формируется образ целостного предмета посредством отражения всей совокупности его свойств.</a:t>
            </a:r>
          </a:p>
          <a:p>
            <a:pPr eaLnBrk="1" hangingPunct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 В акте восприятия всякий предмет приобретает обобщенное значение и выступает в определенном отношении к другим предметам</a:t>
            </a:r>
          </a:p>
          <a:p>
            <a:pPr eaLnBrk="1" hangingPunct="1">
              <a:buClrTx/>
              <a:buFontTx/>
              <a:buNone/>
            </a:pPr>
            <a:endParaRPr lang="ru-RU" altLang="ru-RU">
              <a:solidFill>
                <a:srgbClr val="000000"/>
              </a:solidFill>
            </a:endParaRPr>
          </a:p>
          <a:p>
            <a:pPr eaLnBrk="1" hangingPunct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endParaRPr lang="ru-RU" altLang="ru-RU" sz="1000">
              <a:solidFill>
                <a:srgbClr val="000000"/>
              </a:solidFill>
            </a:endParaRPr>
          </a:p>
          <a:p>
            <a:pPr eaLnBrk="1" hangingPunct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endParaRPr lang="ru-RU" altLang="ru-RU" sz="1000">
              <a:solidFill>
                <a:srgbClr val="000000"/>
              </a:solidFill>
            </a:endParaRPr>
          </a:p>
          <a:p>
            <a:pPr eaLnBrk="1" hangingPunct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endParaRPr lang="ru-RU" altLang="ru-RU" sz="1000">
              <a:solidFill>
                <a:srgbClr val="000000"/>
              </a:solidFill>
            </a:endParaRPr>
          </a:p>
        </p:txBody>
      </p:sp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517525" y="4679950"/>
            <a:ext cx="8194675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r>
              <a:rPr lang="ru-RU" altLang="ru-RU" sz="2600">
                <a:solidFill>
                  <a:srgbClr val="000000"/>
                </a:solidFill>
              </a:rPr>
              <a:t>Восприятие различается по видам в зависимости от преобладающей роли того или иного анализатора в отражательной деятельности.</a:t>
            </a:r>
          </a:p>
          <a:p>
            <a:pPr eaLnBrk="1" hangingPunct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endParaRPr lang="ru-RU" altLang="ru-RU" sz="26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457200" y="457200"/>
            <a:ext cx="84709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ru-RU" sz="4000" b="1" i="1">
                <a:solidFill>
                  <a:srgbClr val="000099"/>
                </a:solidFill>
                <a:latin typeface="Book Antiqua" panose="02040602050305030304" pitchFamily="18" charset="0"/>
              </a:rPr>
              <a:t>Основные войства восприятия</a:t>
            </a:r>
            <a:r>
              <a:rPr lang="ru-RU" altLang="ru-RU" sz="4400" b="1" i="1">
                <a:solidFill>
                  <a:srgbClr val="000000"/>
                </a:solidFill>
                <a:latin typeface="Book Antiqua" panose="02040602050305030304" pitchFamily="18" charset="0"/>
              </a:rPr>
              <a:t>:</a:t>
            </a:r>
          </a:p>
        </p:txBody>
      </p:sp>
      <p:sp>
        <p:nvSpPr>
          <p:cNvPr id="36867" name="Text Box 2"/>
          <p:cNvSpPr txBox="1">
            <a:spLocks noChangeArrowheads="1"/>
          </p:cNvSpPr>
          <p:nvPr/>
        </p:nvSpPr>
        <p:spPr bwMode="auto">
          <a:xfrm>
            <a:off x="1357313" y="2087563"/>
            <a:ext cx="6491287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27025" indent="-32702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900"/>
              </a:spcBef>
              <a:buClr>
                <a:srgbClr val="00007D"/>
              </a:buClr>
              <a:buSzPct val="45000"/>
              <a:buFont typeface="Wingdings" panose="05000000000000000000" pitchFamily="2" charset="2"/>
              <a:buChar char=""/>
            </a:pPr>
            <a:r>
              <a:rPr lang="ru-RU" altLang="ru-RU" sz="3600">
                <a:solidFill>
                  <a:srgbClr val="000000"/>
                </a:solidFill>
              </a:rPr>
              <a:t>Константность</a:t>
            </a:r>
          </a:p>
          <a:p>
            <a:pPr eaLnBrk="1" hangingPunct="1">
              <a:spcBef>
                <a:spcPts val="900"/>
              </a:spcBef>
              <a:buClr>
                <a:srgbClr val="00007D"/>
              </a:buClr>
              <a:buSzPct val="45000"/>
              <a:buFont typeface="Wingdings" panose="05000000000000000000" pitchFamily="2" charset="2"/>
              <a:buChar char=""/>
            </a:pPr>
            <a:r>
              <a:rPr lang="ru-RU" altLang="ru-RU" sz="3600">
                <a:solidFill>
                  <a:srgbClr val="000000"/>
                </a:solidFill>
              </a:rPr>
              <a:t>Предметность</a:t>
            </a:r>
          </a:p>
          <a:p>
            <a:pPr eaLnBrk="1" hangingPunct="1">
              <a:spcBef>
                <a:spcPts val="900"/>
              </a:spcBef>
              <a:buClr>
                <a:srgbClr val="00007D"/>
              </a:buClr>
              <a:buSzPct val="45000"/>
              <a:buFont typeface="Wingdings" panose="05000000000000000000" pitchFamily="2" charset="2"/>
              <a:buChar char=""/>
            </a:pPr>
            <a:r>
              <a:rPr lang="ru-RU" altLang="ru-RU" sz="3600">
                <a:solidFill>
                  <a:srgbClr val="000000"/>
                </a:solidFill>
              </a:rPr>
              <a:t>Целостность </a:t>
            </a:r>
          </a:p>
          <a:p>
            <a:pPr eaLnBrk="1" hangingPunct="1">
              <a:spcBef>
                <a:spcPts val="900"/>
              </a:spcBef>
              <a:buClr>
                <a:srgbClr val="00007D"/>
              </a:buClr>
              <a:buSzPct val="45000"/>
              <a:buFont typeface="Wingdings" panose="05000000000000000000" pitchFamily="2" charset="2"/>
              <a:buChar char=""/>
            </a:pPr>
            <a:r>
              <a:rPr lang="ru-RU" altLang="ru-RU" sz="3600">
                <a:solidFill>
                  <a:srgbClr val="000000"/>
                </a:solidFill>
              </a:rPr>
              <a:t>Обобщенность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/>
          <p:cNvSpPr txBox="1">
            <a:spLocks noChangeArrowheads="1"/>
          </p:cNvSpPr>
          <p:nvPr/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 sz="4800" b="1" i="1">
                <a:solidFill>
                  <a:srgbClr val="000080"/>
                </a:solidFill>
                <a:latin typeface="Book Antiqua" panose="02040602050305030304" pitchFamily="18" charset="0"/>
              </a:rPr>
              <a:t>Константность -</a:t>
            </a:r>
            <a:r>
              <a:rPr lang="ru-RU" altLang="ru-RU" sz="44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8915" name="Text Box 2"/>
          <p:cNvSpPr txBox="1">
            <a:spLocks noChangeArrowheads="1"/>
          </p:cNvSpPr>
          <p:nvPr/>
        </p:nvSpPr>
        <p:spPr bwMode="auto">
          <a:xfrm>
            <a:off x="457200" y="1981200"/>
            <a:ext cx="8507413" cy="468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2702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800"/>
              </a:spcBef>
              <a:buClrTx/>
              <a:buSzPct val="75000"/>
              <a:buFontTx/>
              <a:buNone/>
            </a:pPr>
            <a:r>
              <a:rPr lang="ru-RU" altLang="ru-RU" sz="3200">
                <a:solidFill>
                  <a:srgbClr val="000000"/>
                </a:solidFill>
              </a:rPr>
              <a:t>   независимость образа от условий восприятия, проявляющаяся в его неизменности: форма, цвет и размер воспринимаются как постоянные, несмотря на то, что сигналы, поступающие от этих предметов в органы чувств, непрерывно меняются.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Tx/>
              <a:buSzPct val="75000"/>
              <a:buFontTx/>
              <a:buNone/>
            </a:pPr>
            <a:endParaRPr lang="ru-RU" altLang="ru-RU" sz="320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Tx/>
              <a:buSzPct val="75000"/>
              <a:buFontTx/>
              <a:buNone/>
            </a:pPr>
            <a:endParaRPr lang="ru-RU" altLang="ru-RU" sz="3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 sz="4400" b="1" i="1">
                <a:solidFill>
                  <a:srgbClr val="000080"/>
                </a:solidFill>
                <a:latin typeface="Book Antiqua" panose="02040602050305030304" pitchFamily="18" charset="0"/>
              </a:rPr>
              <a:t>Предметность</a:t>
            </a:r>
            <a:r>
              <a:rPr lang="ru-RU" altLang="ru-RU" sz="4400" b="1" i="1">
                <a:solidFill>
                  <a:srgbClr val="000000"/>
                </a:solidFill>
                <a:latin typeface="Book Antiqua" panose="02040602050305030304" pitchFamily="18" charset="0"/>
              </a:rPr>
              <a:t> -</a:t>
            </a:r>
            <a:r>
              <a:rPr lang="ru-RU" altLang="ru-RU" sz="44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0963" name="Text Box 2"/>
          <p:cNvSpPr txBox="1">
            <a:spLocks noChangeArrowheads="1"/>
          </p:cNvSpPr>
          <p:nvPr/>
        </p:nvSpPr>
        <p:spPr bwMode="auto">
          <a:xfrm>
            <a:off x="4932040" y="2060848"/>
            <a:ext cx="3754760" cy="360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2702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700"/>
              </a:spcBef>
              <a:buClrTx/>
              <a:buSzPct val="75000"/>
              <a:buFontTx/>
              <a:buNone/>
            </a:pPr>
            <a:r>
              <a:rPr lang="ru-RU" altLang="ru-RU" sz="2800" dirty="0">
                <a:solidFill>
                  <a:srgbClr val="000000"/>
                </a:solidFill>
              </a:rPr>
              <a:t>   объект воспринимается как обособленное в пространстве и   во   времени отдельное физическое тело.</a:t>
            </a:r>
          </a:p>
        </p:txBody>
      </p:sp>
      <p:pic>
        <p:nvPicPr>
          <p:cNvPr id="6" name="Picture 2" descr="https://ds04.infourok.ru/uploads/ex/032e/0016abf5-d381b3a4/hello_html_m23d8541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20597"/>
            <a:ext cx="3838656" cy="4589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788" y="360363"/>
            <a:ext cx="5472112" cy="640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7171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/>
          <p:cNvSpPr txBox="1">
            <a:spLocks noChangeArrowheads="1"/>
          </p:cNvSpPr>
          <p:nvPr/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 sz="4400" b="1" i="1">
                <a:solidFill>
                  <a:srgbClr val="000080"/>
                </a:solidFill>
                <a:latin typeface="Book Antiqua" panose="02040602050305030304" pitchFamily="18" charset="0"/>
              </a:rPr>
              <a:t>Целостность</a:t>
            </a:r>
            <a:r>
              <a:rPr lang="ru-RU" altLang="ru-RU" sz="4400" b="1" i="1">
                <a:solidFill>
                  <a:srgbClr val="000000"/>
                </a:solidFill>
                <a:latin typeface="Book Antiqua" panose="02040602050305030304" pitchFamily="18" charset="0"/>
              </a:rPr>
              <a:t> –</a:t>
            </a:r>
            <a:r>
              <a:rPr lang="ru-RU" altLang="ru-RU" sz="44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0" y="1773238"/>
            <a:ext cx="9144000" cy="402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2702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buClrTx/>
              <a:buSzPct val="75000"/>
              <a:buFontTx/>
              <a:buNone/>
            </a:pPr>
            <a:r>
              <a:rPr lang="ru-RU" altLang="ru-RU" sz="3200">
                <a:solidFill>
                  <a:srgbClr val="000000"/>
                </a:solidFill>
              </a:rPr>
              <a:t>   внутренняя  органическая         взаимосвязь частей   и    целого   в    образе,   при    этом восприятие целого  влияет  и на восприятие частей.</a:t>
            </a:r>
          </a:p>
          <a:p>
            <a:pPr eaLnBrk="1" hangingPunct="1">
              <a:spcBef>
                <a:spcPts val="800"/>
              </a:spcBef>
              <a:buClrTx/>
              <a:buSzPct val="75000"/>
              <a:buFontTx/>
              <a:buNone/>
            </a:pPr>
            <a:r>
              <a:rPr lang="ru-RU" altLang="ru-RU" sz="3200">
                <a:solidFill>
                  <a:srgbClr val="000000"/>
                </a:solidFill>
              </a:rPr>
              <a:t>   Правила группировки частей  в   целое были впервые    сформулированы  </a:t>
            </a:r>
            <a:r>
              <a:rPr lang="ru-RU" altLang="ru-RU" sz="2800" b="1" i="1">
                <a:solidFill>
                  <a:srgbClr val="00007D"/>
                </a:solidFill>
              </a:rPr>
              <a:t>Вертхеймером.</a:t>
            </a:r>
            <a:r>
              <a:rPr lang="ru-RU" altLang="ru-RU" sz="3200">
                <a:solidFill>
                  <a:srgbClr val="000000"/>
                </a:solidFill>
              </a:rPr>
              <a:t> </a:t>
            </a:r>
          </a:p>
          <a:p>
            <a:pPr eaLnBrk="1" hangingPunct="1">
              <a:spcBef>
                <a:spcPts val="250"/>
              </a:spcBef>
              <a:buClrTx/>
              <a:buSzPct val="75000"/>
              <a:buFontTx/>
              <a:buNone/>
            </a:pPr>
            <a:endParaRPr lang="ru-RU" altLang="ru-RU" sz="1000">
              <a:solidFill>
                <a:srgbClr val="000000"/>
              </a:solidFill>
            </a:endParaRPr>
          </a:p>
          <a:p>
            <a:pPr eaLnBrk="1" hangingPunct="1">
              <a:spcBef>
                <a:spcPts val="250"/>
              </a:spcBef>
              <a:buClrTx/>
              <a:buSzPct val="75000"/>
              <a:buFontTx/>
              <a:buNone/>
            </a:pPr>
            <a:endParaRPr lang="ru-RU" altLang="ru-RU" sz="1000">
              <a:solidFill>
                <a:srgbClr val="000000"/>
              </a:solidFill>
            </a:endParaRPr>
          </a:p>
          <a:p>
            <a:pPr eaLnBrk="1" hangingPunct="1">
              <a:spcBef>
                <a:spcPts val="250"/>
              </a:spcBef>
              <a:buClrTx/>
              <a:buSzPct val="75000"/>
              <a:buFontTx/>
              <a:buNone/>
            </a:pPr>
            <a:endParaRPr lang="ru-RU" altLang="ru-RU" sz="1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ru-RU" sz="3200">
                <a:solidFill>
                  <a:srgbClr val="000000"/>
                </a:solidFill>
                <a:latin typeface="Book Antiqua" panose="02040602050305030304" pitchFamily="18" charset="0"/>
              </a:rPr>
              <a:t>Принципы, лежащие в основе организации восприятия.</a:t>
            </a:r>
            <a:br>
              <a:rPr lang="ru-RU" altLang="ru-RU" sz="3200">
                <a:solidFill>
                  <a:srgbClr val="000000"/>
                </a:solidFill>
                <a:latin typeface="Book Antiqua" panose="02040602050305030304" pitchFamily="18" charset="0"/>
              </a:rPr>
            </a:br>
            <a:endParaRPr lang="ru-RU" altLang="ru-RU" sz="3200">
              <a:solidFill>
                <a:srgbClr val="000000"/>
              </a:solidFill>
              <a:latin typeface="Book Antiqua" panose="02040602050305030304" pitchFamily="18" charset="0"/>
            </a:endParaRPr>
          </a:p>
        </p:txBody>
      </p:sp>
      <p:pic>
        <p:nvPicPr>
          <p:cNvPr id="45059" name="Picture 2"/>
          <p:cNvPicPr>
            <a:picLocks noChangeAspect="1" noChangeArrowheads="1"/>
          </p:cNvPicPr>
          <p:nvPr/>
        </p:nvPicPr>
        <p:blipFill>
          <a:blip r:embed="rId3">
            <a:lum bright="-24000" contrast="48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1655763"/>
            <a:ext cx="2197100" cy="212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bright="-24000" contrast="48000"/>
                    <a:grayscl/>
                  </a:blip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5060" name="Picture 3"/>
          <p:cNvPicPr>
            <a:picLocks noChangeAspect="1" noChangeArrowheads="1"/>
          </p:cNvPicPr>
          <p:nvPr/>
        </p:nvPicPr>
        <p:blipFill>
          <a:blip r:embed="rId4">
            <a:lum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728788"/>
            <a:ext cx="2268538" cy="199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contrast="48000"/>
                  </a:blip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5061" name="Picture 4"/>
          <p:cNvPicPr>
            <a:picLocks noChangeAspect="1" noChangeArrowheads="1"/>
          </p:cNvPicPr>
          <p:nvPr/>
        </p:nvPicPr>
        <p:blipFill>
          <a:blip r:embed="rId5">
            <a:lum contrast="24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655763"/>
            <a:ext cx="1979613" cy="212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contrast="24000"/>
                    <a:grayscl/>
                  </a:blip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24581" name="Group 5"/>
          <p:cNvGraphicFramePr>
            <a:graphicFrameLocks noGrp="1"/>
          </p:cNvGraphicFramePr>
          <p:nvPr/>
        </p:nvGraphicFramePr>
        <p:xfrm>
          <a:off x="1116013" y="4076700"/>
          <a:ext cx="6986587" cy="1370017"/>
        </p:xfrm>
        <a:graphic>
          <a:graphicData uri="http://schemas.openxmlformats.org/drawingml/2006/table">
            <a:tbl>
              <a:tblPr/>
              <a:tblGrid>
                <a:gridCol w="1922462">
                  <a:extLst>
                    <a:ext uri="{9D8B030D-6E8A-4147-A177-3AD203B41FA5}">
                      <a16:colId xmlns:a16="http://schemas.microsoft.com/office/drawing/2014/main" val="1785655243"/>
                    </a:ext>
                  </a:extLst>
                </a:gridCol>
                <a:gridCol w="2543175">
                  <a:extLst>
                    <a:ext uri="{9D8B030D-6E8A-4147-A177-3AD203B41FA5}">
                      <a16:colId xmlns:a16="http://schemas.microsoft.com/office/drawing/2014/main" val="2383408758"/>
                    </a:ext>
                  </a:extLst>
                </a:gridCol>
                <a:gridCol w="2520950">
                  <a:extLst>
                    <a:ext uri="{9D8B030D-6E8A-4147-A177-3AD203B41FA5}">
                      <a16:colId xmlns:a16="http://schemas.microsoft.com/office/drawing/2014/main" val="1415663288"/>
                    </a:ext>
                  </a:extLst>
                </a:gridCol>
              </a:tblGrid>
              <a:tr h="1370013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А</a:t>
                      </a:r>
                    </a:p>
                  </a:txBody>
                  <a:tcPr marL="90000" marR="90000" marT="1110938" marB="45719" horzOverflow="overflow">
                    <a:lnL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В</a:t>
                      </a:r>
                    </a:p>
                  </a:txBody>
                  <a:tcPr marL="90000" marR="90000" marT="1110938" marB="45719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С</a:t>
                      </a:r>
                    </a:p>
                  </a:txBody>
                  <a:tcPr marL="90000" marR="90000" marT="1110938" marB="45719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6406969"/>
                  </a:ext>
                </a:extLst>
              </a:tr>
            </a:tbl>
          </a:graphicData>
        </a:graphic>
      </p:graphicFrame>
      <p:sp>
        <p:nvSpPr>
          <p:cNvPr id="45072" name="Rectangle 19"/>
          <p:cNvSpPr>
            <a:spLocks noChangeArrowheads="1"/>
          </p:cNvSpPr>
          <p:nvPr/>
        </p:nvSpPr>
        <p:spPr bwMode="auto">
          <a:xfrm>
            <a:off x="395288" y="5013325"/>
            <a:ext cx="8229600" cy="151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 sz="2000" b="1">
                <a:solidFill>
                  <a:srgbClr val="000000"/>
                </a:solidFill>
              </a:rPr>
              <a:t>А.</a:t>
            </a:r>
            <a:r>
              <a:rPr lang="ru-RU" altLang="ru-RU" sz="2000">
                <a:solidFill>
                  <a:srgbClr val="000000"/>
                </a:solidFill>
              </a:rPr>
              <a:t> </a:t>
            </a:r>
            <a:r>
              <a:rPr lang="ru-RU" altLang="ru-RU" sz="2000" i="1">
                <a:solidFill>
                  <a:srgbClr val="000000"/>
                </a:solidFill>
              </a:rPr>
              <a:t>мозг распознает лицо по нескольким штрихам по принципу заполнения пробелов;</a:t>
            </a:r>
            <a:br>
              <a:rPr lang="ru-RU" altLang="ru-RU" sz="2000" i="1">
                <a:solidFill>
                  <a:srgbClr val="000000"/>
                </a:solidFill>
              </a:rPr>
            </a:br>
            <a:r>
              <a:rPr lang="ru-RU" altLang="ru-RU" sz="2000" b="1" i="1">
                <a:solidFill>
                  <a:srgbClr val="000000"/>
                </a:solidFill>
              </a:rPr>
              <a:t>В.</a:t>
            </a:r>
            <a:r>
              <a:rPr lang="ru-RU" altLang="ru-RU" sz="2000" i="1">
                <a:solidFill>
                  <a:srgbClr val="000000"/>
                </a:solidFill>
              </a:rPr>
              <a:t> знаки группируются в столбики по принципу сходства;</a:t>
            </a:r>
            <a:br>
              <a:rPr lang="ru-RU" altLang="ru-RU" sz="2000" i="1">
                <a:solidFill>
                  <a:srgbClr val="000000"/>
                </a:solidFill>
              </a:rPr>
            </a:br>
            <a:r>
              <a:rPr lang="ru-RU" altLang="ru-RU" sz="2000" b="1" i="1">
                <a:solidFill>
                  <a:srgbClr val="000000"/>
                </a:solidFill>
              </a:rPr>
              <a:t>С.</a:t>
            </a:r>
            <a:r>
              <a:rPr lang="ru-RU" altLang="ru-RU" sz="2000" i="1">
                <a:solidFill>
                  <a:srgbClr val="000000"/>
                </a:solidFill>
              </a:rPr>
              <a:t> здесь воспринимаются 3 группы квадратов, по принципу близости.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/>
          <p:cNvSpPr txBox="1">
            <a:spLocks noChangeArrowheads="1"/>
          </p:cNvSpPr>
          <p:nvPr/>
        </p:nvSpPr>
        <p:spPr bwMode="auto">
          <a:xfrm>
            <a:off x="468313" y="26035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ru-RU" sz="4000">
                <a:solidFill>
                  <a:srgbClr val="7E0021"/>
                </a:solidFill>
                <a:latin typeface="Book Antiqua" panose="02040602050305030304" pitchFamily="18" charset="0"/>
              </a:rPr>
              <a:t>Правила группировки частей в целостный образ</a:t>
            </a:r>
            <a:r>
              <a:rPr lang="ru-RU" altLang="ru-RU" sz="4000">
                <a:solidFill>
                  <a:srgbClr val="7E0021"/>
                </a:solidFill>
              </a:rPr>
              <a:t>: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68313" y="1700213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27025" indent="-327025"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600"/>
              </a:spcBef>
              <a:buClr>
                <a:srgbClr val="00007D"/>
              </a:buClr>
              <a:buSzPct val="75000"/>
              <a:buFont typeface="Wingdings" panose="05000000000000000000" pitchFamily="2" charset="2"/>
              <a:buChar char=""/>
              <a:defRPr/>
            </a:pPr>
            <a:r>
              <a:rPr lang="ru-RU" altLang="ru-RU" sz="3200" smtClean="0"/>
              <a:t>Правило общей судьбы: </a:t>
            </a:r>
            <a:r>
              <a:rPr lang="ru-RU" altLang="ru-RU" sz="2400" smtClean="0"/>
              <a:t>множество    элементов,  движущихся с одинаковой скоростью</a:t>
            </a:r>
          </a:p>
          <a:p>
            <a:pPr marL="342900" eaLnBrk="1" hangingPunct="1">
              <a:spcBef>
                <a:spcPts val="600"/>
              </a:spcBef>
              <a:buSzPct val="75000"/>
              <a:defRPr/>
            </a:pPr>
            <a:r>
              <a:rPr lang="ru-RU" altLang="ru-RU" sz="2400" smtClean="0"/>
              <a:t>    и по одной траектории, воспринимается целостно.</a:t>
            </a:r>
          </a:p>
          <a:p>
            <a:pPr eaLnBrk="1" hangingPunct="1">
              <a:spcBef>
                <a:spcPts val="600"/>
              </a:spcBef>
              <a:buClr>
                <a:srgbClr val="00007D"/>
              </a:buClr>
              <a:buSzPct val="75000"/>
              <a:buFont typeface="Wingdings" panose="05000000000000000000" pitchFamily="2" charset="2"/>
              <a:buChar char=""/>
              <a:defRPr/>
            </a:pPr>
            <a:r>
              <a:rPr lang="ru-RU" altLang="ru-RU" sz="3200" smtClean="0"/>
              <a:t>Правило подобия: </a:t>
            </a:r>
            <a:r>
              <a:rPr lang="ru-RU" altLang="ru-RU" sz="2400" smtClean="0"/>
              <a:t>чем больше  части картины похожи друг на друга по какому-либо воспринимаемому качеству, с тем большей вероятностью они будут восприниматься как расположенные вместе. </a:t>
            </a:r>
          </a:p>
          <a:p>
            <a:pPr eaLnBrk="1" hangingPunct="1">
              <a:spcBef>
                <a:spcPts val="600"/>
              </a:spcBef>
              <a:buClr>
                <a:srgbClr val="00007D"/>
              </a:buClr>
              <a:buSzPct val="75000"/>
              <a:buFont typeface="Wingdings" panose="05000000000000000000" pitchFamily="2" charset="2"/>
              <a:buChar char=""/>
              <a:defRPr/>
            </a:pPr>
            <a:r>
              <a:rPr lang="ru-RU" altLang="ru-RU" sz="3200" smtClean="0"/>
              <a:t>Правило близости: </a:t>
            </a:r>
            <a:r>
              <a:rPr lang="ru-RU" altLang="ru-RU" sz="2400" smtClean="0"/>
              <a:t>в любом поле, содержащем несколько объектов, те из них, которые расположены наиболее близко друг к другу, визуально могут восприниматься целостно, как один объект.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/>
          <p:cNvSpPr txBox="1">
            <a:spLocks noChangeArrowheads="1"/>
          </p:cNvSpPr>
          <p:nvPr/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 sz="4400" b="1" i="1">
                <a:solidFill>
                  <a:srgbClr val="000000"/>
                </a:solidFill>
                <a:latin typeface="Book Antiqua" panose="02040602050305030304" pitchFamily="18" charset="0"/>
              </a:rPr>
              <a:t>Обобщенность –</a:t>
            </a:r>
            <a:r>
              <a:rPr lang="ru-RU" altLang="ru-RU" sz="44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9155" name="Text Box 2"/>
          <p:cNvSpPr txBox="1">
            <a:spLocks noChangeArrowheads="1"/>
          </p:cNvSpPr>
          <p:nvPr/>
        </p:nvSpPr>
        <p:spPr bwMode="auto">
          <a:xfrm>
            <a:off x="0" y="1773238"/>
            <a:ext cx="914400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2702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700"/>
              </a:spcBef>
              <a:buClrTx/>
              <a:buSzPct val="75000"/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   отнесенность каждого образа к некоторому классу объектов, имеющему   название.   Классификация обеспечивает надежность правильного узнавания объекта     независимо  от   его   индивидуальных особенностей и искажений, не выводящих объект за пределы класса. 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Tx/>
              <a:buSzPct val="75000"/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   Это свойство  позволяет не только воспринимать предметы,   но   и    предсказывать      некоторые свойства, непосредственно не воспринимаемые.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Tx/>
              <a:buSzPct val="75000"/>
              <a:buFontTx/>
              <a:buNone/>
            </a:pPr>
            <a:endParaRPr lang="ru-RU" altLang="ru-RU" sz="280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SzPct val="75000"/>
              <a:buFontTx/>
              <a:buNone/>
            </a:pPr>
            <a:r>
              <a:rPr lang="ru-RU" altLang="ru-RU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576263" y="821192"/>
            <a:ext cx="8423275" cy="6027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Aft>
                <a:spcPts val="1000"/>
              </a:spcAft>
              <a:buClrTx/>
              <a:buFontTx/>
              <a:buNone/>
            </a:pPr>
            <a:r>
              <a:rPr lang="ru-RU" altLang="ru-RU" sz="2600" b="1" dirty="0">
                <a:solidFill>
                  <a:srgbClr val="000000"/>
                </a:solidFill>
              </a:rPr>
              <a:t>План</a:t>
            </a:r>
            <a:r>
              <a:rPr lang="ru-RU" altLang="ru-RU" sz="2600" dirty="0">
                <a:solidFill>
                  <a:srgbClr val="000000"/>
                </a:solidFill>
              </a:rPr>
              <a:t> практического занятия «</a:t>
            </a:r>
            <a:r>
              <a:rPr lang="ru-RU" altLang="ru-RU" sz="2600" i="1" dirty="0">
                <a:solidFill>
                  <a:srgbClr val="000000"/>
                </a:solidFill>
              </a:rPr>
              <a:t>Ощущение, восприятие. Методы исследования</a:t>
            </a:r>
            <a:r>
              <a:rPr lang="ru-RU" altLang="ru-RU" sz="2600" dirty="0">
                <a:solidFill>
                  <a:srgbClr val="000000"/>
                </a:solidFill>
              </a:rPr>
              <a:t>». </a:t>
            </a:r>
          </a:p>
          <a:p>
            <a:pPr eaLnBrk="1" hangingPunct="1">
              <a:spcAft>
                <a:spcPts val="1000"/>
              </a:spcAft>
              <a:buClrTx/>
              <a:buFontTx/>
              <a:buNone/>
            </a:pPr>
            <a:r>
              <a:rPr lang="ru-RU" altLang="ru-RU" sz="2600" dirty="0">
                <a:solidFill>
                  <a:srgbClr val="000000"/>
                </a:solidFill>
              </a:rPr>
              <a:t>1. Общие закономерности ощущений. Изменения чувствительности и процессы взаимодействия анализаторов.</a:t>
            </a:r>
          </a:p>
          <a:p>
            <a:pPr eaLnBrk="1" hangingPunct="1">
              <a:spcAft>
                <a:spcPts val="1000"/>
              </a:spcAft>
              <a:buClrTx/>
              <a:buFontTx/>
              <a:buNone/>
            </a:pPr>
            <a:r>
              <a:rPr lang="ru-RU" altLang="ru-RU" sz="2600" dirty="0">
                <a:solidFill>
                  <a:srgbClr val="000000"/>
                </a:solidFill>
              </a:rPr>
              <a:t> 2. Мозговые основы ощущений. Основные характеристики ощущений. </a:t>
            </a:r>
          </a:p>
          <a:p>
            <a:pPr eaLnBrk="1" hangingPunct="1">
              <a:spcAft>
                <a:spcPts val="1000"/>
              </a:spcAft>
              <a:buClrTx/>
              <a:buFontTx/>
              <a:buNone/>
            </a:pPr>
            <a:r>
              <a:rPr lang="ru-RU" altLang="ru-RU" sz="2600" dirty="0">
                <a:solidFill>
                  <a:srgbClr val="000000"/>
                </a:solidFill>
              </a:rPr>
              <a:t>3. Виды ощущений. </a:t>
            </a:r>
          </a:p>
          <a:p>
            <a:pPr eaLnBrk="1" hangingPunct="1">
              <a:spcAft>
                <a:spcPts val="1000"/>
              </a:spcAft>
              <a:buClrTx/>
              <a:buFontTx/>
              <a:buNone/>
            </a:pPr>
            <a:r>
              <a:rPr lang="ru-RU" altLang="ru-RU" sz="2600" dirty="0">
                <a:solidFill>
                  <a:srgbClr val="000000"/>
                </a:solidFill>
              </a:rPr>
              <a:t>4</a:t>
            </a:r>
            <a:r>
              <a:rPr lang="ru-RU" altLang="ru-RU" sz="2600" dirty="0" smtClean="0">
                <a:solidFill>
                  <a:srgbClr val="000000"/>
                </a:solidFill>
              </a:rPr>
              <a:t>. </a:t>
            </a:r>
            <a:r>
              <a:rPr lang="ru-RU" altLang="ru-RU" sz="2600" dirty="0">
                <a:solidFill>
                  <a:srgbClr val="000000"/>
                </a:solidFill>
              </a:rPr>
              <a:t>Восприятие. Основные свойства восприятия. </a:t>
            </a:r>
          </a:p>
          <a:p>
            <a:pPr eaLnBrk="1" hangingPunct="1">
              <a:spcAft>
                <a:spcPts val="1000"/>
              </a:spcAft>
              <a:buClrTx/>
              <a:buFontTx/>
              <a:buNone/>
            </a:pPr>
            <a:r>
              <a:rPr lang="ru-RU" altLang="ru-RU" sz="2600" dirty="0">
                <a:solidFill>
                  <a:srgbClr val="000000"/>
                </a:solidFill>
              </a:rPr>
              <a:t>5</a:t>
            </a:r>
            <a:r>
              <a:rPr lang="ru-RU" altLang="ru-RU" sz="2600" dirty="0" smtClean="0">
                <a:solidFill>
                  <a:srgbClr val="000000"/>
                </a:solidFill>
              </a:rPr>
              <a:t>. </a:t>
            </a:r>
            <a:r>
              <a:rPr lang="ru-RU" altLang="ru-RU" sz="2600" dirty="0">
                <a:solidFill>
                  <a:srgbClr val="000000"/>
                </a:solidFill>
              </a:rPr>
              <a:t>Практикум: Исследование ощущений и восприятий</a:t>
            </a:r>
          </a:p>
          <a:p>
            <a:pPr eaLnBrk="1" hangingPunct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endParaRPr lang="ru-RU" altLang="ru-RU" sz="2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429"/>
            <a:ext cx="8277225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03" name="Text Box 2"/>
          <p:cNvSpPr txBox="1">
            <a:spLocks noChangeArrowheads="1"/>
          </p:cNvSpPr>
          <p:nvPr/>
        </p:nvSpPr>
        <p:spPr bwMode="auto">
          <a:xfrm>
            <a:off x="644525" y="512763"/>
            <a:ext cx="8786813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 sz="2600">
                <a:solidFill>
                  <a:srgbClr val="000000"/>
                </a:solidFill>
              </a:rPr>
              <a:t>Только определив категорию воспринимаемого объекта, мы распознаем все его признаки</a:t>
            </a:r>
            <a:r>
              <a:rPr lang="ru-RU" altLang="ru-RU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888" y="6350"/>
            <a:ext cx="688498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1"/>
          <p:cNvSpPr txBox="1">
            <a:spLocks noChangeArrowheads="1"/>
          </p:cNvSpPr>
          <p:nvPr/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 sz="3200" b="1" i="1">
                <a:solidFill>
                  <a:srgbClr val="000000"/>
                </a:solidFill>
                <a:latin typeface="Book Antiqua" panose="02040602050305030304" pitchFamily="18" charset="0"/>
              </a:rPr>
              <a:t>Восприятие как процесс категоризации.</a:t>
            </a: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971550" y="1628775"/>
            <a:ext cx="7667625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609600" indent="-593725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ts val="700"/>
              </a:spcBef>
              <a:buSzPct val="75000"/>
              <a:defRPr/>
            </a:pPr>
            <a:r>
              <a:rPr lang="ru-RU" altLang="ru-RU" sz="2800" smtClean="0"/>
              <a:t>Стадии процесса категоризации</a:t>
            </a:r>
          </a:p>
          <a:p>
            <a:pPr marL="593725" indent="-577850" eaLnBrk="1" hangingPunct="1">
              <a:lnSpc>
                <a:spcPct val="80000"/>
              </a:lnSpc>
              <a:spcBef>
                <a:spcPts val="700"/>
              </a:spcBef>
              <a:buClr>
                <a:srgbClr val="00007D"/>
              </a:buClr>
              <a:buSzPct val="75000"/>
              <a:buFont typeface="Times New Roman" panose="02020603050405020304" pitchFamily="18" charset="0"/>
              <a:buAutoNum type="arabicPeriod"/>
              <a:defRPr/>
            </a:pPr>
            <a:r>
              <a:rPr lang="ru-RU" altLang="ru-RU" sz="2800" smtClean="0"/>
              <a:t>Первичная категоризация</a:t>
            </a:r>
          </a:p>
          <a:p>
            <a:pPr marL="593725" indent="-577850" eaLnBrk="1" hangingPunct="1">
              <a:lnSpc>
                <a:spcPct val="80000"/>
              </a:lnSpc>
              <a:spcBef>
                <a:spcPts val="700"/>
              </a:spcBef>
              <a:buClr>
                <a:srgbClr val="00007D"/>
              </a:buClr>
              <a:buSzPct val="75000"/>
              <a:buFont typeface="Times New Roman" panose="02020603050405020304" pitchFamily="18" charset="0"/>
              <a:buAutoNum type="arabicPeriod"/>
              <a:defRPr/>
            </a:pPr>
            <a:r>
              <a:rPr lang="ru-RU" altLang="ru-RU" sz="2800" smtClean="0"/>
              <a:t>Поиск признаков</a:t>
            </a:r>
          </a:p>
          <a:p>
            <a:pPr marL="593725" indent="-577850" eaLnBrk="1" hangingPunct="1">
              <a:lnSpc>
                <a:spcPct val="80000"/>
              </a:lnSpc>
              <a:spcBef>
                <a:spcPts val="700"/>
              </a:spcBef>
              <a:buClr>
                <a:srgbClr val="00007D"/>
              </a:buClr>
              <a:buSzPct val="75000"/>
              <a:buFont typeface="Times New Roman" panose="02020603050405020304" pitchFamily="18" charset="0"/>
              <a:buAutoNum type="arabicPeriod"/>
              <a:defRPr/>
            </a:pPr>
            <a:r>
              <a:rPr lang="ru-RU" altLang="ru-RU" sz="2800" smtClean="0"/>
              <a:t>Подтверждающая проверка</a:t>
            </a:r>
          </a:p>
          <a:p>
            <a:pPr marL="593725" indent="-577850" eaLnBrk="1" hangingPunct="1">
              <a:lnSpc>
                <a:spcPct val="80000"/>
              </a:lnSpc>
              <a:spcBef>
                <a:spcPts val="700"/>
              </a:spcBef>
              <a:buClr>
                <a:srgbClr val="00007D"/>
              </a:buClr>
              <a:buSzPct val="75000"/>
              <a:buFont typeface="Times New Roman" panose="02020603050405020304" pitchFamily="18" charset="0"/>
              <a:buAutoNum type="arabicPeriod"/>
              <a:defRPr/>
            </a:pPr>
            <a:r>
              <a:rPr lang="ru-RU" altLang="ru-RU" sz="2800" smtClean="0"/>
              <a:t>Завершение проверки</a:t>
            </a: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  <a:buSzPct val="75000"/>
              <a:defRPr/>
            </a:pPr>
            <a:endParaRPr lang="ru-RU" altLang="ru-RU" sz="2400" smtClean="0"/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SzPct val="75000"/>
              <a:defRPr/>
            </a:pPr>
            <a:r>
              <a:rPr lang="ru-RU" altLang="ru-RU" sz="2400" smtClean="0"/>
              <a:t>       </a:t>
            </a:r>
            <a:r>
              <a:rPr lang="ru-RU" altLang="ru-RU" sz="2000" smtClean="0"/>
              <a:t>Восприятие    есть     процесс    принятия   решения , основанный     на  использовании      отличительных  признаков.  Свойства  стимулов дают   возможность  отнести их к соответствующей категории. Категории различаются     по    их   готовности.   Перцептивная готовность минимизирует неожиданность   внешней среды и максимизирует успех в опознании объектов.</a:t>
            </a:r>
          </a:p>
          <a:p>
            <a:pPr marL="608013" eaLnBrk="1" hangingPunct="1">
              <a:lnSpc>
                <a:spcPct val="80000"/>
              </a:lnSpc>
              <a:spcBef>
                <a:spcPts val="500"/>
              </a:spcBef>
              <a:buSzPct val="75000"/>
              <a:defRPr/>
            </a:pPr>
            <a:endParaRPr lang="ru-RU" altLang="ru-RU" sz="2000" smtClean="0"/>
          </a:p>
          <a:p>
            <a:pPr marL="608013" eaLnBrk="1" hangingPunct="1">
              <a:lnSpc>
                <a:spcPct val="80000"/>
              </a:lnSpc>
              <a:spcBef>
                <a:spcPts val="500"/>
              </a:spcBef>
              <a:buSzPct val="75000"/>
              <a:defRPr/>
            </a:pPr>
            <a:endParaRPr lang="ru-RU" altLang="ru-RU" sz="20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99550"/>
            <a:ext cx="5129887" cy="675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0574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425" y="576263"/>
            <a:ext cx="5870575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43" name="Text Box 2"/>
          <p:cNvSpPr txBox="1">
            <a:spLocks noChangeArrowheads="1"/>
          </p:cNvSpPr>
          <p:nvPr/>
        </p:nvSpPr>
        <p:spPr bwMode="auto">
          <a:xfrm>
            <a:off x="173038" y="6218238"/>
            <a:ext cx="8755062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</a:rPr>
              <a:t>Эти разрозненные пятна объединятся в единый зрительный образ, если понять смысл изображения, перевернув его на 180о.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63" y="503238"/>
            <a:ext cx="7056437" cy="575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1"/>
          <p:cNvSpPr txBox="1">
            <a:spLocks noChangeArrowheads="1"/>
          </p:cNvSpPr>
          <p:nvPr/>
        </p:nvSpPr>
        <p:spPr bwMode="auto">
          <a:xfrm>
            <a:off x="539750" y="404813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ru-RU" sz="4000" b="1" i="1">
                <a:solidFill>
                  <a:srgbClr val="000000"/>
                </a:solidFill>
                <a:latin typeface="Book Antiqua" panose="02040602050305030304" pitchFamily="18" charset="0"/>
              </a:rPr>
              <a:t>Условия формирования адекватного образа: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755650" y="1989138"/>
            <a:ext cx="7931150" cy="3878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27025" indent="-327025"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00007D"/>
              </a:buClr>
              <a:buSzPct val="75000"/>
              <a:buFont typeface="Wingdings" panose="05000000000000000000" pitchFamily="2" charset="2"/>
              <a:buChar char=""/>
              <a:defRPr/>
            </a:pPr>
            <a:r>
              <a:rPr lang="ru-RU" altLang="ru-RU" sz="3200" smtClean="0"/>
              <a:t>активное движение глаз</a:t>
            </a:r>
          </a:p>
          <a:p>
            <a:pPr eaLnBrk="1" hangingPunct="1">
              <a:spcBef>
                <a:spcPts val="800"/>
              </a:spcBef>
              <a:buClr>
                <a:srgbClr val="00007D"/>
              </a:buClr>
              <a:buSzPct val="75000"/>
              <a:buFont typeface="Wingdings" panose="05000000000000000000" pitchFamily="2" charset="2"/>
              <a:buChar char=""/>
              <a:defRPr/>
            </a:pPr>
            <a:r>
              <a:rPr lang="ru-RU" altLang="ru-RU" sz="3200" smtClean="0"/>
              <a:t>обратная связь</a:t>
            </a:r>
          </a:p>
          <a:p>
            <a:pPr eaLnBrk="1" hangingPunct="1">
              <a:spcBef>
                <a:spcPts val="800"/>
              </a:spcBef>
              <a:buClr>
                <a:srgbClr val="00007D"/>
              </a:buClr>
              <a:buSzPct val="75000"/>
              <a:buFont typeface="Wingdings" panose="05000000000000000000" pitchFamily="2" charset="2"/>
              <a:buChar char=""/>
              <a:defRPr/>
            </a:pPr>
            <a:r>
              <a:rPr lang="ru-RU" altLang="ru-RU" sz="3200" smtClean="0"/>
              <a:t>минимум информации, поступающей в мозг</a:t>
            </a:r>
          </a:p>
          <a:p>
            <a:pPr eaLnBrk="1" hangingPunct="1">
              <a:spcBef>
                <a:spcPts val="800"/>
              </a:spcBef>
              <a:buClr>
                <a:srgbClr val="00007D"/>
              </a:buClr>
              <a:buSzPct val="75000"/>
              <a:buFont typeface="Wingdings" panose="05000000000000000000" pitchFamily="2" charset="2"/>
              <a:buChar char=""/>
              <a:defRPr/>
            </a:pPr>
            <a:r>
              <a:rPr lang="ru-RU" altLang="ru-RU" sz="3200" smtClean="0"/>
              <a:t>сохранение привычной структурированности поступающей информации.</a:t>
            </a:r>
          </a:p>
          <a:p>
            <a:pPr marL="341313" eaLnBrk="1" hangingPunct="1">
              <a:spcBef>
                <a:spcPts val="800"/>
              </a:spcBef>
              <a:buSzPct val="75000"/>
              <a:defRPr/>
            </a:pPr>
            <a:endParaRPr lang="ru-RU" altLang="ru-RU" sz="32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1"/>
          <p:cNvSpPr txBox="1">
            <a:spLocks noChangeArrowheads="1"/>
          </p:cNvSpPr>
          <p:nvPr/>
        </p:nvSpPr>
        <p:spPr bwMode="auto">
          <a:xfrm>
            <a:off x="323850" y="5157788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latin typeface="Book Antiqua" panose="02040602050305030304" pitchFamily="18" charset="0"/>
              </a:rPr>
              <a:t>Закономерности движения глаз при осмотре объекта.</a:t>
            </a:r>
          </a:p>
        </p:txBody>
      </p:sp>
      <p:pic>
        <p:nvPicPr>
          <p:cNvPr id="7577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720725"/>
            <a:ext cx="7848600" cy="438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431800"/>
            <a:ext cx="7704137" cy="626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1"/>
          <p:cNvSpPr txBox="1">
            <a:spLocks noChangeArrowheads="1"/>
          </p:cNvSpPr>
          <p:nvPr/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ru-RU" sz="4400" b="1">
                <a:solidFill>
                  <a:srgbClr val="000000"/>
                </a:solidFill>
                <a:latin typeface="Book Antiqua" panose="02040602050305030304" pitchFamily="18" charset="0"/>
              </a:rPr>
              <a:t>Обратная связь</a:t>
            </a:r>
          </a:p>
        </p:txBody>
      </p:sp>
      <p:sp>
        <p:nvSpPr>
          <p:cNvPr id="79875" name="Text Box 2"/>
          <p:cNvSpPr txBox="1">
            <a:spLocks noChangeArrowheads="1"/>
          </p:cNvSpPr>
          <p:nvPr/>
        </p:nvSpPr>
        <p:spPr bwMode="auto">
          <a:xfrm>
            <a:off x="0" y="2060575"/>
            <a:ext cx="9144000" cy="409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2702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ts val="800"/>
              </a:spcBef>
              <a:buClrTx/>
              <a:buSzPct val="75000"/>
              <a:buFontTx/>
              <a:buNone/>
            </a:pPr>
            <a:r>
              <a:rPr lang="ru-RU" altLang="ru-RU" sz="3200">
                <a:solidFill>
                  <a:srgbClr val="000000"/>
                </a:solidFill>
                <a:latin typeface="Book Antiqua" panose="02040602050305030304" pitchFamily="18" charset="0"/>
              </a:rPr>
              <a:t>Эксперименты Стрэттона с искажающими очками.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Tx/>
              <a:buSzPct val="75000"/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  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Tx/>
              <a:buSzPct val="75000"/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   </a:t>
            </a:r>
            <a:r>
              <a:rPr lang="ru-RU" altLang="ru-RU" sz="2400">
                <a:solidFill>
                  <a:srgbClr val="000000"/>
                </a:solidFill>
              </a:rPr>
              <a:t>Если испытуемому не предоставлять возможности практического взаимодействия с окружающей средой во время ношения очков, то его восприятие либо не перестраивается вообще, либо незначительно. Но если человек активно взаимодействует с окружающими объектами, то неискаженное восприятие мира восстанавливается</a:t>
            </a:r>
            <a:r>
              <a:rPr lang="ru-RU" altLang="ru-RU" sz="2800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503238" y="323850"/>
            <a:ext cx="8640762" cy="298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Aft>
                <a:spcPts val="1000"/>
              </a:spcAft>
              <a:buClrTx/>
              <a:buFontTx/>
              <a:buNone/>
            </a:pPr>
            <a:r>
              <a:rPr lang="ru-RU" altLang="ru-RU" sz="2600" b="1">
                <a:solidFill>
                  <a:srgbClr val="000000"/>
                </a:solidFill>
              </a:rPr>
              <a:t>Психи́ческие проце́ссы</a:t>
            </a:r>
            <a:r>
              <a:rPr lang="ru-RU" altLang="ru-RU" sz="2600">
                <a:solidFill>
                  <a:srgbClr val="000000"/>
                </a:solidFill>
              </a:rPr>
              <a:t> — одна из групп психических явлений (процессы, свойства, состояния)</a:t>
            </a:r>
          </a:p>
          <a:p>
            <a:pPr eaLnBrk="1" hangingPunct="1">
              <a:spcAft>
                <a:spcPts val="1000"/>
              </a:spcAft>
              <a:buClrTx/>
              <a:buFontTx/>
              <a:buNone/>
            </a:pPr>
            <a:r>
              <a:rPr lang="ru-RU" altLang="ru-RU" sz="2600">
                <a:solidFill>
                  <a:srgbClr val="000000"/>
                </a:solidFill>
              </a:rPr>
              <a:t>Психические процессы, с помощью которых формируются представления об окружающем мире, а также самом организме и его внутренней среде, называются </a:t>
            </a:r>
            <a:r>
              <a:rPr lang="ru-RU" altLang="ru-RU" sz="2600" b="1" i="1">
                <a:solidFill>
                  <a:srgbClr val="7E0021"/>
                </a:solidFill>
              </a:rPr>
              <a:t>познавательными психическими процессами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455988" y="3240088"/>
            <a:ext cx="5472112" cy="338455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15900" indent="28575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SzPct val="100000"/>
              <a:defRPr/>
            </a:pPr>
            <a:r>
              <a:rPr lang="ru-RU" altLang="ru-RU" sz="2600" b="1" smtClean="0">
                <a:solidFill>
                  <a:srgbClr val="000066"/>
                </a:solidFill>
              </a:rPr>
              <a:t>Познавательные процессы:</a:t>
            </a:r>
          </a:p>
          <a:p>
            <a:pPr indent="520700" eaLnBrk="1" hangingPunct="1">
              <a:buSzPct val="100000"/>
              <a:defRPr/>
            </a:pPr>
            <a:r>
              <a:rPr lang="ru-RU" altLang="ru-RU" sz="2400" b="1" smtClean="0"/>
              <a:t>Ощущение</a:t>
            </a:r>
          </a:p>
          <a:p>
            <a:pPr indent="520700" eaLnBrk="1" hangingPunct="1">
              <a:buSzPct val="100000"/>
              <a:defRPr/>
            </a:pPr>
            <a:r>
              <a:rPr lang="ru-RU" altLang="ru-RU" sz="2400" b="1" smtClean="0"/>
              <a:t>Восприятие</a:t>
            </a:r>
          </a:p>
          <a:p>
            <a:pPr indent="520700" eaLnBrk="1" hangingPunct="1">
              <a:buSzPct val="100000"/>
              <a:defRPr/>
            </a:pPr>
            <a:r>
              <a:rPr lang="ru-RU" altLang="ru-RU" sz="2400" smtClean="0"/>
              <a:t>Представление</a:t>
            </a:r>
          </a:p>
          <a:p>
            <a:pPr indent="520700" eaLnBrk="1" hangingPunct="1">
              <a:buSzPct val="100000"/>
              <a:defRPr/>
            </a:pPr>
            <a:r>
              <a:rPr lang="ru-RU" altLang="ru-RU" sz="2400" b="1" smtClean="0"/>
              <a:t>Воображение</a:t>
            </a:r>
          </a:p>
          <a:p>
            <a:pPr indent="520700" eaLnBrk="1" hangingPunct="1">
              <a:buSzPct val="100000"/>
              <a:defRPr/>
            </a:pPr>
            <a:r>
              <a:rPr lang="ru-RU" altLang="ru-RU" sz="2400" b="1" smtClean="0"/>
              <a:t>Память</a:t>
            </a:r>
          </a:p>
          <a:p>
            <a:pPr indent="520700" eaLnBrk="1" hangingPunct="1">
              <a:buSzPct val="100000"/>
              <a:defRPr/>
            </a:pPr>
            <a:r>
              <a:rPr lang="ru-RU" altLang="ru-RU" sz="2400" b="1" smtClean="0"/>
              <a:t>Мышление</a:t>
            </a:r>
          </a:p>
          <a:p>
            <a:pPr indent="520700" eaLnBrk="1" hangingPunct="1">
              <a:buSzPct val="100000"/>
              <a:defRPr/>
            </a:pPr>
            <a:r>
              <a:rPr lang="ru-RU" altLang="ru-RU" sz="2400" b="1" smtClean="0"/>
              <a:t>Внимание</a:t>
            </a:r>
          </a:p>
          <a:p>
            <a:pPr indent="520700" eaLnBrk="1" hangingPunct="1">
              <a:buSzPct val="100000"/>
              <a:defRPr/>
            </a:pPr>
            <a:r>
              <a:rPr lang="ru-RU" altLang="ru-RU" sz="2400" b="1" smtClean="0"/>
              <a:t>Речь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1"/>
          <p:cNvSpPr txBox="1">
            <a:spLocks noChangeArrowheads="1"/>
          </p:cNvSpPr>
          <p:nvPr/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ru-RU" sz="3600" b="1">
                <a:solidFill>
                  <a:srgbClr val="000000"/>
                </a:solidFill>
                <a:latin typeface="Book Antiqua" panose="02040602050305030304" pitchFamily="18" charset="0"/>
              </a:rPr>
              <a:t>Минимум информации</a:t>
            </a:r>
            <a:r>
              <a:rPr lang="ru-RU" altLang="ru-RU" sz="440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27025" indent="-327025"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500"/>
              </a:spcBef>
              <a:buClr>
                <a:srgbClr val="00007D"/>
              </a:buClr>
              <a:buSzPct val="75000"/>
              <a:buFont typeface="Wingdings" panose="05000000000000000000" pitchFamily="2" charset="2"/>
              <a:buChar char=""/>
              <a:defRPr/>
            </a:pPr>
            <a:r>
              <a:rPr lang="ru-RU" altLang="ru-RU" sz="2000" smtClean="0"/>
              <a:t>Исследования по изоляции   испытуемых  от   раздражителей (</a:t>
            </a:r>
            <a:r>
              <a:rPr lang="ru-RU" altLang="ru-RU" sz="2000" i="1" smtClean="0"/>
              <a:t>сенсорная   и  перцептивная   депривация</a:t>
            </a:r>
            <a:r>
              <a:rPr lang="ru-RU" altLang="ru-RU" sz="2000" smtClean="0"/>
              <a:t>).     При сенсорной депривации   происходит  утрата   константности   восприятия, нарушение цветового зрения, искажение восприятия формы и т.д.   Это   свидетельствует   о   том,   что    для    нормального восприятия   необходим   определенный   поток   сигналов   из внешней среды. </a:t>
            </a:r>
          </a:p>
          <a:p>
            <a:pPr marL="342900" eaLnBrk="1" hangingPunct="1">
              <a:lnSpc>
                <a:spcPct val="90000"/>
              </a:lnSpc>
              <a:spcBef>
                <a:spcPts val="500"/>
              </a:spcBef>
              <a:buSzPct val="75000"/>
              <a:defRPr/>
            </a:pPr>
            <a:endParaRPr lang="ru-RU" altLang="ru-RU" sz="2000" smtClean="0"/>
          </a:p>
          <a:p>
            <a:pPr marL="342900" algn="ctr" eaLnBrk="1" hangingPunct="1">
              <a:lnSpc>
                <a:spcPct val="90000"/>
              </a:lnSpc>
              <a:spcBef>
                <a:spcPts val="600"/>
              </a:spcBef>
              <a:buSzPct val="75000"/>
              <a:defRPr/>
            </a:pPr>
            <a:r>
              <a:rPr lang="ru-RU" altLang="ru-RU" sz="2400" b="1" smtClean="0"/>
              <a:t>ВОСПРИЯТИЕ НЕ СВОДИТСЯ К ПАССИВНОМУ ПРИЕМУ ИНФОРМАЦИИ</a:t>
            </a:r>
          </a:p>
          <a:p>
            <a:pPr marL="342900" algn="ctr" eaLnBrk="1" hangingPunct="1">
              <a:lnSpc>
                <a:spcPct val="90000"/>
              </a:lnSpc>
              <a:spcBef>
                <a:spcPts val="600"/>
              </a:spcBef>
              <a:buSzPct val="75000"/>
              <a:defRPr/>
            </a:pPr>
            <a:endParaRPr lang="ru-RU" altLang="ru-RU" sz="2400" b="1" smtClean="0"/>
          </a:p>
          <a:p>
            <a:pPr marL="341313" algn="ctr" eaLnBrk="1" hangingPunct="1">
              <a:lnSpc>
                <a:spcPct val="90000"/>
              </a:lnSpc>
              <a:spcBef>
                <a:spcPts val="500"/>
              </a:spcBef>
              <a:buSzPct val="75000"/>
              <a:defRPr/>
            </a:pPr>
            <a:endParaRPr lang="ru-RU" altLang="ru-RU" sz="2000" i="1" smtClean="0"/>
          </a:p>
          <a:p>
            <a:pPr marL="341313" eaLnBrk="1" hangingPunct="1">
              <a:lnSpc>
                <a:spcPct val="90000"/>
              </a:lnSpc>
              <a:spcBef>
                <a:spcPts val="600"/>
              </a:spcBef>
              <a:buSzPct val="75000"/>
              <a:defRPr/>
            </a:pPr>
            <a:endParaRPr lang="ru-RU" altLang="ru-RU" sz="2400" b="1" smtClean="0"/>
          </a:p>
          <a:p>
            <a:pPr marL="342900" eaLnBrk="1" hangingPunct="1">
              <a:lnSpc>
                <a:spcPct val="90000"/>
              </a:lnSpc>
              <a:spcBef>
                <a:spcPts val="600"/>
              </a:spcBef>
              <a:buSzPct val="75000"/>
              <a:defRPr/>
            </a:pPr>
            <a:endParaRPr lang="ru-RU" altLang="ru-RU" sz="2400" b="1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1"/>
          <p:cNvSpPr txBox="1">
            <a:spLocks noChangeArrowheads="1"/>
          </p:cNvSpPr>
          <p:nvPr/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ru-RU" sz="3600" b="1" i="1">
                <a:solidFill>
                  <a:srgbClr val="000000"/>
                </a:solidFill>
                <a:latin typeface="Book Antiqua" panose="02040602050305030304" pitchFamily="18" charset="0"/>
              </a:rPr>
              <a:t>Восприятие в условиях сенсорного дефицита</a:t>
            </a:r>
            <a:br>
              <a:rPr lang="ru-RU" altLang="ru-RU" sz="3600" b="1" i="1">
                <a:solidFill>
                  <a:srgbClr val="000000"/>
                </a:solidFill>
                <a:latin typeface="Book Antiqua" panose="02040602050305030304" pitchFamily="18" charset="0"/>
              </a:rPr>
            </a:br>
            <a:endParaRPr lang="ru-RU" altLang="ru-RU" sz="3600" b="1" i="1">
              <a:solidFill>
                <a:srgbClr val="0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27025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500"/>
              </a:spcBef>
              <a:buSzPct val="75000"/>
              <a:defRPr/>
            </a:pPr>
            <a:r>
              <a:rPr lang="ru-RU" altLang="ru-RU" sz="2000" smtClean="0"/>
              <a:t>Наблюдения за восприятием космонавтов (</a:t>
            </a:r>
            <a:r>
              <a:rPr lang="ru-RU" altLang="ru-RU" smtClean="0"/>
              <a:t>в условиях невесомости</a:t>
            </a:r>
            <a:r>
              <a:rPr lang="ru-RU" altLang="ru-RU" sz="2000" smtClean="0"/>
              <a:t>).</a:t>
            </a:r>
          </a:p>
          <a:p>
            <a:pPr marL="327025" indent="-311150" eaLnBrk="1" hangingPunct="1">
              <a:lnSpc>
                <a:spcPct val="90000"/>
              </a:lnSpc>
              <a:spcBef>
                <a:spcPts val="500"/>
              </a:spcBef>
              <a:buClr>
                <a:srgbClr val="00007D"/>
              </a:buClr>
              <a:buSzPct val="75000"/>
              <a:buFont typeface="Wingdings" panose="05000000000000000000" pitchFamily="2" charset="2"/>
              <a:buChar char=""/>
              <a:defRPr/>
            </a:pPr>
            <a:r>
              <a:rPr lang="ru-RU" altLang="ru-RU" sz="2000" smtClean="0"/>
              <a:t>изменение восприятия положения собственного тела в пространстве;</a:t>
            </a:r>
          </a:p>
          <a:p>
            <a:pPr marL="327025" indent="-311150" eaLnBrk="1" hangingPunct="1">
              <a:lnSpc>
                <a:spcPct val="90000"/>
              </a:lnSpc>
              <a:spcBef>
                <a:spcPts val="500"/>
              </a:spcBef>
              <a:buClr>
                <a:srgbClr val="00007D"/>
              </a:buClr>
              <a:buSzPct val="75000"/>
              <a:buFont typeface="Wingdings" panose="05000000000000000000" pitchFamily="2" charset="2"/>
              <a:buChar char=""/>
              <a:defRPr/>
            </a:pPr>
            <a:r>
              <a:rPr lang="ru-RU" altLang="ru-RU" sz="2000" smtClean="0"/>
              <a:t>значительные ошибки в визуальной оценке расстояния;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SzPct val="75000"/>
              <a:defRPr/>
            </a:pPr>
            <a:r>
              <a:rPr lang="ru-RU" altLang="ru-RU" sz="2000" smtClean="0"/>
              <a:t>    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SzPct val="75000"/>
              <a:defRPr/>
            </a:pPr>
            <a:r>
              <a:rPr lang="ru-RU" altLang="ru-RU" sz="2000" smtClean="0"/>
              <a:t>     </a:t>
            </a:r>
            <a:r>
              <a:rPr lang="ru-RU" altLang="ru-RU" sz="2000" i="1" smtClean="0"/>
              <a:t>Повышение  разрешающей   способности зрения  и    слуха в условиях дефицита информации может быть объяснено не только   повышением   чувствительности, но  и   тем,  что изменяется степень доступности различных гипотез из-за нарушения соотношения потока информации  из   центра и периферии в сторону центра.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SzPct val="75000"/>
              <a:defRPr/>
            </a:pPr>
            <a:endParaRPr lang="ru-RU" altLang="ru-RU" sz="2000" i="1" smtClean="0"/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SzPct val="75000"/>
              <a:defRPr/>
            </a:pPr>
            <a:endParaRPr lang="ru-RU" altLang="ru-RU" sz="2000" i="1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1"/>
          <p:cNvSpPr txBox="1">
            <a:spLocks noChangeArrowheads="1"/>
          </p:cNvSpPr>
          <p:nvPr/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ru-RU" sz="4000" b="1">
                <a:solidFill>
                  <a:srgbClr val="000000"/>
                </a:solidFill>
                <a:latin typeface="Book Antiqua" panose="02040602050305030304" pitchFamily="18" charset="0"/>
              </a:rPr>
              <a:t>Структурированность получаемой информации</a:t>
            </a:r>
          </a:p>
        </p:txBody>
      </p:sp>
      <p:sp>
        <p:nvSpPr>
          <p:cNvPr id="87043" name="Text Box 2"/>
          <p:cNvSpPr txBox="1">
            <a:spLocks noChangeArrowheads="1"/>
          </p:cNvSpPr>
          <p:nvPr/>
        </p:nvSpPr>
        <p:spPr bwMode="auto">
          <a:xfrm>
            <a:off x="395288" y="25654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3337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500"/>
              </a:spcBef>
              <a:buClrTx/>
              <a:buSzPct val="75000"/>
              <a:buFontTx/>
              <a:buNone/>
            </a:pPr>
            <a:r>
              <a:rPr lang="ru-RU" altLang="ru-RU" sz="2000">
                <a:solidFill>
                  <a:srgbClr val="000000"/>
                </a:solidFill>
              </a:rPr>
              <a:t>    Человек   живет в  мире   вещей   и явлений,   ограниченных   в пространстве и   во   времени  и   находящихся между собой  в определенных связях. Попав в условия, где в поле восприятия нет привычной расчленности  и  организованности, человек  не может не только адекватно  и   длительно  воспринимать  такой окружающий     мир,      но    и    испытывает  нарушения  других психических функций.</a:t>
            </a:r>
          </a:p>
          <a:p>
            <a:pPr eaLnBrk="1" hangingPunct="1">
              <a:spcBef>
                <a:spcPts val="500"/>
              </a:spcBef>
              <a:buClrTx/>
              <a:buSzPct val="75000"/>
              <a:buFontTx/>
              <a:buNone/>
            </a:pPr>
            <a:endParaRPr lang="ru-RU" altLang="ru-RU" sz="2000">
              <a:solidFill>
                <a:srgbClr val="000000"/>
              </a:solidFill>
            </a:endParaRPr>
          </a:p>
          <a:p>
            <a:pPr eaLnBrk="1" hangingPunct="1">
              <a:spcBef>
                <a:spcPts val="500"/>
              </a:spcBef>
              <a:buClrTx/>
              <a:buSzPct val="75000"/>
              <a:buFontTx/>
              <a:buNone/>
            </a:pPr>
            <a:endParaRPr lang="ru-RU" altLang="ru-RU" sz="2000">
              <a:solidFill>
                <a:srgbClr val="000000"/>
              </a:solidFill>
            </a:endParaRPr>
          </a:p>
          <a:p>
            <a:pPr eaLnBrk="1" hangingPunct="1">
              <a:spcBef>
                <a:spcPts val="500"/>
              </a:spcBef>
              <a:buClrTx/>
              <a:buSzPct val="75000"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? Привести примеры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325" y="1944688"/>
            <a:ext cx="2087563" cy="237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863" y="0"/>
            <a:ext cx="633571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3018131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1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431800" y="0"/>
            <a:ext cx="8712200" cy="7250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90000" tIns="45000" rIns="90000" bIns="45000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endParaRPr lang="ru-RU" altLang="ru-RU" sz="2600" dirty="0" smtClean="0"/>
          </a:p>
          <a:p>
            <a:pPr eaLnBrk="1" hangingPunct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r>
              <a:rPr lang="ru-RU" altLang="ru-RU" sz="2600" dirty="0" smtClean="0"/>
              <a:t>1</a:t>
            </a:r>
            <a:r>
              <a:rPr lang="ru-RU" altLang="ru-RU" sz="2600" dirty="0"/>
              <a:t>. Диагностика ведущей перцептивной модальности. Опросник А.Ф. </a:t>
            </a:r>
            <a:r>
              <a:rPr lang="ru-RU" altLang="ru-RU" sz="2600" dirty="0" err="1"/>
              <a:t>Ремеевой</a:t>
            </a:r>
            <a:endParaRPr lang="ru-RU" altLang="ru-RU" sz="2600" dirty="0"/>
          </a:p>
          <a:p>
            <a:pPr algn="ctr" eaLnBrk="1" hangingPunct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r>
              <a:rPr lang="ru-RU" altLang="ru-RU" sz="2800" b="1" dirty="0">
                <a:solidFill>
                  <a:srgbClr val="C00000"/>
                </a:solidFill>
                <a:cs typeface="Arial" panose="020B0604020202020204" pitchFamily="34" charset="0"/>
              </a:rPr>
              <a:t>http://psytests.org/cognitive/modality.html</a:t>
            </a:r>
            <a:endParaRPr lang="ru-RU" altLang="ru-RU" sz="2800" b="1" dirty="0">
              <a:solidFill>
                <a:srgbClr val="C00000"/>
              </a:solidFill>
              <a:cs typeface="Arial" panose="020B0604020202020204" pitchFamily="34" charset="0"/>
              <a:hlinkClick r:id="rId3"/>
            </a:endParaRPr>
          </a:p>
          <a:p>
            <a:pPr eaLnBrk="1" hangingPunct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r>
              <a:rPr lang="ru-RU" altLang="ru-RU" sz="2700" b="1" dirty="0">
                <a:cs typeface="Arial" panose="020B0604020202020204" pitchFamily="34" charset="0"/>
              </a:rPr>
              <a:t>2. Нейропсихологические исследования ощущений</a:t>
            </a:r>
          </a:p>
          <a:p>
            <a:pPr algn="ctr" eaLnBrk="1" hangingPunct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r>
              <a:rPr lang="ru-RU" altLang="ru-RU" sz="2800" b="1" dirty="0">
                <a:solidFill>
                  <a:srgbClr val="330099"/>
                </a:solidFill>
                <a:cs typeface="Arial" panose="020B0604020202020204" pitchFamily="34" charset="0"/>
              </a:rPr>
              <a:t>http://psytests.org/cognitive/modality.html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800" b="1" dirty="0">
                <a:solidFill>
                  <a:srgbClr val="7E0021"/>
                </a:solidFill>
              </a:rPr>
              <a:t>З</a:t>
            </a:r>
            <a:r>
              <a:rPr lang="ru-RU" altLang="ru-RU" b="1" dirty="0">
                <a:solidFill>
                  <a:srgbClr val="7E0021"/>
                </a:solidFill>
              </a:rPr>
              <a:t>адание: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800" dirty="0">
                <a:solidFill>
                  <a:srgbClr val="7E0021"/>
                </a:solidFill>
              </a:rPr>
              <a:t>1. Пройти самодиагностику. Практикум.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800" dirty="0">
                <a:solidFill>
                  <a:srgbClr val="7E0021"/>
                </a:solidFill>
              </a:rPr>
              <a:t>2. Определить доминирующую модальность восприятия.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800" dirty="0">
                <a:solidFill>
                  <a:srgbClr val="7E0021"/>
                </a:solidFill>
              </a:rPr>
              <a:t>3. Письменно: характеристика  ведущей перцептивной модальности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2800" dirty="0">
              <a:solidFill>
                <a:srgbClr val="7E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5400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503238" y="277813"/>
            <a:ext cx="8664575" cy="63754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93000"/>
              </a:lnSpc>
              <a:spcBef>
                <a:spcPts val="338"/>
              </a:spcBef>
              <a:spcAft>
                <a:spcPts val="425"/>
              </a:spcAft>
              <a:buClrTx/>
              <a:buFontTx/>
              <a:buNone/>
            </a:pPr>
            <a:r>
              <a:rPr lang="ru-RU" altLang="ru-RU" sz="2800" b="1">
                <a:solidFill>
                  <a:srgbClr val="0000CC"/>
                </a:solidFill>
              </a:rPr>
              <a:t>Схема описания  исследования</a:t>
            </a:r>
          </a:p>
          <a:p>
            <a:pPr eaLnBrk="1" hangingPunct="1">
              <a:lnSpc>
                <a:spcPct val="93000"/>
              </a:lnSpc>
              <a:spcBef>
                <a:spcPts val="338"/>
              </a:spcBef>
              <a:spcAft>
                <a:spcPts val="425"/>
              </a:spcAft>
              <a:buClrTx/>
              <a:buFontTx/>
              <a:buNone/>
            </a:pPr>
            <a:r>
              <a:rPr lang="ru-RU" altLang="ru-RU" sz="3000"/>
              <a:t>1. Что исследовано</a:t>
            </a:r>
          </a:p>
          <a:p>
            <a:pPr eaLnBrk="1" hangingPunct="1">
              <a:lnSpc>
                <a:spcPct val="93000"/>
              </a:lnSpc>
              <a:spcBef>
                <a:spcPts val="338"/>
              </a:spcBef>
              <a:spcAft>
                <a:spcPts val="425"/>
              </a:spcAft>
              <a:buClrTx/>
              <a:buFontTx/>
              <a:buNone/>
            </a:pPr>
            <a:r>
              <a:rPr lang="ru-RU" altLang="ru-RU" sz="3000"/>
              <a:t>2. Каким методом: правильное/полное название, кем разработано, в каком году, особенности применения.</a:t>
            </a:r>
          </a:p>
          <a:p>
            <a:pPr eaLnBrk="1" hangingPunct="1">
              <a:lnSpc>
                <a:spcPct val="93000"/>
              </a:lnSpc>
              <a:spcBef>
                <a:spcPts val="338"/>
              </a:spcBef>
              <a:spcAft>
                <a:spcPts val="425"/>
              </a:spcAft>
              <a:buClrTx/>
              <a:buFontTx/>
              <a:buNone/>
            </a:pPr>
            <a:r>
              <a:rPr lang="ru-RU" altLang="ru-RU" sz="3000"/>
              <a:t>3. Представление результата (запись полученных результатов — протокол исследований).</a:t>
            </a:r>
          </a:p>
          <a:p>
            <a:pPr eaLnBrk="1" hangingPunct="1">
              <a:lnSpc>
                <a:spcPct val="93000"/>
              </a:lnSpc>
              <a:spcBef>
                <a:spcPts val="338"/>
              </a:spcBef>
              <a:spcAft>
                <a:spcPts val="425"/>
              </a:spcAft>
              <a:buClrTx/>
              <a:buFontTx/>
              <a:buNone/>
            </a:pPr>
            <a:r>
              <a:rPr lang="ru-RU" altLang="ru-RU" sz="3000"/>
              <a:t>4. Анализ результата </a:t>
            </a:r>
          </a:p>
          <a:p>
            <a:pPr eaLnBrk="1" hangingPunct="1">
              <a:lnSpc>
                <a:spcPct val="93000"/>
              </a:lnSpc>
              <a:spcBef>
                <a:spcPts val="338"/>
              </a:spcBef>
              <a:spcAft>
                <a:spcPts val="425"/>
              </a:spcAft>
              <a:buClrTx/>
              <a:buFontTx/>
              <a:buNone/>
            </a:pPr>
            <a:r>
              <a:rPr lang="ru-RU" altLang="ru-RU" sz="3000"/>
              <a:t>5. Выводы (заключение): норма/среднее, выше/ниже среднего</a:t>
            </a:r>
          </a:p>
          <a:p>
            <a:pPr eaLnBrk="1" hangingPunct="1">
              <a:lnSpc>
                <a:spcPct val="93000"/>
              </a:lnSpc>
              <a:spcBef>
                <a:spcPts val="338"/>
              </a:spcBef>
              <a:spcAft>
                <a:spcPts val="425"/>
              </a:spcAft>
              <a:buClrTx/>
              <a:buFontTx/>
              <a:buNone/>
            </a:pPr>
            <a:r>
              <a:rPr lang="ru-RU" altLang="ru-RU" sz="3000"/>
              <a:t>6. Рекомендации - обычно там где что-то не в рамках Нормы.</a:t>
            </a:r>
          </a:p>
        </p:txBody>
      </p:sp>
    </p:spTree>
    <p:extLst>
      <p:ext uri="{BB962C8B-B14F-4D97-AF65-F5344CB8AC3E}">
        <p14:creationId xmlns:p14="http://schemas.microsoft.com/office/powerpoint/2010/main" val="13737538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404664"/>
            <a:ext cx="8352928" cy="275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2875" marR="238125">
              <a:spcBef>
                <a:spcPts val="1125"/>
              </a:spcBef>
              <a:spcAft>
                <a:spcPts val="600"/>
              </a:spcAft>
            </a:pPr>
            <a:r>
              <a:rPr lang="ru-RU" b="1" kern="50" dirty="0">
                <a:solidFill>
                  <a:srgbClr val="000000"/>
                </a:solidFill>
                <a:latin typeface="Verdana" panose="020B060403050404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Домик на горке</a:t>
            </a:r>
            <a:endParaRPr lang="ru-RU" sz="2400" b="1" kern="50" dirty="0"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142875" marR="238125">
              <a:spcBef>
                <a:spcPts val="0"/>
              </a:spcBef>
              <a:spcAft>
                <a:spcPts val="0"/>
              </a:spcAft>
            </a:pPr>
            <a:r>
              <a:rPr lang="ru-RU" sz="2400" kern="50" dirty="0">
                <a:solidFill>
                  <a:srgbClr val="000000"/>
                </a:solidFill>
                <a:latin typeface="Verdana" panose="020B060403050404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Инструкция: Экспериментатор рисует на целом листе горку (с линией земли). «Вам нужно на одном из её склонов нарисовать домик – простой домик с треугольной крышей. Важно, чтобы он был </a:t>
            </a:r>
            <a:r>
              <a:rPr lang="ru-RU" sz="2400" kern="50" dirty="0" smtClean="0">
                <a:solidFill>
                  <a:srgbClr val="000000"/>
                </a:solidFill>
                <a:latin typeface="Verdana" panose="020B060403050404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правильно расположен</a:t>
            </a:r>
            <a:r>
              <a:rPr lang="ru-RU" sz="2400" kern="50" dirty="0">
                <a:solidFill>
                  <a:srgbClr val="000000"/>
                </a:solidFill>
                <a:latin typeface="Verdana" panose="020B060403050404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». Коррекция не проводится.</a:t>
            </a:r>
            <a:endParaRPr lang="ru-RU" sz="3200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  <p:pic>
        <p:nvPicPr>
          <p:cNvPr id="1029" name="Picture 5" descr="image05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861048"/>
            <a:ext cx="8329850" cy="2339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37596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568952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2875" marR="238125">
              <a:spcBef>
                <a:spcPts val="1125"/>
              </a:spcBef>
              <a:spcAft>
                <a:spcPts val="600"/>
              </a:spcAft>
            </a:pPr>
            <a:r>
              <a:rPr lang="ru-RU" b="1" kern="50" dirty="0">
                <a:solidFill>
                  <a:srgbClr val="000000"/>
                </a:solidFill>
                <a:latin typeface="Verdana" panose="020B060403050404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Бутылочки</a:t>
            </a:r>
            <a:endParaRPr lang="ru-RU" sz="2400" b="1" kern="50" dirty="0"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142875" marR="238125">
              <a:spcBef>
                <a:spcPts val="0"/>
              </a:spcBef>
              <a:spcAft>
                <a:spcPts val="600"/>
              </a:spcAft>
            </a:pPr>
            <a:r>
              <a:rPr lang="ru-RU" sz="2400" kern="50" dirty="0">
                <a:solidFill>
                  <a:srgbClr val="000000"/>
                </a:solidFill>
                <a:latin typeface="Verdana" panose="020B060403050404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Инструкция: «На столе стоит бутылочка. В неё налито до половины вода. Бутылочку переворачивают над столом. Вот это линия стола. Вам нужно изобразить, как в каждом из этих положений будет располагаться уровень воды относительно стола». Смотрим, как испытуемый рисует. Надо, чтобы «вода» была им заштрихована.</a:t>
            </a:r>
            <a:endParaRPr lang="ru-RU" sz="3200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  <p:pic>
        <p:nvPicPr>
          <p:cNvPr id="2050" name="Picture 2" descr="image0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418" y="4110881"/>
            <a:ext cx="1512168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image05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509120"/>
            <a:ext cx="2399010" cy="144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image05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3018" y="4809046"/>
            <a:ext cx="6985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25166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1"/>
          <p:cNvSpPr txBox="1">
            <a:spLocks noChangeArrowheads="1"/>
          </p:cNvSpPr>
          <p:nvPr/>
        </p:nvSpPr>
        <p:spPr bwMode="auto">
          <a:xfrm>
            <a:off x="468313" y="2492375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 sz="4400">
                <a:solidFill>
                  <a:srgbClr val="000000"/>
                </a:solidFill>
              </a:rPr>
              <a:t>    Спасибо за внимание!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588" y="3062288"/>
            <a:ext cx="6048375" cy="3725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287338" y="144463"/>
            <a:ext cx="8783637" cy="29178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63"/>
              </a:spcBef>
              <a:spcAft>
                <a:spcPts val="150"/>
              </a:spcAft>
              <a:buClrTx/>
              <a:buFontTx/>
              <a:buNone/>
            </a:pPr>
            <a:r>
              <a:rPr lang="ru-RU" altLang="ru-RU" sz="2300">
                <a:solidFill>
                  <a:srgbClr val="000000"/>
                </a:solidFill>
              </a:rPr>
              <a:t> </a:t>
            </a:r>
            <a:r>
              <a:rPr lang="ru-RU" altLang="ru-RU" sz="2300" b="1">
                <a:solidFill>
                  <a:srgbClr val="000000"/>
                </a:solidFill>
              </a:rPr>
              <a:t>    Физиологической основой ощущения является нервный процесс, возникающий при воздействии раздражителя на рецепторы анализатора.</a:t>
            </a:r>
            <a:r>
              <a:rPr lang="ru-RU" altLang="ru-RU" sz="2300">
                <a:solidFill>
                  <a:srgbClr val="000000"/>
                </a:solidFill>
              </a:rPr>
              <a:t> </a:t>
            </a:r>
          </a:p>
          <a:p>
            <a:pPr eaLnBrk="1" hangingPunct="1">
              <a:spcBef>
                <a:spcPts val="63"/>
              </a:spcBef>
              <a:spcAft>
                <a:spcPts val="150"/>
              </a:spcAft>
              <a:buClrTx/>
              <a:buFontTx/>
              <a:buNone/>
            </a:pPr>
            <a:r>
              <a:rPr lang="ru-RU" altLang="ru-RU" sz="2300">
                <a:solidFill>
                  <a:srgbClr val="000000"/>
                </a:solidFill>
              </a:rPr>
              <a:t>Анализатор - анатомо-физиологический аппарат, специализированный для приема воздействий определенных раздражителей из внешней или внутренней среды и переработки их в ощущения. Каждый анализатор состоит из трех частей</a:t>
            </a:r>
            <a:r>
              <a:rPr lang="ru-RU" altLang="ru-RU" sz="2100">
                <a:solidFill>
                  <a:srgbClr val="000000"/>
                </a:solidFill>
              </a:rPr>
              <a:t>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468313" y="981075"/>
            <a:ext cx="8074025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 sz="3600" b="1">
                <a:solidFill>
                  <a:srgbClr val="000000"/>
                </a:solidFill>
              </a:rPr>
              <a:t>Основные функции ощущения</a:t>
            </a:r>
            <a:r>
              <a:rPr lang="ru-RU" altLang="ru-RU" sz="3600" b="1">
                <a:solidFill>
                  <a:srgbClr val="000000"/>
                </a:solidFill>
                <a:latin typeface="Tahoma" panose="020B0604030504040204" pitchFamily="34" charset="0"/>
              </a:rPr>
              <a:t/>
            </a:r>
            <a:br>
              <a:rPr lang="ru-RU" altLang="ru-RU" sz="3600" b="1">
                <a:solidFill>
                  <a:srgbClr val="000000"/>
                </a:solidFill>
                <a:latin typeface="Tahoma" panose="020B0604030504040204" pitchFamily="34" charset="0"/>
              </a:rPr>
            </a:br>
            <a:endParaRPr lang="ru-RU" altLang="ru-RU" sz="3600" b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27025" indent="-327025"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700"/>
              </a:spcBef>
              <a:buClr>
                <a:srgbClr val="00007D"/>
              </a:buClr>
              <a:buSzPct val="75000"/>
              <a:buFont typeface="Wingdings" panose="05000000000000000000" pitchFamily="2" charset="2"/>
              <a:buChar char=""/>
              <a:defRPr/>
            </a:pPr>
            <a:r>
              <a:rPr lang="ru-RU" altLang="ru-RU" sz="2800" smtClean="0">
                <a:latin typeface="Tahoma" panose="020B0604030504040204" pitchFamily="34" charset="0"/>
              </a:rPr>
              <a:t>является основой более сложных познавательных процессов</a:t>
            </a:r>
          </a:p>
          <a:p>
            <a:pPr eaLnBrk="1" hangingPunct="1">
              <a:spcBef>
                <a:spcPts val="700"/>
              </a:spcBef>
              <a:buClr>
                <a:srgbClr val="00007D"/>
              </a:buClr>
              <a:buSzPct val="75000"/>
              <a:buFont typeface="Wingdings" panose="05000000000000000000" pitchFamily="2" charset="2"/>
              <a:buChar char=""/>
              <a:defRPr/>
            </a:pPr>
            <a:r>
              <a:rPr lang="ru-RU" altLang="ru-RU" sz="2800" smtClean="0">
                <a:latin typeface="Tahoma" panose="020B0604030504040204" pitchFamily="34" charset="0"/>
              </a:rPr>
              <a:t>превращение энергии внешнего воздействия в акт сознания</a:t>
            </a:r>
          </a:p>
          <a:p>
            <a:pPr eaLnBrk="1" hangingPunct="1">
              <a:spcBef>
                <a:spcPts val="700"/>
              </a:spcBef>
              <a:buClr>
                <a:srgbClr val="00007D"/>
              </a:buClr>
              <a:buSzPct val="75000"/>
              <a:buFont typeface="Wingdings" panose="05000000000000000000" pitchFamily="2" charset="2"/>
              <a:buChar char=""/>
              <a:defRPr/>
            </a:pPr>
            <a:r>
              <a:rPr lang="ru-RU" altLang="ru-RU" sz="2800" smtClean="0">
                <a:latin typeface="Tahoma" panose="020B0604030504040204" pitchFamily="34" charset="0"/>
              </a:rPr>
              <a:t>обеспечение чувственной основы психологической деятельности (предоставление сенсорного материала для построения психических образов) и др.</a:t>
            </a:r>
          </a:p>
          <a:p>
            <a:pPr marL="339725" eaLnBrk="1" hangingPunct="1">
              <a:spcBef>
                <a:spcPts val="700"/>
              </a:spcBef>
              <a:buSzPct val="75000"/>
              <a:defRPr/>
            </a:pPr>
            <a:endParaRPr lang="ru-RU" altLang="ru-RU" sz="280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 sz="4400" b="1">
                <a:solidFill>
                  <a:srgbClr val="000000"/>
                </a:solidFill>
                <a:latin typeface="Times New Roman" panose="02020603050405020304" pitchFamily="18" charset="0"/>
              </a:rPr>
              <a:t>Общие свойства ощущений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27025" indent="365125"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7025" algn="l"/>
                <a:tab pos="774700" algn="l"/>
                <a:tab pos="1223963" algn="l"/>
                <a:tab pos="1673225" algn="l"/>
                <a:tab pos="2122488" algn="l"/>
                <a:tab pos="2571750" algn="l"/>
                <a:tab pos="3021013" algn="l"/>
                <a:tab pos="3470275" algn="l"/>
                <a:tab pos="3919538" algn="l"/>
                <a:tab pos="4368800" algn="l"/>
                <a:tab pos="4818063" algn="l"/>
                <a:tab pos="5267325" algn="l"/>
                <a:tab pos="5716588" algn="l"/>
                <a:tab pos="6165850" algn="l"/>
                <a:tab pos="6615113" algn="l"/>
                <a:tab pos="7064375" algn="l"/>
                <a:tab pos="7513638" algn="l"/>
                <a:tab pos="7962900" algn="l"/>
                <a:tab pos="8412163" algn="l"/>
                <a:tab pos="8861425" algn="l"/>
                <a:tab pos="93106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00007D"/>
              </a:buClr>
              <a:buSzPct val="45000"/>
              <a:buFont typeface="Wingdings" panose="05000000000000000000" pitchFamily="2" charset="2"/>
              <a:buChar char=""/>
              <a:defRPr/>
            </a:pPr>
            <a:r>
              <a:rPr lang="ru-RU" altLang="ru-RU" sz="3200" smtClean="0">
                <a:latin typeface="Tahoma" panose="020B0604030504040204" pitchFamily="34" charset="0"/>
              </a:rPr>
              <a:t>Модальность</a:t>
            </a:r>
          </a:p>
          <a:p>
            <a:pPr eaLnBrk="1" hangingPunct="1">
              <a:spcBef>
                <a:spcPts val="800"/>
              </a:spcBef>
              <a:buClr>
                <a:srgbClr val="00007D"/>
              </a:buClr>
              <a:buSzPct val="45000"/>
              <a:buFont typeface="Wingdings" panose="05000000000000000000" pitchFamily="2" charset="2"/>
              <a:buChar char=""/>
              <a:defRPr/>
            </a:pPr>
            <a:r>
              <a:rPr lang="ru-RU" altLang="ru-RU" sz="3200" smtClean="0">
                <a:latin typeface="Tahoma" panose="020B0604030504040204" pitchFamily="34" charset="0"/>
              </a:rPr>
              <a:t>Качество</a:t>
            </a:r>
          </a:p>
          <a:p>
            <a:pPr eaLnBrk="1" hangingPunct="1">
              <a:spcBef>
                <a:spcPts val="800"/>
              </a:spcBef>
              <a:buClr>
                <a:srgbClr val="00007D"/>
              </a:buClr>
              <a:buSzPct val="45000"/>
              <a:buFont typeface="Wingdings" panose="05000000000000000000" pitchFamily="2" charset="2"/>
              <a:buChar char=""/>
              <a:defRPr/>
            </a:pPr>
            <a:r>
              <a:rPr lang="ru-RU" altLang="ru-RU" sz="3200" smtClean="0">
                <a:latin typeface="Tahoma" panose="020B0604030504040204" pitchFamily="34" charset="0"/>
              </a:rPr>
              <a:t>Интенсивностьь</a:t>
            </a:r>
          </a:p>
          <a:p>
            <a:pPr eaLnBrk="1" hangingPunct="1">
              <a:spcBef>
                <a:spcPts val="800"/>
              </a:spcBef>
              <a:buClr>
                <a:srgbClr val="00007D"/>
              </a:buClr>
              <a:buSzPct val="45000"/>
              <a:buFont typeface="Wingdings" panose="05000000000000000000" pitchFamily="2" charset="2"/>
              <a:buChar char=""/>
              <a:defRPr/>
            </a:pPr>
            <a:r>
              <a:rPr lang="ru-RU" altLang="ru-RU" sz="3200" smtClean="0">
                <a:latin typeface="Tahoma" panose="020B0604030504040204" pitchFamily="34" charset="0"/>
              </a:rPr>
              <a:t>Длительность</a:t>
            </a:r>
          </a:p>
          <a:p>
            <a:pPr eaLnBrk="1" hangingPunct="1">
              <a:spcBef>
                <a:spcPts val="800"/>
              </a:spcBef>
              <a:buClr>
                <a:srgbClr val="00007D"/>
              </a:buClr>
              <a:buSzPct val="45000"/>
              <a:buFont typeface="Wingdings" panose="05000000000000000000" pitchFamily="2" charset="2"/>
              <a:buChar char=""/>
              <a:defRPr/>
            </a:pPr>
            <a:r>
              <a:rPr lang="ru-RU" altLang="ru-RU" sz="3200" smtClean="0">
                <a:latin typeface="Tahoma" panose="020B0604030504040204" pitchFamily="34" charset="0"/>
              </a:rPr>
              <a:t>Локализация</a:t>
            </a:r>
          </a:p>
          <a:p>
            <a:pPr marL="339725" indent="-327025" eaLnBrk="1" hangingPunct="1">
              <a:spcBef>
                <a:spcPts val="800"/>
              </a:spcBef>
              <a:buSzPct val="75000"/>
              <a:defRPr/>
            </a:pPr>
            <a:endParaRPr lang="ru-RU" altLang="ru-RU" sz="320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431800" y="503238"/>
            <a:ext cx="8567738" cy="642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Aft>
                <a:spcPts val="850"/>
              </a:spcAft>
              <a:buClrTx/>
              <a:buFontTx/>
              <a:buNone/>
            </a:pPr>
            <a:r>
              <a:rPr lang="ru-RU" altLang="ru-RU" sz="3200" b="1">
                <a:solidFill>
                  <a:srgbClr val="000000"/>
                </a:solidFill>
              </a:rPr>
              <a:t>Мода́льность</a:t>
            </a:r>
            <a:r>
              <a:rPr lang="ru-RU" altLang="ru-RU" sz="3200">
                <a:solidFill>
                  <a:srgbClr val="000000"/>
                </a:solidFill>
              </a:rPr>
              <a:t> </a:t>
            </a:r>
            <a:r>
              <a:rPr lang="ru-RU" altLang="ru-RU" sz="2200">
                <a:solidFill>
                  <a:srgbClr val="000000"/>
                </a:solidFill>
              </a:rPr>
              <a:t>(от лат. modus — способ) </a:t>
            </a:r>
            <a:r>
              <a:rPr lang="ru-RU" altLang="ru-RU" sz="2600">
                <a:solidFill>
                  <a:srgbClr val="000000"/>
                </a:solidFill>
              </a:rPr>
              <a:t>—</a:t>
            </a:r>
            <a:r>
              <a:rPr lang="ru-RU" altLang="ru-RU" sz="3200">
                <a:solidFill>
                  <a:srgbClr val="000000"/>
                </a:solidFill>
              </a:rPr>
              <a:t> принадлежность отражаемого раздражителя к определенной сенсорной системе; качественность определенности ощущений</a:t>
            </a:r>
            <a:r>
              <a:rPr lang="ru-RU" altLang="ru-RU" sz="2800">
                <a:solidFill>
                  <a:srgbClr val="000000"/>
                </a:solidFill>
              </a:rPr>
              <a:t>. </a:t>
            </a:r>
          </a:p>
          <a:p>
            <a:pPr eaLnBrk="1" hangingPunct="1">
              <a:spcAft>
                <a:spcPts val="850"/>
              </a:spcAft>
              <a:buClrTx/>
              <a:buFontTx/>
              <a:buNone/>
            </a:pPr>
            <a:r>
              <a:rPr lang="ru-RU" altLang="ru-RU" sz="2400">
                <a:solidFill>
                  <a:srgbClr val="000000"/>
                </a:solidFill>
              </a:rPr>
              <a:t>Для каждой модальности существует свой орган чувств.</a:t>
            </a:r>
            <a:r>
              <a:rPr lang="ru-RU" altLang="ru-RU" sz="2600">
                <a:solidFill>
                  <a:srgbClr val="000000"/>
                </a:solidFill>
              </a:rPr>
              <a:t> </a:t>
            </a:r>
          </a:p>
          <a:p>
            <a:pPr eaLnBrk="1" hangingPunct="1">
              <a:spcAft>
                <a:spcPts val="850"/>
              </a:spcAft>
              <a:buClrTx/>
              <a:buFontTx/>
              <a:buNone/>
            </a:pPr>
            <a:r>
              <a:rPr lang="ru-RU" altLang="ru-RU" sz="2600">
                <a:solidFill>
                  <a:srgbClr val="000000"/>
                </a:solidFill>
              </a:rPr>
              <a:t>Особенность ощущений — модальная специфичность, т.е. ощущения от восприятия звуков качественно отличаются от ощущений, например, цвета или запаха.</a:t>
            </a:r>
          </a:p>
          <a:p>
            <a:pPr eaLnBrk="1" hangingPunct="1">
              <a:spcAft>
                <a:spcPts val="850"/>
              </a:spcAft>
              <a:buClrTx/>
              <a:buFontTx/>
              <a:buNone/>
            </a:pPr>
            <a:r>
              <a:rPr lang="ru-RU" altLang="ru-RU" sz="2600" b="1">
                <a:solidFill>
                  <a:srgbClr val="000000"/>
                </a:solidFill>
              </a:rPr>
              <a:t>Основные модальности</a:t>
            </a:r>
            <a:r>
              <a:rPr lang="ru-RU" altLang="ru-RU" sz="2600">
                <a:solidFill>
                  <a:srgbClr val="000000"/>
                </a:solidFill>
              </a:rPr>
              <a:t> (зрительная, слуховая, осязательная (кинестетическая), вкусовая и обонятельная).</a:t>
            </a:r>
          </a:p>
          <a:p>
            <a:pPr eaLnBrk="1" hangingPunct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endParaRPr lang="ru-RU" altLang="ru-RU" sz="26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431800" y="720725"/>
            <a:ext cx="8423275" cy="481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indent="649288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r>
              <a:rPr lang="ru-RU" altLang="ru-RU" sz="4000" b="1">
                <a:solidFill>
                  <a:srgbClr val="000000"/>
                </a:solidFill>
              </a:rPr>
              <a:t>Качество</a:t>
            </a:r>
            <a:r>
              <a:rPr lang="ru-RU" altLang="ru-RU" sz="3200">
                <a:solidFill>
                  <a:srgbClr val="000000"/>
                </a:solidFill>
              </a:rPr>
              <a:t> - специфические особенности ощущения в пределах одной модальности, отличающие его от других видов. </a:t>
            </a:r>
          </a:p>
          <a:p>
            <a:pPr eaLnBrk="1" hangingPunct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r>
              <a:rPr lang="ru-RU" altLang="ru-RU" sz="3200">
                <a:solidFill>
                  <a:srgbClr val="000000"/>
                </a:solidFill>
              </a:rPr>
              <a:t>Например, слуховые ощущения характеризуются тембром, высотой, громкостью; зрительные - цветовым тоном, насыщенностью, светлотой.</a:t>
            </a:r>
          </a:p>
          <a:p>
            <a:pPr eaLnBrk="1" hangingPunct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endParaRPr lang="ru-RU" altLang="ru-RU" sz="3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431800" y="628650"/>
            <a:ext cx="8423275" cy="597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338"/>
              </a:spcBef>
              <a:spcAft>
                <a:spcPts val="150"/>
              </a:spcAft>
              <a:buClrTx/>
              <a:buFontTx/>
              <a:buNone/>
            </a:pPr>
            <a:r>
              <a:rPr lang="ru-RU" altLang="ru-RU" sz="2800" b="1">
                <a:solidFill>
                  <a:srgbClr val="000000"/>
                </a:solidFill>
              </a:rPr>
              <a:t>Интенсивность</a:t>
            </a:r>
            <a:r>
              <a:rPr lang="ru-RU" altLang="ru-RU" sz="2800">
                <a:solidFill>
                  <a:srgbClr val="000000"/>
                </a:solidFill>
              </a:rPr>
              <a:t> - определяется силой действующего раздражителя и функциональным состоянием рецепторов.</a:t>
            </a:r>
          </a:p>
          <a:p>
            <a:pPr eaLnBrk="1" hangingPunct="1">
              <a:spcBef>
                <a:spcPts val="338"/>
              </a:spcBef>
              <a:spcAft>
                <a:spcPts val="150"/>
              </a:spcAft>
              <a:buClrTx/>
              <a:buFontTx/>
              <a:buNone/>
            </a:pPr>
            <a:r>
              <a:rPr lang="ru-RU" altLang="ru-RU" sz="2800" b="1">
                <a:solidFill>
                  <a:srgbClr val="000000"/>
                </a:solidFill>
              </a:rPr>
              <a:t>Длительность</a:t>
            </a:r>
            <a:r>
              <a:rPr lang="ru-RU" altLang="ru-RU" sz="2800">
                <a:solidFill>
                  <a:srgbClr val="000000"/>
                </a:solidFill>
              </a:rPr>
              <a:t> - определяется состоянием органов чувств, временем действия раздражителя и его интенсивностью.</a:t>
            </a:r>
          </a:p>
          <a:p>
            <a:pPr eaLnBrk="1" hangingPunct="1">
              <a:spcBef>
                <a:spcPts val="338"/>
              </a:spcBef>
              <a:spcAft>
                <a:spcPts val="150"/>
              </a:spcAft>
              <a:buClrTx/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Пространственная </a:t>
            </a:r>
            <a:r>
              <a:rPr lang="ru-RU" altLang="ru-RU" sz="2800" b="1">
                <a:solidFill>
                  <a:srgbClr val="000000"/>
                </a:solidFill>
              </a:rPr>
              <a:t>локализация </a:t>
            </a:r>
            <a:r>
              <a:rPr lang="ru-RU" altLang="ru-RU" sz="2800">
                <a:solidFill>
                  <a:srgbClr val="000000"/>
                </a:solidFill>
              </a:rPr>
              <a:t>раздражителей - пространственный анализ производится дистантными рецепторами, которые дают нам сведения о локализации раздражителя в пространстве</a:t>
            </a:r>
            <a:r>
              <a:rPr lang="ru-RU" altLang="ru-RU" sz="2600">
                <a:solidFill>
                  <a:srgbClr val="000000"/>
                </a:solidFill>
              </a:rPr>
              <a:t>. </a:t>
            </a:r>
          </a:p>
          <a:p>
            <a:pPr eaLnBrk="1" hangingPunct="1">
              <a:spcBef>
                <a:spcPts val="338"/>
              </a:spcBef>
              <a:spcAft>
                <a:spcPts val="150"/>
              </a:spcAft>
              <a:buClrTx/>
              <a:buFontTx/>
              <a:buNone/>
            </a:pPr>
            <a:r>
              <a:rPr lang="ru-RU" altLang="ru-RU" sz="2600">
                <a:solidFill>
                  <a:srgbClr val="000000"/>
                </a:solidFill>
              </a:rPr>
              <a:t>В некоторых случаях ощущение соотносится с той частью тела, на которую воздействует раздражитель</a:t>
            </a:r>
          </a:p>
          <a:p>
            <a:pPr eaLnBrk="1" hangingPunct="1">
              <a:spcBef>
                <a:spcPts val="338"/>
              </a:spcBef>
              <a:spcAft>
                <a:spcPts val="150"/>
              </a:spcAft>
              <a:buClrTx/>
              <a:buFontTx/>
              <a:buNone/>
            </a:pPr>
            <a:endParaRPr lang="ru-RU" altLang="ru-RU" sz="26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1368</Words>
  <Application>Microsoft Office PowerPoint</Application>
  <PresentationFormat>Экран (4:3)</PresentationFormat>
  <Paragraphs>178</Paragraphs>
  <Slides>38</Slides>
  <Notes>36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38</vt:i4>
      </vt:variant>
    </vt:vector>
  </HeadingPairs>
  <TitlesOfParts>
    <vt:vector size="52" baseType="lpstr">
      <vt:lpstr>Microsoft YaHei</vt:lpstr>
      <vt:lpstr>SimSun</vt:lpstr>
      <vt:lpstr>Arial</vt:lpstr>
      <vt:lpstr>Arial Black</vt:lpstr>
      <vt:lpstr>Book Antiqua</vt:lpstr>
      <vt:lpstr>Courier New</vt:lpstr>
      <vt:lpstr>Lucida Sans Unicode</vt:lpstr>
      <vt:lpstr>Mangal</vt:lpstr>
      <vt:lpstr>Tahoma</vt:lpstr>
      <vt:lpstr>Times New Roman</vt:lpstr>
      <vt:lpstr>Verdana</vt:lpstr>
      <vt:lpstr>Wingdings</vt:lpstr>
      <vt:lpstr>Тема Office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Психология восприятия</dc:title>
  <dc:creator>Guchia</dc:creator>
  <cp:lastModifiedBy>Гуров</cp:lastModifiedBy>
  <cp:revision>38</cp:revision>
  <cp:lastPrinted>1601-01-01T00:00:00Z</cp:lastPrinted>
  <dcterms:created xsi:type="dcterms:W3CDTF">2003-11-22T19:45:22Z</dcterms:created>
  <dcterms:modified xsi:type="dcterms:W3CDTF">2021-02-25T02:34:25Z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00080084030000000000010250600207f5200358026400</vt:lpwstr>
  </property>
  <property fmtid="{D5CDD505-2E9C-101B-9397-08002B2CF9AE}" pid="3" name="Version">
    <vt:i4>6</vt:i4>
  </property>
</Properties>
</file>