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5" r:id="rId6"/>
    <p:sldId id="274" r:id="rId7"/>
    <p:sldId id="258" r:id="rId8"/>
    <p:sldId id="267" r:id="rId9"/>
    <p:sldId id="284" r:id="rId10"/>
    <p:sldId id="266" r:id="rId11"/>
    <p:sldId id="257" r:id="rId12"/>
    <p:sldId id="280" r:id="rId13"/>
    <p:sldId id="269" r:id="rId14"/>
    <p:sldId id="271" r:id="rId15"/>
    <p:sldId id="270" r:id="rId16"/>
    <p:sldId id="268" r:id="rId17"/>
    <p:sldId id="281" r:id="rId18"/>
    <p:sldId id="279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850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7772400" cy="338437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ФГБОУ ВО «Красноярский государственный медицинский университет» имени профессора В.Ф. Войно-Ясенецкого </a:t>
            </a:r>
            <a:b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здравоохранения РФ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Кафедра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биологической химии с курсами медицинской, фармацевтической и токсикологической химии</a:t>
            </a:r>
            <a:r>
              <a:rPr lang="ru-RU" sz="5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5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/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Межфакультетская научно-учебная олимпиада по биохимии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Тема: </a:t>
            </a:r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Нейрохимия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биохимические аспекты повреждения нейронов.</a:t>
            </a:r>
            <a:endParaRPr lang="ru-RU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17232"/>
            <a:ext cx="8676456" cy="134076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Выполнил</a:t>
            </a:r>
            <a:r>
              <a:rPr lang="ru-RU" dirty="0" smtClean="0">
                <a:solidFill>
                  <a:schemeClr val="tx1"/>
                </a:solidFill>
              </a:rPr>
              <a:t>: Надеин Дмитрий Вадимович, студент 205 группы Лечебного факультета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Руководитель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Лычковская</a:t>
            </a:r>
            <a:r>
              <a:rPr lang="ru-RU" dirty="0" smtClean="0">
                <a:solidFill>
                  <a:schemeClr val="tx1"/>
                </a:solidFill>
              </a:rPr>
              <a:t> Елена Викторовна, старший преподаватель кафедры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Дмитрий Вадимович\Downloads\10a29208a7a68c651280eef606ffcd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69" y="548680"/>
            <a:ext cx="2140074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hangeua.com/wp-content/uploads/2018/12/imgonline-com-ua-Resize-WhPVpYJJwc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8" y="2608249"/>
            <a:ext cx="3367082" cy="272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Каспаззависимый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апоптоз</a:t>
            </a:r>
            <a: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200" dirty="0"/>
              <a:t>А. В. </a:t>
            </a:r>
            <a:r>
              <a:rPr lang="ru-RU" sz="2200" dirty="0" err="1" smtClean="0"/>
              <a:t>Маслюкова</a:t>
            </a:r>
            <a:r>
              <a:rPr lang="ru-RU" sz="2200" dirty="0" smtClean="0"/>
              <a:t>, </a:t>
            </a:r>
            <a:r>
              <a:rPr lang="ru-RU" sz="2200" dirty="0"/>
              <a:t>И. К. Томилова, Е. А. </a:t>
            </a:r>
            <a:r>
              <a:rPr lang="ru-RU" sz="2200" dirty="0" smtClean="0"/>
              <a:t>Баклушина</a:t>
            </a:r>
            <a:r>
              <a:rPr lang="en-US" sz="2200" dirty="0" smtClean="0"/>
              <a:t>, 2015 //</a:t>
            </a:r>
            <a:r>
              <a:rPr lang="ru-RU" sz="1800" dirty="0"/>
              <a:t>БИОХИМИЧЕСКИЕ МАРКЕРЫ ПЕРЕНЕСЕННОГО ОСТРОГО </a:t>
            </a:r>
            <a:r>
              <a:rPr lang="ru-RU" sz="1800" dirty="0" smtClean="0"/>
              <a:t>НАРУШЕНИЯ</a:t>
            </a:r>
            <a:r>
              <a:rPr lang="en-US" sz="1800" dirty="0" smtClean="0"/>
              <a:t>, </a:t>
            </a:r>
            <a:r>
              <a:rPr lang="en-US" sz="2000" dirty="0" smtClean="0"/>
              <a:t>c</a:t>
            </a:r>
            <a:r>
              <a:rPr lang="ru-RU" sz="2000" dirty="0" smtClean="0"/>
              <a:t>. 6-7)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МОЗГОВОГО КРОВООБРАЩЕНИЯ</a:t>
            </a:r>
            <a:endParaRPr lang="ru-RU" sz="2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8208912" cy="554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4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Внутренний путь </a:t>
            </a:r>
            <a:r>
              <a:rPr lang="ru-RU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каспаззависимого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апоптоза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800" dirty="0"/>
              <a:t>А. В. </a:t>
            </a:r>
            <a:r>
              <a:rPr lang="ru-RU" sz="1800" dirty="0" err="1"/>
              <a:t>Маслюкова</a:t>
            </a:r>
            <a:r>
              <a:rPr lang="ru-RU" sz="1800" dirty="0"/>
              <a:t>, И. К. Томилова, Е. А. Баклушина</a:t>
            </a:r>
            <a:r>
              <a:rPr lang="en-US" sz="1800" dirty="0"/>
              <a:t>, 2015 //</a:t>
            </a:r>
            <a:r>
              <a:rPr lang="ru-RU" sz="1800" dirty="0"/>
              <a:t>БИОХИМИЧЕСКИЕ МАРКЕРЫ ПЕРЕНЕСЕННОГО ОСТРОГО НАРУШЕНИЯ</a:t>
            </a:r>
            <a:r>
              <a:rPr lang="en-US" sz="1800" dirty="0"/>
              <a:t>, c</a:t>
            </a:r>
            <a:r>
              <a:rPr lang="ru-RU" sz="1800" dirty="0"/>
              <a:t>. </a:t>
            </a:r>
            <a:r>
              <a:rPr lang="ru-RU" sz="1800" dirty="0" smtClean="0"/>
              <a:t>9)</a:t>
            </a:r>
            <a:endPara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t="33213" r="43409" b="16762"/>
          <a:stretch/>
        </p:blipFill>
        <p:spPr bwMode="auto">
          <a:xfrm>
            <a:off x="179512" y="1961456"/>
            <a:ext cx="883164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8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96102"/>
            <a:ext cx="5349280" cy="16487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Рецепторные нарушения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en-US" sz="2000" dirty="0" smtClean="0"/>
              <a:t>Michael </a:t>
            </a:r>
            <a:r>
              <a:rPr lang="en-US" sz="2000" dirty="0" err="1"/>
              <a:t>Fricker</a:t>
            </a:r>
            <a:r>
              <a:rPr lang="en-US" sz="2000" dirty="0"/>
              <a:t>, Aviva M. </a:t>
            </a:r>
            <a:r>
              <a:rPr lang="en-US" sz="2000" dirty="0" err="1"/>
              <a:t>Tolkovsky</a:t>
            </a:r>
            <a:r>
              <a:rPr lang="en-US" sz="2000" dirty="0"/>
              <a:t>, </a:t>
            </a:r>
            <a:r>
              <a:rPr lang="en-US" sz="2000" dirty="0" err="1"/>
              <a:t>Vilmante</a:t>
            </a:r>
            <a:r>
              <a:rPr lang="en-US" sz="2000" dirty="0"/>
              <a:t> </a:t>
            </a:r>
            <a:r>
              <a:rPr lang="en-US" sz="2000" dirty="0" err="1" smtClean="0"/>
              <a:t>Borutaite</a:t>
            </a:r>
            <a:r>
              <a:rPr lang="ru-RU" sz="2000" dirty="0" smtClean="0"/>
              <a:t> 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et al (2018) 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//</a:t>
            </a:r>
            <a:r>
              <a:rPr lang="en-US" sz="2000" dirty="0"/>
              <a:t> NEURONAL CELL DEATH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36712"/>
            <a:ext cx="252028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Избыточная активация АМРА-рецепторов</a:t>
            </a:r>
            <a:endParaRPr lang="ru-RU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20888"/>
            <a:ext cx="252028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</a:t>
            </a:r>
            <a:r>
              <a:rPr lang="en-US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 </a:t>
            </a:r>
            <a:endParaRPr lang="ru-RU" b="1" i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Na+ </a:t>
            </a:r>
            <a:r>
              <a:rPr lang="ru-RU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Cl-</a:t>
            </a:r>
            <a:endParaRPr lang="ru-RU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948" y="4091492"/>
            <a:ext cx="252486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Пассивный приток воды</a:t>
            </a:r>
            <a:endParaRPr lang="ru-RU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9088" y="5661248"/>
            <a:ext cx="252028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Осмотический лизис</a:t>
            </a:r>
            <a:endParaRPr lang="ru-RU" sz="2400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>
            <a:off x="1527264" y="1844824"/>
            <a:ext cx="56404" cy="57606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 flipH="1">
            <a:off x="1581378" y="3429000"/>
            <a:ext cx="43949" cy="66249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0"/>
          </p:cNvCxnSpPr>
          <p:nvPr/>
        </p:nvCxnSpPr>
        <p:spPr>
          <a:xfrm flipH="1">
            <a:off x="1559228" y="5099604"/>
            <a:ext cx="37309" cy="56164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45" name="Picture 5" descr="http://1.bp.blogspot.com/-viow1BWfBDE/UP8K52P6obI/AAAAAAAABu0/i-PpVBvM1Fs/s1600/AM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833" y="2439144"/>
            <a:ext cx="6024104" cy="37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116632"/>
            <a:ext cx="8928992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Реакции нейронов на ишемию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056" y="157787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14647"/>
            <a:ext cx="252028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Эксайтотоксичный</a:t>
            </a:r>
            <a:r>
              <a:rPr lang="ru-RU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9852" y="998440"/>
            <a:ext cx="2340260" cy="1024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окислительного стресса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9842" y="2924944"/>
            <a:ext cx="252028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внутриклеточного 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Ca2+ 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364" y="4941168"/>
            <a:ext cx="2900791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Глутамат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Аспартат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</a:t>
            </a:r>
            <a:r>
              <a:rPr lang="ru-RU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ергические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с-мы)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Прямая со стрелкой 12"/>
          <p:cNvCxnSpPr>
            <a:endCxn id="6" idx="1"/>
          </p:cNvCxnSpPr>
          <p:nvPr/>
        </p:nvCxnSpPr>
        <p:spPr>
          <a:xfrm flipV="1">
            <a:off x="2859342" y="1510599"/>
            <a:ext cx="380510" cy="16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241630" y="2041979"/>
            <a:ext cx="1998222" cy="882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87524" y="2961923"/>
            <a:ext cx="1908212" cy="10065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Накопление 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АФК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Прямая со стрелкой 22"/>
          <p:cNvCxnSpPr>
            <a:stCxn id="21" idx="2"/>
            <a:endCxn id="8" idx="0"/>
          </p:cNvCxnSpPr>
          <p:nvPr/>
        </p:nvCxnSpPr>
        <p:spPr>
          <a:xfrm>
            <a:off x="1241630" y="3968483"/>
            <a:ext cx="550130" cy="972685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1851230" y="3968483"/>
            <a:ext cx="2016224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ИНДУКЦИЯ</a:t>
            </a:r>
            <a:endParaRPr lang="ru-RU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Прямая со стрелкой 27"/>
          <p:cNvCxnSpPr>
            <a:endCxn id="7" idx="1"/>
          </p:cNvCxnSpPr>
          <p:nvPr/>
        </p:nvCxnSpPr>
        <p:spPr>
          <a:xfrm flipV="1">
            <a:off x="683555" y="3429000"/>
            <a:ext cx="2466287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012160" y="998440"/>
            <a:ext cx="2016224" cy="1024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Активация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синтазы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Прямая со стрелкой 32"/>
          <p:cNvCxnSpPr>
            <a:endCxn id="29" idx="2"/>
          </p:cNvCxnSpPr>
          <p:nvPr/>
        </p:nvCxnSpPr>
        <p:spPr>
          <a:xfrm flipV="1">
            <a:off x="5675058" y="2022759"/>
            <a:ext cx="1345214" cy="9021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588224" y="2944164"/>
            <a:ext cx="2016224" cy="1024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 супероксид-</a:t>
            </a:r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гидроксил-</a:t>
            </a:r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" name="Прямая со стрелкой 38"/>
          <p:cNvCxnSpPr>
            <a:stCxn id="2055" idx="1"/>
          </p:cNvCxnSpPr>
          <p:nvPr/>
        </p:nvCxnSpPr>
        <p:spPr>
          <a:xfrm flipH="1">
            <a:off x="5076056" y="4257092"/>
            <a:ext cx="1248671" cy="684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6852519" y="4512421"/>
            <a:ext cx="1487633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endParaRPr lang="ru-RU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4" name="Плюс 2053"/>
          <p:cNvSpPr/>
          <p:nvPr/>
        </p:nvSpPr>
        <p:spPr>
          <a:xfrm>
            <a:off x="7236295" y="3933056"/>
            <a:ext cx="720080" cy="648072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491880" y="4944469"/>
            <a:ext cx="2520280" cy="1148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0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ероксинитрит</a:t>
            </a: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ONOO– )</a:t>
            </a:r>
            <a:endParaRPr lang="ru-RU" sz="2000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7380312" y="2018545"/>
            <a:ext cx="0" cy="9063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55" name="Левая фигурная скобка 2054"/>
          <p:cNvSpPr/>
          <p:nvPr/>
        </p:nvSpPr>
        <p:spPr>
          <a:xfrm>
            <a:off x="6324727" y="3501008"/>
            <a:ext cx="263497" cy="1512168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01008"/>
            <a:ext cx="8229600" cy="302433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Полученные результаты отражают выраженную активацию процессов </a:t>
            </a:r>
            <a:r>
              <a:rPr lang="ru-RU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дезаминирования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больных ИИ, вероятно, как ответ на повышение уровня моноаминов в остром периоде 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заболевания</a:t>
            </a:r>
            <a:b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статье: Клиническое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значение гуморальных компенсаторных реакций</a:t>
            </a:r>
            <a:b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остром периоде ишемического инсульта</a:t>
            </a:r>
            <a:b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В.В.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АЛФЕРОВА,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М.Г.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УЗБЕКОВ,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Э.Ю.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МИСИОНЖНИК,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А.Б.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ГЕХТ, </a:t>
            </a:r>
            <a:r>
              <a:rPr lang="ru-RU" sz="1600" dirty="0" smtClean="0"/>
              <a:t>Кафедра </a:t>
            </a:r>
            <a:r>
              <a:rPr lang="ru-RU" sz="1600" dirty="0"/>
              <a:t>неврологии и нейрохирургии Российского государственного медицинского </a:t>
            </a:r>
            <a:r>
              <a:rPr lang="ru-RU" sz="1600" dirty="0" smtClean="0"/>
              <a:t>университета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t="56171" r="27425" b="18828"/>
          <a:stretch/>
        </p:blipFill>
        <p:spPr bwMode="auto">
          <a:xfrm>
            <a:off x="0" y="116632"/>
            <a:ext cx="8977745" cy="31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7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332656"/>
            <a:ext cx="8928992" cy="3600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 образования АФК при ишемии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056" y="157787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14647"/>
            <a:ext cx="252028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активности МОА</a:t>
            </a:r>
            <a:endParaRPr lang="ru-RU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Прямая со стрелкой 15"/>
          <p:cNvCxnSpPr>
            <a:stCxn id="21" idx="2"/>
          </p:cNvCxnSpPr>
          <p:nvPr/>
        </p:nvCxnSpPr>
        <p:spPr>
          <a:xfrm flipH="1" flipV="1">
            <a:off x="1328374" y="2573063"/>
            <a:ext cx="22502" cy="12601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74267" y="2610041"/>
            <a:ext cx="1953217" cy="12231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Избыточное повышение уровня моноаминов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Прямая со стрелкой 22"/>
          <p:cNvCxnSpPr>
            <a:stCxn id="21" idx="2"/>
          </p:cNvCxnSpPr>
          <p:nvPr/>
        </p:nvCxnSpPr>
        <p:spPr>
          <a:xfrm>
            <a:off x="1350876" y="3833202"/>
            <a:ext cx="440884" cy="1107966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167779" y="4973651"/>
            <a:ext cx="2807078" cy="12325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ИШЕМИЧЕСКОЕ ПОВРЕЖДЕНИЕ</a:t>
            </a:r>
            <a:endParaRPr lang="ru-RU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Прямая со стрелкой 27"/>
          <p:cNvCxnSpPr>
            <a:stCxn id="21" idx="0"/>
          </p:cNvCxnSpPr>
          <p:nvPr/>
        </p:nvCxnSpPr>
        <p:spPr>
          <a:xfrm flipH="1" flipV="1">
            <a:off x="1339625" y="2003542"/>
            <a:ext cx="11251" cy="6064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96" y="4653136"/>
            <a:ext cx="5986899" cy="184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>
            <a:off x="2843808" y="1268760"/>
            <a:ext cx="129614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139952" y="1042351"/>
            <a:ext cx="2128727" cy="7304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Дезаминирование</a:t>
            </a:r>
            <a:r>
              <a:rPr lang="ru-RU" sz="16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</a:t>
            </a:r>
            <a:endParaRPr lang="ru-RU" sz="1600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люс 34"/>
          <p:cNvSpPr/>
          <p:nvPr/>
        </p:nvSpPr>
        <p:spPr>
          <a:xfrm>
            <a:off x="3311860" y="1407582"/>
            <a:ext cx="360040" cy="365233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6268679" y="1387869"/>
            <a:ext cx="535569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804248" y="1022636"/>
            <a:ext cx="2167614" cy="7304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Компенсаторный </a:t>
            </a:r>
            <a:r>
              <a:rPr lang="ru-RU" sz="1600" b="1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механим</a:t>
            </a:r>
            <a:endParaRPr lang="ru-RU" sz="1600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Прямая со стрелкой 23"/>
          <p:cNvCxnSpPr>
            <a:stCxn id="4" idx="3"/>
          </p:cNvCxnSpPr>
          <p:nvPr/>
        </p:nvCxnSpPr>
        <p:spPr>
          <a:xfrm>
            <a:off x="2843808" y="1518703"/>
            <a:ext cx="828092" cy="11902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Минус 25"/>
          <p:cNvSpPr/>
          <p:nvPr/>
        </p:nvSpPr>
        <p:spPr>
          <a:xfrm>
            <a:off x="2609782" y="2022759"/>
            <a:ext cx="648072" cy="513900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933818" y="2708920"/>
            <a:ext cx="2128727" cy="1383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 ПЕРЕКИСИ ВОДОРОДА</a:t>
            </a:r>
            <a:endParaRPr lang="ru-RU" sz="1600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5062545" y="2536659"/>
            <a:ext cx="980500" cy="6179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6064571" y="2171426"/>
            <a:ext cx="2128727" cy="7304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ДОНАТОР СВОБОДНЫХ-</a:t>
            </a:r>
            <a:r>
              <a:rPr lang="en-US" sz="16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endParaRPr lang="ru-RU" sz="1600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5725395" y="3254526"/>
            <a:ext cx="2807078" cy="12325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АКТИВАЦИЯ</a:t>
            </a: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</a:t>
            </a:r>
            <a:endParaRPr lang="ru-RU" sz="2400" b="1" u="sng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0" name="Прямая со стрелкой 49"/>
          <p:cNvCxnSpPr>
            <a:endCxn id="49" idx="1"/>
          </p:cNvCxnSpPr>
          <p:nvPr/>
        </p:nvCxnSpPr>
        <p:spPr>
          <a:xfrm flipH="1">
            <a:off x="6136482" y="2910469"/>
            <a:ext cx="132197" cy="52455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9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94122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Патобиохимический</a:t>
            </a:r>
            <a:r>
              <a:rPr lang="ru-RU" sz="3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результат </a:t>
            </a:r>
            <a:endParaRPr lang="ru-RU" sz="3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45624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5C2A"/>
                </a:solidFill>
              </a:rPr>
              <a:t>З</a:t>
            </a:r>
            <a:r>
              <a:rPr lang="ru-RU" b="1" i="1" dirty="0" smtClean="0">
                <a:solidFill>
                  <a:srgbClr val="005C2A"/>
                </a:solidFill>
              </a:rPr>
              <a:t>апуск </a:t>
            </a:r>
            <a:r>
              <a:rPr lang="ru-RU" b="1" i="1" dirty="0" err="1" smtClean="0">
                <a:solidFill>
                  <a:srgbClr val="005C2A"/>
                </a:solidFill>
              </a:rPr>
              <a:t>глутамат</a:t>
            </a:r>
            <a:r>
              <a:rPr lang="ru-RU" b="1" i="1" dirty="0" smtClean="0">
                <a:solidFill>
                  <a:srgbClr val="005C2A"/>
                </a:solidFill>
              </a:rPr>
              <a:t>-кальциевого </a:t>
            </a:r>
            <a:r>
              <a:rPr lang="ru-RU" b="1" i="1" dirty="0">
                <a:solidFill>
                  <a:srgbClr val="005C2A"/>
                </a:solidFill>
              </a:rPr>
              <a:t>каскада </a:t>
            </a:r>
            <a:r>
              <a:rPr lang="ru-RU" b="1" i="1" dirty="0" smtClean="0">
                <a:solidFill>
                  <a:srgbClr val="005C2A"/>
                </a:solidFill>
              </a:rPr>
              <a:t>характеризуется:</a:t>
            </a:r>
            <a:endParaRPr lang="ru-RU" b="1" i="1" dirty="0">
              <a:solidFill>
                <a:srgbClr val="005C2A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нарушением энергетического метаболизма (активацией гликолиза,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дискоординацией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цикле Кребса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торможением </a:t>
            </a:r>
            <a:r>
              <a:rPr lang="ru-RU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дыхательнойцепи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дефицитом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АТФ)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усилением выброса возбуждающих </a:t>
            </a:r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аминоацидергических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нейротрансмиттеров</a:t>
            </a:r>
            <a:endParaRPr lang="ru-RU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развитием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глутаматной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эксайтотоксичности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«шоковым» притоком Ca2+ в нейроны </a:t>
            </a:r>
          </a:p>
        </p:txBody>
      </p:sp>
    </p:spTree>
    <p:extLst>
      <p:ext uri="{BB962C8B-B14F-4D97-AF65-F5344CB8AC3E}">
        <p14:creationId xmlns:p14="http://schemas.microsoft.com/office/powerpoint/2010/main" val="6999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79296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Защитные реакции в условиях ишемии</a:t>
            </a:r>
            <a:endParaRPr lang="ru-RU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Наибольшее значение в защите нейрона в условиях ишемии имеют </a:t>
            </a:r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супероксиддисмутаза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(СОД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каталаза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глутатионредуктаза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цистеин,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метионин, </a:t>
            </a:r>
            <a:r>
              <a:rPr lang="ru-RU" sz="24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гистидинсодержащие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дипептиды (</a:t>
            </a:r>
            <a:r>
              <a:rPr lang="ru-RU" sz="24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карнозин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анзерин, </a:t>
            </a:r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гомокарнозин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ru-RU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Наибольшее значение 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антиоксидантной защите 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нейрона имеет </a:t>
            </a:r>
            <a:r>
              <a:rPr lang="ru-RU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-СОД и </a:t>
            </a:r>
            <a:r>
              <a:rPr lang="ru-RU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-СОД, способные предотвращать разрушение </a:t>
            </a:r>
            <a:r>
              <a:rPr lang="ru-RU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митохондриальной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мембраны, препятствуя таким образом выделению </a:t>
            </a:r>
            <a:r>
              <a:rPr lang="ru-RU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цитохрома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С, способного индуцировать </a:t>
            </a:r>
            <a:r>
              <a:rPr lang="ru-RU" sz="24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апоптоз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 механизм антиоксидантной защиты в </a:t>
            </a: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виде избыточной </a:t>
            </a:r>
            <a:r>
              <a:rPr lang="ru-RU" sz="2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экспрессии </a:t>
            </a:r>
            <a:r>
              <a:rPr lang="ru-RU" sz="24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антиапоптического</a:t>
            </a:r>
            <a:r>
              <a:rPr lang="ru-RU" sz="2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белка Bcl-2 </a:t>
            </a:r>
            <a:r>
              <a:rPr lang="ru-RU" sz="2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 в нейронах. </a:t>
            </a:r>
          </a:p>
        </p:txBody>
      </p:sp>
    </p:spTree>
    <p:extLst>
      <p:ext uri="{BB962C8B-B14F-4D97-AF65-F5344CB8AC3E}">
        <p14:creationId xmlns:p14="http://schemas.microsoft.com/office/powerpoint/2010/main" val="6828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823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Вывод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14543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Таким образом, в </a:t>
            </a:r>
            <a:r>
              <a:rPr lang="ru-RU" sz="2000" dirty="0" smtClean="0"/>
              <a:t>ходе анализа современной научной литературы и проведении научно-теоретического исследования было выявлено, что </a:t>
            </a:r>
            <a:r>
              <a:rPr lang="ru-RU" sz="2000" dirty="0" err="1" smtClean="0"/>
              <a:t>патобиохимические</a:t>
            </a:r>
            <a:r>
              <a:rPr lang="ru-RU" sz="2000" dirty="0" smtClean="0"/>
              <a:t> аспекты повреждения нейронов многообразны. В частности был рассмотрен вопрос о таких нарушениях при ишемическом инсульте головного мозга, как глобально значимой на сегодняшний день проблемы в области неврологии.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Из-за </a:t>
            </a:r>
            <a:r>
              <a:rPr lang="ru-RU" sz="2000" dirty="0"/>
              <a:t>высокой потребности ткани головного мозга в кислороде и глюкозе нарушение перфузии ведет к истощению субстратов в течение нескольких минут, при этом имеет место накопление токсичных метаболитов.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Развивающееся </a:t>
            </a:r>
            <a:r>
              <a:rPr lang="ru-RU" sz="2000" dirty="0"/>
              <a:t>вследствие этих процессов снижение продукции энергии клетками обуславливает нарушение имеющихся ионных градиентов и снижение мембранного потенциала. Нейроны и клетки </a:t>
            </a:r>
            <a:r>
              <a:rPr lang="ru-RU" sz="2000" dirty="0" err="1"/>
              <a:t>глии</a:t>
            </a:r>
            <a:r>
              <a:rPr lang="ru-RU" sz="2000" dirty="0"/>
              <a:t> деполяризуются.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Каскад </a:t>
            </a:r>
            <a:r>
              <a:rPr lang="ru-RU" sz="2000" dirty="0"/>
              <a:t>ишемического поражения начинается с </a:t>
            </a:r>
            <a:r>
              <a:rPr lang="ru-RU" sz="2000" dirty="0" err="1"/>
              <a:t>эксайтотоксичности</a:t>
            </a:r>
            <a:r>
              <a:rPr lang="ru-RU" sz="2000" dirty="0"/>
              <a:t>, образования реактивных свободных кислородных радикалов, нарастания ацидоза ткани и развития периинфарктной деполяризации. За этим следуют стадии воспаления и программированной клеточной смерти (</a:t>
            </a:r>
            <a:r>
              <a:rPr lang="ru-RU" sz="2000" dirty="0" err="1"/>
              <a:t>апоптоз</a:t>
            </a:r>
            <a:r>
              <a:rPr lang="ru-RU" sz="20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8340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823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Используемая литература: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14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1. А</a:t>
            </a:r>
            <a:r>
              <a:rPr lang="ru-RU" sz="2000" dirty="0"/>
              <a:t>. В. </a:t>
            </a:r>
            <a:r>
              <a:rPr lang="ru-RU" sz="2000" dirty="0" err="1"/>
              <a:t>Маслюкова</a:t>
            </a:r>
            <a:r>
              <a:rPr lang="ru-RU" sz="2000" dirty="0"/>
              <a:t>, И. К. Томилова, Е. А. </a:t>
            </a:r>
            <a:r>
              <a:rPr lang="ru-RU" sz="2000" dirty="0" smtClean="0"/>
              <a:t>Баклушина// </a:t>
            </a:r>
            <a:r>
              <a:rPr lang="ru-RU" sz="2000" dirty="0" smtClean="0"/>
              <a:t>БИОХИМИЧЕСКИЕ </a:t>
            </a:r>
            <a:r>
              <a:rPr lang="ru-RU" sz="2000" dirty="0"/>
              <a:t>МАРКЕРЫ ПЕРЕНЕСЕННОГО ОСТРОГО НАРУШЕНИЯ МОЗГОВОГО КРОВООБРАЩЕНИЯ </a:t>
            </a:r>
            <a:r>
              <a:rPr lang="ru-RU" sz="2000" dirty="0" smtClean="0"/>
              <a:t> - 2015 г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2. В.В</a:t>
            </a:r>
            <a:r>
              <a:rPr lang="ru-RU" sz="2000" dirty="0"/>
              <a:t>. АЛФЕРОВА, М.Г. УЗБЕКОВ, Э.Ю. МИСИОНЖНИК, А.Б. </a:t>
            </a:r>
            <a:r>
              <a:rPr lang="ru-RU" sz="2000" dirty="0" smtClean="0"/>
              <a:t>ГЕХТ// </a:t>
            </a:r>
            <a:r>
              <a:rPr lang="ru-RU" sz="2000" dirty="0"/>
              <a:t>Клиническое </a:t>
            </a:r>
            <a:r>
              <a:rPr lang="ru-RU" sz="2000" dirty="0"/>
              <a:t>значение гуморальных компенсаторных реакций в остром периоде ишемического инсульта </a:t>
            </a:r>
            <a:r>
              <a:rPr lang="ru-RU" sz="2000" dirty="0" smtClean="0"/>
              <a:t>- 2011 </a:t>
            </a:r>
            <a:r>
              <a:rPr lang="ru-RU" sz="2000" dirty="0" smtClean="0"/>
              <a:t>г.</a:t>
            </a:r>
          </a:p>
          <a:p>
            <a:pPr marL="0" indent="0">
              <a:buNone/>
            </a:pPr>
            <a:r>
              <a:rPr lang="ru-RU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James 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Nathan </a:t>
            </a:r>
            <a:r>
              <a:rPr lang="en-US" sz="2000" dirty="0" err="1">
                <a:ea typeface="Tahoma" panose="020B0604030504040204" pitchFamily="34" charset="0"/>
                <a:cs typeface="Tahoma" panose="020B0604030504040204" pitchFamily="34" charset="0"/>
              </a:rPr>
              <a:t>Cobley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 , Maria Luisa </a:t>
            </a:r>
            <a:r>
              <a:rPr lang="en-US" sz="2000" dirty="0" err="1">
                <a:ea typeface="Tahoma" panose="020B0604030504040204" pitchFamily="34" charset="0"/>
                <a:cs typeface="Tahoma" panose="020B0604030504040204" pitchFamily="34" charset="0"/>
              </a:rPr>
              <a:t>Fiorello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 , Damian Miles Bailey</a:t>
            </a:r>
            <a:r>
              <a:rPr lang="ru-RU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et al (2018) // </a:t>
            </a:r>
            <a:r>
              <a:rPr lang="en-US" sz="2000" dirty="0"/>
              <a:t>13 reasons why the brain is susceptible to oxidative stress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4. </a:t>
            </a:r>
            <a:r>
              <a:rPr lang="en-US" sz="2000" dirty="0" err="1" smtClean="0"/>
              <a:t>Jinnan</a:t>
            </a:r>
            <a:r>
              <a:rPr lang="en-US" sz="2000" dirty="0" smtClean="0"/>
              <a:t> </a:t>
            </a:r>
            <a:r>
              <a:rPr lang="en-US" sz="2000" dirty="0" err="1"/>
              <a:t>Duan</a:t>
            </a:r>
            <a:r>
              <a:rPr lang="en-US" sz="2000" dirty="0"/>
              <a:t>, </a:t>
            </a:r>
            <a:r>
              <a:rPr lang="en-US" sz="2000" dirty="0" smtClean="0"/>
              <a:t> </a:t>
            </a:r>
            <a:r>
              <a:rPr lang="en-US" sz="2000" dirty="0" err="1"/>
              <a:t>Shiqi</a:t>
            </a:r>
            <a:r>
              <a:rPr lang="en-US" sz="2000" dirty="0"/>
              <a:t> Gao, </a:t>
            </a:r>
            <a:r>
              <a:rPr lang="en-US" sz="2000" dirty="0" smtClean="0"/>
              <a:t>Sheng </a:t>
            </a:r>
            <a:r>
              <a:rPr lang="en-US" sz="2000" dirty="0" err="1"/>
              <a:t>Tu</a:t>
            </a:r>
            <a:r>
              <a:rPr lang="en-US" sz="2000" dirty="0"/>
              <a:t>, </a:t>
            </a:r>
            <a:r>
              <a:rPr lang="en-US" sz="2000" dirty="0" smtClean="0"/>
              <a:t> </a:t>
            </a:r>
            <a:r>
              <a:rPr lang="en-US" sz="2000" dirty="0"/>
              <a:t>Cameron </a:t>
            </a:r>
            <a:r>
              <a:rPr lang="en-US" sz="2000" dirty="0" err="1"/>
              <a:t>Lenahan</a:t>
            </a:r>
            <a:r>
              <a:rPr lang="en-US" sz="2000" dirty="0"/>
              <a:t>, </a:t>
            </a:r>
            <a:r>
              <a:rPr lang="en-US" sz="2000" dirty="0" smtClean="0"/>
              <a:t> </a:t>
            </a:r>
            <a:r>
              <a:rPr lang="en-US" sz="2000" dirty="0" err="1"/>
              <a:t>Anwen</a:t>
            </a:r>
            <a:r>
              <a:rPr lang="en-US" sz="2000" dirty="0"/>
              <a:t> Shao </a:t>
            </a:r>
            <a:r>
              <a:rPr lang="en-US" sz="2000" dirty="0" smtClean="0"/>
              <a:t>and </a:t>
            </a:r>
            <a:r>
              <a:rPr lang="en-US" sz="2000" dirty="0" err="1"/>
              <a:t>Jifang</a:t>
            </a:r>
            <a:r>
              <a:rPr lang="en-US" sz="2000" dirty="0"/>
              <a:t> </a:t>
            </a:r>
            <a:r>
              <a:rPr lang="en-US" sz="2000" dirty="0"/>
              <a:t>Shen </a:t>
            </a:r>
            <a:r>
              <a:rPr lang="ru-RU" sz="2000" dirty="0" smtClean="0"/>
              <a:t>//</a:t>
            </a:r>
            <a:r>
              <a:rPr lang="en-US" sz="2000" dirty="0" smtClean="0"/>
              <a:t>Pathophysiology </a:t>
            </a:r>
            <a:r>
              <a:rPr lang="en-US" sz="2000" dirty="0"/>
              <a:t>and Therapeutic Potential of NADPH</a:t>
            </a:r>
            <a:r>
              <a:rPr lang="ru-RU" sz="2000" dirty="0"/>
              <a:t> </a:t>
            </a:r>
            <a:r>
              <a:rPr lang="en-US" sz="2000" dirty="0"/>
              <a:t>Oxidases in Ischemic Stroke-Induced Oxidative </a:t>
            </a:r>
            <a:r>
              <a:rPr lang="en-US" sz="2000" dirty="0" smtClean="0"/>
              <a:t>Stress</a:t>
            </a:r>
            <a:r>
              <a:rPr lang="ru-RU" sz="2000" dirty="0" smtClean="0"/>
              <a:t> - 2016</a:t>
            </a:r>
            <a:endParaRPr lang="en-US" sz="2000" dirty="0"/>
          </a:p>
          <a:p>
            <a:pPr marL="0" indent="0">
              <a:buNone/>
            </a:pPr>
            <a:r>
              <a:rPr lang="ru-RU" sz="2000" dirty="0" smtClean="0"/>
              <a:t>5. </a:t>
            </a:r>
            <a:r>
              <a:rPr lang="en-US" sz="2000" dirty="0"/>
              <a:t>Berta </a:t>
            </a:r>
            <a:r>
              <a:rPr lang="en-US" sz="2000" dirty="0" err="1"/>
              <a:t>Puig</a:t>
            </a:r>
            <a:r>
              <a:rPr lang="en-US" sz="2000" dirty="0"/>
              <a:t> , </a:t>
            </a:r>
            <a:r>
              <a:rPr lang="en-US" sz="2000" dirty="0" err="1"/>
              <a:t>Santra</a:t>
            </a:r>
            <a:r>
              <a:rPr lang="en-US" sz="2000" dirty="0"/>
              <a:t> Brenna and Tim </a:t>
            </a:r>
            <a:r>
              <a:rPr lang="en-US" sz="2000" dirty="0" err="1" smtClean="0"/>
              <a:t>Magnu</a:t>
            </a:r>
            <a:r>
              <a:rPr lang="ru-RU" sz="2000" dirty="0" smtClean="0"/>
              <a:t>// </a:t>
            </a:r>
            <a:r>
              <a:rPr lang="en-US" sz="2000" dirty="0" smtClean="0"/>
              <a:t>Molecular </a:t>
            </a:r>
            <a:r>
              <a:rPr lang="en-US" sz="2000" dirty="0"/>
              <a:t>Communication of a Dying </a:t>
            </a:r>
            <a:r>
              <a:rPr lang="en-US" sz="2000" dirty="0" smtClean="0"/>
              <a:t>Neuron</a:t>
            </a:r>
            <a:r>
              <a:rPr lang="ru-RU" sz="2000" dirty="0" smtClean="0"/>
              <a:t> - 2018г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6. </a:t>
            </a:r>
            <a:r>
              <a:rPr lang="ru-RU" sz="2000" dirty="0"/>
              <a:t>Т. С. Угольник, Т. Н. </a:t>
            </a:r>
            <a:r>
              <a:rPr lang="ru-RU" sz="2000" dirty="0" err="1" smtClean="0"/>
              <a:t>Чубукова</a:t>
            </a:r>
            <a:r>
              <a:rPr lang="ru-RU" sz="2000" dirty="0" smtClean="0"/>
              <a:t>//</a:t>
            </a:r>
            <a:r>
              <a:rPr lang="ru-RU" sz="2000" dirty="0" smtClean="0"/>
              <a:t>МЕХАНИЗМЫ </a:t>
            </a:r>
            <a:r>
              <a:rPr lang="ru-RU" sz="2000" dirty="0"/>
              <a:t>АПОПТОЗА ПРИ ИШЕМИИ ГОЛОВНОГО МОЗГА </a:t>
            </a:r>
            <a:r>
              <a:rPr lang="ru-RU" sz="2000" dirty="0" smtClean="0"/>
              <a:t>– 2014</a:t>
            </a:r>
          </a:p>
          <a:p>
            <a:pPr marL="0" indent="0">
              <a:buNone/>
            </a:pPr>
            <a:r>
              <a:rPr lang="ru-RU" sz="2000" dirty="0" smtClean="0"/>
              <a:t>7. </a:t>
            </a:r>
            <a:r>
              <a:rPr lang="en-US" sz="2000" dirty="0"/>
              <a:t>Michael </a:t>
            </a:r>
            <a:r>
              <a:rPr lang="en-US" sz="2000" dirty="0" err="1"/>
              <a:t>Fricker</a:t>
            </a:r>
            <a:r>
              <a:rPr lang="en-US" sz="2000" dirty="0"/>
              <a:t>, Aviva M. </a:t>
            </a:r>
            <a:r>
              <a:rPr lang="en-US" sz="2000" dirty="0" err="1"/>
              <a:t>Tolkovsky</a:t>
            </a:r>
            <a:r>
              <a:rPr lang="en-US" sz="2000" dirty="0"/>
              <a:t>, </a:t>
            </a:r>
            <a:r>
              <a:rPr lang="en-US" sz="2000" dirty="0" err="1"/>
              <a:t>Vilmante</a:t>
            </a:r>
            <a:r>
              <a:rPr lang="en-US" sz="2000" dirty="0"/>
              <a:t> </a:t>
            </a:r>
            <a:r>
              <a:rPr lang="en-US" sz="2000" dirty="0" err="1"/>
              <a:t>Borutaite</a:t>
            </a:r>
            <a:r>
              <a:rPr lang="ru-RU" sz="2000" dirty="0"/>
              <a:t> 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et al (2018) //</a:t>
            </a:r>
            <a:r>
              <a:rPr lang="en-US" sz="2000" dirty="0"/>
              <a:t> NEURONAL CELL DEATH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568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330" y="260648"/>
            <a:ext cx="9121049" cy="12961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i="1" u="sng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Актуальность:</a:t>
            </a:r>
            <a:r>
              <a:rPr lang="ru-RU" b="1" i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Изучение </a:t>
            </a:r>
            <a:r>
              <a:rPr lang="ru-RU" sz="2700" b="1" i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патобиохимических</a:t>
            </a:r>
            <a:r>
              <a:rPr lang="ru-RU" sz="27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процессов в нейронах в настоящее время очень важно. Поскольку необходимо внедрять и искать наиболее оптимальные и верные способы лечения больных такими нарушениями.</a:t>
            </a:r>
            <a:endParaRPr lang="ru-RU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8" b="12911"/>
          <a:stretch/>
        </p:blipFill>
        <p:spPr bwMode="auto">
          <a:xfrm>
            <a:off x="107504" y="2348880"/>
            <a:ext cx="6912768" cy="434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2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 </a:t>
            </a:r>
            <a:endParaRPr lang="ru-RU" sz="7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0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работы:</a:t>
            </a:r>
            <a:endParaRPr lang="ru-RU" sz="48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1602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381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Выявить и изучить основные </a:t>
            </a:r>
            <a:r>
              <a:rPr lang="ru-RU" b="1" i="1" dirty="0" err="1" smtClean="0">
                <a:solidFill>
                  <a:srgbClr val="381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патобиохимические</a:t>
            </a:r>
            <a:r>
              <a:rPr lang="ru-RU" b="1" i="1" dirty="0" smtClean="0">
                <a:solidFill>
                  <a:srgbClr val="381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механизмы при повреждении нейронов на фоне ишемического инсульта головного мозга</a:t>
            </a:r>
            <a:endParaRPr lang="ru-RU" b="1" i="1" dirty="0">
              <a:solidFill>
                <a:srgbClr val="3818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62" y="3356992"/>
            <a:ext cx="6979306" cy="344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5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Задачи:</a:t>
            </a:r>
            <a:endParaRPr lang="ru-RU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5" y="908720"/>
            <a:ext cx="4684146" cy="500455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/>
              <a:t>Ознакомиться </a:t>
            </a:r>
            <a:r>
              <a:rPr lang="ru-RU" sz="4000" dirty="0"/>
              <a:t>с научной литературой по данной </a:t>
            </a:r>
            <a:r>
              <a:rPr lang="ru-RU" sz="4000" dirty="0" smtClean="0"/>
              <a:t>теме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/>
              <a:t>Рассмотреть </a:t>
            </a:r>
            <a:r>
              <a:rPr lang="ru-RU" sz="4000" dirty="0" err="1" smtClean="0"/>
              <a:t>патобиохимические</a:t>
            </a:r>
            <a:r>
              <a:rPr lang="ru-RU" sz="4000" dirty="0" smtClean="0"/>
              <a:t> механизмы, протекающие в нейронах при ишемическом инсульте головного мозга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 smtClean="0"/>
              <a:t>Выявить значимость биохимических нарушений при повреждениях </a:t>
            </a:r>
            <a:r>
              <a:rPr lang="ru-RU" sz="4000" dirty="0" smtClean="0"/>
              <a:t>нейронов</a:t>
            </a:r>
            <a:endParaRPr lang="ru-RU" sz="4000" dirty="0" smtClean="0"/>
          </a:p>
        </p:txBody>
      </p:sp>
      <p:pic>
        <p:nvPicPr>
          <p:cNvPr id="12290" name="Picture 2" descr="https://avatars.mds.yandex.net/get-zen_doc/236854/pub_5d6d64cd05fd9800ad7030aa_5d6d650abc251400adc326b9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09" y="1412776"/>
            <a:ext cx="430358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причин, по которым нейрон подвержен повреждению и </a:t>
            </a:r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гибели</a:t>
            </a:r>
            <a:b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James Nathan </a:t>
            </a:r>
            <a:r>
              <a:rPr lang="en-US" sz="1800" dirty="0" err="1">
                <a:ea typeface="Tahoma" panose="020B0604030504040204" pitchFamily="34" charset="0"/>
                <a:cs typeface="Tahoma" panose="020B0604030504040204" pitchFamily="34" charset="0"/>
              </a:rPr>
              <a:t>Cobley</a:t>
            </a: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 , Maria Luisa </a:t>
            </a:r>
            <a:r>
              <a:rPr lang="en-US" sz="1800" dirty="0" err="1">
                <a:ea typeface="Tahoma" panose="020B0604030504040204" pitchFamily="34" charset="0"/>
                <a:cs typeface="Tahoma" panose="020B0604030504040204" pitchFamily="34" charset="0"/>
              </a:rPr>
              <a:t>Fiorello</a:t>
            </a: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 , Damian Miles </a:t>
            </a:r>
            <a:r>
              <a:rPr lang="en-US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Bailey</a:t>
            </a:r>
            <a:r>
              <a:rPr lang="ru-RU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smtClean="0">
                <a:ea typeface="Tahoma" panose="020B0604030504040204" pitchFamily="34" charset="0"/>
                <a:cs typeface="Tahoma" panose="020B0604030504040204" pitchFamily="34" charset="0"/>
              </a:rPr>
              <a:t>et al (2018) // </a:t>
            </a:r>
            <a:r>
              <a:rPr lang="en-US" sz="1800" dirty="0"/>
              <a:t>13 reasons why the brain is susceptible to oxidative </a:t>
            </a:r>
            <a:r>
              <a:rPr lang="en-US" sz="1800" dirty="0" smtClean="0"/>
              <a:t>stress</a:t>
            </a:r>
            <a:r>
              <a:rPr lang="en-US" sz="1800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C:\Users\Дмитрий Вадимович\Downloads\1-s2.0-S2213231718300041-gr6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3560" y="2060848"/>
            <a:ext cx="3960440" cy="2304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Сравнение метаболизма в нейронах при различных </a:t>
            </a:r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состояниях</a:t>
            </a:r>
            <a:r>
              <a:rPr lang="en-US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James Nathan </a:t>
            </a:r>
            <a:r>
              <a:rPr lang="en-US" sz="1400" dirty="0" err="1">
                <a:ea typeface="Tahoma" panose="020B0604030504040204" pitchFamily="34" charset="0"/>
                <a:cs typeface="Tahoma" panose="020B0604030504040204" pitchFamily="34" charset="0"/>
              </a:rPr>
              <a:t>Cobley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 , Maria Luisa </a:t>
            </a:r>
            <a:r>
              <a:rPr lang="en-US" sz="1400" dirty="0" err="1">
                <a:ea typeface="Tahoma" panose="020B0604030504040204" pitchFamily="34" charset="0"/>
                <a:cs typeface="Tahoma" panose="020B0604030504040204" pitchFamily="34" charset="0"/>
              </a:rPr>
              <a:t>Fiorello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 , Damian Miles Bailey</a:t>
            </a:r>
            <a:r>
              <a:rPr lang="ru-RU" sz="1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et al (2018) // </a:t>
            </a:r>
            <a:r>
              <a:rPr lang="en-US" sz="1400" dirty="0"/>
              <a:t>13 reasons why the brain is susceptible to oxidative stress</a:t>
            </a: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124569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5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Патогенез ишемии головного мозга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5688632" cy="597666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Снижение мозгового кровотока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Глутаматная</a:t>
            </a:r>
            <a:r>
              <a:rPr lang="ru-RU" dirty="0" smtClean="0"/>
              <a:t> </a:t>
            </a:r>
            <a:r>
              <a:rPr lang="ru-RU" dirty="0" err="1" smtClean="0"/>
              <a:t>эксайтоксичность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Внутриклеточное накопление кальция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Активация внутриклеточных ферментов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Повышение </a:t>
            </a:r>
            <a:r>
              <a:rPr lang="ru-RU" dirty="0"/>
              <a:t>синтеза NO и развитие </a:t>
            </a:r>
            <a:r>
              <a:rPr lang="ru-RU" b="1" i="1" dirty="0" err="1"/>
              <a:t>оксидантного</a:t>
            </a:r>
            <a:r>
              <a:rPr lang="ru-RU" b="1" i="1" dirty="0"/>
              <a:t> </a:t>
            </a:r>
            <a:r>
              <a:rPr lang="ru-RU" b="1" i="1" dirty="0" smtClean="0"/>
              <a:t>стресса</a:t>
            </a:r>
          </a:p>
          <a:p>
            <a:pPr marL="514350" indent="-514350">
              <a:buAutoNum type="arabicPeriod"/>
            </a:pPr>
            <a:r>
              <a:rPr lang="ru-RU" dirty="0" smtClean="0"/>
              <a:t>Экспрессия генов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Отдаленные </a:t>
            </a:r>
            <a:r>
              <a:rPr lang="ru-RU" dirty="0"/>
              <a:t>последствия ишемии (реакции местного воспаления, микроваскулярные нарушения, повреждение гематоэнцефалического барьера)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Апоптоз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78" y="682028"/>
            <a:ext cx="3096344" cy="276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1" t="13901" b="13372"/>
          <a:stretch/>
        </p:blipFill>
        <p:spPr bwMode="auto">
          <a:xfrm>
            <a:off x="5882841" y="4565995"/>
            <a:ext cx="3261159" cy="229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6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116632"/>
            <a:ext cx="8928992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Реакции нейронов на ишемию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056" y="157787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14647"/>
            <a:ext cx="2232248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Активация анаэробного гликолиза</a:t>
            </a:r>
            <a:endParaRPr lang="ru-RU" sz="20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3828" y="998441"/>
            <a:ext cx="2232248" cy="1024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 </a:t>
            </a:r>
            <a:r>
              <a:rPr lang="ru-RU" sz="2000" b="1" i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лактата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1014647"/>
            <a:ext cx="252028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Метаболический ацидоз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26106" y="2492896"/>
            <a:ext cx="279031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81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Ингибирование </a:t>
            </a:r>
            <a:r>
              <a:rPr lang="en-US" sz="1600" b="1" dirty="0">
                <a:solidFill>
                  <a:srgbClr val="381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NAD/NADH-</a:t>
            </a:r>
            <a:r>
              <a:rPr lang="ru-RU" sz="1600" b="1" dirty="0">
                <a:solidFill>
                  <a:srgbClr val="3818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зависимого пути окисления</a:t>
            </a:r>
          </a:p>
        </p:txBody>
      </p:sp>
      <p:cxnSp>
        <p:nvCxnSpPr>
          <p:cNvPr id="13" name="Прямая со стрелкой 12"/>
          <p:cNvCxnSpPr>
            <a:stCxn id="4" idx="3"/>
            <a:endCxn id="6" idx="1"/>
          </p:cNvCxnSpPr>
          <p:nvPr/>
        </p:nvCxnSpPr>
        <p:spPr>
          <a:xfrm flipV="1">
            <a:off x="2555776" y="1510600"/>
            <a:ext cx="468052" cy="81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1"/>
          </p:cNvCxnSpPr>
          <p:nvPr/>
        </p:nvCxnSpPr>
        <p:spPr>
          <a:xfrm flipV="1">
            <a:off x="5256076" y="1518703"/>
            <a:ext cx="540060" cy="8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  <a:endCxn id="8" idx="0"/>
          </p:cNvCxnSpPr>
          <p:nvPr/>
        </p:nvCxnSpPr>
        <p:spPr>
          <a:xfrm flipH="1">
            <a:off x="6921261" y="2022759"/>
            <a:ext cx="135015" cy="470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126182" y="4435958"/>
            <a:ext cx="3758517" cy="11532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уровня восстановленных форм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пиридиннуклеотидов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флавинов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7051352" y="3501008"/>
            <a:ext cx="0" cy="9349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2339752" y="5365396"/>
            <a:ext cx="2340260" cy="133272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Субстратный </a:t>
            </a:r>
            <a:r>
              <a:rPr lang="ru-RU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ГОЛОД</a:t>
            </a:r>
            <a:endParaRPr lang="ru-RU" b="1" u="sng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Прямая со стрелкой 26"/>
          <p:cNvCxnSpPr>
            <a:endCxn id="26" idx="7"/>
          </p:cNvCxnSpPr>
          <p:nvPr/>
        </p:nvCxnSpPr>
        <p:spPr>
          <a:xfrm flipH="1">
            <a:off x="4337289" y="4486579"/>
            <a:ext cx="788894" cy="1073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18206" y="5560569"/>
            <a:ext cx="1908212" cy="11270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АТФ</a:t>
            </a:r>
            <a:r>
              <a:rPr lang="ru-RU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↓</a:t>
            </a:r>
            <a:endParaRPr lang="ru-RU" sz="3600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1" name="Прямая со стрелкой 30"/>
          <p:cNvCxnSpPr>
            <a:stCxn id="26" idx="3"/>
            <a:endCxn id="30" idx="6"/>
          </p:cNvCxnSpPr>
          <p:nvPr/>
        </p:nvCxnSpPr>
        <p:spPr>
          <a:xfrm flipH="1" flipV="1">
            <a:off x="1926418" y="6124119"/>
            <a:ext cx="756057" cy="378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Овал 36"/>
              <p:cNvSpPr/>
              <p:nvPr/>
            </p:nvSpPr>
            <p:spPr>
              <a:xfrm>
                <a:off x="18206" y="4653136"/>
                <a:ext cx="2105522" cy="71226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𝑷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b>
                      </m:sSub>
                      <m:r>
                        <a:rPr lang="ru-RU" sz="3200" dirty="0">
                          <a:solidFill>
                            <a:srgbClr val="FF0000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↑</m:t>
                      </m:r>
                    </m:oMath>
                  </m:oMathPara>
                </a14:m>
                <a:endParaRPr lang="ru-RU" sz="3600" u="sng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7" name="Овал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6" y="4653136"/>
                <a:ext cx="2105522" cy="71226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 стрелкой 37"/>
          <p:cNvCxnSpPr>
            <a:stCxn id="26" idx="0"/>
          </p:cNvCxnSpPr>
          <p:nvPr/>
        </p:nvCxnSpPr>
        <p:spPr>
          <a:xfrm flipH="1" flipV="1">
            <a:off x="2123729" y="5033290"/>
            <a:ext cx="1386153" cy="3321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Левая фигурная скобка 39"/>
          <p:cNvSpPr/>
          <p:nvPr/>
        </p:nvSpPr>
        <p:spPr>
          <a:xfrm rot="5400000">
            <a:off x="858832" y="3586790"/>
            <a:ext cx="396045" cy="1698335"/>
          </a:xfrm>
          <a:prstGeom prst="leftBrace">
            <a:avLst>
              <a:gd name="adj1" fmla="val 8333"/>
              <a:gd name="adj2" fmla="val 49184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323528" y="3968483"/>
            <a:ext cx="108012" cy="467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62693" y="2937342"/>
            <a:ext cx="2132065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обесточивание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Na+/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K+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АТФ-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азной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системы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8" name="Прямая со стрелкой 47"/>
          <p:cNvCxnSpPr>
            <a:stCxn id="45" idx="3"/>
            <a:endCxn id="52" idx="2"/>
          </p:cNvCxnSpPr>
          <p:nvPr/>
        </p:nvCxnSpPr>
        <p:spPr>
          <a:xfrm>
            <a:off x="2294758" y="3441398"/>
            <a:ext cx="974825" cy="119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3269583" y="2996952"/>
            <a:ext cx="1908212" cy="112709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Выход </a:t>
            </a:r>
            <a:r>
              <a:rPr lang="ru-RU" sz="16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глутамата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 клетки</a:t>
            </a:r>
            <a:endParaRPr lang="ru-RU" sz="1600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116632"/>
            <a:ext cx="8928992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Реакции нейронов на ишемию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056" y="157787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14647"/>
            <a:ext cx="2232248" cy="12431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Накопление </a:t>
            </a:r>
            <a:r>
              <a:rPr lang="ru-RU" sz="2000" b="1" i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глутамата</a:t>
            </a:r>
            <a:r>
              <a:rPr lang="ru-RU" sz="20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 внеклеточном п-</a:t>
            </a:r>
            <a:r>
              <a:rPr lang="ru-RU" sz="2000" b="1" i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</a:t>
            </a:r>
            <a:endParaRPr lang="ru-RU" sz="2000" b="1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228184" y="1006539"/>
                <a:ext cx="2520280" cy="100811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Ca2+ </a:t>
                </a:r>
                <a:r>
                  <a:rPr lang="ru-RU" sz="2000" b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 клетках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↑</m:t>
                    </m:r>
                  </m:oMath>
                </a14:m>
                <a:endParaRPr lang="ru-RU" sz="20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006539"/>
                <a:ext cx="2520280" cy="10081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809636" y="4437112"/>
            <a:ext cx="2938827" cy="1440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Запуск АПОПТОТИЧЕСКОГО КАСКАДА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Прямая со стрелкой 12"/>
          <p:cNvCxnSpPr>
            <a:stCxn id="4" idx="3"/>
          </p:cNvCxnSpPr>
          <p:nvPr/>
        </p:nvCxnSpPr>
        <p:spPr>
          <a:xfrm flipV="1">
            <a:off x="2555776" y="1510600"/>
            <a:ext cx="468052" cy="1256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8" idx="3"/>
            <a:endCxn id="7" idx="1"/>
          </p:cNvCxnSpPr>
          <p:nvPr/>
        </p:nvCxnSpPr>
        <p:spPr>
          <a:xfrm flipV="1">
            <a:off x="5526106" y="1510595"/>
            <a:ext cx="702078" cy="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  <a:endCxn id="8" idx="0"/>
          </p:cNvCxnSpPr>
          <p:nvPr/>
        </p:nvCxnSpPr>
        <p:spPr>
          <a:xfrm flipH="1">
            <a:off x="7279050" y="2014651"/>
            <a:ext cx="209274" cy="24224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005826" y="1006544"/>
            <a:ext cx="252028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ктивация </a:t>
            </a:r>
            <a:r>
              <a:rPr 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NMDA-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рецепторов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18081" r="21919" b="5690"/>
          <a:stretch/>
        </p:blipFill>
        <p:spPr bwMode="auto">
          <a:xfrm>
            <a:off x="0" y="2636912"/>
            <a:ext cx="5250873" cy="39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8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767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ФГБОУ ВО «Красноярский государственный медицинский университет» имени профессора В.Ф. Войно-Ясенецкого  Министерства здравоохранения РФ  Кафедра биологической химии с курсами медицинской, фармацевтической и токсикологической химии  Межфакультетская научно-учебная олимпиада по биохимии  Тема: Нейрохимия:  биохимические аспекты повреждения нейронов.</vt:lpstr>
      <vt:lpstr> Актуальность:  Изучение патобиохимических процессов в нейронах в настоящее время очень важно. Поскольку необходимо внедрять и искать наиболее оптимальные и верные способы лечения больных такими нарушениями.</vt:lpstr>
      <vt:lpstr>Цель работы:</vt:lpstr>
      <vt:lpstr>Задачи:</vt:lpstr>
      <vt:lpstr>13 причин, по которым нейрон подвержен повреждению и гибели (James Nathan Cobley , Maria Luisa Fiorello , Damian Miles Bailey et al (2018) // 13 reasons why the brain is susceptible to oxidative stress) </vt:lpstr>
      <vt:lpstr>Сравнение метаболизма в нейронах при различных состояниях  (James Nathan Cobley , Maria Luisa Fiorello , Damian Miles Bailey et al (2018) // 13 reasons why the brain is susceptible to oxidative stress)</vt:lpstr>
      <vt:lpstr>Патогенез ишемии головного мозга</vt:lpstr>
      <vt:lpstr>Реакции нейронов на ишемию</vt:lpstr>
      <vt:lpstr>Реакции нейронов на ишемию</vt:lpstr>
      <vt:lpstr>Каспаззависимый апоптоз (А. В. Маслюкова, И. К. Томилова, Е. А. Баклушина, 2015 //БИОХИМИЧЕСКИЕ МАРКЕРЫ ПЕРЕНЕСЕННОГО ОСТРОГО НАРУШЕНИЯ, c. 6-7) МОЗГОВОГО КРОВООБРАЩЕНИЯ</vt:lpstr>
      <vt:lpstr>Внутренний путь каспаззависимого апоптоза (А. В. Маслюкова, И. К. Томилова, Е. А. Баклушина, 2015 //БИОХИМИЧЕСКИЕ МАРКЕРЫ ПЕРЕНЕСЕННОГО ОСТРОГО НАРУШЕНИЯ, c. 9)</vt:lpstr>
      <vt:lpstr>Рецепторные нарушения  Michael Fricker, Aviva M. Tolkovsky, Vilmante Borutaite et al (2018) // NEURONAL CELL DEATH </vt:lpstr>
      <vt:lpstr>Реакции нейронов на ишемию</vt:lpstr>
      <vt:lpstr>Полученные результаты отражают выраженную активацию процессов дезаминирования у больных ИИ, вероятно, как ответ на повышение уровня моноаминов в остром периоде заболевания  По статье: Клиническое значение гуморальных компенсаторных реакций в остром периоде ишемического инсульта В.В. АЛФЕРОВА, М.Г. УЗБЕКОВ, Э.Ю. МИСИОНЖНИК, А.Б. ГЕХТ, Кафедра неврологии и нейрохирургии Российского государственного медицинского университета </vt:lpstr>
      <vt:lpstr>Механизм образования АФК при ишемии</vt:lpstr>
      <vt:lpstr>Патобиохимический результат </vt:lpstr>
      <vt:lpstr>Защитные реакции в условиях ишемии</vt:lpstr>
      <vt:lpstr> Вывод</vt:lpstr>
      <vt:lpstr> Используемая литература: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Нейрохимия: биохимические аспекты повреждения нейронов.</dc:title>
  <dc:creator>Дмитрий Вадимович</dc:creator>
  <cp:lastModifiedBy>Дмитрий Вадимович</cp:lastModifiedBy>
  <cp:revision>38</cp:revision>
  <dcterms:modified xsi:type="dcterms:W3CDTF">2021-04-29T04:22:14Z</dcterms:modified>
</cp:coreProperties>
</file>