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5" r:id="rId8"/>
    <p:sldId id="266" r:id="rId9"/>
    <p:sldId id="275" r:id="rId10"/>
    <p:sldId id="299" r:id="rId11"/>
    <p:sldId id="267" r:id="rId12"/>
    <p:sldId id="268" r:id="rId13"/>
    <p:sldId id="276" r:id="rId14"/>
    <p:sldId id="289" r:id="rId15"/>
    <p:sldId id="290" r:id="rId16"/>
    <p:sldId id="291" r:id="rId17"/>
    <p:sldId id="292" r:id="rId18"/>
    <p:sldId id="270" r:id="rId19"/>
    <p:sldId id="277" r:id="rId20"/>
    <p:sldId id="278" r:id="rId21"/>
    <p:sldId id="271" r:id="rId22"/>
    <p:sldId id="280" r:id="rId23"/>
    <p:sldId id="293" r:id="rId24"/>
    <p:sldId id="294" r:id="rId25"/>
    <p:sldId id="295" r:id="rId26"/>
    <p:sldId id="272" r:id="rId27"/>
    <p:sldId id="281" r:id="rId28"/>
    <p:sldId id="283" r:id="rId29"/>
    <p:sldId id="284" r:id="rId30"/>
    <p:sldId id="296" r:id="rId31"/>
    <p:sldId id="297" r:id="rId32"/>
    <p:sldId id="298" r:id="rId33"/>
    <p:sldId id="286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8F2302-A36F-466F-BD41-3E1CCDECA55B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60C825-66AD-4184-BEAC-6EA55269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5212" y="3460351"/>
            <a:ext cx="10769600" cy="167335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Аменорея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796832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Лечение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рекомендуется назначение аналогов </a:t>
            </a:r>
            <a:r>
              <a:rPr lang="ru-RU" dirty="0" err="1"/>
              <a:t>гонадолиберина</a:t>
            </a:r>
            <a:r>
              <a:rPr lang="ru-RU" dirty="0"/>
              <a:t>, либо </a:t>
            </a:r>
            <a:r>
              <a:rPr lang="ru-RU" dirty="0" smtClean="0"/>
              <a:t>гонадотропных гормонов</a:t>
            </a:r>
            <a:r>
              <a:rPr lang="ru-RU" dirty="0"/>
              <a:t> </a:t>
            </a:r>
            <a:r>
              <a:rPr lang="ru-RU" dirty="0" smtClean="0"/>
              <a:t>пациенткам с </a:t>
            </a:r>
            <a:r>
              <a:rPr lang="ru-RU" dirty="0" err="1" smtClean="0"/>
              <a:t>гипогонадотропным</a:t>
            </a:r>
            <a:r>
              <a:rPr lang="ru-RU" dirty="0" smtClean="0"/>
              <a:t> </a:t>
            </a:r>
            <a:r>
              <a:rPr lang="ru-RU" dirty="0" err="1"/>
              <a:t>гипогонадизмом</a:t>
            </a:r>
            <a:r>
              <a:rPr lang="ru-RU" dirty="0"/>
              <a:t> для </a:t>
            </a:r>
            <a:r>
              <a:rPr lang="ru-RU" dirty="0" smtClean="0"/>
              <a:t>восстановления.</a:t>
            </a:r>
          </a:p>
          <a:p>
            <a:r>
              <a:rPr lang="ru-RU" dirty="0"/>
              <a:t>беременность у пациенток с </a:t>
            </a:r>
            <a:r>
              <a:rPr lang="ru-RU" dirty="0" err="1"/>
              <a:t>гипогонадотропным</a:t>
            </a:r>
            <a:r>
              <a:rPr lang="ru-RU" dirty="0"/>
              <a:t> </a:t>
            </a:r>
            <a:r>
              <a:rPr lang="ru-RU" dirty="0" err="1"/>
              <a:t>гипогонадизмом</a:t>
            </a:r>
            <a:r>
              <a:rPr lang="ru-RU" dirty="0"/>
              <a:t> </a:t>
            </a:r>
            <a:r>
              <a:rPr lang="ru-RU" dirty="0" smtClean="0"/>
              <a:t>может быть </a:t>
            </a:r>
            <a:r>
              <a:rPr lang="ru-RU" dirty="0"/>
              <a:t>достигнута за счет стимуляции овуляции с использованием препаратов </a:t>
            </a:r>
            <a:r>
              <a:rPr lang="ru-RU" dirty="0" err="1"/>
              <a:t>ГнРГ</a:t>
            </a:r>
            <a:r>
              <a:rPr lang="ru-RU" dirty="0"/>
              <a:t>, </a:t>
            </a:r>
            <a:r>
              <a:rPr lang="ru-RU" dirty="0" smtClean="0"/>
              <a:t>ФСГ или </a:t>
            </a:r>
            <a:r>
              <a:rPr lang="ru-RU" dirty="0"/>
              <a:t>ЛГ. Цель индукционной терапии овуляции – добиться однократной овуляции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2337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Первичная гипофизарная аменорея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Аменорея, обусловленная патологией гипофиза, наиболее часто развивается в </a:t>
            </a:r>
            <a:r>
              <a:rPr lang="ru-RU" dirty="0" smtClean="0"/>
              <a:t>результате </a:t>
            </a:r>
            <a:r>
              <a:rPr lang="ru-RU" dirty="0" err="1" smtClean="0"/>
              <a:t>гиперпролактинемии</a:t>
            </a:r>
            <a:r>
              <a:rPr lang="ru-RU" dirty="0"/>
              <a:t>. Механизм развития </a:t>
            </a:r>
            <a:r>
              <a:rPr lang="ru-RU" dirty="0" err="1"/>
              <a:t>гиперпролактинемии</a:t>
            </a:r>
            <a:r>
              <a:rPr lang="ru-RU" dirty="0"/>
              <a:t> обусловлен </a:t>
            </a:r>
            <a:r>
              <a:rPr lang="ru-RU" dirty="0" smtClean="0"/>
              <a:t>нарушением </a:t>
            </a:r>
            <a:r>
              <a:rPr lang="ru-RU" dirty="0" err="1" smtClean="0"/>
              <a:t>дофаминергического</a:t>
            </a:r>
            <a:r>
              <a:rPr lang="ru-RU" dirty="0" smtClean="0"/>
              <a:t> </a:t>
            </a:r>
            <a:r>
              <a:rPr lang="ru-RU" dirty="0"/>
              <a:t>ингибирующего контроля секреции пролактина гипоталамусом, </a:t>
            </a:r>
            <a:r>
              <a:rPr lang="ru-RU" dirty="0" smtClean="0"/>
              <a:t>а также </a:t>
            </a:r>
            <a:r>
              <a:rPr lang="ru-RU" dirty="0"/>
              <a:t>стимуляцией секреции пролактина тиреотропным гормоном (ТТГ), </a:t>
            </a:r>
            <a:r>
              <a:rPr lang="ru-RU" dirty="0" err="1"/>
              <a:t>ГнРГ</a:t>
            </a:r>
            <a:r>
              <a:rPr lang="ru-RU" dirty="0" smtClean="0"/>
              <a:t>,</a:t>
            </a:r>
            <a:r>
              <a:rPr lang="ru-RU" dirty="0"/>
              <a:t> ацетилхолином, серотонином, эндогенными </a:t>
            </a:r>
            <a:r>
              <a:rPr lang="ru-RU" dirty="0" err="1"/>
              <a:t>опиоидами</a:t>
            </a:r>
            <a:r>
              <a:rPr lang="ru-RU" dirty="0"/>
              <a:t>, гистамином, окситоцином</a:t>
            </a:r>
          </a:p>
        </p:txBody>
      </p:sp>
    </p:spTree>
    <p:extLst>
      <p:ext uri="{BB962C8B-B14F-4D97-AF65-F5344CB8AC3E}">
        <p14:creationId xmlns:p14="http://schemas.microsoft.com/office/powerpoint/2010/main" xmlns="" val="135096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Вторичная гипофизарная аменорея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Редкими причинами гипофизарной аменореи могут быть синдром «</a:t>
            </a:r>
            <a:r>
              <a:rPr lang="ru-RU" dirty="0" err="1" smtClean="0"/>
              <a:t>пустого»турецкого</a:t>
            </a:r>
            <a:r>
              <a:rPr lang="ru-RU" dirty="0" smtClean="0"/>
              <a:t> </a:t>
            </a:r>
            <a:r>
              <a:rPr lang="ru-RU" dirty="0" err="1" smtClean="0"/>
              <a:t>седла,опухоли</a:t>
            </a:r>
            <a:r>
              <a:rPr lang="ru-RU" dirty="0" smtClean="0"/>
              <a:t> </a:t>
            </a:r>
            <a:r>
              <a:rPr lang="ru-RU" dirty="0" err="1" smtClean="0"/>
              <a:t>гипофиза,секретирующие</a:t>
            </a:r>
            <a:r>
              <a:rPr lang="ru-RU" dirty="0" smtClean="0"/>
              <a:t> </a:t>
            </a:r>
            <a:r>
              <a:rPr lang="ru-RU" dirty="0" err="1" smtClean="0"/>
              <a:t>гонадотропины,адренокортикотропный</a:t>
            </a:r>
            <a:r>
              <a:rPr lang="ru-RU" dirty="0" smtClean="0"/>
              <a:t> </a:t>
            </a:r>
            <a:r>
              <a:rPr lang="ru-RU" dirty="0"/>
              <a:t>гормон (АКТГ), соматотропный гормон (СТГ). </a:t>
            </a:r>
            <a:endParaRPr lang="ru-RU" dirty="0" smtClean="0"/>
          </a:p>
          <a:p>
            <a:r>
              <a:rPr lang="ru-RU" dirty="0" smtClean="0"/>
              <a:t>Синдром пустого турецкого </a:t>
            </a:r>
            <a:r>
              <a:rPr lang="ru-RU" dirty="0"/>
              <a:t>седла обусловлен дефектом диафрагмы турецкого седла, в результате чего </a:t>
            </a:r>
            <a:r>
              <a:rPr lang="ru-RU" dirty="0" smtClean="0"/>
              <a:t>от давления </a:t>
            </a:r>
            <a:r>
              <a:rPr lang="ru-RU" dirty="0"/>
              <a:t>спинномозговой жидкости происходит деминерализация области </a:t>
            </a:r>
            <a:r>
              <a:rPr lang="ru-RU" dirty="0" smtClean="0"/>
              <a:t>турецкого седла</a:t>
            </a:r>
            <a:r>
              <a:rPr lang="ru-RU" dirty="0"/>
              <a:t>, деформация гипофиза и нарушение транспорта </a:t>
            </a:r>
            <a:r>
              <a:rPr lang="ru-RU" dirty="0" err="1"/>
              <a:t>либеринов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Поражения </a:t>
            </a:r>
            <a:r>
              <a:rPr lang="ru-RU" dirty="0"/>
              <a:t>гипофиза </a:t>
            </a:r>
            <a:r>
              <a:rPr lang="ru-RU" dirty="0" smtClean="0"/>
              <a:t>в результате </a:t>
            </a:r>
            <a:r>
              <a:rPr lang="ru-RU" dirty="0"/>
              <a:t>острого инфаркта или некроза могут приводить к развитию синдрома </a:t>
            </a:r>
            <a:r>
              <a:rPr lang="ru-RU" dirty="0" err="1" smtClean="0"/>
              <a:t>Шихана,сопровождающегося</a:t>
            </a:r>
            <a:r>
              <a:rPr lang="ru-RU" dirty="0" smtClean="0"/>
              <a:t> </a:t>
            </a:r>
            <a:r>
              <a:rPr lang="ru-RU" dirty="0"/>
              <a:t>дефицитом СТГ, гонадотропинов, АКТГ и ТТГ или </a:t>
            </a:r>
            <a:r>
              <a:rPr lang="ru-RU" dirty="0" smtClean="0"/>
              <a:t>к </a:t>
            </a:r>
            <a:r>
              <a:rPr lang="ru-RU" dirty="0" err="1" smtClean="0"/>
              <a:t>пангипопитуитаризму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1631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Клиника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опухолях гипофиза могут наблюдаться прогрессирующие головные боли, </a:t>
            </a:r>
            <a:r>
              <a:rPr lang="ru-RU" dirty="0" smtClean="0"/>
              <a:t>нарушение полей </a:t>
            </a:r>
            <a:r>
              <a:rPr lang="ru-RU" dirty="0"/>
              <a:t>зрения, симптомы связанные с избыточной секрецией </a:t>
            </a:r>
            <a:r>
              <a:rPr lang="ru-RU" dirty="0" err="1"/>
              <a:t>тропных</a:t>
            </a:r>
            <a:r>
              <a:rPr lang="ru-RU" dirty="0"/>
              <a:t> гормонов:</a:t>
            </a:r>
          </a:p>
          <a:p>
            <a:r>
              <a:rPr lang="ru-RU" dirty="0"/>
              <a:t>ТТГ(гипертиреоз), АКТГ (болезнь </a:t>
            </a:r>
            <a:r>
              <a:rPr lang="ru-RU" dirty="0" err="1"/>
              <a:t>Кушинга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СТГ </a:t>
            </a:r>
            <a:r>
              <a:rPr lang="ru-RU" dirty="0"/>
              <a:t>(акромегалия). </a:t>
            </a:r>
            <a:endParaRPr lang="ru-RU" dirty="0" smtClean="0"/>
          </a:p>
          <a:p>
            <a:r>
              <a:rPr lang="ru-RU" dirty="0" err="1" smtClean="0"/>
              <a:t>Гиперпролактинемия</a:t>
            </a:r>
            <a:r>
              <a:rPr lang="ru-RU" dirty="0"/>
              <a:t> </a:t>
            </a:r>
            <a:r>
              <a:rPr lang="ru-RU" dirty="0" smtClean="0"/>
              <a:t>может </a:t>
            </a:r>
            <a:r>
              <a:rPr lang="ru-RU" dirty="0"/>
              <a:t>проявляться </a:t>
            </a:r>
            <a:r>
              <a:rPr lang="ru-RU" dirty="0" err="1"/>
              <a:t>галактореей</a:t>
            </a:r>
            <a:r>
              <a:rPr lang="ru-RU" dirty="0"/>
              <a:t>, снижением либидо.</a:t>
            </a:r>
          </a:p>
          <a:p>
            <a:r>
              <a:rPr lang="ru-RU" dirty="0"/>
              <a:t>При неопухолевых формах поражения гипофиза, таких как синдром пустого </a:t>
            </a:r>
            <a:r>
              <a:rPr lang="ru-RU" dirty="0" smtClean="0"/>
              <a:t>турецкого седла</a:t>
            </a:r>
            <a:r>
              <a:rPr lang="ru-RU" dirty="0"/>
              <a:t>, синдром Шихана, </a:t>
            </a:r>
            <a:r>
              <a:rPr lang="ru-RU" dirty="0" err="1"/>
              <a:t>пангипопитуитаризм</a:t>
            </a:r>
            <a:r>
              <a:rPr lang="ru-RU" dirty="0"/>
              <a:t>, наблюдаются симптомы дефицита </a:t>
            </a:r>
            <a:r>
              <a:rPr lang="ru-RU" dirty="0" err="1" smtClean="0"/>
              <a:t>тропных</a:t>
            </a:r>
            <a:r>
              <a:rPr lang="ru-RU" dirty="0"/>
              <a:t> </a:t>
            </a:r>
            <a:r>
              <a:rPr lang="ru-RU" dirty="0" smtClean="0"/>
              <a:t>гормонов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9888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</a:t>
            </a:r>
            <a:r>
              <a:rPr lang="ru-RU" b="1" dirty="0" smtClean="0"/>
              <a:t>ечение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Рекомендуется заместительная гормональная терапия (ЗГТ) </a:t>
            </a:r>
            <a:r>
              <a:rPr lang="ru-RU" dirty="0" smtClean="0"/>
              <a:t>натуральными эстрогенами </a:t>
            </a:r>
            <a:r>
              <a:rPr lang="ru-RU" dirty="0"/>
              <a:t>в сочетании с </a:t>
            </a:r>
            <a:r>
              <a:rPr lang="ru-RU" dirty="0" err="1"/>
              <a:t>прогестагенами</a:t>
            </a:r>
            <a:r>
              <a:rPr lang="ru-RU" dirty="0"/>
              <a:t> в циклическом режиме пациенткам </a:t>
            </a:r>
            <a:r>
              <a:rPr lang="ru-RU" dirty="0" smtClean="0"/>
              <a:t>с первичным </a:t>
            </a:r>
            <a:r>
              <a:rPr lang="ru-RU" dirty="0" err="1"/>
              <a:t>гипогонадотропным</a:t>
            </a:r>
            <a:r>
              <a:rPr lang="ru-RU" dirty="0"/>
              <a:t> </a:t>
            </a:r>
            <a:r>
              <a:rPr lang="ru-RU" dirty="0" err="1"/>
              <a:t>гипогонадизмом</a:t>
            </a:r>
            <a:r>
              <a:rPr lang="ru-RU" dirty="0"/>
              <a:t> (в том числе синдромом </a:t>
            </a:r>
            <a:r>
              <a:rPr lang="ru-RU" dirty="0" err="1"/>
              <a:t>Каллмана</a:t>
            </a:r>
            <a:r>
              <a:rPr lang="ru-RU" dirty="0" smtClean="0"/>
              <a:t>),послеродовым </a:t>
            </a:r>
            <a:r>
              <a:rPr lang="ru-RU" dirty="0" err="1"/>
              <a:t>гипопитуитаризмом</a:t>
            </a:r>
            <a:r>
              <a:rPr lang="ru-RU" dirty="0"/>
              <a:t> (синдром Шихана</a:t>
            </a:r>
            <a:r>
              <a:rPr lang="ru-RU" dirty="0" smtClean="0"/>
              <a:t>).</a:t>
            </a:r>
          </a:p>
          <a:p>
            <a:r>
              <a:rPr lang="ru-RU" dirty="0"/>
              <a:t>Рекомендуется направлять пациенток с ФГА на когнитивную </a:t>
            </a:r>
            <a:r>
              <a:rPr lang="ru-RU" dirty="0" smtClean="0"/>
              <a:t>поведенческую терапию </a:t>
            </a:r>
            <a:r>
              <a:rPr lang="ru-RU" dirty="0"/>
              <a:t>для оценки наличия и коррекции психопатологических состояний, пациенткам </a:t>
            </a:r>
            <a:r>
              <a:rPr lang="ru-RU" dirty="0" smtClean="0"/>
              <a:t>с ФГА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3273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качестве эстрогенного компонента возможно назначать </a:t>
            </a:r>
            <a:r>
              <a:rPr lang="ru-RU" dirty="0" smtClean="0"/>
              <a:t>пероральные формы </a:t>
            </a:r>
            <a:r>
              <a:rPr lang="ru-RU" dirty="0" err="1"/>
              <a:t>эстрадиола</a:t>
            </a:r>
            <a:r>
              <a:rPr lang="ru-RU" dirty="0"/>
              <a:t> 1-2 мг/</a:t>
            </a:r>
            <a:r>
              <a:rPr lang="ru-RU" dirty="0" err="1"/>
              <a:t>сут</a:t>
            </a:r>
            <a:r>
              <a:rPr lang="ru-RU" dirty="0"/>
              <a:t> или </a:t>
            </a:r>
            <a:r>
              <a:rPr lang="ru-RU" dirty="0" err="1"/>
              <a:t>трансдермальные</a:t>
            </a:r>
            <a:r>
              <a:rPr lang="ru-RU" dirty="0"/>
              <a:t> формы </a:t>
            </a:r>
            <a:r>
              <a:rPr lang="ru-RU" dirty="0" err="1"/>
              <a:t>эстрадиола</a:t>
            </a:r>
            <a:r>
              <a:rPr lang="ru-RU" dirty="0"/>
              <a:t> (</a:t>
            </a:r>
            <a:r>
              <a:rPr lang="ru-RU" dirty="0" err="1" smtClean="0"/>
              <a:t>эстрадиола</a:t>
            </a:r>
            <a:r>
              <a:rPr lang="ru-RU" dirty="0"/>
              <a:t> </a:t>
            </a:r>
            <a:r>
              <a:rPr lang="ru-RU" dirty="0" err="1" smtClean="0"/>
              <a:t>гемигидрат</a:t>
            </a:r>
            <a:r>
              <a:rPr lang="ru-RU" dirty="0" smtClean="0"/>
              <a:t> </a:t>
            </a:r>
            <a:r>
              <a:rPr lang="ru-RU" dirty="0"/>
              <a:t>2 мг/</a:t>
            </a:r>
            <a:r>
              <a:rPr lang="ru-RU" dirty="0" err="1"/>
              <a:t>сут</a:t>
            </a:r>
            <a:r>
              <a:rPr lang="ru-RU" dirty="0"/>
              <a:t> в форме геля или </a:t>
            </a:r>
            <a:r>
              <a:rPr lang="ru-RU" dirty="0" err="1"/>
              <a:t>эстрадиол</a:t>
            </a:r>
            <a:r>
              <a:rPr lang="ru-RU" dirty="0"/>
              <a:t> 50-100 мкг/</a:t>
            </a:r>
            <a:r>
              <a:rPr lang="ru-RU" dirty="0" err="1"/>
              <a:t>сут</a:t>
            </a:r>
            <a:r>
              <a:rPr lang="ru-RU" dirty="0"/>
              <a:t> в виде пластыря) </a:t>
            </a:r>
            <a:r>
              <a:rPr lang="ru-RU" dirty="0" smtClean="0"/>
              <a:t>в сочетании </a:t>
            </a:r>
            <a:r>
              <a:rPr lang="ru-RU" dirty="0"/>
              <a:t>с </a:t>
            </a:r>
            <a:r>
              <a:rPr lang="ru-RU" dirty="0" err="1"/>
              <a:t>микронизированным</a:t>
            </a:r>
            <a:r>
              <a:rPr lang="ru-RU" dirty="0"/>
              <a:t> прогестероном в дозе 200 мг/</a:t>
            </a:r>
            <a:r>
              <a:rPr lang="ru-RU" dirty="0" err="1"/>
              <a:t>сут</a:t>
            </a:r>
            <a:r>
              <a:rPr lang="ru-RU" dirty="0"/>
              <a:t> или </a:t>
            </a:r>
            <a:r>
              <a:rPr lang="ru-RU" dirty="0" err="1"/>
              <a:t>дирогестероном</a:t>
            </a:r>
            <a:r>
              <a:rPr lang="ru-RU" dirty="0"/>
              <a:t> </a:t>
            </a:r>
            <a:r>
              <a:rPr lang="ru-RU" dirty="0" smtClean="0"/>
              <a:t>20мг/</a:t>
            </a:r>
            <a:r>
              <a:rPr lang="ru-RU" dirty="0" err="1" smtClean="0"/>
              <a:t>сут</a:t>
            </a:r>
            <a:r>
              <a:rPr lang="ru-RU" dirty="0" smtClean="0"/>
              <a:t> </a:t>
            </a:r>
            <a:r>
              <a:rPr lang="ru-RU" dirty="0"/>
              <a:t>на срок 14 дней с 14 дня цикла для профилактики гиперпластических </a:t>
            </a:r>
            <a:r>
              <a:rPr lang="ru-RU" dirty="0" smtClean="0"/>
              <a:t>процессов эндометрия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6156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Рекомендуется терапия агонистами </a:t>
            </a:r>
            <a:r>
              <a:rPr lang="ru-RU" dirty="0" err="1"/>
              <a:t>дофаминовых</a:t>
            </a:r>
            <a:r>
              <a:rPr lang="ru-RU" dirty="0"/>
              <a:t> рецепторов (</a:t>
            </a:r>
            <a:r>
              <a:rPr lang="ru-RU" dirty="0" err="1" smtClean="0"/>
              <a:t>бромокриптин,каберголин</a:t>
            </a:r>
            <a:r>
              <a:rPr lang="ru-RU" dirty="0"/>
              <a:t>) или консультация нейрохирурга для решения вопроса о </a:t>
            </a:r>
            <a:r>
              <a:rPr lang="ru-RU" dirty="0" smtClean="0"/>
              <a:t>необходимости удаления </a:t>
            </a:r>
            <a:r>
              <a:rPr lang="ru-RU" dirty="0" err="1"/>
              <a:t>пролактиномы</a:t>
            </a:r>
            <a:r>
              <a:rPr lang="ru-RU" dirty="0"/>
              <a:t> (при наличии) пациенткам с аменореей или </a:t>
            </a:r>
            <a:r>
              <a:rPr lang="ru-RU" dirty="0" err="1" smtClean="0"/>
              <a:t>олигоменореей,вызванной</a:t>
            </a:r>
            <a:r>
              <a:rPr lang="ru-RU" dirty="0" smtClean="0"/>
              <a:t> </a:t>
            </a:r>
            <a:r>
              <a:rPr lang="ru-RU" dirty="0" err="1" smtClean="0"/>
              <a:t>гиперпролактинемией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0388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1" y="1541418"/>
            <a:ext cx="11168743" cy="495082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Препаратом первой линии медикаментозной терапии </a:t>
            </a:r>
            <a:r>
              <a:rPr lang="ru-RU" dirty="0" smtClean="0"/>
              <a:t>является </a:t>
            </a:r>
            <a:r>
              <a:rPr lang="ru-RU" dirty="0" err="1" smtClean="0"/>
              <a:t>каберголин</a:t>
            </a:r>
            <a:r>
              <a:rPr lang="ru-RU" dirty="0"/>
              <a:t>, начальная доза которого составляет 0,25-0,5 мг в неделю с </a:t>
            </a:r>
            <a:r>
              <a:rPr lang="ru-RU" dirty="0" smtClean="0"/>
              <a:t>возможным последующим </a:t>
            </a:r>
            <a:r>
              <a:rPr lang="ru-RU" dirty="0"/>
              <a:t>увеличением дозы до нормализации уровня пролактина. Начальная </a:t>
            </a:r>
            <a:r>
              <a:rPr lang="ru-RU" dirty="0" smtClean="0"/>
              <a:t>доз </a:t>
            </a:r>
            <a:r>
              <a:rPr lang="ru-RU" dirty="0" err="1" smtClean="0"/>
              <a:t>бромкриптина</a:t>
            </a:r>
            <a:r>
              <a:rPr lang="ru-RU" dirty="0" smtClean="0"/>
              <a:t> </a:t>
            </a:r>
            <a:r>
              <a:rPr lang="ru-RU" dirty="0"/>
              <a:t>составляет 0,62-1,25 мг в сутки, терапевтический диапазон в пределах </a:t>
            </a:r>
            <a:r>
              <a:rPr lang="ru-RU" dirty="0" smtClean="0"/>
              <a:t>2,5-7,5 </a:t>
            </a:r>
            <a:r>
              <a:rPr lang="ru-RU" dirty="0"/>
              <a:t>мг в сутки </a:t>
            </a:r>
            <a:r>
              <a:rPr lang="ru-RU" dirty="0" smtClean="0"/>
              <a:t>. </a:t>
            </a:r>
            <a:r>
              <a:rPr lang="ru-RU" dirty="0"/>
              <a:t>Снижение дозы препарата или его отмена рекомендуются не </a:t>
            </a:r>
            <a:r>
              <a:rPr lang="ru-RU" dirty="0" err="1" smtClean="0"/>
              <a:t>ранее,чем</a:t>
            </a:r>
            <a:r>
              <a:rPr lang="ru-RU" dirty="0" smtClean="0"/>
              <a:t> </a:t>
            </a:r>
            <a:r>
              <a:rPr lang="ru-RU" dirty="0"/>
              <a:t>через 2 года непрерывного лечения при условии стойкой нормализации </a:t>
            </a:r>
            <a:r>
              <a:rPr lang="ru-RU" dirty="0" smtClean="0"/>
              <a:t>уровня пролактина </a:t>
            </a:r>
            <a:r>
              <a:rPr lang="ru-RU" dirty="0"/>
              <a:t>и значительного уменьшения опухоли или отсутствия таковой по </a:t>
            </a:r>
            <a:r>
              <a:rPr lang="ru-RU" dirty="0" smtClean="0"/>
              <a:t>данным МРТ </a:t>
            </a:r>
            <a:r>
              <a:rPr lang="ru-RU" dirty="0"/>
              <a:t>головного мозга </a:t>
            </a:r>
            <a:r>
              <a:rPr lang="ru-RU" dirty="0" smtClean="0"/>
              <a:t>. </a:t>
            </a:r>
            <a:r>
              <a:rPr lang="ru-RU" dirty="0"/>
              <a:t>У пациенток с резистентными или частично </a:t>
            </a:r>
            <a:r>
              <a:rPr lang="ru-RU" dirty="0" smtClean="0"/>
              <a:t>резистентными </a:t>
            </a:r>
            <a:r>
              <a:rPr lang="ru-RU" dirty="0" err="1" smtClean="0"/>
              <a:t>пролактиномами</a:t>
            </a:r>
            <a:r>
              <a:rPr lang="ru-RU" dirty="0" smtClean="0"/>
              <a:t> </a:t>
            </a:r>
            <a:r>
              <a:rPr lang="ru-RU" dirty="0"/>
              <a:t>перед рассмотрением вопроса о хирургическом </a:t>
            </a:r>
            <a:r>
              <a:rPr lang="ru-RU" dirty="0" smtClean="0"/>
              <a:t>вмешательстве рекомендуется </a:t>
            </a:r>
            <a:r>
              <a:rPr lang="ru-RU" dirty="0"/>
              <a:t>увеличение дозы агонистов дофамина до максимально переносимых.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7639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Первичная яичниковая аменорея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 первичной яичниковой аменорее можно отнести различные формы </a:t>
            </a:r>
            <a:r>
              <a:rPr lang="ru-RU" dirty="0" err="1" smtClean="0"/>
              <a:t>дисгенезии</a:t>
            </a:r>
            <a:r>
              <a:rPr lang="ru-RU" dirty="0" smtClean="0"/>
              <a:t> гонад</a:t>
            </a:r>
            <a:r>
              <a:rPr lang="ru-RU" dirty="0"/>
              <a:t>, развивающихся в результате хромосомных аномалий (синдром Тернера, </a:t>
            </a:r>
            <a:r>
              <a:rPr lang="ru-RU" dirty="0" smtClean="0"/>
              <a:t>чистая </a:t>
            </a:r>
            <a:r>
              <a:rPr lang="ru-RU" dirty="0" err="1" smtClean="0"/>
              <a:t>дисгенезия</a:t>
            </a:r>
            <a:r>
              <a:rPr lang="ru-RU" dirty="0" smtClean="0"/>
              <a:t> </a:t>
            </a:r>
            <a:r>
              <a:rPr lang="ru-RU" dirty="0"/>
              <a:t>гонад, синдром </a:t>
            </a:r>
            <a:r>
              <a:rPr lang="ru-RU" dirty="0" err="1" smtClean="0"/>
              <a:t>Свайера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Более </a:t>
            </a:r>
            <a:r>
              <a:rPr lang="ru-RU" dirty="0"/>
              <a:t>редкие формы первичной </a:t>
            </a:r>
            <a:r>
              <a:rPr lang="ru-RU" dirty="0" smtClean="0"/>
              <a:t>яичниковой аменореи </a:t>
            </a:r>
            <a:r>
              <a:rPr lang="ru-RU" dirty="0"/>
              <a:t>могут быть связаны с дефектом ферментных систем – 17-альфа </a:t>
            </a:r>
            <a:r>
              <a:rPr lang="ru-RU" dirty="0" smtClean="0"/>
              <a:t>гидроксилазы,17,20-лиазы</a:t>
            </a:r>
            <a:r>
              <a:rPr lang="ru-RU" dirty="0"/>
              <a:t>, </a:t>
            </a:r>
            <a:r>
              <a:rPr lang="ru-RU" dirty="0" err="1"/>
              <a:t>ароматазы</a:t>
            </a:r>
            <a:r>
              <a:rPr lang="ru-RU" dirty="0"/>
              <a:t>, в результате чего нарушается </a:t>
            </a:r>
            <a:r>
              <a:rPr lang="ru-RU" dirty="0" err="1"/>
              <a:t>стероидогенез</a:t>
            </a:r>
            <a:r>
              <a:rPr lang="ru-RU" dirty="0"/>
              <a:t>, синтез </a:t>
            </a:r>
            <a:r>
              <a:rPr lang="ru-RU" dirty="0" smtClean="0"/>
              <a:t>андрогенов или </a:t>
            </a:r>
            <a:r>
              <a:rPr lang="ru-RU" dirty="0"/>
              <a:t>их ароматизация в эстрогены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4475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 аномальным кариотипом – синдром Тернера (45Х0, мозаичные формы). Для </a:t>
            </a:r>
            <a:r>
              <a:rPr lang="ru-RU" dirty="0" smtClean="0"/>
              <a:t>синдрома Тернера </a:t>
            </a:r>
            <a:r>
              <a:rPr lang="ru-RU" dirty="0"/>
              <a:t>характерна первичная, реже вторичная аменорея, молочные железы </a:t>
            </a:r>
            <a:r>
              <a:rPr lang="ru-RU" dirty="0" smtClean="0"/>
              <a:t>не  развиваются </a:t>
            </a:r>
            <a:r>
              <a:rPr lang="ru-RU" dirty="0"/>
              <a:t>или выражены очень слабо, низкий рост, крыловидные складки кожи </a:t>
            </a:r>
            <a:r>
              <a:rPr lang="ru-RU" dirty="0" smtClean="0"/>
              <a:t>в области </a:t>
            </a:r>
            <a:r>
              <a:rPr lang="ru-RU" dirty="0"/>
              <a:t>шеи, высокое «готическое небо», бочкообразная грудная клетка, </a:t>
            </a:r>
            <a:r>
              <a:rPr lang="ru-RU" dirty="0" smtClean="0"/>
              <a:t>вальгусная девиация </a:t>
            </a:r>
            <a:r>
              <a:rPr lang="ru-RU" dirty="0"/>
              <a:t>суставов, пороки развития сердечно-сосудистой системы.</a:t>
            </a:r>
          </a:p>
          <a:p>
            <a:r>
              <a:rPr lang="ru-RU" dirty="0"/>
              <a:t>- нормальным кариотипом – чистая </a:t>
            </a:r>
            <a:r>
              <a:rPr lang="ru-RU" dirty="0" err="1"/>
              <a:t>дисгенезия</a:t>
            </a:r>
            <a:r>
              <a:rPr lang="ru-RU" dirty="0"/>
              <a:t> гонад 46ХХ, синдром </a:t>
            </a:r>
            <a:r>
              <a:rPr lang="ru-RU" dirty="0" err="1"/>
              <a:t>Свайера</a:t>
            </a:r>
            <a:r>
              <a:rPr lang="ru-RU" dirty="0"/>
              <a:t> 46ХУ. </a:t>
            </a:r>
            <a:r>
              <a:rPr lang="ru-RU" dirty="0" smtClean="0"/>
              <a:t>В период </a:t>
            </a:r>
            <a:r>
              <a:rPr lang="ru-RU" dirty="0" err="1"/>
              <a:t>пубертата</a:t>
            </a:r>
            <a:r>
              <a:rPr lang="ru-RU" dirty="0"/>
              <a:t> для синдрома </a:t>
            </a:r>
            <a:r>
              <a:rPr lang="ru-RU" dirty="0" err="1"/>
              <a:t>Свайера</a:t>
            </a:r>
            <a:r>
              <a:rPr lang="ru-RU" dirty="0"/>
              <a:t> характерны первичная аменорея, </a:t>
            </a:r>
            <a:r>
              <a:rPr lang="ru-RU" dirty="0" smtClean="0"/>
              <a:t>отсутствие развития </a:t>
            </a:r>
            <a:r>
              <a:rPr lang="ru-RU" dirty="0"/>
              <a:t>молочных желез, скудное </a:t>
            </a:r>
            <a:r>
              <a:rPr lang="ru-RU" dirty="0" err="1"/>
              <a:t>оволосение</a:t>
            </a:r>
            <a:r>
              <a:rPr lang="ru-RU" dirty="0"/>
              <a:t> в области лобка и подмышек, </a:t>
            </a:r>
            <a:r>
              <a:rPr lang="ru-RU" dirty="0" smtClean="0"/>
              <a:t>мужской тип </a:t>
            </a:r>
            <a:r>
              <a:rPr lang="ru-RU" dirty="0"/>
              <a:t>телосложения, высокий рост.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685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286" y="1566186"/>
            <a:ext cx="10972800" cy="4625609"/>
          </a:xfrm>
        </p:spPr>
        <p:txBody>
          <a:bodyPr/>
          <a:lstStyle/>
          <a:p>
            <a:r>
              <a:rPr lang="ru-RU" dirty="0"/>
              <a:t>Аменорея – это отсутствие менструаций у женщин </a:t>
            </a:r>
            <a:r>
              <a:rPr lang="ru-RU" dirty="0" smtClean="0"/>
              <a:t>репродуктивного возраста</a:t>
            </a:r>
            <a:r>
              <a:rPr lang="ru-RU" dirty="0"/>
              <a:t> </a:t>
            </a:r>
            <a:r>
              <a:rPr lang="ru-RU" dirty="0" smtClean="0"/>
              <a:t>более 6 месяцев.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Анжела\Desktop\eb481f3e5fe66deb0e4bfa5d85bd543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068" y="3066197"/>
            <a:ext cx="5742940" cy="33637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94853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синдром Тернера</a:t>
            </a:r>
          </a:p>
        </p:txBody>
      </p:sp>
      <p:pic>
        <p:nvPicPr>
          <p:cNvPr id="3" name="Picture 2" descr="C:\Users\Анжела\Desktop\21a3a63fd138ffed5b9a59bd1950ce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3478" y="1580839"/>
            <a:ext cx="3437481" cy="50866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49769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Вторичная яичниковая аменорея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вторичной яичниковой аменорее наиболее часто встречается ПНЯ, развивающаяся </a:t>
            </a:r>
            <a:r>
              <a:rPr lang="ru-RU" dirty="0" err="1" smtClean="0"/>
              <a:t>врезультате</a:t>
            </a:r>
            <a:r>
              <a:rPr lang="ru-RU" dirty="0" smtClean="0"/>
              <a:t> </a:t>
            </a:r>
            <a:r>
              <a:rPr lang="ru-RU" dirty="0"/>
              <a:t>истощения овариального резерва и подразделяющаяся на </a:t>
            </a:r>
            <a:r>
              <a:rPr lang="ru-RU" dirty="0" err="1" smtClean="0"/>
              <a:t>генетическую,аутоиммунную</a:t>
            </a:r>
            <a:r>
              <a:rPr lang="ru-RU" dirty="0"/>
              <a:t>, идиопатическую и ятрогенную формы.</a:t>
            </a:r>
          </a:p>
        </p:txBody>
      </p:sp>
    </p:spTree>
    <p:extLst>
      <p:ext uri="{BB962C8B-B14F-4D97-AF65-F5344CB8AC3E}">
        <p14:creationId xmlns:p14="http://schemas.microsoft.com/office/powerpoint/2010/main" xmlns="" val="3938460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</a:t>
            </a:r>
            <a:r>
              <a:rPr lang="ru-RU" b="1" dirty="0" smtClean="0"/>
              <a:t>линика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Преждевременная недостаточность яичников – характеризуется развитием </a:t>
            </a:r>
            <a:r>
              <a:rPr lang="ru-RU" dirty="0" smtClean="0"/>
              <a:t>вторичной аменореи </a:t>
            </a:r>
            <a:r>
              <a:rPr lang="ru-RU" dirty="0"/>
              <a:t>вследствие истощения овариального резерва. Отмечаются </a:t>
            </a:r>
            <a:r>
              <a:rPr lang="ru-RU" dirty="0" err="1" smtClean="0"/>
              <a:t>слабовыраженныесимптомы</a:t>
            </a:r>
            <a:r>
              <a:rPr lang="ru-RU" dirty="0" smtClean="0"/>
              <a:t>  </a:t>
            </a:r>
            <a:r>
              <a:rPr lang="ru-RU" dirty="0" err="1" smtClean="0"/>
              <a:t>эстрогендефицита</a:t>
            </a:r>
            <a:r>
              <a:rPr lang="ru-RU" dirty="0" smtClean="0"/>
              <a:t> </a:t>
            </a:r>
            <a:r>
              <a:rPr lang="ru-RU" dirty="0"/>
              <a:t>в виде </a:t>
            </a:r>
            <a:r>
              <a:rPr lang="ru-RU" dirty="0" smtClean="0"/>
              <a:t>вегето-сосудистых психоэмоциональных расстройств и </a:t>
            </a:r>
            <a:r>
              <a:rPr lang="ru-RU" dirty="0"/>
              <a:t>снижения либидо</a:t>
            </a:r>
            <a:r>
              <a:rPr lang="ru-RU" dirty="0" smtClean="0"/>
              <a:t>.</a:t>
            </a:r>
          </a:p>
          <a:p>
            <a:r>
              <a:rPr lang="ru-RU" dirty="0"/>
              <a:t>Синдром поликистозных яичников – характеризуется </a:t>
            </a:r>
            <a:r>
              <a:rPr lang="ru-RU" dirty="0" err="1"/>
              <a:t>олигоаменореей</a:t>
            </a:r>
            <a:r>
              <a:rPr lang="ru-RU" dirty="0"/>
              <a:t> с </a:t>
            </a:r>
            <a:r>
              <a:rPr lang="ru-RU" dirty="0" err="1" smtClean="0"/>
              <a:t>менархе</a:t>
            </a:r>
            <a:r>
              <a:rPr lang="ru-RU" dirty="0" smtClean="0"/>
              <a:t>(олиго/</a:t>
            </a:r>
            <a:r>
              <a:rPr lang="ru-RU" dirty="0" err="1" smtClean="0"/>
              <a:t>ановуляцией</a:t>
            </a:r>
            <a:r>
              <a:rPr lang="ru-RU" dirty="0"/>
              <a:t>), </a:t>
            </a:r>
            <a:r>
              <a:rPr lang="ru-RU" dirty="0" err="1"/>
              <a:t>гиперандрогенией</a:t>
            </a:r>
            <a:r>
              <a:rPr lang="ru-RU" dirty="0"/>
              <a:t>, признаками </a:t>
            </a:r>
            <a:r>
              <a:rPr lang="ru-RU" dirty="0" err="1"/>
              <a:t>инсулинорезистентности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6760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Лечение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Рекомендуется двусторонняя </a:t>
            </a:r>
            <a:r>
              <a:rPr lang="ru-RU" dirty="0" err="1"/>
              <a:t>гонадэктомия</a:t>
            </a:r>
            <a:r>
              <a:rPr lang="ru-RU" dirty="0"/>
              <a:t> пациенткам с </a:t>
            </a:r>
            <a:r>
              <a:rPr lang="ru-RU" dirty="0" err="1"/>
              <a:t>дисгенезией</a:t>
            </a:r>
            <a:r>
              <a:rPr lang="ru-RU" dirty="0"/>
              <a:t> гонад </a:t>
            </a:r>
            <a:r>
              <a:rPr lang="ru-RU" dirty="0" smtClean="0"/>
              <a:t>при наличии </a:t>
            </a:r>
            <a:r>
              <a:rPr lang="ru-RU" dirty="0"/>
              <a:t>в кариотипе Y-хромосомы в связи с высоким риском </a:t>
            </a:r>
            <a:r>
              <a:rPr lang="ru-RU" dirty="0" err="1"/>
              <a:t>малигинизации</a:t>
            </a:r>
            <a:r>
              <a:rPr lang="ru-RU" dirty="0"/>
              <a:t> </a:t>
            </a:r>
            <a:r>
              <a:rPr lang="ru-RU" dirty="0" smtClean="0"/>
              <a:t>гонад(после </a:t>
            </a:r>
            <a:r>
              <a:rPr lang="ru-RU" dirty="0"/>
              <a:t>периода полового созревания</a:t>
            </a:r>
            <a:r>
              <a:rPr lang="ru-RU" dirty="0" smtClean="0"/>
              <a:t>).</a:t>
            </a:r>
          </a:p>
          <a:p>
            <a:r>
              <a:rPr lang="ru-RU" dirty="0"/>
              <a:t>Рекомендуется ЗГТ пациенткам с </a:t>
            </a:r>
            <a:r>
              <a:rPr lang="ru-RU" dirty="0" err="1"/>
              <a:t>дисгенезией</a:t>
            </a:r>
            <a:r>
              <a:rPr lang="ru-RU" dirty="0"/>
              <a:t> гонад (при наличии Y-хромосомы </a:t>
            </a:r>
            <a:r>
              <a:rPr lang="ru-RU" dirty="0" smtClean="0"/>
              <a:t>–после </a:t>
            </a:r>
            <a:r>
              <a:rPr lang="ru-RU" dirty="0" err="1"/>
              <a:t>гонадэктомии</a:t>
            </a:r>
            <a:r>
              <a:rPr lang="ru-RU" dirty="0"/>
              <a:t>) целью первичной профилактики заболеваний </a:t>
            </a:r>
            <a:r>
              <a:rPr lang="ru-RU" dirty="0" smtClean="0"/>
              <a:t>сердечно-сосудистой системы </a:t>
            </a:r>
            <a:r>
              <a:rPr lang="ru-RU" dirty="0"/>
              <a:t>и снижения МПКТ.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6132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качестве эстрогенного компонента возможно назначать </a:t>
            </a:r>
            <a:r>
              <a:rPr lang="ru-RU" dirty="0" smtClean="0"/>
              <a:t>пероральные формы </a:t>
            </a:r>
            <a:r>
              <a:rPr lang="ru-RU" dirty="0" err="1"/>
              <a:t>эстрадиола</a:t>
            </a:r>
            <a:r>
              <a:rPr lang="ru-RU" dirty="0"/>
              <a:t> 1-4 мг/</a:t>
            </a:r>
            <a:r>
              <a:rPr lang="ru-RU" dirty="0" err="1"/>
              <a:t>сут</a:t>
            </a:r>
            <a:r>
              <a:rPr lang="ru-RU" dirty="0"/>
              <a:t> или </a:t>
            </a:r>
            <a:r>
              <a:rPr lang="ru-RU" dirty="0" err="1"/>
              <a:t>трансдермальные</a:t>
            </a:r>
            <a:r>
              <a:rPr lang="ru-RU" dirty="0"/>
              <a:t> формы </a:t>
            </a:r>
            <a:r>
              <a:rPr lang="ru-RU" dirty="0" err="1"/>
              <a:t>эстрадиола</a:t>
            </a:r>
            <a:r>
              <a:rPr lang="ru-RU" dirty="0"/>
              <a:t> (</a:t>
            </a:r>
            <a:r>
              <a:rPr lang="ru-RU" dirty="0" err="1" smtClean="0"/>
              <a:t>эстрадиола</a:t>
            </a:r>
            <a:r>
              <a:rPr lang="ru-RU" dirty="0"/>
              <a:t> </a:t>
            </a:r>
            <a:r>
              <a:rPr lang="ru-RU" dirty="0" err="1" smtClean="0"/>
              <a:t>гемигидрат</a:t>
            </a:r>
            <a:r>
              <a:rPr lang="ru-RU" dirty="0" smtClean="0"/>
              <a:t> </a:t>
            </a:r>
            <a:r>
              <a:rPr lang="ru-RU" dirty="0"/>
              <a:t>1-2 мг/</a:t>
            </a:r>
            <a:r>
              <a:rPr lang="ru-RU" dirty="0" err="1"/>
              <a:t>сут</a:t>
            </a:r>
            <a:r>
              <a:rPr lang="ru-RU" dirty="0"/>
              <a:t> в форме геля или </a:t>
            </a:r>
            <a:r>
              <a:rPr lang="ru-RU" dirty="0" err="1"/>
              <a:t>эстрадиол</a:t>
            </a:r>
            <a:r>
              <a:rPr lang="ru-RU" dirty="0"/>
              <a:t> 25-100 мкг/</a:t>
            </a:r>
            <a:r>
              <a:rPr lang="ru-RU" dirty="0" err="1"/>
              <a:t>сут</a:t>
            </a:r>
            <a:r>
              <a:rPr lang="ru-RU" dirty="0"/>
              <a:t> в виде пластыря) </a:t>
            </a:r>
            <a:r>
              <a:rPr lang="ru-RU" dirty="0" smtClean="0"/>
              <a:t>в сочетании </a:t>
            </a:r>
            <a:r>
              <a:rPr lang="ru-RU" dirty="0"/>
              <a:t>с </a:t>
            </a:r>
            <a:r>
              <a:rPr lang="ru-RU" dirty="0" err="1"/>
              <a:t>микронизированным</a:t>
            </a:r>
            <a:r>
              <a:rPr lang="ru-RU" dirty="0"/>
              <a:t> прогестероном в дозе 100-200 мг/</a:t>
            </a:r>
            <a:r>
              <a:rPr lang="ru-RU" dirty="0" err="1"/>
              <a:t>сут</a:t>
            </a:r>
            <a:r>
              <a:rPr lang="ru-RU" dirty="0"/>
              <a:t> </a:t>
            </a:r>
            <a:r>
              <a:rPr lang="ru-RU" dirty="0" smtClean="0"/>
              <a:t>или </a:t>
            </a:r>
            <a:r>
              <a:rPr lang="ru-RU" dirty="0" err="1" smtClean="0"/>
              <a:t>дирогестероном</a:t>
            </a:r>
            <a:r>
              <a:rPr lang="ru-RU" dirty="0" smtClean="0"/>
              <a:t> </a:t>
            </a:r>
            <a:r>
              <a:rPr lang="ru-RU" dirty="0"/>
              <a:t>20 мг/</a:t>
            </a:r>
            <a:r>
              <a:rPr lang="ru-RU" dirty="0" err="1"/>
              <a:t>сут</a:t>
            </a:r>
            <a:r>
              <a:rPr lang="ru-RU" dirty="0"/>
              <a:t> на срок не менее 10-12 дней с 16 дня цикла для </a:t>
            </a:r>
            <a:r>
              <a:rPr lang="ru-RU" dirty="0" smtClean="0"/>
              <a:t>профилактики гиперпластических </a:t>
            </a:r>
            <a:r>
              <a:rPr lang="ru-RU" dirty="0"/>
              <a:t>процессов эндометрия</a:t>
            </a:r>
          </a:p>
        </p:txBody>
      </p:sp>
    </p:spTree>
    <p:extLst>
      <p:ext uri="{BB962C8B-B14F-4D97-AF65-F5344CB8AC3E}">
        <p14:creationId xmlns:p14="http://schemas.microsoft.com/office/powerpoint/2010/main" xmlns="" val="984483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Пациенткам, не заинтересованным в беременности, </a:t>
            </a:r>
            <a:r>
              <a:rPr lang="ru-RU" dirty="0" smtClean="0"/>
              <a:t>рекомендуется проводить </a:t>
            </a:r>
            <a:r>
              <a:rPr lang="ru-RU" dirty="0" err="1"/>
              <a:t>монотерапию</a:t>
            </a:r>
            <a:r>
              <a:rPr lang="ru-RU" dirty="0"/>
              <a:t> комбинированными гормональными контрацептивами </a:t>
            </a:r>
            <a:r>
              <a:rPr lang="ru-RU" dirty="0" smtClean="0"/>
              <a:t>с антиандрогенным </a:t>
            </a:r>
            <a:r>
              <a:rPr lang="ru-RU" dirty="0"/>
              <a:t>эффектом в качестве терапии первой линией при НМЦ, гирсутизме </a:t>
            </a:r>
            <a:r>
              <a:rPr lang="ru-RU" dirty="0" smtClean="0"/>
              <a:t>и наличии</a:t>
            </a:r>
            <a:r>
              <a:rPr lang="ru-RU" dirty="0"/>
              <a:t> </a:t>
            </a:r>
            <a:r>
              <a:rPr lang="ru-RU" dirty="0" smtClean="0"/>
              <a:t>метаболических</a:t>
            </a:r>
            <a:r>
              <a:rPr lang="ru-RU" dirty="0"/>
              <a:t> </a:t>
            </a:r>
            <a:r>
              <a:rPr lang="ru-RU" dirty="0" smtClean="0"/>
              <a:t>нарушений, сопровождающихся</a:t>
            </a:r>
            <a:r>
              <a:rPr lang="ru-RU" dirty="0"/>
              <a:t> </a:t>
            </a:r>
            <a:r>
              <a:rPr lang="ru-RU" dirty="0" err="1" smtClean="0"/>
              <a:t>инсулинорезистентностью</a:t>
            </a:r>
            <a:r>
              <a:rPr lang="ru-RU" dirty="0"/>
              <a:t>, показан прием </a:t>
            </a:r>
            <a:r>
              <a:rPr lang="ru-RU" dirty="0" err="1"/>
              <a:t>метформина</a:t>
            </a:r>
            <a:r>
              <a:rPr lang="ru-RU" dirty="0"/>
              <a:t>. Для лечения ожирения </a:t>
            </a:r>
            <a:r>
              <a:rPr lang="ru-RU" dirty="0" smtClean="0"/>
              <a:t>и избыточной </a:t>
            </a:r>
            <a:r>
              <a:rPr lang="ru-RU" dirty="0"/>
              <a:t>массы тела у пациенток с СПКЯ рекомендуется </a:t>
            </a:r>
            <a:r>
              <a:rPr lang="ru-RU" dirty="0" smtClean="0"/>
              <a:t>использовать терапевтическую </a:t>
            </a:r>
            <a:r>
              <a:rPr lang="ru-RU" dirty="0"/>
              <a:t>модификацию образа жизни (ТМОЖ), включающую </a:t>
            </a:r>
            <a:r>
              <a:rPr lang="ru-RU" dirty="0" smtClean="0"/>
              <a:t>физические упражнения </a:t>
            </a:r>
            <a:r>
              <a:rPr lang="ru-RU" dirty="0"/>
              <a:t>и </a:t>
            </a:r>
            <a:r>
              <a:rPr lang="ru-RU" dirty="0" smtClean="0"/>
              <a:t>диету.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0681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Маточные формы аменореи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Маточные формы аменореи, связанные с отсутствием матки представлены </a:t>
            </a:r>
            <a:r>
              <a:rPr lang="ru-RU" dirty="0" smtClean="0"/>
              <a:t>2-мя формами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синдром </a:t>
            </a:r>
            <a:r>
              <a:rPr lang="ru-RU" dirty="0" err="1"/>
              <a:t>Майера-Рокитанского-Кюстера-Хаузера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синдром </a:t>
            </a:r>
            <a:r>
              <a:rPr lang="ru-RU" dirty="0" smtClean="0"/>
              <a:t>полной нечувствительности </a:t>
            </a:r>
            <a:r>
              <a:rPr lang="ru-RU" dirty="0"/>
              <a:t>к андрогенам.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8762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9006"/>
            <a:ext cx="10972800" cy="153880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1"/>
                </a:solidFill>
                <a:latin typeface="Open Sans"/>
              </a:rPr>
              <a:t>Синдром </a:t>
            </a:r>
            <a:r>
              <a:rPr lang="ru-RU" sz="2200" dirty="0" err="1" smtClean="0">
                <a:solidFill>
                  <a:schemeClr val="bg1"/>
                </a:solidFill>
                <a:latin typeface="Open Sans"/>
              </a:rPr>
              <a:t>Рокитанского-Кюстнера-Майера-Хаузера</a:t>
            </a:r>
            <a:r>
              <a:rPr lang="ru-RU" sz="2200" dirty="0" smtClean="0">
                <a:solidFill>
                  <a:schemeClr val="bg1"/>
                </a:solidFill>
                <a:latin typeface="Open Sans"/>
              </a:rPr>
              <a:t> – врожденная аплазия (отсутствие) влагалища и матки. Ключевым моментом этой аномалии является резорбция </a:t>
            </a:r>
            <a:r>
              <a:rPr lang="ru-RU" sz="2200" dirty="0" err="1" smtClean="0">
                <a:solidFill>
                  <a:schemeClr val="bg1"/>
                </a:solidFill>
                <a:latin typeface="Open Sans"/>
              </a:rPr>
              <a:t>мюллеровых</a:t>
            </a:r>
            <a:r>
              <a:rPr lang="ru-RU" sz="2200" dirty="0" smtClean="0">
                <a:solidFill>
                  <a:schemeClr val="bg1"/>
                </a:solidFill>
                <a:latin typeface="Open Sans"/>
              </a:rPr>
              <a:t> структур на этапе ранней стадии эмбриогенеза.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84663" y="1637271"/>
            <a:ext cx="93791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Поражение на уровне матки и влагалища, сопровождающееся отсутствием циклических изменений эндометрия менструального кровотечения и/или нарушением оттока менструальной крови.</a:t>
            </a:r>
          </a:p>
          <a:p>
            <a:r>
              <a:rPr lang="ru-RU" sz="2800" dirty="0" smtClean="0"/>
              <a:t>Синдром </a:t>
            </a:r>
            <a:r>
              <a:rPr lang="ru-RU" sz="2800" dirty="0" err="1" smtClean="0"/>
              <a:t>Майера-Рокитанского-Кюстера-Хаузера</a:t>
            </a:r>
            <a:r>
              <a:rPr lang="ru-RU" sz="2800" dirty="0" smtClean="0"/>
              <a:t> – первичное отсутствие менструаций при нормально развитых первичных и вторичных половых признаках, полное или частичное отсутствие матки и влагалища в 1/3 случаев ассоциированное с пороками развития мочевыводящих путей (эктопическая почка, удвоение почки, агенезия и </a:t>
            </a:r>
            <a:r>
              <a:rPr lang="ru-RU" sz="2800" dirty="0" err="1" smtClean="0"/>
              <a:t>др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53233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Синдром полной нечувствительности к андрогенам (</a:t>
            </a:r>
            <a:r>
              <a:rPr lang="ru-RU" dirty="0" err="1"/>
              <a:t>тестикулярная</a:t>
            </a:r>
            <a:r>
              <a:rPr lang="ru-RU" dirty="0"/>
              <a:t> феминизация) </a:t>
            </a:r>
            <a:r>
              <a:rPr lang="ru-RU" dirty="0" smtClean="0"/>
              <a:t>- первичное </a:t>
            </a:r>
            <a:r>
              <a:rPr lang="ru-RU" dirty="0"/>
              <a:t>отсутствие менструаций, </a:t>
            </a:r>
            <a:r>
              <a:rPr lang="ru-RU" dirty="0" err="1"/>
              <a:t>адренархе</a:t>
            </a:r>
            <a:r>
              <a:rPr lang="ru-RU" dirty="0"/>
              <a:t>. Фенотип женский, как правило, </a:t>
            </a:r>
            <a:r>
              <a:rPr lang="ru-RU" dirty="0" smtClean="0"/>
              <a:t>высокий рост</a:t>
            </a:r>
            <a:r>
              <a:rPr lang="ru-RU" dirty="0"/>
              <a:t>, недостаточно развитые молочных железы, отсутствие или скудное </a:t>
            </a:r>
            <a:r>
              <a:rPr lang="ru-RU" dirty="0" err="1"/>
              <a:t>оволосение</a:t>
            </a:r>
            <a:r>
              <a:rPr lang="ru-RU" dirty="0"/>
              <a:t> </a:t>
            </a:r>
            <a:r>
              <a:rPr lang="ru-RU" dirty="0" smtClean="0"/>
              <a:t>на лобке </a:t>
            </a:r>
            <a:r>
              <a:rPr lang="ru-RU" dirty="0"/>
              <a:t>и в подмышечных </a:t>
            </a:r>
            <a:r>
              <a:rPr lang="ru-RU" dirty="0" err="1" smtClean="0"/>
              <a:t>впадинах.Такие</a:t>
            </a:r>
            <a:r>
              <a:rPr lang="ru-RU" dirty="0" smtClean="0"/>
              <a:t> </a:t>
            </a:r>
            <a:r>
              <a:rPr lang="ru-RU" dirty="0"/>
              <a:t>анатомические дефекты, приводящие к первичной маточной аменорее, </a:t>
            </a:r>
            <a:r>
              <a:rPr lang="ru-RU" dirty="0" smtClean="0"/>
              <a:t>как изолированная </a:t>
            </a:r>
            <a:r>
              <a:rPr lang="ru-RU" dirty="0"/>
              <a:t>вагинальная агенезия, атрезия гимена характеризуются </a:t>
            </a:r>
            <a:r>
              <a:rPr lang="ru-RU" dirty="0" smtClean="0"/>
              <a:t>первичным отсутствием </a:t>
            </a:r>
            <a:r>
              <a:rPr lang="ru-RU" dirty="0"/>
              <a:t>менструаций и циклическими тазовыми болями, </a:t>
            </a:r>
            <a:r>
              <a:rPr lang="ru-RU" dirty="0" smtClean="0"/>
              <a:t>обусловленными </a:t>
            </a:r>
            <a:r>
              <a:rPr lang="ru-RU" dirty="0" err="1" smtClean="0"/>
              <a:t>гематокольпосом</a:t>
            </a:r>
            <a:r>
              <a:rPr lang="ru-RU" dirty="0"/>
              <a:t>, </a:t>
            </a:r>
            <a:r>
              <a:rPr lang="ru-RU" dirty="0" err="1"/>
              <a:t>гематометрой</a:t>
            </a:r>
            <a:r>
              <a:rPr lang="ru-RU" dirty="0"/>
              <a:t>, </a:t>
            </a:r>
            <a:r>
              <a:rPr lang="ru-RU" dirty="0" err="1"/>
              <a:t>гематосальпинксом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94218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177" y="1690688"/>
            <a:ext cx="6540137" cy="5167311"/>
          </a:xfrm>
        </p:spPr>
        <p:txBody>
          <a:bodyPr>
            <a:normAutofit/>
          </a:bodyPr>
          <a:lstStyle/>
          <a:p>
            <a:r>
              <a:rPr lang="ru-RU" dirty="0"/>
              <a:t>Внутриматочные </a:t>
            </a:r>
            <a:r>
              <a:rPr lang="ru-RU" dirty="0" err="1"/>
              <a:t>синехии</a:t>
            </a:r>
            <a:r>
              <a:rPr lang="ru-RU" dirty="0"/>
              <a:t> (синдром </a:t>
            </a:r>
            <a:r>
              <a:rPr lang="ru-RU" dirty="0" err="1"/>
              <a:t>Ашермана</a:t>
            </a:r>
            <a:r>
              <a:rPr lang="ru-RU" dirty="0"/>
              <a:t>) </a:t>
            </a:r>
            <a:r>
              <a:rPr lang="ru-RU" dirty="0" smtClean="0"/>
              <a:t>–развитие </a:t>
            </a:r>
            <a:r>
              <a:rPr lang="ru-RU" dirty="0" err="1" smtClean="0"/>
              <a:t>аменореи,сопровождающееся</a:t>
            </a:r>
            <a:r>
              <a:rPr lang="ru-RU" dirty="0" smtClean="0"/>
              <a:t> </a:t>
            </a:r>
            <a:r>
              <a:rPr lang="ru-RU" dirty="0"/>
              <a:t>циклическим </a:t>
            </a:r>
            <a:r>
              <a:rPr lang="ru-RU" dirty="0" err="1"/>
              <a:t>нагрубанием</a:t>
            </a:r>
            <a:r>
              <a:rPr lang="ru-RU" dirty="0"/>
              <a:t> молочных желез в сочетании </a:t>
            </a:r>
            <a:r>
              <a:rPr lang="ru-RU" dirty="0" smtClean="0"/>
              <a:t>с циклическими </a:t>
            </a:r>
            <a:r>
              <a:rPr lang="ru-RU" dirty="0"/>
              <a:t>болями внизу живота.</a:t>
            </a:r>
          </a:p>
        </p:txBody>
      </p:sp>
      <p:pic>
        <p:nvPicPr>
          <p:cNvPr id="4098" name="Picture 2" descr="C:\Users\Анжела\Desktop\vnutrimatochnye-cineh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3458" y="2547257"/>
            <a:ext cx="4973998" cy="3444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1633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412" y="403642"/>
            <a:ext cx="109728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Термин «аменорея» подразумевает под собой следующие состояния: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9499"/>
            <a:ext cx="10515600" cy="4731930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Отсутствие менструаций в течение 3 месяцев при ранее регулярном </a:t>
            </a:r>
            <a:r>
              <a:rPr lang="ru-RU" dirty="0" smtClean="0"/>
              <a:t>менструальном цикле</a:t>
            </a:r>
            <a:r>
              <a:rPr lang="ru-RU" dirty="0"/>
              <a:t>; </a:t>
            </a:r>
          </a:p>
          <a:p>
            <a:r>
              <a:rPr lang="ru-RU" dirty="0"/>
              <a:t>- Отсутствие менструаций в течение 6 месяцев при ранее нерегулярном </a:t>
            </a:r>
            <a:r>
              <a:rPr lang="ru-RU" dirty="0" smtClean="0"/>
              <a:t>менструальном цикле</a:t>
            </a:r>
            <a:r>
              <a:rPr lang="ru-RU" dirty="0"/>
              <a:t>; </a:t>
            </a:r>
          </a:p>
          <a:p>
            <a:r>
              <a:rPr lang="ru-RU" dirty="0"/>
              <a:t>- Отсутствие развития вторичных половых признаков и менструаций к возрасту 13 лет; </a:t>
            </a:r>
          </a:p>
          <a:p>
            <a:r>
              <a:rPr lang="ru-RU" dirty="0"/>
              <a:t>- Отсутствие менструаций при условии развития вторичных половых признаков к </a:t>
            </a:r>
            <a:r>
              <a:rPr lang="ru-RU" dirty="0" smtClean="0"/>
              <a:t>15 годам </a:t>
            </a:r>
            <a:r>
              <a:rPr lang="ru-RU" dirty="0"/>
              <a:t>жизни или в течение 3-х лет после </a:t>
            </a:r>
            <a:r>
              <a:rPr lang="ru-RU" dirty="0" err="1"/>
              <a:t>телархе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0578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Лечение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663" y="1788255"/>
            <a:ext cx="10972800" cy="462560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Рекомендуется создание искусственного влагалища (</a:t>
            </a:r>
            <a:r>
              <a:rPr lang="ru-RU" dirty="0" err="1" smtClean="0"/>
              <a:t>кольпопоэз</a:t>
            </a:r>
            <a:r>
              <a:rPr lang="ru-RU" dirty="0" smtClean="0"/>
              <a:t>) </a:t>
            </a:r>
            <a:r>
              <a:rPr lang="ru-RU" dirty="0" err="1" smtClean="0"/>
              <a:t>кольпоэлонгация</a:t>
            </a:r>
            <a:r>
              <a:rPr lang="ru-RU" dirty="0" smtClean="0"/>
              <a:t> </a:t>
            </a:r>
            <a:r>
              <a:rPr lang="ru-RU" dirty="0"/>
              <a:t>пациенткам с синдромом </a:t>
            </a:r>
            <a:r>
              <a:rPr lang="ru-RU" dirty="0" err="1"/>
              <a:t>Майера-Рокитанского-Кюстера-Хаузера</a:t>
            </a:r>
            <a:r>
              <a:rPr lang="ru-RU" dirty="0"/>
              <a:t> и </a:t>
            </a:r>
            <a:r>
              <a:rPr lang="ru-RU" dirty="0" smtClean="0"/>
              <a:t>при синдроме </a:t>
            </a:r>
            <a:r>
              <a:rPr lang="ru-RU" dirty="0"/>
              <a:t>нечувствительности к андрогенам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Рекомендуется </a:t>
            </a:r>
            <a:r>
              <a:rPr lang="ru-RU" dirty="0" err="1"/>
              <a:t>гонадэктомия</a:t>
            </a:r>
            <a:r>
              <a:rPr lang="ru-RU" dirty="0"/>
              <a:t> с последующей заместительной </a:t>
            </a:r>
            <a:r>
              <a:rPr lang="ru-RU" dirty="0" smtClean="0"/>
              <a:t>гормональной терапией </a:t>
            </a:r>
            <a:r>
              <a:rPr lang="ru-RU" dirty="0"/>
              <a:t>путем введения натуральных эстрогенов пациенткам с синдромом </a:t>
            </a:r>
            <a:r>
              <a:rPr lang="ru-RU" dirty="0" smtClean="0"/>
              <a:t>полной нечувствительности </a:t>
            </a:r>
            <a:r>
              <a:rPr lang="ru-RU" dirty="0"/>
              <a:t>к андрогенам (</a:t>
            </a:r>
            <a:r>
              <a:rPr lang="ru-RU" dirty="0" err="1"/>
              <a:t>тестикулярной</a:t>
            </a:r>
            <a:r>
              <a:rPr lang="ru-RU" dirty="0"/>
              <a:t> феминизации) после </a:t>
            </a:r>
            <a:r>
              <a:rPr lang="ru-RU" dirty="0" smtClean="0"/>
              <a:t>достижения полового </a:t>
            </a:r>
            <a:r>
              <a:rPr lang="ru-RU" dirty="0"/>
              <a:t>созревания в связи с высоким риском малигнизации </a:t>
            </a:r>
            <a:r>
              <a:rPr lang="ru-RU" dirty="0" smtClean="0"/>
              <a:t>гонад.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7759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3" y="1397726"/>
            <a:ext cx="11234057" cy="50030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 качестве эстрогенного компонента предпочтительнее </a:t>
            </a:r>
            <a:r>
              <a:rPr lang="ru-RU" dirty="0" smtClean="0"/>
              <a:t>назначать </a:t>
            </a:r>
            <a:r>
              <a:rPr lang="ru-RU" dirty="0" err="1" smtClean="0"/>
              <a:t>трансдермальные</a:t>
            </a:r>
            <a:r>
              <a:rPr lang="ru-RU" dirty="0" smtClean="0"/>
              <a:t> </a:t>
            </a:r>
            <a:r>
              <a:rPr lang="ru-RU" dirty="0"/>
              <a:t>формы </a:t>
            </a:r>
            <a:r>
              <a:rPr lang="ru-RU" dirty="0" err="1"/>
              <a:t>эстрадиола</a:t>
            </a:r>
            <a:r>
              <a:rPr lang="ru-RU" dirty="0"/>
              <a:t> (</a:t>
            </a:r>
            <a:r>
              <a:rPr lang="ru-RU" dirty="0" err="1"/>
              <a:t>эстрадиола</a:t>
            </a:r>
            <a:r>
              <a:rPr lang="ru-RU" dirty="0"/>
              <a:t> </a:t>
            </a:r>
            <a:r>
              <a:rPr lang="ru-RU" dirty="0" err="1"/>
              <a:t>гемигидрат</a:t>
            </a:r>
            <a:r>
              <a:rPr lang="ru-RU" dirty="0"/>
              <a:t> 2 мг/</a:t>
            </a:r>
            <a:r>
              <a:rPr lang="ru-RU" dirty="0" err="1"/>
              <a:t>сут</a:t>
            </a:r>
            <a:r>
              <a:rPr lang="ru-RU" dirty="0"/>
              <a:t> в форме геля </a:t>
            </a:r>
            <a:r>
              <a:rPr lang="ru-RU" dirty="0" smtClean="0"/>
              <a:t>или </a:t>
            </a:r>
            <a:r>
              <a:rPr lang="ru-RU" dirty="0" err="1" smtClean="0"/>
              <a:t>эстрадиол</a:t>
            </a:r>
            <a:r>
              <a:rPr lang="ru-RU" dirty="0" smtClean="0"/>
              <a:t> </a:t>
            </a:r>
            <a:r>
              <a:rPr lang="ru-RU" dirty="0"/>
              <a:t>100 мкг/</a:t>
            </a:r>
            <a:r>
              <a:rPr lang="ru-RU" dirty="0" err="1"/>
              <a:t>сут</a:t>
            </a:r>
            <a:r>
              <a:rPr lang="ru-RU" dirty="0"/>
              <a:t> в виде пластыря). Дополнительного назначения </a:t>
            </a:r>
            <a:r>
              <a:rPr lang="ru-RU" dirty="0" err="1"/>
              <a:t>прогестагенов</a:t>
            </a:r>
            <a:r>
              <a:rPr lang="ru-RU" dirty="0"/>
              <a:t> </a:t>
            </a:r>
            <a:r>
              <a:rPr lang="ru-RU" dirty="0" smtClean="0"/>
              <a:t>не требуется</a:t>
            </a:r>
            <a:r>
              <a:rPr lang="ru-RU" dirty="0"/>
              <a:t>.</a:t>
            </a:r>
          </a:p>
          <a:p>
            <a:r>
              <a:rPr lang="ru-RU" dirty="0"/>
              <a:t>Рекомендуются реконструктивные пластические операции пациенткам с </a:t>
            </a:r>
            <a:r>
              <a:rPr lang="ru-RU" dirty="0" smtClean="0"/>
              <a:t>атрезией гимена</a:t>
            </a:r>
            <a:r>
              <a:rPr lang="ru-RU" dirty="0"/>
              <a:t>, изолированной вагинальной агенезией для восстановления оттока </a:t>
            </a:r>
            <a:r>
              <a:rPr lang="ru-RU" dirty="0" smtClean="0"/>
              <a:t>менструальной крови </a:t>
            </a:r>
            <a:r>
              <a:rPr lang="ru-RU" dirty="0"/>
              <a:t>и обеспечения условий для половой жизни. </a:t>
            </a:r>
          </a:p>
          <a:p>
            <a:r>
              <a:rPr lang="ru-RU" dirty="0"/>
              <a:t>Рекомендуется проведение </a:t>
            </a:r>
            <a:r>
              <a:rPr lang="ru-RU" dirty="0" err="1"/>
              <a:t>гистероскопии</a:t>
            </a:r>
            <a:r>
              <a:rPr lang="ru-RU" dirty="0"/>
              <a:t> с разрушением внутриматочных </a:t>
            </a:r>
            <a:r>
              <a:rPr lang="ru-RU" dirty="0" err="1" smtClean="0"/>
              <a:t>синехий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последующим назначением заместительной гормональной терапии - в </a:t>
            </a:r>
            <a:r>
              <a:rPr lang="ru-RU" dirty="0" smtClean="0"/>
              <a:t>циклическом режиме </a:t>
            </a:r>
            <a:r>
              <a:rPr lang="ru-RU" dirty="0"/>
              <a:t>пациенткам с синдромом </a:t>
            </a:r>
            <a:r>
              <a:rPr lang="ru-RU" dirty="0" err="1"/>
              <a:t>Ашермана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2925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Гистерорезектоскопия</a:t>
            </a:r>
            <a:r>
              <a:rPr lang="ru-RU" dirty="0"/>
              <a:t> с разрушением внутриматочных </a:t>
            </a:r>
            <a:r>
              <a:rPr lang="ru-RU" dirty="0" err="1"/>
              <a:t>синехий</a:t>
            </a:r>
            <a:r>
              <a:rPr lang="ru-RU" dirty="0"/>
              <a:t> </a:t>
            </a:r>
            <a:r>
              <a:rPr lang="ru-RU" dirty="0" smtClean="0"/>
              <a:t>и последующим </a:t>
            </a:r>
            <a:r>
              <a:rPr lang="ru-RU" dirty="0"/>
              <a:t>назначением заместительной гормональной терапии в циклическом </a:t>
            </a:r>
            <a:r>
              <a:rPr lang="ru-RU" dirty="0" smtClean="0"/>
              <a:t>режиме для </a:t>
            </a:r>
            <a:r>
              <a:rPr lang="ru-RU" dirty="0"/>
              <a:t>восстановления менструального цикла и проведения ранней диагностики </a:t>
            </a:r>
            <a:r>
              <a:rPr lang="ru-RU" dirty="0" smtClean="0"/>
              <a:t>патологии эндометрия </a:t>
            </a:r>
            <a:r>
              <a:rPr lang="ru-RU" dirty="0"/>
              <a:t>(в связи с маскировкой симптомов) </a:t>
            </a:r>
            <a:r>
              <a:rPr lang="ru-RU" dirty="0" smtClean="0"/>
              <a:t>. </a:t>
            </a:r>
            <a:r>
              <a:rPr lang="ru-RU" dirty="0"/>
              <a:t>В качестве эстрогенного </a:t>
            </a:r>
            <a:r>
              <a:rPr lang="ru-RU" dirty="0" smtClean="0"/>
              <a:t>компонента возможно </a:t>
            </a:r>
            <a:r>
              <a:rPr lang="ru-RU" dirty="0"/>
              <a:t>назначать пероральные формы </a:t>
            </a:r>
            <a:r>
              <a:rPr lang="ru-RU" dirty="0" err="1"/>
              <a:t>эстрадиола</a:t>
            </a:r>
            <a:r>
              <a:rPr lang="ru-RU" dirty="0"/>
              <a:t> 4 мг/</a:t>
            </a:r>
            <a:r>
              <a:rPr lang="ru-RU" dirty="0" err="1"/>
              <a:t>сут</a:t>
            </a:r>
            <a:r>
              <a:rPr lang="ru-RU" dirty="0"/>
              <a:t> или </a:t>
            </a:r>
            <a:r>
              <a:rPr lang="ru-RU" dirty="0" err="1" smtClean="0"/>
              <a:t>трансдермальные</a:t>
            </a:r>
            <a:r>
              <a:rPr lang="ru-RU" dirty="0"/>
              <a:t> </a:t>
            </a:r>
            <a:r>
              <a:rPr lang="ru-RU" dirty="0" smtClean="0"/>
              <a:t>формы </a:t>
            </a:r>
            <a:r>
              <a:rPr lang="ru-RU" dirty="0" err="1"/>
              <a:t>эстрадиола</a:t>
            </a:r>
            <a:r>
              <a:rPr lang="ru-RU" dirty="0"/>
              <a:t> (</a:t>
            </a:r>
            <a:r>
              <a:rPr lang="ru-RU" dirty="0" err="1"/>
              <a:t>эстрадиола</a:t>
            </a:r>
            <a:r>
              <a:rPr lang="ru-RU" dirty="0"/>
              <a:t> </a:t>
            </a:r>
            <a:r>
              <a:rPr lang="ru-RU" dirty="0" err="1"/>
              <a:t>гемигидрат</a:t>
            </a:r>
            <a:r>
              <a:rPr lang="ru-RU" dirty="0"/>
              <a:t> 2 мг/</a:t>
            </a:r>
            <a:r>
              <a:rPr lang="ru-RU" dirty="0" err="1"/>
              <a:t>сут</a:t>
            </a:r>
            <a:r>
              <a:rPr lang="ru-RU" dirty="0"/>
              <a:t> в форме геля или </a:t>
            </a:r>
            <a:r>
              <a:rPr lang="ru-RU" dirty="0" err="1"/>
              <a:t>эстрадиол</a:t>
            </a:r>
            <a:r>
              <a:rPr lang="ru-RU" dirty="0"/>
              <a:t> </a:t>
            </a:r>
            <a:r>
              <a:rPr lang="ru-RU" dirty="0" smtClean="0"/>
              <a:t>50-100  мкг/</a:t>
            </a:r>
            <a:r>
              <a:rPr lang="ru-RU" dirty="0" err="1" smtClean="0"/>
              <a:t>сут</a:t>
            </a:r>
            <a:r>
              <a:rPr lang="ru-RU" dirty="0" smtClean="0"/>
              <a:t> </a:t>
            </a:r>
            <a:r>
              <a:rPr lang="ru-RU" dirty="0"/>
              <a:t>в виде пластыря) в течение 4-х недель в комбинации с </a:t>
            </a:r>
            <a:r>
              <a:rPr lang="ru-RU" dirty="0" err="1"/>
              <a:t>прогестагенами</a:t>
            </a:r>
            <a:r>
              <a:rPr lang="ru-RU" dirty="0"/>
              <a:t> в </a:t>
            </a:r>
            <a:r>
              <a:rPr lang="ru-RU" dirty="0" smtClean="0"/>
              <a:t>сочетании с </a:t>
            </a:r>
            <a:r>
              <a:rPr lang="ru-RU" dirty="0" err="1"/>
              <a:t>микронизированным</a:t>
            </a:r>
            <a:r>
              <a:rPr lang="ru-RU" dirty="0"/>
              <a:t> прогестероном в дозе 200 мг/</a:t>
            </a:r>
            <a:r>
              <a:rPr lang="ru-RU" dirty="0" err="1"/>
              <a:t>сут</a:t>
            </a:r>
            <a:r>
              <a:rPr lang="ru-RU" dirty="0"/>
              <a:t> или </a:t>
            </a:r>
            <a:r>
              <a:rPr lang="ru-RU" dirty="0" err="1"/>
              <a:t>дирогестероном</a:t>
            </a:r>
            <a:r>
              <a:rPr lang="ru-RU" dirty="0"/>
              <a:t> 20 мг/</a:t>
            </a:r>
            <a:r>
              <a:rPr lang="ru-RU" dirty="0" err="1"/>
              <a:t>сут</a:t>
            </a:r>
            <a:r>
              <a:rPr lang="ru-RU" dirty="0"/>
              <a:t> </a:t>
            </a:r>
            <a:r>
              <a:rPr lang="ru-RU" dirty="0" smtClean="0"/>
              <a:t>на срок </a:t>
            </a:r>
            <a:r>
              <a:rPr lang="ru-RU" dirty="0"/>
              <a:t>не менее 10-12 дней с 16 дня цикла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8988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  <a:noFill/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chemeClr val="accent1"/>
                </a:solidFill>
              </a:rPr>
              <a:t>Диагностика</a:t>
            </a:r>
            <a:endParaRPr lang="ru-RU" altLang="ru-RU" dirty="0" smtClean="0">
              <a:solidFill>
                <a:schemeClr val="accent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955074" y="1712912"/>
            <a:ext cx="8229600" cy="5145088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dirty="0"/>
              <a:t>Анамнез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Данные общего осмотра и специального гинекологического исследования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Тесты функциональной диагностики (ТФС)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Исследование уровня половых гормонов, гормонов щитовидной железы, пролактина, ФСГ, ЛГ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Определение полового хроматина и кариотипа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Пробы: </a:t>
            </a:r>
            <a:r>
              <a:rPr lang="ru-RU" altLang="ru-RU" sz="2400" dirty="0" err="1"/>
              <a:t>прогестероновая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эстроген-прогестероновая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дексаметазоновая</a:t>
            </a:r>
            <a:endParaRPr lang="ru-RU" altLang="ru-RU" sz="2400" dirty="0"/>
          </a:p>
          <a:p>
            <a:pPr>
              <a:lnSpc>
                <a:spcPct val="90000"/>
              </a:lnSpc>
            </a:pPr>
            <a:r>
              <a:rPr lang="ru-RU" altLang="ru-RU" sz="2400" dirty="0"/>
              <a:t>Краниография, КТ головного мозга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УЗИ органов малого таза</a:t>
            </a:r>
          </a:p>
          <a:p>
            <a:pPr>
              <a:lnSpc>
                <a:spcPct val="90000"/>
              </a:lnSpc>
            </a:pPr>
            <a:r>
              <a:rPr lang="ru-RU" altLang="ru-RU" sz="2400" dirty="0" err="1"/>
              <a:t>Гистероскопия</a:t>
            </a:r>
            <a:r>
              <a:rPr lang="ru-RU" altLang="ru-RU" sz="2400" dirty="0"/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Лапароскопия</a:t>
            </a:r>
          </a:p>
          <a:p>
            <a:pPr>
              <a:lnSpc>
                <a:spcPct val="90000"/>
              </a:lnSpc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085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Эпидемиология заболевания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Среди женщин репродуктивного возраста распространенность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аменореи </a:t>
            </a:r>
            <a:r>
              <a:rPr lang="ru-RU" dirty="0"/>
              <a:t>варьирует от </a:t>
            </a:r>
            <a:r>
              <a:rPr lang="ru-RU" dirty="0" smtClean="0"/>
              <a:t>5% до </a:t>
            </a:r>
            <a:r>
              <a:rPr lang="ru-RU" dirty="0"/>
              <a:t>13%, </a:t>
            </a:r>
            <a:endParaRPr lang="ru-RU" dirty="0" smtClean="0"/>
          </a:p>
          <a:p>
            <a:r>
              <a:rPr lang="ru-RU" dirty="0" err="1" smtClean="0"/>
              <a:t>олигоменореи</a:t>
            </a:r>
            <a:r>
              <a:rPr lang="ru-RU" dirty="0" smtClean="0"/>
              <a:t> </a:t>
            </a:r>
            <a:r>
              <a:rPr lang="ru-RU" dirty="0"/>
              <a:t>- от 8% до 22%</a:t>
            </a:r>
          </a:p>
          <a:p>
            <a:r>
              <a:rPr lang="ru-RU" dirty="0"/>
              <a:t>Соотношение первичной и вторичной аменореи – 1:10.</a:t>
            </a:r>
          </a:p>
        </p:txBody>
      </p:sp>
    </p:spTree>
    <p:extLst>
      <p:ext uri="{BB962C8B-B14F-4D97-AF65-F5344CB8AC3E}">
        <p14:creationId xmlns:p14="http://schemas.microsoft.com/office/powerpoint/2010/main" xmlns="" val="174091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539933"/>
            <a:ext cx="11586755" cy="1079862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Особенности кодирования заболевания или состояния (группы заболеваний или</a:t>
            </a:r>
            <a:br>
              <a:rPr lang="ru-RU" sz="2700" b="1" dirty="0"/>
            </a:br>
            <a:r>
              <a:rPr lang="ru-RU" sz="2700" b="1" dirty="0"/>
              <a:t>состояний) по Международной статистической классификации болезней и проблем,</a:t>
            </a:r>
            <a:br>
              <a:rPr lang="ru-RU" sz="2700" b="1" dirty="0"/>
            </a:br>
            <a:r>
              <a:rPr lang="ru-RU" sz="2700" b="1" dirty="0"/>
              <a:t>связанных со здоровьем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034" y="1763487"/>
            <a:ext cx="10972800" cy="5355772"/>
          </a:xfrm>
        </p:spPr>
        <p:txBody>
          <a:bodyPr/>
          <a:lstStyle/>
          <a:p>
            <a:r>
              <a:rPr lang="ru-RU" sz="2800" dirty="0"/>
              <a:t>N91. Отсутствие менструаций; скудные и редкие менструации;</a:t>
            </a:r>
          </a:p>
          <a:p>
            <a:r>
              <a:rPr lang="ru-RU" sz="2800" dirty="0"/>
              <a:t>N91.0 Первичная аменорея</a:t>
            </a:r>
          </a:p>
          <a:p>
            <a:r>
              <a:rPr lang="ru-RU" sz="2800" dirty="0"/>
              <a:t>N91.1 Вторичная аменорея</a:t>
            </a:r>
          </a:p>
          <a:p>
            <a:r>
              <a:rPr lang="ru-RU" sz="2800" dirty="0"/>
              <a:t>N91.2 Аменорея неуточненная</a:t>
            </a:r>
          </a:p>
          <a:p>
            <a:r>
              <a:rPr lang="ru-RU" sz="2800" dirty="0"/>
              <a:t>N91.3 Первичная </a:t>
            </a:r>
            <a:r>
              <a:rPr lang="ru-RU" sz="2800" dirty="0" err="1"/>
              <a:t>олигоменорея</a:t>
            </a:r>
            <a:endParaRPr lang="ru-RU" sz="2800" dirty="0"/>
          </a:p>
          <a:p>
            <a:r>
              <a:rPr lang="ru-RU" sz="2800" dirty="0"/>
              <a:t>N91.4 Вторичная </a:t>
            </a:r>
            <a:r>
              <a:rPr lang="ru-RU" sz="2800" dirty="0" err="1"/>
              <a:t>олигоменорея</a:t>
            </a:r>
            <a:endParaRPr lang="ru-RU" sz="2800" dirty="0"/>
          </a:p>
          <a:p>
            <a:r>
              <a:rPr lang="ru-RU" sz="2800" dirty="0"/>
              <a:t>N91.5 </a:t>
            </a:r>
            <a:r>
              <a:rPr lang="ru-RU" sz="2800" dirty="0" err="1"/>
              <a:t>Олигоменорея</a:t>
            </a:r>
            <a:r>
              <a:rPr lang="ru-RU" sz="2800" dirty="0"/>
              <a:t> неуточненная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772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классификации ВОЗ выделяют 3 категории аменореи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I – недостаточная продукция эстрогенов при нормальных или пониженных </a:t>
            </a:r>
            <a:r>
              <a:rPr lang="ru-RU" dirty="0" smtClean="0"/>
              <a:t>уровнях ФСГ</a:t>
            </a:r>
            <a:r>
              <a:rPr lang="ru-RU" dirty="0"/>
              <a:t>, нормальных уровнях пролактина, отсутствии поражений </a:t>
            </a:r>
            <a:r>
              <a:rPr lang="ru-RU" dirty="0" smtClean="0"/>
              <a:t>гипоталамо-гипофизарной области </a:t>
            </a:r>
            <a:r>
              <a:rPr lang="ru-RU" dirty="0"/>
              <a:t>( ФГА, </a:t>
            </a:r>
            <a:r>
              <a:rPr lang="ru-RU" dirty="0" err="1"/>
              <a:t>гипогонадотропный</a:t>
            </a:r>
            <a:r>
              <a:rPr lang="ru-RU" dirty="0"/>
              <a:t> </a:t>
            </a:r>
            <a:r>
              <a:rPr lang="ru-RU" dirty="0" err="1"/>
              <a:t>гипогонадизм</a:t>
            </a:r>
            <a:r>
              <a:rPr lang="ru-RU" dirty="0"/>
              <a:t>);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II – нет очевидного снижения продукции эстрогенов, нормальные уровня ФСГ </a:t>
            </a:r>
            <a:r>
              <a:rPr lang="ru-RU" dirty="0" smtClean="0"/>
              <a:t>и пролактина </a:t>
            </a:r>
            <a:r>
              <a:rPr lang="ru-RU" dirty="0"/>
              <a:t>( СПКЯ, </a:t>
            </a:r>
            <a:r>
              <a:rPr lang="ru-RU" dirty="0" smtClean="0"/>
              <a:t>ВДКН(</a:t>
            </a:r>
            <a:r>
              <a:rPr lang="ru-RU" dirty="0"/>
              <a:t>врожденная дисфункция коры </a:t>
            </a:r>
            <a:r>
              <a:rPr lang="ru-RU" dirty="0" smtClean="0"/>
              <a:t>надпочечников));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III – повышение уровня ФСГ, указывающие на недостаточность яичников (</a:t>
            </a:r>
            <a:r>
              <a:rPr lang="ru-RU" dirty="0" err="1" smtClean="0"/>
              <a:t>ПНЯ,дисгенезия</a:t>
            </a:r>
            <a:r>
              <a:rPr lang="ru-RU" dirty="0" smtClean="0"/>
              <a:t> </a:t>
            </a:r>
            <a:r>
              <a:rPr lang="ru-RU" dirty="0"/>
              <a:t>гонад).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767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Первичная </a:t>
            </a:r>
            <a:r>
              <a:rPr lang="ru-RU" b="1" dirty="0" smtClean="0"/>
              <a:t>аменорея</a:t>
            </a:r>
            <a:r>
              <a:rPr lang="ru-RU" b="1" dirty="0"/>
              <a:t> связанная с нарушением функции гипоталамуса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Первичная аменорея</a:t>
            </a:r>
            <a:r>
              <a:rPr lang="ru-RU" dirty="0"/>
              <a:t>, связанная с нарушением функции гипоталамуса наиболее </a:t>
            </a:r>
            <a:r>
              <a:rPr lang="ru-RU" dirty="0" smtClean="0"/>
              <a:t>часто проявляется </a:t>
            </a:r>
            <a:r>
              <a:rPr lang="ru-RU" dirty="0"/>
              <a:t>первичным </a:t>
            </a:r>
            <a:r>
              <a:rPr lang="ru-RU" dirty="0" err="1"/>
              <a:t>гипогонадотропным</a:t>
            </a:r>
            <a:r>
              <a:rPr lang="ru-RU" dirty="0"/>
              <a:t> </a:t>
            </a:r>
            <a:r>
              <a:rPr lang="ru-RU" dirty="0" err="1"/>
              <a:t>гипогонадизмом</a:t>
            </a:r>
            <a:r>
              <a:rPr lang="ru-RU" dirty="0"/>
              <a:t>, в основном </a:t>
            </a:r>
            <a:r>
              <a:rPr lang="ru-RU" dirty="0" err="1" smtClean="0"/>
              <a:t>обусловленым</a:t>
            </a:r>
            <a:r>
              <a:rPr lang="ru-RU" dirty="0" smtClean="0"/>
              <a:t> мутациями </a:t>
            </a:r>
            <a:r>
              <a:rPr lang="ru-RU" dirty="0"/>
              <a:t>генов, отвечающих за секрецию гонадотропин-</a:t>
            </a:r>
            <a:r>
              <a:rPr lang="ru-RU" dirty="0" err="1"/>
              <a:t>рилизинг</a:t>
            </a:r>
            <a:r>
              <a:rPr lang="ru-RU" dirty="0"/>
              <a:t>-гормона (</a:t>
            </a:r>
            <a:r>
              <a:rPr lang="ru-RU" dirty="0" err="1"/>
              <a:t>ГнРГ</a:t>
            </a:r>
            <a:r>
              <a:rPr lang="ru-RU" dirty="0"/>
              <a:t>) </a:t>
            </a:r>
            <a:r>
              <a:rPr lang="ru-RU" dirty="0" smtClean="0"/>
              <a:t>и чувствительность </a:t>
            </a:r>
            <a:r>
              <a:rPr lang="ru-RU" dirty="0"/>
              <a:t>к нему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Первичный </a:t>
            </a:r>
            <a:r>
              <a:rPr lang="ru-RU" dirty="0" err="1"/>
              <a:t>гипогонадотропный</a:t>
            </a:r>
            <a:r>
              <a:rPr lang="ru-RU" dirty="0"/>
              <a:t> </a:t>
            </a:r>
            <a:r>
              <a:rPr lang="ru-RU" dirty="0" err="1"/>
              <a:t>гипогонадизм</a:t>
            </a:r>
            <a:r>
              <a:rPr lang="ru-RU" dirty="0"/>
              <a:t> в сочетании с </a:t>
            </a:r>
            <a:r>
              <a:rPr lang="ru-RU" dirty="0" err="1"/>
              <a:t>аносмией</a:t>
            </a:r>
            <a:r>
              <a:rPr lang="ru-RU" dirty="0"/>
              <a:t> </a:t>
            </a:r>
            <a:r>
              <a:rPr lang="ru-RU" dirty="0" smtClean="0"/>
              <a:t>является патогномоничным </a:t>
            </a:r>
            <a:r>
              <a:rPr lang="ru-RU" dirty="0"/>
              <a:t>признаком синдрома </a:t>
            </a:r>
            <a:r>
              <a:rPr lang="ru-RU" dirty="0" err="1"/>
              <a:t>Каллмана</a:t>
            </a:r>
            <a:r>
              <a:rPr lang="ru-RU" dirty="0"/>
              <a:t>. Развитие синдрома связано </a:t>
            </a:r>
            <a:r>
              <a:rPr lang="ru-RU" dirty="0" smtClean="0"/>
              <a:t>с нарушением </a:t>
            </a:r>
            <a:r>
              <a:rPr lang="ru-RU" dirty="0"/>
              <a:t>миграции гонадотропин-</a:t>
            </a:r>
            <a:r>
              <a:rPr lang="ru-RU" dirty="0" err="1"/>
              <a:t>рилизинг</a:t>
            </a:r>
            <a:r>
              <a:rPr lang="ru-RU" dirty="0"/>
              <a:t> нейронов в передние </a:t>
            </a:r>
            <a:r>
              <a:rPr lang="ru-RU" dirty="0" smtClean="0"/>
              <a:t>отделы гипоталамуса</a:t>
            </a:r>
            <a:r>
              <a:rPr lang="ru-RU" dirty="0"/>
              <a:t>. Заболевание генетически обусловлено, характеризуется дефектом </a:t>
            </a:r>
            <a:r>
              <a:rPr lang="ru-RU" dirty="0" smtClean="0"/>
              <a:t>гена KAL1 </a:t>
            </a:r>
            <a:r>
              <a:rPr lang="ru-RU" dirty="0"/>
              <a:t>в Х-хромосоме и наследуется аутосомно-рецессивно 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840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вторичной </a:t>
            </a:r>
            <a:r>
              <a:rPr lang="ru-RU" b="1" dirty="0" smtClean="0"/>
              <a:t>аменореи,</a:t>
            </a:r>
            <a:r>
              <a:rPr lang="ru-RU" b="1" dirty="0"/>
              <a:t> связанной с дисфункцией гипоталамуса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Наиболее частой причиной вторичной аменореи, связанной с дисфункцией </a:t>
            </a:r>
            <a:r>
              <a:rPr lang="ru-RU" dirty="0" smtClean="0"/>
              <a:t>гипоталамуса является ФГА(</a:t>
            </a:r>
            <a:r>
              <a:rPr lang="ru-RU" dirty="0"/>
              <a:t>функциональная гипоталамическая </a:t>
            </a:r>
            <a:r>
              <a:rPr lang="ru-RU" dirty="0" smtClean="0"/>
              <a:t>аменорея). </a:t>
            </a:r>
            <a:r>
              <a:rPr lang="ru-RU" dirty="0"/>
              <a:t>Для данной формы аменореи характерно прекращение менструаций </a:t>
            </a:r>
            <a:r>
              <a:rPr lang="ru-RU" dirty="0" smtClean="0"/>
              <a:t>на фоне </a:t>
            </a:r>
            <a:r>
              <a:rPr lang="ru-RU" dirty="0"/>
              <a:t>стресса, чрезмерных физических нагрузок или снижения массы тела. В </a:t>
            </a:r>
            <a:r>
              <a:rPr lang="ru-RU" dirty="0" smtClean="0"/>
              <a:t>патогенезе данной </a:t>
            </a:r>
            <a:r>
              <a:rPr lang="ru-RU" dirty="0"/>
              <a:t>формы аменореи важную роль играет лептин, являющийся регулятором </a:t>
            </a:r>
            <a:r>
              <a:rPr lang="ru-RU" dirty="0" smtClean="0"/>
              <a:t>секреции </a:t>
            </a:r>
            <a:r>
              <a:rPr lang="ru-RU" dirty="0" err="1" smtClean="0"/>
              <a:t>ГнРГ</a:t>
            </a:r>
            <a:r>
              <a:rPr lang="ru-RU" dirty="0" smtClean="0"/>
              <a:t> </a:t>
            </a:r>
            <a:r>
              <a:rPr lang="ru-RU" dirty="0"/>
              <a:t>и снижающийся при хроническом энергетическом </a:t>
            </a:r>
            <a:r>
              <a:rPr lang="ru-RU" dirty="0" smtClean="0"/>
              <a:t>дефиците.</a:t>
            </a:r>
          </a:p>
          <a:p>
            <a:r>
              <a:rPr lang="ru-RU" dirty="0"/>
              <a:t>К редким формам гипоталамической аменореи относят опухоли </a:t>
            </a:r>
            <a:r>
              <a:rPr lang="ru-RU" dirty="0" smtClean="0"/>
              <a:t>гипоталамической области </a:t>
            </a:r>
            <a:r>
              <a:rPr lang="ru-RU" dirty="0"/>
              <a:t>или инфекционные поражения гипоталамуса вследствие туберкулеза, </a:t>
            </a:r>
            <a:r>
              <a:rPr lang="ru-RU" dirty="0" err="1" smtClean="0"/>
              <a:t>сифилиса,энцефалита</a:t>
            </a:r>
            <a:r>
              <a:rPr lang="ru-RU" dirty="0" smtClean="0"/>
              <a:t> </a:t>
            </a:r>
            <a:r>
              <a:rPr lang="ru-RU" dirty="0"/>
              <a:t>или менингита.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751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Клиника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Функциональная гипоталамическая аменорея. Для данной формы аменореи </a:t>
            </a:r>
            <a:r>
              <a:rPr lang="ru-RU" dirty="0" smtClean="0"/>
              <a:t>характерно прекращение </a:t>
            </a:r>
            <a:r>
              <a:rPr lang="ru-RU" dirty="0"/>
              <a:t>менструаций на фоне потери массы тела. Нередко </a:t>
            </a:r>
            <a:r>
              <a:rPr lang="ru-RU" dirty="0" smtClean="0"/>
              <a:t>выявляются </a:t>
            </a:r>
            <a:r>
              <a:rPr lang="ru-RU" dirty="0" err="1" smtClean="0"/>
              <a:t>субсиндромальные</a:t>
            </a:r>
            <a:r>
              <a:rPr lang="ru-RU" dirty="0" smtClean="0"/>
              <a:t> </a:t>
            </a:r>
            <a:r>
              <a:rPr lang="ru-RU" dirty="0"/>
              <a:t>психические нарушения в виде расстройств приема пищи (</a:t>
            </a:r>
            <a:r>
              <a:rPr lang="ru-RU" dirty="0" err="1" smtClean="0"/>
              <a:t>анорексия,булимия</a:t>
            </a:r>
            <a:r>
              <a:rPr lang="ru-RU" dirty="0"/>
              <a:t>), биполярного расстройства, тревожно-депрессивные расстройства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976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174</TotalTime>
  <Words>1771</Words>
  <Application>Microsoft Office PowerPoint</Application>
  <PresentationFormat>Произвольный</PresentationFormat>
  <Paragraphs>104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Модульная</vt:lpstr>
      <vt:lpstr>Аменорея</vt:lpstr>
      <vt:lpstr>Слайд 2</vt:lpstr>
      <vt:lpstr>Термин «аменорея» подразумевает под собой следующие состояния: </vt:lpstr>
      <vt:lpstr>Эпидемиология заболевания</vt:lpstr>
      <vt:lpstr>Особенности кодирования заболевания или состояния (группы заболеваний или состояний) по Международной статистической классификации болезней и проблем, связанных со здоровьем </vt:lpstr>
      <vt:lpstr>По классификации ВОЗ выделяют 3 категории аменореи</vt:lpstr>
      <vt:lpstr>Первичная аменорея связанная с нарушением функции гипоталамуса </vt:lpstr>
      <vt:lpstr>вторичной аменореи, связанной с дисфункцией гипоталамуса </vt:lpstr>
      <vt:lpstr>Клиника</vt:lpstr>
      <vt:lpstr>Лечение</vt:lpstr>
      <vt:lpstr>Первичная гипофизарная аменорея</vt:lpstr>
      <vt:lpstr>Вторичная гипофизарная аменорея</vt:lpstr>
      <vt:lpstr>Клиника</vt:lpstr>
      <vt:lpstr>Лечение</vt:lpstr>
      <vt:lpstr>Слайд 15</vt:lpstr>
      <vt:lpstr>Слайд 16</vt:lpstr>
      <vt:lpstr>Слайд 17</vt:lpstr>
      <vt:lpstr>Первичная яичниковая аменорея</vt:lpstr>
      <vt:lpstr>Слайд 19</vt:lpstr>
      <vt:lpstr>синдром Тернера</vt:lpstr>
      <vt:lpstr>Вторичная яичниковая аменорея</vt:lpstr>
      <vt:lpstr>Клиника</vt:lpstr>
      <vt:lpstr>Лечение</vt:lpstr>
      <vt:lpstr>Слайд 24</vt:lpstr>
      <vt:lpstr>Слайд 25</vt:lpstr>
      <vt:lpstr>Маточные формы аменореи</vt:lpstr>
      <vt:lpstr>Синдром Рокитанского-Кюстнера-Майера-Хаузера – врожденная аплазия (отсутствие) влагалища и матки. Ключевым моментом этой аномалии является резорбция мюллеровых структур на этапе ранней стадии эмбриогенеза. </vt:lpstr>
      <vt:lpstr>Слайд 28</vt:lpstr>
      <vt:lpstr>Слайд 29</vt:lpstr>
      <vt:lpstr>Лечение</vt:lpstr>
      <vt:lpstr>Слайд 31</vt:lpstr>
      <vt:lpstr>Слайд 32</vt:lpstr>
      <vt:lpstr>Диагностика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Зарема</dc:creator>
  <cp:lastModifiedBy>Анжела</cp:lastModifiedBy>
  <cp:revision>20</cp:revision>
  <dcterms:created xsi:type="dcterms:W3CDTF">2020-05-06T18:50:25Z</dcterms:created>
  <dcterms:modified xsi:type="dcterms:W3CDTF">2020-11-25T13:29:41Z</dcterms:modified>
</cp:coreProperties>
</file>