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7" r:id="rId1"/>
  </p:sldMasterIdLst>
  <p:notesMasterIdLst>
    <p:notesMasterId r:id="rId50"/>
  </p:notesMasterIdLst>
  <p:handoutMasterIdLst>
    <p:handoutMasterId r:id="rId51"/>
  </p:handoutMasterIdLst>
  <p:sldIdLst>
    <p:sldId id="257" r:id="rId2"/>
    <p:sldId id="370" r:id="rId3"/>
    <p:sldId id="371" r:id="rId4"/>
    <p:sldId id="372" r:id="rId5"/>
    <p:sldId id="376" r:id="rId6"/>
    <p:sldId id="378" r:id="rId7"/>
    <p:sldId id="379" r:id="rId8"/>
    <p:sldId id="374" r:id="rId9"/>
    <p:sldId id="380" r:id="rId10"/>
    <p:sldId id="332" r:id="rId11"/>
    <p:sldId id="333" r:id="rId12"/>
    <p:sldId id="339" r:id="rId13"/>
    <p:sldId id="334" r:id="rId14"/>
    <p:sldId id="335" r:id="rId15"/>
    <p:sldId id="344" r:id="rId16"/>
    <p:sldId id="345" r:id="rId17"/>
    <p:sldId id="346" r:id="rId18"/>
    <p:sldId id="348" r:id="rId19"/>
    <p:sldId id="349" r:id="rId20"/>
    <p:sldId id="350" r:id="rId21"/>
    <p:sldId id="352" r:id="rId22"/>
    <p:sldId id="353" r:id="rId23"/>
    <p:sldId id="354" r:id="rId24"/>
    <p:sldId id="279" r:id="rId25"/>
    <p:sldId id="381" r:id="rId26"/>
    <p:sldId id="355" r:id="rId27"/>
    <p:sldId id="356" r:id="rId28"/>
    <p:sldId id="382" r:id="rId29"/>
    <p:sldId id="384" r:id="rId30"/>
    <p:sldId id="385" r:id="rId31"/>
    <p:sldId id="386" r:id="rId32"/>
    <p:sldId id="388" r:id="rId33"/>
    <p:sldId id="357" r:id="rId34"/>
    <p:sldId id="389" r:id="rId35"/>
    <p:sldId id="391" r:id="rId36"/>
    <p:sldId id="392" r:id="rId37"/>
    <p:sldId id="393" r:id="rId38"/>
    <p:sldId id="394" r:id="rId39"/>
    <p:sldId id="395" r:id="rId40"/>
    <p:sldId id="358" r:id="rId41"/>
    <p:sldId id="359" r:id="rId42"/>
    <p:sldId id="360" r:id="rId43"/>
    <p:sldId id="327" r:id="rId44"/>
    <p:sldId id="361" r:id="rId45"/>
    <p:sldId id="362" r:id="rId46"/>
    <p:sldId id="364" r:id="rId47"/>
    <p:sldId id="365" r:id="rId48"/>
    <p:sldId id="366" r:id="rId49"/>
  </p:sldIdLst>
  <p:sldSz cx="9144000" cy="6858000" type="screen4x3"/>
  <p:notesSz cx="6815138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6F"/>
    <a:srgbClr val="1A6070"/>
    <a:srgbClr val="00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71" d="100"/>
          <a:sy n="7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77"/>
      </p:cViewPr>
      <p:guideLst>
        <p:guide orient="horz" pos="313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DFAAB6-C4A3-4098-BB57-A7B331E8E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72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306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5B4407-7E1B-474C-933E-979757C26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52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07E41-C1E1-429A-8F42-5CDBC7207D1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E534EE-1FB4-47FC-A482-085275100B5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0E12-46DD-4CA4-A258-5D2F61E98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B9A6-DC50-4217-B32A-62DB20FDA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5836D-4202-44E0-862F-4A982977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8835-D0FE-46B8-8B3F-B5B650638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4A40-C28B-465F-819B-4E8236BA2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F4F5-114F-4A19-AF08-892B37A4F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F10D-E369-47E6-A9EC-06F90A9F5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50C7-D25B-4CE9-8E81-34016165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384C68-CA59-4EF4-989C-CB66947B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B902-011C-4AF7-844E-8273CC9D5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E30F4B-9C9E-45C3-91D1-9F15B9450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6" r:id="rId3"/>
    <p:sldLayoutId id="2147484665" r:id="rId4"/>
    <p:sldLayoutId id="2147484664" r:id="rId5"/>
    <p:sldLayoutId id="2147484663" r:id="rId6"/>
    <p:sldLayoutId id="2147484662" r:id="rId7"/>
    <p:sldLayoutId id="2147484669" r:id="rId8"/>
    <p:sldLayoutId id="2147484661" r:id="rId9"/>
    <p:sldLayoutId id="214748466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4C6528-929C-46D1-B9CF-2B72DF871F2E}" type="slidenum">
              <a:rPr lang="ru-RU" smtClean="0">
                <a:solidFill>
                  <a:srgbClr val="FFFFFF"/>
                </a:solidFill>
              </a:rPr>
              <a:pPr/>
              <a:t>1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 flipH="1">
            <a:off x="6896100" y="2651125"/>
            <a:ext cx="12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203926" y="404664"/>
            <a:ext cx="6945313" cy="381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3200" b="1" i="1" dirty="0">
                <a:latin typeface="Arial" charset="0"/>
                <a:cs typeface="Arial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 общего образования обучающихся с умственной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отсталостью</a:t>
            </a:r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(интеллектуальными нарушениями)</a:t>
            </a:r>
          </a:p>
          <a:p>
            <a:pPr algn="ctr"/>
            <a:endParaRPr lang="en-US" sz="3200" b="1" i="1" dirty="0" smtClean="0">
              <a:latin typeface="Arial" charset="0"/>
              <a:cs typeface="Arial" charset="0"/>
            </a:endParaRPr>
          </a:p>
          <a:p>
            <a:endParaRPr lang="en-US" sz="2400" dirty="0" smtClean="0"/>
          </a:p>
          <a:p>
            <a:pPr algn="ctr"/>
            <a:r>
              <a:rPr lang="ru-RU" sz="2400" dirty="0" smtClean="0"/>
              <a:t>Приказ</a:t>
            </a:r>
            <a:r>
              <a:rPr lang="ru-RU" sz="2400" b="1" dirty="0" smtClean="0"/>
              <a:t> </a:t>
            </a:r>
            <a:r>
              <a:rPr lang="ru-RU" sz="2400" dirty="0" smtClean="0"/>
              <a:t>Министерства </a:t>
            </a:r>
            <a:r>
              <a:rPr lang="ru-RU" sz="2400" dirty="0"/>
              <a:t>образования и науки </a:t>
            </a:r>
            <a:r>
              <a:rPr lang="ru-RU" sz="2400" dirty="0" smtClean="0"/>
              <a:t>РФ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/>
              <a:t>№ 1599 от 19 декабря 2014 </a:t>
            </a:r>
            <a:r>
              <a:rPr lang="ru-RU" sz="2400" dirty="0" smtClean="0"/>
              <a:t>года</a:t>
            </a:r>
            <a:endParaRPr lang="ru-RU" sz="2400" dirty="0"/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en-US" sz="3200" b="1" i="1" dirty="0" smtClean="0">
              <a:latin typeface="Arial" charset="0"/>
              <a:cs typeface="Arial" charset="0"/>
            </a:endParaRPr>
          </a:p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ru-RU" sz="2400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indent="449263" eaLnBrk="1" hangingPunct="1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рамках реализации ФГОС общего образования обучающихся с умственной отсталостью (интеллектуальными нарушениями) представлены требования к общему образованию обучающихся с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eaLnBrk="1" hangingPunct="1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лёгкой умственной отсталостью;</a:t>
            </a:r>
          </a:p>
          <a:p>
            <a:pPr indent="449263" eaLnBrk="1" hangingPunct="1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 умеренной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тяжёлой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глубокой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умственной отсталостью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тяжёлыми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множественными нарушениями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323850" y="333375"/>
            <a:ext cx="8424863" cy="5473700"/>
          </a:xfrm>
        </p:spPr>
        <p:txBody>
          <a:bodyPr/>
          <a:lstStyle/>
          <a:p>
            <a:pPr indent="449263" algn="just"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учитывает: </a:t>
            </a: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Возрастные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Типологические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Индивидуальные особенности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детей с умственной отсталостью. </a:t>
            </a:r>
            <a:endParaRPr lang="ru-RU" sz="3200" dirty="0" smtClean="0">
              <a:latin typeface="Calibri" pitchFamily="34" charset="0"/>
              <a:cs typeface="Times New Roman" pitchFamily="18" charset="0"/>
            </a:endParaRPr>
          </a:p>
          <a:p>
            <a:pPr indent="449263" eaLnBrk="1" hangingPunct="1"/>
            <a:endParaRPr lang="ru-RU" sz="3200" dirty="0" smtClean="0"/>
          </a:p>
        </p:txBody>
      </p:sp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F5EF97-4DEF-4986-9D22-DF5757B264CF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333375"/>
            <a:ext cx="8229600" cy="5818188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2400" b="1" dirty="0" smtClean="0">
                <a:solidFill>
                  <a:srgbClr val="1B1B6F"/>
                </a:solidFill>
                <a:latin typeface="Times New Roman" pitchFamily="18" charset="0"/>
              </a:rPr>
              <a:t>Стандарт направлен на обеспечение: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получения качественного общего образования учащимися с умственной отсталостью;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гарантий качества образования учащихся с умственной отсталостью 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нравственного  развития  учащихся  с  умственной  отсталостью,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основ их гражданской идентичности;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возрастных, типологических и индивидуальных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отсталостью, а также их особых образовательных потребностей;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вариативность  основных  образовательных  программ,  дифференцированно учитывающих специфические образовательные потребности разных групп учащихся с умственной отсталостью.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256213"/>
          </a:xfrm>
        </p:spPr>
        <p:txBody>
          <a:bodyPr/>
          <a:lstStyle/>
          <a:p>
            <a:pPr indent="-3175" algn="ctr" eaLnBrk="1" hangingPunct="1">
              <a:buFont typeface="Wingdings 3" pitchFamily="18" charset="2"/>
              <a:buNone/>
            </a:pPr>
            <a:r>
              <a:rPr lang="ru-RU" sz="3200" b="1" dirty="0" smtClean="0">
                <a:solidFill>
                  <a:srgbClr val="1A6070"/>
                </a:solidFill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 с умственной отсталостью:</a:t>
            </a:r>
          </a:p>
          <a:p>
            <a:pPr indent="-3175" algn="just" eaLnBrk="1" hangingPunct="1">
              <a:lnSpc>
                <a:spcPts val="4100"/>
              </a:lnSpc>
              <a:buFont typeface="Wingdings 3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Раннее  получение детьми-инвалидами специальной помощи средствами образования;  </a:t>
            </a:r>
          </a:p>
          <a:p>
            <a:pPr indent="-3175" algn="just" eaLnBrk="1" hangingPunct="1">
              <a:lnSpc>
                <a:spcPts val="4100"/>
              </a:lnSpc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Обязательность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непрерывности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коррекционно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- развивающегося процесса; </a:t>
            </a:r>
            <a:endParaRPr lang="en-US" sz="2800" dirty="0" smtClean="0">
              <a:latin typeface="Calibri" pitchFamily="34" charset="0"/>
              <a:cs typeface="Times New Roman" pitchFamily="18" charset="0"/>
            </a:endParaRPr>
          </a:p>
          <a:p>
            <a:pPr indent="-3175" algn="just" eaLnBrk="1" hangingPunct="1">
              <a:lnSpc>
                <a:spcPts val="4100"/>
              </a:lnSpc>
              <a:buFontTx/>
              <a:buChar char="-"/>
            </a:pP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увеличение сроков освоения АООП ОО до 12(13)лет;             </a:t>
            </a:r>
          </a:p>
          <a:p>
            <a:pPr indent="-3175" algn="just" eaLnBrk="1" hangingPunct="1">
              <a:lnSpc>
                <a:spcPts val="4100"/>
              </a:lnSpc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Научный, практико-ориентированный характер содержания образования;</a:t>
            </a:r>
          </a:p>
          <a:p>
            <a:pPr indent="-3175" eaLnBrk="1" hangingPunct="1"/>
            <a:endParaRPr lang="ru-RU" sz="2800" dirty="0" smtClean="0"/>
          </a:p>
        </p:txBody>
      </p:sp>
      <p:sp>
        <p:nvSpPr>
          <p:cNvPr id="2048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4AF0D4-6EA4-4AAC-BDE1-EF6FCD4184F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5543550"/>
          </a:xfrm>
        </p:spPr>
        <p:txBody>
          <a:bodyPr/>
          <a:lstStyle/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Доступность содержания познавательных задач;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Систематическая актуализация знаний и умений, специальное обучение их «переносу»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Обеспечение особой пространственной и временной организации образовательной среды.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Использование позитивных средств стимуляции деятельности и поведения обучающихся;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Развитие мотивации и интереса к познанию окружающего мира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Стимуляция познавательной активности, формирование позитивного отношения к окружающему миру.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smtClean="0">
              <a:latin typeface="Calibri" pitchFamily="34" charset="0"/>
              <a:cs typeface="Times New Roman" pitchFamily="18" charset="0"/>
            </a:endParaRPr>
          </a:p>
          <a:p>
            <a:pPr marL="876300" indent="-514350" eaLnBrk="1" hangingPunct="1">
              <a:spcBef>
                <a:spcPct val="0"/>
              </a:spcBef>
            </a:pPr>
            <a:endParaRPr lang="ru-RU" sz="1800" smtClean="0"/>
          </a:p>
        </p:txBody>
      </p:sp>
      <p:sp>
        <p:nvSpPr>
          <p:cNvPr id="2150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547E06-92E1-4D9B-A399-4367E467294C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19087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323850" y="115888"/>
            <a:ext cx="8497888" cy="6553472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sz="2800" b="1" dirty="0" smtClean="0">
                <a:solidFill>
                  <a:srgbClr val="1B1B6F"/>
                </a:solidFill>
                <a:latin typeface="Times New Roman" pitchFamily="18" charset="0"/>
                <a:cs typeface="Times New Roman" pitchFamily="18" charset="0"/>
              </a:rPr>
              <a:t>К особым образовательным потребностям обучающегося с легкой степенью УО относятся: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1800" b="1" dirty="0" smtClean="0">
              <a:solidFill>
                <a:srgbClr val="1B1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Выделение пропедевтического периода в образовании, обеспечивающего преемственность между дошкольным и школьным этапами;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Введение учебных предметов, которые формируют представления о природных и социальных компонентах окружающего мира;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Овладение разнообразными видами, средствами и формами коммуникации;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Обязательность начального профессионального образования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ребёнка в школе;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сопровождение, направленное на установление взаимодействие семьи и Организации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Постепенное расширение образовательного пространства.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58775" y="1772817"/>
            <a:ext cx="8785225" cy="4813722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Изменение содержания образования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обходных путей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Использование специфических методов и средств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Дифференцированное, «пошаговое»обучение</a:t>
            </a:r>
          </a:p>
          <a:p>
            <a:r>
              <a:rPr lang="ru-RU" sz="3200" dirty="0" smtClean="0">
                <a:latin typeface="Times New Roman" pitchFamily="18" charset="0"/>
              </a:rPr>
              <a:t>Индивидуализация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элементарных социально- бытовых навыков и навыков самообслуживания;</a:t>
            </a:r>
          </a:p>
          <a:p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8229600" cy="452596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Обеспечение присмотра и ухода за обучающимися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Дозированное расширение образовательного пространства внутри организации и за ее пределами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обучения в разновозрастных классах (группах)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взаимодействия специалистов и семьи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  <a:r>
              <a:rPr lang="ru-RU" sz="3200" dirty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endParaRPr lang="ru-RU" sz="32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является основой для: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692150"/>
            <a:ext cx="8424862" cy="58324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вариативных примерных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Разработка и реализации Организацией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условиям реализации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результатам освоения обучающимися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Объективной оценки</a:t>
            </a:r>
            <a:r>
              <a:rPr lang="ru-RU" dirty="0" smtClean="0">
                <a:latin typeface="Times New Roman" pitchFamily="18" charset="0"/>
              </a:rPr>
              <a:t> качества образования обучающихся с УО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Проведения текущей и промежуточной аттестации обучающихся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Осуществления внутреннего мониторинга качества образования</a:t>
            </a:r>
            <a:r>
              <a:rPr lang="en-US" dirty="0">
                <a:latin typeface="Times New Roman" pitchFamily="18" charset="0"/>
              </a:rPr>
              <a:t>.</a:t>
            </a:r>
            <a:endParaRPr lang="ru-RU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</a:t>
            </a:r>
            <a:r>
              <a:rPr lang="ru-RU" dirty="0">
                <a:latin typeface="Times New Roman" pitchFamily="18" charset="0"/>
              </a:rPr>
              <a:t>нормативов финансового обеспечения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179388" y="274638"/>
            <a:ext cx="871378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направлен на решение задач образования обучающихся с УО: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8964612" cy="4525963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общей культуры,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разностороннее развитие личности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Охрана и укрепление физического и психического здоровья детей, их социального и эмоционального благополучия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основ гражданской идентичности и мировоззрения обучающихся в соответствии с принятыми в семье и обществе ценностями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79388" y="404813"/>
            <a:ext cx="8208962" cy="2087562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2060"/>
                </a:solidFill>
              </a:rPr>
              <a:t>ФГОС образования обучающихся с умственной отсталостью разработан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на основе</a:t>
            </a:r>
            <a:r>
              <a:rPr lang="ru-RU" altLang="ru-RU" b="1" dirty="0" smtClean="0">
                <a:solidFill>
                  <a:srgbClr val="002060"/>
                </a:solidFill>
              </a:rPr>
              <a:t>:</a:t>
            </a: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4" y="2636838"/>
            <a:ext cx="8065591" cy="333375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Конституции РФ</a:t>
            </a:r>
          </a:p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Конвенции ООН о правах ребёнка</a:t>
            </a:r>
          </a:p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Конвенции ООН о правах инвалидов</a:t>
            </a:r>
          </a:p>
          <a:p>
            <a:pPr marL="533400" indent="-533400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Федерального Закона «Об образовании в РФ»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6870700" y="283368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buClr>
                <a:srgbClr val="90C226"/>
              </a:buClr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507412" cy="6120407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основ учебной деятельности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специальных условий для получения образования в соответствии с возрастными  и индивидуальными особенностями и склонностями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Развитие творческого потенциала каждого обучающегося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Обеспечение вариативности и разнообразия содержания </a:t>
            </a:r>
            <a:r>
              <a:rPr lang="ru-RU" sz="3200" b="1" dirty="0" smtClean="0">
                <a:latin typeface="Times New Roman" pitchFamily="18" charset="0"/>
              </a:rPr>
              <a:t>АООП ОО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</a:t>
            </a:r>
            <a:r>
              <a:rPr lang="ru-RU" sz="3200" dirty="0" err="1" smtClean="0">
                <a:latin typeface="Times New Roman" pitchFamily="18" charset="0"/>
              </a:rPr>
              <a:t>социокультурной</a:t>
            </a:r>
            <a:r>
              <a:rPr lang="ru-RU" sz="3200" dirty="0" smtClean="0">
                <a:latin typeface="Times New Roman" pitchFamily="18" charset="0"/>
              </a:rPr>
              <a:t> и образовательный среды с учетом потребностей разных групп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Требования к структуре АООП ОО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250825" y="765175"/>
            <a:ext cx="8713788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600" b="1" dirty="0" smtClean="0">
                <a:latin typeface="Times New Roman" pitchFamily="18" charset="0"/>
              </a:rPr>
              <a:t>  АООП ОО – комплекс характеристик образования: </a:t>
            </a:r>
          </a:p>
          <a:p>
            <a:r>
              <a:rPr lang="ru-RU" sz="3600" dirty="0" smtClean="0">
                <a:latin typeface="Times New Roman" pitchFamily="18" charset="0"/>
              </a:rPr>
              <a:t>Объем</a:t>
            </a:r>
          </a:p>
          <a:p>
            <a:r>
              <a:rPr lang="ru-RU" sz="3600" dirty="0" smtClean="0">
                <a:latin typeface="Times New Roman" pitchFamily="18" charset="0"/>
              </a:rPr>
              <a:t>Содержание</a:t>
            </a:r>
          </a:p>
          <a:p>
            <a:r>
              <a:rPr lang="ru-RU" sz="3600" dirty="0" smtClean="0">
                <a:latin typeface="Times New Roman" pitchFamily="18" charset="0"/>
              </a:rPr>
              <a:t>Планируемые результаты</a:t>
            </a:r>
          </a:p>
          <a:p>
            <a:r>
              <a:rPr lang="ru-RU" sz="3600" dirty="0" smtClean="0">
                <a:latin typeface="Times New Roman" pitchFamily="18" charset="0"/>
              </a:rPr>
              <a:t>Организационно-педагогические условия (учебный план, учебный график, рабочих программ учебных предметов)</a:t>
            </a:r>
          </a:p>
          <a:p>
            <a:r>
              <a:rPr lang="ru-RU" sz="3600" dirty="0" smtClean="0">
                <a:latin typeface="Times New Roman" pitchFamily="18" charset="0"/>
              </a:rPr>
              <a:t>Оценочные и методические материалы</a:t>
            </a:r>
          </a:p>
          <a:p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АООП ОО для обучающихся, имеющих инвалидность дополняется </a:t>
            </a:r>
            <a:r>
              <a:rPr lang="ru-RU" sz="4000" b="1" smtClean="0">
                <a:latin typeface="Times New Roman" pitchFamily="18" charset="0"/>
              </a:rPr>
              <a:t>индивидуальной программой реабилитации инвалида</a:t>
            </a:r>
            <a:r>
              <a:rPr lang="ru-RU" sz="4000" smtClean="0">
                <a:latin typeface="Times New Roman" pitchFamily="18" charset="0"/>
              </a:rPr>
              <a:t> (ИПР) в части создания специальных условий для получения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539750" y="115888"/>
            <a:ext cx="8229600" cy="6481464"/>
          </a:xfrm>
          <a:solidFill>
            <a:schemeClr val="bg1"/>
          </a:solidFill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Организация может разработать </a:t>
            </a:r>
            <a:r>
              <a:rPr lang="ru-RU" sz="3600" u="sng" dirty="0" smtClean="0">
                <a:latin typeface="Times New Roman" pitchFamily="18" charset="0"/>
              </a:rPr>
              <a:t>несколько</a:t>
            </a:r>
            <a:r>
              <a:rPr lang="ru-RU" sz="3600" dirty="0" smtClean="0">
                <a:latin typeface="Times New Roman" pitchFamily="18" charset="0"/>
              </a:rPr>
              <a:t> вариантов АООП ОО с учетом особых образовательных потребностей.</a:t>
            </a:r>
          </a:p>
          <a:p>
            <a:r>
              <a:rPr lang="ru-RU" sz="3600" dirty="0" smtClean="0">
                <a:latin typeface="Times New Roman" pitchFamily="18" charset="0"/>
              </a:rPr>
              <a:t>АООП ОО реализуется через организацию </a:t>
            </a:r>
            <a:r>
              <a:rPr lang="ru-RU" sz="3600" u="sng" dirty="0" smtClean="0">
                <a:latin typeface="Times New Roman" pitchFamily="18" charset="0"/>
              </a:rPr>
              <a:t>урочной</a:t>
            </a:r>
            <a:r>
              <a:rPr lang="ru-RU" sz="3600" dirty="0" smtClean="0">
                <a:latin typeface="Times New Roman" pitchFamily="18" charset="0"/>
              </a:rPr>
              <a:t> и </a:t>
            </a:r>
            <a:r>
              <a:rPr lang="ru-RU" sz="3600" u="sng" dirty="0" smtClean="0">
                <a:latin typeface="Times New Roman" pitchFamily="18" charset="0"/>
              </a:rPr>
              <a:t>внеурочной</a:t>
            </a:r>
            <a:r>
              <a:rPr lang="ru-RU" sz="3600" dirty="0" smtClean="0">
                <a:latin typeface="Times New Roman" pitchFamily="18" charset="0"/>
              </a:rPr>
              <a:t> деятельности.</a:t>
            </a:r>
          </a:p>
          <a:p>
            <a:r>
              <a:rPr lang="ru-RU" sz="4000" dirty="0" smtClean="0">
                <a:latin typeface="Times New Roman" pitchFamily="18" charset="0"/>
              </a:rPr>
              <a:t>Дифференцированные требования к АООП ОО приведены в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Приложении</a:t>
            </a:r>
            <a:r>
              <a:rPr lang="ru-RU" sz="4000" dirty="0" smtClean="0">
                <a:latin typeface="Times New Roman" pitchFamily="18" charset="0"/>
              </a:rPr>
              <a:t> – варианты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3 и 4</a:t>
            </a:r>
            <a:r>
              <a:rPr lang="en-US" sz="4000" dirty="0" smtClean="0">
                <a:latin typeface="Times New Roman" pitchFamily="18" charset="0"/>
              </a:rPr>
              <a:t>;</a:t>
            </a:r>
            <a:r>
              <a:rPr lang="ru-RU" sz="4000" dirty="0" smtClean="0">
                <a:latin typeface="Times New Roman" pitchFamily="18" charset="0"/>
              </a:rPr>
              <a:t> варианты 1 и 2 не используются.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11188" y="260350"/>
            <a:ext cx="8351837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3600" dirty="0">
                <a:latin typeface="Times New Roman" pitchFamily="18" charset="0"/>
              </a:rPr>
              <a:t> Для обучающихся с умеренной, тяжелой или глубокой умственной отсталостью</a:t>
            </a:r>
            <a:r>
              <a:rPr lang="en-US" sz="3600" dirty="0">
                <a:latin typeface="Times New Roman" pitchFamily="18" charset="0"/>
              </a:rPr>
              <a:t>;</a:t>
            </a:r>
            <a:r>
              <a:rPr lang="ru-RU" sz="3600" dirty="0">
                <a:latin typeface="Times New Roman" pitchFamily="18" charset="0"/>
              </a:rPr>
              <a:t> с тяжелыми и множественными нарушения развития, на основе требований Стандарта и АООП ОО Организация разрабатывает </a:t>
            </a:r>
            <a:r>
              <a:rPr lang="ru-RU" sz="3600" b="1" dirty="0">
                <a:solidFill>
                  <a:srgbClr val="1B1B6F"/>
                </a:solidFill>
                <a:latin typeface="Times New Roman" pitchFamily="18" charset="0"/>
              </a:rPr>
              <a:t>специальную индивидуальную образовательную программу (СИОП),</a:t>
            </a:r>
            <a:r>
              <a:rPr lang="ru-RU" sz="3600" dirty="0">
                <a:latin typeface="Times New Roman" pitchFamily="18" charset="0"/>
              </a:rPr>
              <a:t> учитывающую специфические образовательные потребности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 smtClean="0"/>
              <a:t>АООП </a:t>
            </a:r>
            <a:r>
              <a:rPr lang="ru-RU" sz="2400" dirty="0"/>
              <a:t>включает обязательную часть и часть, формируемую участниками образовательного процесса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08283"/>
              </p:ext>
            </p:extLst>
          </p:nvPr>
        </p:nvGraphicFramePr>
        <p:xfrm>
          <a:off x="0" y="1196752"/>
          <a:ext cx="9143999" cy="5661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4896"/>
                <a:gridCol w="4709103"/>
              </a:tblGrid>
              <a:tr h="566124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АООП для обучающихся с легкой умственной отсталостью (интеллектуальными нарушениями) составляет не менее 70%, а часть, формируемая участниками образовательных отношений, не более 30% от общего объема АООП.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АООП для обучающихся с умеренной, тяжелой, глубокой умственной отсталостью (интеллектуальными нарушениями) и тяжелыми и множественными нарушениями развития составляет не менее 60%, а часть, формируемая участниками образовательных отношений, не более 40% от общего объема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6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1247776" y="325438"/>
            <a:ext cx="6994524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Адаптированная основная общеобразовательная программа ОО содержит 3 раздела: 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395288" y="2492375"/>
            <a:ext cx="8229600" cy="324167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</a:rPr>
              <a:t>Целевой</a:t>
            </a:r>
          </a:p>
          <a:p>
            <a:r>
              <a:rPr lang="ru-RU" sz="4000" dirty="0" smtClean="0">
                <a:latin typeface="Times New Roman" pitchFamily="18" charset="0"/>
              </a:rPr>
              <a:t>Содержательный </a:t>
            </a:r>
          </a:p>
          <a:p>
            <a:r>
              <a:rPr lang="ru-RU" sz="4000" dirty="0" smtClean="0">
                <a:latin typeface="Times New Roman" pitchFamily="18" charset="0"/>
              </a:rPr>
              <a:t>Организационный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Целевой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пояснительная </a:t>
            </a:r>
            <a:r>
              <a:rPr lang="ru-RU" sz="3600" dirty="0" smtClean="0">
                <a:latin typeface="Times New Roman" pitchFamily="18" charset="0"/>
              </a:rPr>
              <a:t>записка (2 вариант),</a:t>
            </a:r>
            <a:endParaRPr lang="ru-RU" sz="3600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 планируемые результаты освоения обучающимся АООП ОО, 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система оценки достижения планируемых результатов освоения АООП ОО.</a:t>
            </a:r>
          </a:p>
          <a:p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8856984" cy="6926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dirty="0">
                <a:effectLst/>
              </a:rPr>
              <a:t>Пояснительная </a:t>
            </a:r>
            <a:r>
              <a:rPr lang="ru-RU" dirty="0" smtClean="0">
                <a:effectLst/>
              </a:rPr>
              <a:t>записка (2 вариант)</a:t>
            </a:r>
            <a:r>
              <a:rPr lang="ru-RU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dirty="0" smtClean="0">
                <a:effectLst/>
              </a:rPr>
              <a:t> </a:t>
            </a:r>
            <a:endParaRPr lang="ru-RU" dirty="0" smtClean="0">
              <a:effectLst/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9144000" cy="6093296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включает описание структуры и общую характеристику СИПР, разрабатываемой на основе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(2 вариант).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СИПР должна включать: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общие сведения о ребенке;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характеристику, включающую оценку развития обучающегося на момент составления программы и определяющую приоритетные направления воспитания и обучения ребенка;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индивидуальный учебный план;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содержание образования в условиях организации и семьи;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условия реализации потребности в уходе и присмотре;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перечень специалистов, участвующих в разработке и реализации СИПР;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перечень возможных задач, мероприятий и форм сотрудничества организации и семьи обучающегося;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перечень необходимых технических средств и дидактических материалов;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средства мониторинга и оценки динамики обучения.</a:t>
            </a:r>
          </a:p>
          <a:p>
            <a:pPr marL="109537" indent="0" algn="ctr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может иметь приложение, включающее задания и рекомендации для их выполнения ребенком в домашних условиях.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  <a:endParaRPr lang="ru-RU" sz="2800" dirty="0" smtClean="0">
              <a:effectLst/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(интеллектуальными нарушениями) АООП представлены личностными и предметными результатами.</a:t>
            </a:r>
          </a:p>
          <a:p>
            <a:pPr>
              <a:lnSpc>
                <a:spcPts val="31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АООП включают индивидуально-личностные качества, жизненные и социальные компетенции обучающегося и ценностные установки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личностных результатов обеспечивается содержанием отдельных учебных предметов и внеурочной деятельности; овладением доступными видами деятельности; опытом социального взаимодействия.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60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Назначение Стандарта:</a:t>
            </a:r>
            <a:endParaRPr lang="ru-RU" sz="3200" dirty="0"/>
          </a:p>
          <a:p>
            <a:pPr marL="109537" indent="0">
              <a:buNone/>
            </a:pPr>
            <a:endParaRPr lang="ru-RU" sz="2400" dirty="0" smtClean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УО 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умственной отсталостью представляет собой совокупность требований, обязательных при реализации адаптированной  основной образовательной программы общего образования учащихся с умственной отсталостью образовательными организациями, имеющими государственную аккредитацию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092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  <a:endParaRPr lang="ru-RU" sz="2800" dirty="0" smtClean="0">
              <a:effectLst/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освоения АООП включают освоенные обучающимися знания и умения, специфичные для каждой предметной области, готовность к их применению.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достигнутые обучающимися с умственной отсталостью (интеллектуальными нарушениями), не являются основным критерием при принятии решения о переводе обучающегося в следующий класс и рассматриваются как одна из составляющих при оценке итоговых достижений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  <a:endParaRPr lang="ru-RU" sz="2800" dirty="0" smtClean="0">
              <a:effectLst/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два уровня овладения предметными результатами: минимальный и достаточный.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является обязательным для большинства обучающихся с умственной отсталостью (интеллектуальными нарушениями). Вместе с тем, отсутствие достижения этого уровня отдельными обучающимися по отдельным предметам не является препятствием к продолжению образования по АООП (вариант 1).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случае, если обучающийся не достигает минимального уровня овладения по всем или большинству учебных предметов, то по рекомендации ПМПК и с согласия родителей (законных представителей) организация может перевести обучающегося на обучение по индивидуальному плану (СИПР) или на вариант 2 АООП.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(2)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  <a:endParaRPr lang="ru-RU" sz="2800" dirty="0" smtClean="0">
              <a:effectLst/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и предметные планируемые результаты освоения обучающимися АООП должны рассматриваться в качестве возможных (примерных), соответствующих индивидуальным возможностям и специфическим образовательным потребностям обучающихся.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Содержательный раздел: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107505" y="908050"/>
            <a:ext cx="9036496" cy="54737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300" dirty="0" smtClean="0"/>
              <a:t>   </a:t>
            </a:r>
            <a:r>
              <a:rPr lang="ru-RU" sz="3200" dirty="0" smtClean="0">
                <a:latin typeface="Times New Roman" pitchFamily="18" charset="0"/>
              </a:rPr>
              <a:t>Определяет общее содержание образования и  включает программы, ориентированные на достижение личностных и предметных результатов: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базовых учебных действий (БУД – УУД)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Программы отдельных учебных предметов и коррекционных занятий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духовно- нравственного развития, воспитания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экологической культуры, здорового и безопасного образа жизни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400" dirty="0" smtClean="0">
                <a:effectLst/>
              </a:rPr>
              <a:t>Учебный </a:t>
            </a:r>
            <a:r>
              <a:rPr lang="ru-RU" sz="2400" dirty="0">
                <a:effectLst/>
              </a:rPr>
              <a:t>план включает обязательные предметные области и коррекционно-развивающую область</a:t>
            </a:r>
            <a:endParaRPr lang="ru-RU" sz="24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785225" cy="5473700"/>
          </a:xfrm>
          <a:solidFill>
            <a:schemeClr val="bg1"/>
          </a:solidFill>
        </p:spPr>
        <p:txBody>
          <a:bodyPr/>
          <a:lstStyle/>
          <a:p>
            <a:pPr marL="533400" indent="-533400" algn="just" eaLnBrk="1" hangingPunct="1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Язык</a:t>
            </a:r>
            <a:r>
              <a:rPr lang="ru-RU" altLang="ru-RU" sz="2400" dirty="0"/>
              <a:t> – речевая практика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Математика</a:t>
            </a:r>
            <a:r>
              <a:rPr lang="ru-RU" altLang="ru-RU" sz="2400" dirty="0"/>
              <a:t> – практика применения математических знаний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Естествознание</a:t>
            </a:r>
            <a:r>
              <a:rPr lang="ru-RU" altLang="ru-RU" sz="2400" dirty="0"/>
              <a:t> –  практика взаимодействия с окружающим миром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 smtClean="0"/>
              <a:t>Человек </a:t>
            </a:r>
            <a:r>
              <a:rPr lang="ru-RU" altLang="ru-RU" sz="2400" dirty="0"/>
              <a:t>–  практика личного взаимодействия с людьми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Обществознание</a:t>
            </a:r>
            <a:r>
              <a:rPr lang="ru-RU" altLang="ru-RU" sz="2400" dirty="0"/>
              <a:t> – практика жизни в социуме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 smtClean="0"/>
              <a:t>Искусство </a:t>
            </a:r>
            <a:r>
              <a:rPr lang="ru-RU" altLang="ru-RU" sz="2400" dirty="0"/>
              <a:t>– практика </a:t>
            </a:r>
            <a:r>
              <a:rPr lang="ru-RU" altLang="ru-RU" sz="2400" dirty="0" smtClean="0"/>
              <a:t>творчества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2400" b="1" dirty="0"/>
              <a:t>Технология </a:t>
            </a:r>
            <a:r>
              <a:rPr lang="ru-RU" altLang="ru-RU" sz="2400" dirty="0"/>
              <a:t>– ручной (профессиональный) </a:t>
            </a:r>
            <a:r>
              <a:rPr lang="ru-RU" altLang="ru-RU" sz="2400" dirty="0" smtClean="0"/>
              <a:t>труд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400" b="1" dirty="0" smtClean="0"/>
              <a:t>Физическая </a:t>
            </a:r>
            <a:r>
              <a:rPr lang="ru-RU" sz="2400" b="1" dirty="0"/>
              <a:t>культура </a:t>
            </a:r>
            <a:r>
              <a:rPr lang="ru-RU" sz="2400" dirty="0"/>
              <a:t>(Адаптивная физическая культура).</a:t>
            </a:r>
          </a:p>
        </p:txBody>
      </p:sp>
    </p:spTree>
    <p:extLst>
      <p:ext uri="{BB962C8B-B14F-4D97-AF65-F5344CB8AC3E}">
        <p14:creationId xmlns:p14="http://schemas.microsoft.com/office/powerpoint/2010/main" val="1722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b="1" dirty="0"/>
              <a:t>Коррекционно-развивающая </a:t>
            </a:r>
            <a:r>
              <a:rPr lang="ru-RU" sz="2400" b="1" dirty="0" smtClean="0"/>
              <a:t>область: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46290"/>
              </p:ext>
            </p:extLst>
          </p:nvPr>
        </p:nvGraphicFramePr>
        <p:xfrm>
          <a:off x="35272" y="876300"/>
          <a:ext cx="9143999" cy="598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/>
                <a:gridCol w="4788023"/>
              </a:tblGrid>
              <a:tr h="5765676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Ритмика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Коррекционные занятия (логопедические и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)".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Сенсорное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Предметно-практические действия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Двигательное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Альтернативная коммуникация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Коррекционно-развивающие занятия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36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базовых учебных действий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2295"/>
              </p:ext>
            </p:extLst>
          </p:nvPr>
        </p:nvGraphicFramePr>
        <p:xfrm>
          <a:off x="0" y="908720"/>
          <a:ext cx="9143999" cy="6341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/>
                <a:gridCol w="4788023"/>
              </a:tblGrid>
              <a:tr h="6341739"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БУД должна обеспечивать: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связь базовых учебных действий с содержанием учебных предметов;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решение задач формирования личностных, регулятивных, познавательных, коммуникативных базовых учебных действий.</a:t>
                      </a: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Результативность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овладения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БУД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обучающихся с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УО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определяется на завершающем этапе обучения (IX - XII (XIII) класс).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Организация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самостоятельно разрабатывает процедуру и содержание итоговой комплексной оценки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базовых учебных действий должна содержать: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задачи подготовки ребенка к нахождению и обучению в среде сверстников, к эмоциональному, коммуникативному взаимодействию с группой обучающихся;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формирование учебного поведения, умения выполнять задания от начала до конца в течение определенного периода времени, умения самостоятельно переходить от одного действия (операции) к другому в соответствии с расписанием занятий, алгоритмом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7828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экологической культуры, здорового и безопасного образа жизни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35459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/>
                <a:gridCol w="4788023"/>
              </a:tblGrid>
              <a:tr h="605370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Реализация программы должна осуществляется в единстве урочной (через содержание учебных предметов "Чтение", "Мир природы и человека", "Природоведение", "Биология", "География", "Основы социальной жизни"), внеурочной и внешкольной деятельности, в совместной педагогической работе общеобразовательной организации, семьи и других институтов общества.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программы подробно раскрывается через программы учебных предметов, в частности: "Человек" (гигиена), "Домоводство" (здоровое питание), "Человек и окружающий природный мир", "Физкультура", "Человек и окружающий социальный мир" (выполнение роли пациента у врача, поведение в экстремальной ситуации и другое), а также в ходе коррекционных курсов и во внеурочной деятельности.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897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внеурочной деятельности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97877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/>
                <a:gridCol w="4788023"/>
              </a:tblGrid>
              <a:tr h="6053707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предполагает следующие направления: спортивно-оздоровительное, нравственное, социальное, общекультурное в таких формах, как индивидуальные и групповые занятия, экскурсии, кружки, секции, соревнования, общественно полезные (трудовые) практики и т.д.</a:t>
                      </a:r>
                    </a:p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Время, отводимое на внеурочную деятельность (с учетом часов на коррекционно-развивающую область), составляет в течение 9 учебных лет не более 3 050 часов, в течение 12 учебных лет - не более 4 070 часов, в течение 13 учебных лет - не более 4 400 часов.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направлена на социально-эмоциональное, спортивно-оздоровительное, творческое, нравственное, познавательное, общекультурное развитие личности средствами физического, нравственного, эстетического, трудового воспитания. Внеурочная деятельность также направлена на расширение контактов обучающихся с обычно развивающимися сверстниками и взаимодействие с разными людьми.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42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Система оценки достижения планируемых результатов освоения АООП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49612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/>
                <a:gridCol w="4788023"/>
              </a:tblGrid>
              <a:tr h="6053707"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должна ориентировать образовательный процесс на развитие личности обучающихся, достижение планируемых результатов освоения содержания учебных предметов и формирование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образования обучающимися с умеренной, тяжелой, глубокой умственной отсталостью (интеллектуальными нарушениями), тяжелыми и множественными нарушениями развития должна ориентировать образовательный процесс на введение в культуру ребенка, по разным причинам выпадающего из образовательного пространства, достижение возможных результатов освоения содержания СИПР и АООП.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6527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marL="109537" indent="0">
              <a:buNone/>
            </a:pPr>
            <a:r>
              <a:rPr lang="ru-RU" sz="4000" b="1" dirty="0"/>
              <a:t>Цель ФГОС:</a:t>
            </a:r>
            <a:endParaRPr lang="ru-RU" sz="4000" dirty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ребенка, его талантов, способности к самообучению и коллективной работе, формирование ответственности за свои поступки, создание дружелюбной среды, в том числе и в внеурочное время.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7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Организационный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Учебный план</a:t>
            </a:r>
          </a:p>
          <a:p>
            <a:r>
              <a:rPr lang="ru-RU" sz="3600" dirty="0" smtClean="0">
                <a:latin typeface="Times New Roman" pitchFamily="18" charset="0"/>
              </a:rPr>
              <a:t>Программа внеурочной деятельности</a:t>
            </a:r>
          </a:p>
          <a:p>
            <a:r>
              <a:rPr lang="ru-RU" sz="3600" dirty="0" smtClean="0">
                <a:latin typeface="Times New Roman" pitchFamily="18" charset="0"/>
              </a:rPr>
              <a:t>Система специальных условий реализации основной образовательной программы в соответствиями с требованиями Стандарта.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Выбор коррекционных занятий и их количественное соотношение  </a:t>
            </a:r>
            <a:r>
              <a:rPr lang="ru-RU" sz="4000" b="1" smtClean="0">
                <a:latin typeface="Times New Roman" pitchFamily="18" charset="0"/>
              </a:rPr>
              <a:t>самостоятельно определяется Организацией</a:t>
            </a:r>
            <a:r>
              <a:rPr lang="ru-RU" sz="4000" smtClean="0">
                <a:latin typeface="Times New Roman" pitchFamily="18" charset="0"/>
              </a:rPr>
              <a:t>, исходя из особых образовательных потребностей обучающихся с умственной отсталостью, на основе </a:t>
            </a:r>
            <a:r>
              <a:rPr lang="ru-RU" sz="4000" b="1" smtClean="0">
                <a:latin typeface="Times New Roman" pitchFamily="18" charset="0"/>
              </a:rPr>
              <a:t>рекомендаций ПМПК и</a:t>
            </a:r>
            <a:r>
              <a:rPr lang="en-US" sz="4000" b="1" smtClean="0">
                <a:latin typeface="Times New Roman" pitchFamily="18" charset="0"/>
              </a:rPr>
              <a:t>/</a:t>
            </a:r>
            <a:r>
              <a:rPr lang="ru-RU" sz="4000" b="1" smtClean="0">
                <a:latin typeface="Times New Roman" pitchFamily="18" charset="0"/>
              </a:rPr>
              <a:t>или ИПР инвалида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1"/>
          </p:nvPr>
        </p:nvSpPr>
        <p:spPr>
          <a:xfrm>
            <a:off x="539750" y="692150"/>
            <a:ext cx="8229600" cy="4525963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Определение варианта АООП ОО осуществляется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на основе рекомендаций ПМПК</a:t>
            </a:r>
            <a:r>
              <a:rPr lang="ru-RU" sz="3600" smtClean="0">
                <a:latin typeface="Times New Roman" pitchFamily="18" charset="0"/>
              </a:rPr>
              <a:t>, сформулированных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по результатам его комплексного психолого-медико-педагогического обследования</a:t>
            </a:r>
            <a:r>
              <a:rPr lang="ru-RU" sz="3600" smtClean="0">
                <a:latin typeface="Times New Roman" pitchFamily="18" charset="0"/>
              </a:rPr>
              <a:t>, с учетом ИПР, и в порядке, установленном законодательством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107504" y="260350"/>
            <a:ext cx="9036497" cy="632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</a:rPr>
              <a:t>Требования к условиям реализации АООП ОО: </a:t>
            </a:r>
          </a:p>
          <a:p>
            <a:pPr>
              <a:lnSpc>
                <a:spcPts val="3500"/>
              </a:lnSpc>
            </a:pPr>
            <a:endParaRPr lang="ru-RU" sz="3200" dirty="0" smtClean="0">
              <a:latin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ru-RU" sz="3200" dirty="0" smtClean="0">
                <a:latin typeface="Times New Roman" pitchFamily="18" charset="0"/>
              </a:rPr>
              <a:t>Создание </a:t>
            </a:r>
            <a:r>
              <a:rPr lang="ru-RU" sz="3200" dirty="0">
                <a:latin typeface="Times New Roman" pitchFamily="18" charset="0"/>
              </a:rPr>
              <a:t>комфортной коррекционно- развивающей образовательной среды, построенной с учётом их образовательных потребностей, которая обеспечивает высокое качество образования, доступность, открытость</a:t>
            </a:r>
            <a:r>
              <a:rPr lang="ru-RU" sz="3200" dirty="0" smtClean="0">
                <a:latin typeface="Times New Roman" pitchFamily="18" charset="0"/>
              </a:rPr>
              <a:t>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привлекательность</a:t>
            </a:r>
            <a:r>
              <a:rPr lang="ru-RU" sz="3200" dirty="0">
                <a:latin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</a:pPr>
            <a:r>
              <a:rPr lang="ru-RU" sz="3200" dirty="0">
                <a:latin typeface="Times New Roman" pitchFamily="18" charset="0"/>
              </a:rPr>
              <a:t>Гарантирует охрану и укрепление физического, психического и социального здоровья обучающихся.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4198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B47B370-B60A-4188-8278-1D119C33250D}" type="slidenum">
              <a:rPr lang="ru-RU" smtClean="0"/>
              <a:pPr/>
              <a:t>43</a:t>
            </a:fld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700" smtClean="0">
                <a:solidFill>
                  <a:srgbClr val="1B1B6F"/>
                </a:solidFill>
                <a:effectLst/>
              </a:rPr>
              <a:t>Программа внеурочной деятельности: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Коррекционно-развивающее направление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Спортивно-оздоровительное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Духовно- нравственное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Социальное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Обще-культурное</a:t>
            </a:r>
            <a:endParaRPr lang="ru-RU" sz="28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dirty="0" smtClean="0"/>
              <a:t>ФОРМЫ: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dirty="0" smtClean="0"/>
              <a:t>Индивидуальные и групповые занятия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Экскурсии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кружки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секции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solidFill>
                  <a:srgbClr val="1B1B6F"/>
                </a:solidFill>
                <a:effectLst/>
              </a:rPr>
              <a:t>Система условий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smtClean="0"/>
              <a:t>Содержит описание имеющихся условий:</a:t>
            </a:r>
          </a:p>
          <a:p>
            <a:r>
              <a:rPr lang="ru-RU" sz="3200" smtClean="0"/>
              <a:t>-кадровых</a:t>
            </a:r>
          </a:p>
          <a:p>
            <a:r>
              <a:rPr lang="ru-RU" sz="3200" smtClean="0"/>
              <a:t>-финансовых</a:t>
            </a:r>
          </a:p>
          <a:p>
            <a:r>
              <a:rPr lang="ru-RU" sz="3200" smtClean="0"/>
              <a:t>-Материально-технических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Для обучающихся, которые по состоянию здоровья не могут посещать образовательные организации обучение организуется по СИОП на дому или в медицинских организациях.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Финансовое обеспечение  должно соответствовать  специфике кадровых и материально- технических условий, определенных для каждого варианта АООП ОО для разных групп обучающихся с умственной отсталостью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xfrm>
            <a:off x="914400" y="2636912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60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Основа стандарта: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000" dirty="0"/>
              <a:t>   </a:t>
            </a:r>
            <a:r>
              <a:rPr lang="ru-RU" sz="4000" dirty="0" err="1" smtClean="0"/>
              <a:t>Деятельностный</a:t>
            </a:r>
            <a:r>
              <a:rPr lang="ru-RU" sz="4000" dirty="0" smtClean="0"/>
              <a:t> </a:t>
            </a:r>
            <a:r>
              <a:rPr lang="ru-RU" sz="4000" dirty="0"/>
              <a:t>подход </a:t>
            </a:r>
          </a:p>
          <a:p>
            <a:r>
              <a:rPr lang="ru-RU" sz="4000" dirty="0"/>
              <a:t>   </a:t>
            </a:r>
            <a:r>
              <a:rPr lang="ru-RU" sz="4000" dirty="0" smtClean="0"/>
              <a:t>Дифференцированный </a:t>
            </a:r>
            <a:r>
              <a:rPr lang="ru-RU" sz="4000" dirty="0"/>
              <a:t>подход 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567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>
              <a:buNone/>
            </a:pPr>
            <a:r>
              <a:rPr lang="ru-RU" sz="3600" b="1" dirty="0" smtClean="0"/>
              <a:t>Системно-</a:t>
            </a:r>
            <a:r>
              <a:rPr lang="ru-RU" sz="3600" b="1" dirty="0" err="1" smtClean="0"/>
              <a:t>деятельностный</a:t>
            </a:r>
            <a:r>
              <a:rPr lang="ru-RU" sz="3600" b="1" dirty="0" smtClean="0"/>
              <a:t> </a:t>
            </a:r>
            <a:r>
              <a:rPr lang="ru-RU" sz="3600" b="1" dirty="0"/>
              <a:t>подход</a:t>
            </a:r>
            <a:r>
              <a:rPr lang="ru-RU" sz="3600" dirty="0"/>
              <a:t>  - </a:t>
            </a:r>
            <a:r>
              <a:rPr lang="ru-RU" sz="3600" i="1" dirty="0"/>
              <a:t> </a:t>
            </a:r>
            <a:r>
              <a:rPr lang="ru-RU" sz="3600" dirty="0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16632"/>
            <a:ext cx="9143999" cy="6192688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 э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организация специальных условий обучения, включающих в себя: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адаптированных образовательных программ,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методы обучения и воспитания,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учебники, учебные пособия и дидактические материалы,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специальную пространственно-временную организацию процесса получения образования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специалистов, имеющих необходимую квалификацию,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групповых и индивидуальных коррекционных занятий,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профессионально-трудового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6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- это совокупность трех систем требований: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основных образовательных программ;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организации образовательного процесса;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основных образовательных программ. 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035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Отличия старых и новых ФГОС:</a:t>
            </a:r>
            <a:endParaRPr lang="ru-RU" sz="3200" dirty="0"/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9</a:t>
            </a:fld>
            <a:endParaRPr lang="ru-RU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51242"/>
              </p:ext>
            </p:extLst>
          </p:nvPr>
        </p:nvGraphicFramePr>
        <p:xfrm>
          <a:off x="251520" y="836713"/>
          <a:ext cx="8784976" cy="562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6072"/>
                <a:gridCol w="4538904"/>
              </a:tblGrid>
              <a:tr h="576063">
                <a:tc>
                  <a:txBody>
                    <a:bodyPr/>
                    <a:lstStyle/>
                    <a:p>
                      <a:pPr indent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Портфолио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40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Единый учебный план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Разнообразие школьных программ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48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Образовательные стандарты  не затрагивали внеурочную деятельность.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Новые ФГОС определяют 10 часов в неделю на посещение кружков, спортивных секций,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030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Игровые моменты в прежних ФГОС были минимальны.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Принцип обучения через игру.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4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2503</Words>
  <Application>Microsoft Office PowerPoint</Application>
  <PresentationFormat>Экран (4:3)</PresentationFormat>
  <Paragraphs>258</Paragraphs>
  <Slides>48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Concourse</vt:lpstr>
      <vt:lpstr>Презентация PowerPoint</vt:lpstr>
      <vt:lpstr>ФГОС образования обучающихся с умственной отсталостью разработан на основе: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Особые образовательные потребности обучающихся с умеренной, тяжелой и глубокой УО, тяжелыми и множественными нарушениями развития</vt:lpstr>
      <vt:lpstr>Особые образовательные потребности обучающихся с умеренной, тяжелой и глубокой УО, тяжелыми и множественными нарушениями развития:</vt:lpstr>
      <vt:lpstr>Стандарт является основой для:</vt:lpstr>
      <vt:lpstr>Стандарт направлен на решение задач образования обучающихся с УО:</vt:lpstr>
      <vt:lpstr>Презентация PowerPoint</vt:lpstr>
      <vt:lpstr>Требования к структуре АООП ОО</vt:lpstr>
      <vt:lpstr>Презентация PowerPoint</vt:lpstr>
      <vt:lpstr>Презентация PowerPoint</vt:lpstr>
      <vt:lpstr>Презентация PowerPoint</vt:lpstr>
      <vt:lpstr>Презентация PowerPoint</vt:lpstr>
      <vt:lpstr>Адаптированная основная общеобразовательная программа ОО содержит 3 раздела:  </vt:lpstr>
      <vt:lpstr>Целевой раздел: </vt:lpstr>
      <vt:lpstr>Пояснительная записка (2 вариант):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(2): </vt:lpstr>
      <vt:lpstr>Содержательный раздел:</vt:lpstr>
      <vt:lpstr>Учебный план включает обязательные предметные области и коррекционно-развивающую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раздел: </vt:lpstr>
      <vt:lpstr>Презентация PowerPoint</vt:lpstr>
      <vt:lpstr>Презентация PowerPoint</vt:lpstr>
      <vt:lpstr>Презентация PowerPoint</vt:lpstr>
      <vt:lpstr>Программа внеурочной деятельности:</vt:lpstr>
      <vt:lpstr>Система условий</vt:lpstr>
      <vt:lpstr>Презентация PowerPoint</vt:lpstr>
      <vt:lpstr>Презентация PowerPoint</vt:lpstr>
      <vt:lpstr>Спасибо за внимание!</vt:lpstr>
    </vt:vector>
  </TitlesOfParts>
  <Company>MGPU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 К ОБНОВЛЕНИЮ СОДЕРЖАНИЯ СПЕЦИАЛЬНОГО ПЕДАГОГИЧЕСКОГО ОБРАЗОВАНИЯ В СВЕТЕ ТРЕБОВАНИЙ ГОСУДАРСТВЕННЫХ ОБРАЗОВАТЕЛЬНЫХ  СТАНДАРТОВ ТРЕТЬЕГО ПОКОЛЕНИЯ</dc:title>
  <dc:creator>PrihodkoOG</dc:creator>
  <cp:lastModifiedBy>Гуров Виктор Александрович</cp:lastModifiedBy>
  <cp:revision>160</cp:revision>
  <dcterms:created xsi:type="dcterms:W3CDTF">2010-04-26T11:20:40Z</dcterms:created>
  <dcterms:modified xsi:type="dcterms:W3CDTF">2016-03-10T16:30:08Z</dcterms:modified>
</cp:coreProperties>
</file>