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0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AF83-EE0D-49B5-8FD9-34F5376A9BCF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C9DC-8044-4BDD-AF79-6196DBED0D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AF83-EE0D-49B5-8FD9-34F5376A9BCF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C9DC-8044-4BDD-AF79-6196DBED0D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AF83-EE0D-49B5-8FD9-34F5376A9BCF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C9DC-8044-4BDD-AF79-6196DBED0D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AF83-EE0D-49B5-8FD9-34F5376A9BCF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C9DC-8044-4BDD-AF79-6196DBED0D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AF83-EE0D-49B5-8FD9-34F5376A9BCF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C9DC-8044-4BDD-AF79-6196DBED0D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AF83-EE0D-49B5-8FD9-34F5376A9BCF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C9DC-8044-4BDD-AF79-6196DBED0D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AF83-EE0D-49B5-8FD9-34F5376A9BCF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C9DC-8044-4BDD-AF79-6196DBED0D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AF83-EE0D-49B5-8FD9-34F5376A9BCF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C9DC-8044-4BDD-AF79-6196DBED0D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AF83-EE0D-49B5-8FD9-34F5376A9BCF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C9DC-8044-4BDD-AF79-6196DBED0D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AF83-EE0D-49B5-8FD9-34F5376A9BCF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C9DC-8044-4BDD-AF79-6196DBED0D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AF83-EE0D-49B5-8FD9-34F5376A9BCF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C9DC-8044-4BDD-AF79-6196DBED0D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3AF83-EE0D-49B5-8FD9-34F5376A9BCF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EC9DC-8044-4BDD-AF79-6196DBED0D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1916832"/>
            <a:ext cx="9144000" cy="1439416"/>
          </a:xfrm>
          <a:prstGeom prst="rect">
            <a:avLst/>
          </a:pr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50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1691680" y="2276872"/>
            <a:ext cx="5651500" cy="12239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Синдром </a:t>
            </a:r>
            <a:r>
              <a:rPr lang="ru-RU" sz="5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Конна</a:t>
            </a:r>
            <a:r>
              <a:rPr lang="ru-RU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uk-UA" sz="5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одзаголовок 4"/>
          <p:cNvSpPr txBox="1">
            <a:spLocks/>
          </p:cNvSpPr>
          <p:nvPr/>
        </p:nvSpPr>
        <p:spPr>
          <a:xfrm>
            <a:off x="2484438" y="4797425"/>
            <a:ext cx="6400800" cy="92868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198" name="Подзаголовок 3"/>
          <p:cNvSpPr txBox="1">
            <a:spLocks/>
          </p:cNvSpPr>
          <p:nvPr/>
        </p:nvSpPr>
        <p:spPr bwMode="auto">
          <a:xfrm>
            <a:off x="4787900" y="4437063"/>
            <a:ext cx="472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2400" dirty="0"/>
              <a:t>Выполнила: Петухова </a:t>
            </a:r>
            <a:r>
              <a:rPr lang="ru-RU" sz="2400" dirty="0" smtClean="0"/>
              <a:t>А.А.</a:t>
            </a:r>
          </a:p>
          <a:p>
            <a:pPr marL="365125" indent="-282575"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2400" dirty="0" smtClean="0"/>
              <a:t>403 </a:t>
            </a:r>
            <a:r>
              <a:rPr lang="ru-RU" sz="2400" dirty="0"/>
              <a:t>группа «Педиатрия»</a:t>
            </a:r>
          </a:p>
        </p:txBody>
      </p:sp>
      <p:sp>
        <p:nvSpPr>
          <p:cNvPr id="8199" name="Прямоугольник 8"/>
          <p:cNvSpPr>
            <a:spLocks noChangeArrowheads="1"/>
          </p:cNvSpPr>
          <p:nvPr/>
        </p:nvSpPr>
        <p:spPr bwMode="auto">
          <a:xfrm>
            <a:off x="2555875" y="260350"/>
            <a:ext cx="56165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/>
              <a:t>ГБОУ ВПО</a:t>
            </a:r>
          </a:p>
          <a:p>
            <a:r>
              <a:rPr lang="ru-RU" sz="2400" b="1" dirty="0"/>
              <a:t>Красноярский государственный медицинский университет им. проф. В.Ф.Войно-Ясенецкого</a:t>
            </a:r>
          </a:p>
        </p:txBody>
      </p:sp>
      <p:pic>
        <p:nvPicPr>
          <p:cNvPr id="8200" name="Picture 9" descr="http://krasgmu.ru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0"/>
            <a:ext cx="187325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&amp;Lcy;&amp;iecy;&amp;chcy;&amp;iecy;&amp;ncy;&amp;icy;&amp;iecy; &amp;scy;&amp;icy;&amp;ncy;&amp;dcy;&amp;rcy;&amp;ocy;&amp;mcy;&amp;acy; &amp;Kcy;&amp;ocy;&amp;ncy;&amp;ncy;&amp;acy; - &amp;gcy;&amp;icy;&amp;pcy;&amp;iecy;&amp;rcy;&amp;acy;&amp;lcy;&amp;softcy;&amp;dcy;&amp;ocy;&amp;scy;&amp;tcy;&amp;iecy;&amp;rcy;&amp;ocy;&amp;ncy;&amp;icy;&amp;zcy;&amp;mcy;&amp;a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501008"/>
            <a:ext cx="4257209" cy="308493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Диагностика заболевания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 smtClean="0"/>
              <a:t>1</a:t>
            </a:r>
            <a:r>
              <a:rPr lang="ru-RU" i="1" dirty="0" smtClean="0"/>
              <a:t>. </a:t>
            </a:r>
            <a:r>
              <a:rPr lang="ru-RU" i="1" dirty="0" err="1" smtClean="0"/>
              <a:t>Гипокалиемия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Повышенная </a:t>
            </a:r>
            <a:r>
              <a:rPr lang="ru-RU" dirty="0" smtClean="0"/>
              <a:t>экскреция калия с мочой (в норме 30 </a:t>
            </a:r>
            <a:r>
              <a:rPr lang="ru-RU" dirty="0" err="1" smtClean="0"/>
              <a:t>ммоль</a:t>
            </a:r>
            <a:r>
              <a:rPr lang="ru-RU" dirty="0" smtClean="0"/>
              <a:t> / л</a:t>
            </a:r>
            <a:r>
              <a:rPr lang="ru-RU" dirty="0" smtClean="0"/>
              <a:t>).</a:t>
            </a:r>
          </a:p>
          <a:p>
            <a:r>
              <a:rPr lang="ru-RU" i="1" dirty="0" smtClean="0"/>
              <a:t>2. </a:t>
            </a:r>
            <a:r>
              <a:rPr lang="ru-RU" i="1" dirty="0" err="1" smtClean="0"/>
              <a:t>Гипернатриемия</a:t>
            </a:r>
            <a:endParaRPr lang="ru-RU" dirty="0" smtClean="0"/>
          </a:p>
          <a:p>
            <a:r>
              <a:rPr lang="ru-RU" i="1" dirty="0" smtClean="0"/>
              <a:t>3. </a:t>
            </a:r>
            <a:r>
              <a:rPr lang="ru-RU" i="1" dirty="0" err="1" smtClean="0"/>
              <a:t>Гиперосмолярность</a:t>
            </a:r>
            <a:endParaRPr lang="ru-RU" dirty="0" smtClean="0"/>
          </a:p>
          <a:p>
            <a:r>
              <a:rPr lang="ru-RU" dirty="0" smtClean="0"/>
              <a:t>Специфическая стабильная </a:t>
            </a:r>
            <a:r>
              <a:rPr lang="ru-RU" dirty="0" err="1" smtClean="0"/>
              <a:t>гиперволемия</a:t>
            </a:r>
            <a:r>
              <a:rPr lang="ru-RU" dirty="0" smtClean="0"/>
              <a:t> и высокая </a:t>
            </a:r>
            <a:r>
              <a:rPr lang="ru-RU" dirty="0" err="1" smtClean="0"/>
              <a:t>осмолярность</a:t>
            </a:r>
            <a:r>
              <a:rPr lang="ru-RU" dirty="0" smtClean="0"/>
              <a:t> плазмы. </a:t>
            </a:r>
          </a:p>
          <a:p>
            <a:r>
              <a:rPr lang="ru-RU" dirty="0" smtClean="0"/>
              <a:t>Алкалоз имеющийся у 50% больных - </a:t>
            </a:r>
            <a:r>
              <a:rPr lang="ru-RU" dirty="0" err="1" smtClean="0"/>
              <a:t>рН</a:t>
            </a:r>
            <a:r>
              <a:rPr lang="ru-RU" dirty="0" smtClean="0"/>
              <a:t> крови достигает 7,60. Повышенное содержание бикарбонатов крови до 30-50 </a:t>
            </a:r>
            <a:r>
              <a:rPr lang="ru-RU" dirty="0" err="1" smtClean="0"/>
              <a:t>ммоль</a:t>
            </a:r>
            <a:r>
              <a:rPr lang="ru-RU" dirty="0" smtClean="0"/>
              <a:t> / л. Алкалоз сочетается с компенсаторным снижением уровня хлора в крови. Изменения усиливаются при употреблении соли, устраняются </a:t>
            </a:r>
            <a:r>
              <a:rPr lang="ru-RU" dirty="0" err="1" smtClean="0"/>
              <a:t>спиронолактоном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/>
              <a:t>4. Нарушение гормонального фона</a:t>
            </a:r>
            <a:endParaRPr lang="ru-RU" dirty="0" smtClean="0"/>
          </a:p>
          <a:p>
            <a:r>
              <a:rPr lang="ru-RU" dirty="0" smtClean="0"/>
              <a:t>Уровень альдостерона в крови чаще повышен при норме 2-16 </a:t>
            </a:r>
            <a:r>
              <a:rPr lang="ru-RU" dirty="0" err="1" smtClean="0"/>
              <a:t>нг</a:t>
            </a:r>
            <a:r>
              <a:rPr lang="ru-RU" dirty="0" smtClean="0"/>
              <a:t>/100 мл до 50 </a:t>
            </a:r>
            <a:r>
              <a:rPr lang="ru-RU" dirty="0" err="1" smtClean="0"/>
              <a:t>нг</a:t>
            </a:r>
            <a:r>
              <a:rPr lang="ru-RU" dirty="0" smtClean="0"/>
              <a:t>/100 мл. Забор крови должен проводиться при горизонтальном положении больного.</a:t>
            </a:r>
          </a:p>
          <a:p>
            <a:r>
              <a:rPr lang="ru-RU" dirty="0" smtClean="0"/>
              <a:t>Пониженная </a:t>
            </a:r>
            <a:r>
              <a:rPr lang="ru-RU" dirty="0" err="1" smtClean="0"/>
              <a:t>нестимулированная</a:t>
            </a:r>
            <a:r>
              <a:rPr lang="ru-RU" dirty="0" smtClean="0"/>
              <a:t> активность ренина плазмы - кардинальный симптом первичного </a:t>
            </a:r>
            <a:r>
              <a:rPr lang="ru-RU" dirty="0" err="1" smtClean="0"/>
              <a:t>гиперальдостеронизма</a:t>
            </a:r>
            <a:r>
              <a:rPr lang="ru-RU" dirty="0" smtClean="0"/>
              <a:t>. Секреция ренина подавляется </a:t>
            </a:r>
            <a:r>
              <a:rPr lang="ru-RU" dirty="0" err="1" smtClean="0"/>
              <a:t>гиперволемией</a:t>
            </a:r>
            <a:r>
              <a:rPr lang="ru-RU" dirty="0" smtClean="0"/>
              <a:t> и </a:t>
            </a:r>
            <a:r>
              <a:rPr lang="ru-RU" dirty="0" err="1" smtClean="0"/>
              <a:t>гиперосмолярностью</a:t>
            </a:r>
            <a:r>
              <a:rPr lang="ru-RU" dirty="0" smtClean="0"/>
              <a:t>. У здоровых содержание ренина в крови при горизонтальном положении - 0,2-2,7 </a:t>
            </a:r>
            <a:r>
              <a:rPr lang="ru-RU" dirty="0" err="1" smtClean="0"/>
              <a:t>нг</a:t>
            </a:r>
            <a:r>
              <a:rPr lang="ru-RU" dirty="0" smtClean="0"/>
              <a:t> / мл / час.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 smtClean="0"/>
              <a:t>5. Функциональные пробы</a:t>
            </a:r>
            <a:endParaRPr lang="ru-RU" dirty="0" smtClean="0"/>
          </a:p>
          <a:p>
            <a:r>
              <a:rPr lang="ru-RU" dirty="0" smtClean="0"/>
              <a:t>1. Нагрузка натрием 10 г / </a:t>
            </a:r>
            <a:r>
              <a:rPr lang="ru-RU" dirty="0" err="1" smtClean="0"/>
              <a:t>сут</a:t>
            </a:r>
            <a:r>
              <a:rPr lang="ru-RU" dirty="0" smtClean="0"/>
              <a:t> в течение 3-5 дней. У практически здоровых лиц с нормальной регуляцией секреции альдостерона уровень калия сыворотки крови останется без изменений. При первичном </a:t>
            </a:r>
            <a:r>
              <a:rPr lang="ru-RU" dirty="0" err="1" smtClean="0"/>
              <a:t>альдостеронизме</a:t>
            </a:r>
            <a:r>
              <a:rPr lang="ru-RU" dirty="0" smtClean="0"/>
              <a:t> содержание калия в сыворотке крови снижается до 3-3,5 </a:t>
            </a:r>
            <a:r>
              <a:rPr lang="ru-RU" dirty="0" err="1" smtClean="0"/>
              <a:t>ммоль</a:t>
            </a:r>
            <a:r>
              <a:rPr lang="ru-RU" dirty="0" smtClean="0"/>
              <a:t> / л, резко увеличивается экскреция калия с мочой, ухудшается состояние больного (резкая мышечная слабость, нарушение сердечного ритма).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3. Проба с </a:t>
            </a:r>
            <a:r>
              <a:rPr lang="ru-RU" dirty="0" err="1" smtClean="0"/>
              <a:t>фуросемидом</a:t>
            </a:r>
            <a:r>
              <a:rPr lang="ru-RU" dirty="0" smtClean="0"/>
              <a:t> (</a:t>
            </a:r>
            <a:r>
              <a:rPr lang="ru-RU" dirty="0" err="1" smtClean="0"/>
              <a:t>лазикс</a:t>
            </a:r>
            <a:r>
              <a:rPr lang="ru-RU" dirty="0" smtClean="0"/>
              <a:t>). Перед проведением пробы больной должен находиться на диете с нормальным содержанием хлорида натрия (около 6 г в сутки), в течение недели не получать никаких гипотензивных препаратов и в течение 3 недель не принимать </a:t>
            </a:r>
            <a:r>
              <a:rPr lang="ru-RU" dirty="0" err="1" smtClean="0"/>
              <a:t>диуретики</a:t>
            </a:r>
            <a:r>
              <a:rPr lang="ru-RU" dirty="0" smtClean="0"/>
              <a:t>. При проведении пробы больной принимает внутрь 80 мг </a:t>
            </a:r>
            <a:r>
              <a:rPr lang="ru-RU" dirty="0" err="1" smtClean="0"/>
              <a:t>фуросемида</a:t>
            </a:r>
            <a:r>
              <a:rPr lang="ru-RU" dirty="0" smtClean="0"/>
              <a:t> и в течение 3 ч находится в вертикальном положении (ходит). Через 3 ч берут кровь для определения уровня ренина и альдостерона. При первичном </a:t>
            </a:r>
            <a:r>
              <a:rPr lang="ru-RU" dirty="0" err="1" smtClean="0"/>
              <a:t>альдостеронизме</a:t>
            </a:r>
            <a:r>
              <a:rPr lang="ru-RU" dirty="0" smtClean="0"/>
              <a:t> наблюдается значительное повышение уровня альдостерона и снижение концентрации ренина в плазме крови.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4. Проба с </a:t>
            </a:r>
            <a:r>
              <a:rPr lang="ru-RU" dirty="0" err="1" smtClean="0"/>
              <a:t>капотеном</a:t>
            </a:r>
            <a:r>
              <a:rPr lang="ru-RU" dirty="0" smtClean="0"/>
              <a:t> (</a:t>
            </a:r>
            <a:r>
              <a:rPr lang="ru-RU" dirty="0" err="1" smtClean="0"/>
              <a:t>каптоприлом</a:t>
            </a:r>
            <a:r>
              <a:rPr lang="ru-RU" dirty="0" smtClean="0"/>
              <a:t>). Утром у больного берут кровь для определения содержания альдостерона и ренина в плазме. Затем больной принимает внутрь 25 мг </a:t>
            </a:r>
            <a:r>
              <a:rPr lang="ru-RU" dirty="0" err="1" smtClean="0"/>
              <a:t>капотена</a:t>
            </a:r>
            <a:r>
              <a:rPr lang="ru-RU" dirty="0" smtClean="0"/>
              <a:t> и в течение 2 ч находится в сидячем положении, после чего у него снова берут кровь для определения содержания альдостерона и ренина. У больных с </a:t>
            </a:r>
            <a:r>
              <a:rPr lang="ru-RU" dirty="0" err="1" smtClean="0"/>
              <a:t>эссенциальной</a:t>
            </a:r>
            <a:r>
              <a:rPr lang="ru-RU" dirty="0" smtClean="0"/>
              <a:t> гипертензией, так же как и у здоровых, происходит снижение уровня альдостерона вследствие угнетения конверсии </a:t>
            </a:r>
            <a:r>
              <a:rPr lang="ru-RU" dirty="0" err="1" smtClean="0"/>
              <a:t>ангиотензина</a:t>
            </a:r>
            <a:r>
              <a:rPr lang="ru-RU" dirty="0" smtClean="0"/>
              <a:t> I в </a:t>
            </a:r>
            <a:r>
              <a:rPr lang="ru-RU" dirty="0" err="1" smtClean="0"/>
              <a:t>ангиотензин</a:t>
            </a:r>
            <a:r>
              <a:rPr lang="ru-RU" dirty="0" smtClean="0"/>
              <a:t> II. У больных с первичным </a:t>
            </a:r>
            <a:r>
              <a:rPr lang="ru-RU" dirty="0" err="1" smtClean="0"/>
              <a:t>альдостеронизмом</a:t>
            </a:r>
            <a:r>
              <a:rPr lang="ru-RU" dirty="0" smtClean="0"/>
              <a:t> концентрация альдостерона повышена, отношение альдостерон / </a:t>
            </a:r>
            <a:r>
              <a:rPr lang="ru-RU" dirty="0" err="1" smtClean="0"/>
              <a:t>рениновая</a:t>
            </a:r>
            <a:r>
              <a:rPr lang="ru-RU" dirty="0" smtClean="0"/>
              <a:t> активность более 50.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5. </a:t>
            </a:r>
            <a:r>
              <a:rPr lang="ru-RU" dirty="0" err="1" smtClean="0"/>
              <a:t>Спиронолактоновая</a:t>
            </a:r>
            <a:r>
              <a:rPr lang="ru-RU" dirty="0" smtClean="0"/>
              <a:t> проба. Больной находится на диете с нормальным содержанием хлорида натрия (6 г в сутки) и в течение 3 дней получает антагонист альдостерона </a:t>
            </a:r>
            <a:r>
              <a:rPr lang="ru-RU" dirty="0" err="1" smtClean="0"/>
              <a:t>альдактон</a:t>
            </a:r>
            <a:r>
              <a:rPr lang="ru-RU" dirty="0" smtClean="0"/>
              <a:t> (</a:t>
            </a:r>
            <a:r>
              <a:rPr lang="ru-RU" dirty="0" err="1" smtClean="0"/>
              <a:t>верошпирон</a:t>
            </a:r>
            <a:r>
              <a:rPr lang="ru-RU" dirty="0" smtClean="0"/>
              <a:t>) по 100 мг 4 раза в день. На 4-й день в сыворотке крови определяют содержание калия, и повышение его уровня крови более чем на 1 </a:t>
            </a:r>
            <a:r>
              <a:rPr lang="ru-RU" dirty="0" err="1" smtClean="0"/>
              <a:t>ммоль</a:t>
            </a:r>
            <a:r>
              <a:rPr lang="ru-RU" dirty="0" smtClean="0"/>
              <a:t> / л по сравнению с начальным уровнем является подтверждением развития </a:t>
            </a:r>
            <a:r>
              <a:rPr lang="ru-RU" dirty="0" err="1" smtClean="0"/>
              <a:t>гипокалиемии</a:t>
            </a:r>
            <a:r>
              <a:rPr lang="ru-RU" dirty="0" smtClean="0"/>
              <a:t> вследствие избытка альдостерона. Уровень альдостерона и ренина в крови остается неизменным. Устраняется артериальная гипертония.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6.</a:t>
            </a:r>
            <a:r>
              <a:rPr lang="ru-RU" dirty="0" smtClean="0"/>
              <a:t> Топическая диагностика поражения надпочечников. </a:t>
            </a:r>
            <a:r>
              <a:rPr lang="ru-RU" dirty="0" err="1" smtClean="0"/>
              <a:t>Аденомы-альдостеромы</a:t>
            </a:r>
            <a:r>
              <a:rPr lang="ru-RU" dirty="0" smtClean="0"/>
              <a:t> имеют небольшие размеры, у 80% больных менее 3 см в диаметре, чаще располагаются в левом надпочечнике.</a:t>
            </a:r>
          </a:p>
          <a:p>
            <a:r>
              <a:rPr lang="ru-RU" dirty="0" smtClean="0"/>
              <a:t>7</a:t>
            </a:r>
            <a:r>
              <a:rPr lang="ru-RU" dirty="0" smtClean="0"/>
              <a:t>.</a:t>
            </a:r>
            <a:r>
              <a:rPr lang="ru-RU" dirty="0" smtClean="0"/>
              <a:t> Компьютерная томография - наиболее информативное исследование с высокой чувствительностью. У 90% больных выявляются опухоли диаметром 5-10 мм.</a:t>
            </a:r>
          </a:p>
          <a:p>
            <a:r>
              <a:rPr lang="ru-RU" dirty="0" smtClean="0"/>
              <a:t>8.</a:t>
            </a:r>
            <a:r>
              <a:rPr lang="ru-RU" dirty="0" smtClean="0"/>
              <a:t> Сканирование надпочечников с I-131-йод-холестерола на фоне торможения глюкокортикоидной функции </a:t>
            </a:r>
            <a:r>
              <a:rPr lang="ru-RU" dirty="0" err="1" smtClean="0"/>
              <a:t>дексаметазоном</a:t>
            </a:r>
            <a:r>
              <a:rPr lang="ru-RU" dirty="0" smtClean="0"/>
              <a:t> (0,5 мг каждые 4-х часов в течение 4-х дней). Характерна асимметрия надпочечников. Чувствительность - 85%.</a:t>
            </a:r>
          </a:p>
          <a:p>
            <a:r>
              <a:rPr lang="ru-RU" dirty="0" smtClean="0"/>
              <a:t>9</a:t>
            </a:r>
            <a:r>
              <a:rPr lang="ru-RU" dirty="0" smtClean="0"/>
              <a:t>.</a:t>
            </a:r>
            <a:r>
              <a:rPr lang="ru-RU" dirty="0" smtClean="0"/>
              <a:t> Катетеризация вен надпочечников с двусторонним селективным забором проб крови и определения в них уровня альдостерона. Чувствительность исследования повышается после предварительной стимуляции аденомы синтетическим АКТГ - резко повышается продукция альдостерона на стороне опухоли. Чувствительность исследования - 90%.</a:t>
            </a:r>
          </a:p>
          <a:p>
            <a:r>
              <a:rPr lang="ru-RU" dirty="0" smtClean="0"/>
              <a:t>10.</a:t>
            </a:r>
            <a:r>
              <a:rPr lang="ru-RU" dirty="0" smtClean="0"/>
              <a:t> </a:t>
            </a:r>
            <a:r>
              <a:rPr lang="ru-RU" dirty="0" err="1" smtClean="0"/>
              <a:t>Рентгенконтрастная</a:t>
            </a:r>
            <a:r>
              <a:rPr lang="ru-RU" dirty="0" smtClean="0"/>
              <a:t> </a:t>
            </a:r>
            <a:r>
              <a:rPr lang="ru-RU" dirty="0" err="1" smtClean="0"/>
              <a:t>венография</a:t>
            </a:r>
            <a:r>
              <a:rPr lang="ru-RU" dirty="0" smtClean="0"/>
              <a:t> надпочечников - чувствительность метода 60%: </a:t>
            </a:r>
            <a:r>
              <a:rPr lang="ru-RU" dirty="0" err="1" smtClean="0"/>
              <a:t>васкуляризация</a:t>
            </a:r>
            <a:r>
              <a:rPr lang="ru-RU" dirty="0" smtClean="0"/>
              <a:t> опухоли незначительна, размеры малы.</a:t>
            </a:r>
          </a:p>
          <a:p>
            <a:r>
              <a:rPr lang="ru-RU" dirty="0" smtClean="0"/>
              <a:t>11.</a:t>
            </a:r>
            <a:r>
              <a:rPr lang="ru-RU" dirty="0" smtClean="0"/>
              <a:t> </a:t>
            </a:r>
            <a:r>
              <a:rPr lang="ru-RU" dirty="0" err="1" smtClean="0"/>
              <a:t>Эхография</a:t>
            </a:r>
            <a:r>
              <a:rPr lang="ru-RU" dirty="0" smtClean="0"/>
              <a:t> надпочечников.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Дифференциальная диагностика</a:t>
            </a:r>
            <a:r>
              <a:rPr lang="ru-RU" b="1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</a:t>
            </a:r>
            <a:r>
              <a:rPr lang="ru-RU" dirty="0" smtClean="0"/>
              <a:t>. Вторичный </a:t>
            </a:r>
            <a:r>
              <a:rPr lang="ru-RU" dirty="0" err="1" smtClean="0"/>
              <a:t>альдостеронизм</a:t>
            </a:r>
            <a:r>
              <a:rPr lang="ru-RU" dirty="0" smtClean="0"/>
              <a:t> (</a:t>
            </a:r>
            <a:r>
              <a:rPr lang="ru-RU" dirty="0" err="1" smtClean="0"/>
              <a:t>гиперренинемичный</a:t>
            </a:r>
            <a:r>
              <a:rPr lang="ru-RU" dirty="0" smtClean="0"/>
              <a:t> </a:t>
            </a:r>
            <a:r>
              <a:rPr lang="ru-RU" dirty="0" err="1" smtClean="0"/>
              <a:t>гиперальдостеронизм</a:t>
            </a:r>
            <a:r>
              <a:rPr lang="ru-RU" dirty="0" smtClean="0"/>
              <a:t>) - состояния, при которых повышенное образование альдостерона связано с длительной стимуляцией его секреции </a:t>
            </a:r>
            <a:r>
              <a:rPr lang="ru-RU" dirty="0" err="1" smtClean="0"/>
              <a:t>ангиотензином</a:t>
            </a:r>
            <a:r>
              <a:rPr lang="ru-RU" dirty="0" smtClean="0"/>
              <a:t> II. Для вторичного </a:t>
            </a:r>
            <a:r>
              <a:rPr lang="ru-RU" dirty="0" err="1" smtClean="0"/>
              <a:t>альдостеронизма</a:t>
            </a:r>
            <a:r>
              <a:rPr lang="ru-RU" dirty="0" smtClean="0"/>
              <a:t> характерно повышение уровня ренина, </a:t>
            </a:r>
            <a:r>
              <a:rPr lang="ru-RU" dirty="0" err="1" smtClean="0"/>
              <a:t>ангиотензина</a:t>
            </a:r>
            <a:r>
              <a:rPr lang="ru-RU" dirty="0" smtClean="0"/>
              <a:t> и альдостерона в плазме крови. Активизация </a:t>
            </a:r>
            <a:r>
              <a:rPr lang="ru-RU" dirty="0" err="1" smtClean="0"/>
              <a:t>ренин-ангиотензиновой</a:t>
            </a:r>
            <a:r>
              <a:rPr lang="ru-RU" dirty="0" smtClean="0"/>
              <a:t> системы происходит вследствие уменьшения эффективного объема крови при одновременном увеличении отрицательного баланса хлорида натрия. Развивается при нефротическом синдроме, циррозе печени в сочетании с асцитом, </a:t>
            </a:r>
            <a:r>
              <a:rPr lang="ru-RU" dirty="0" err="1" smtClean="0"/>
              <a:t>идиопатических</a:t>
            </a:r>
            <a:r>
              <a:rPr lang="ru-RU" dirty="0" smtClean="0"/>
              <a:t> отеках, которые часто встречаются у женщин в период </a:t>
            </a:r>
            <a:r>
              <a:rPr lang="ru-RU" dirty="0" err="1" smtClean="0"/>
              <a:t>пременопаузы</a:t>
            </a:r>
            <a:r>
              <a:rPr lang="ru-RU" dirty="0" smtClean="0"/>
              <a:t>, застойной сердечной недостаточности, почечном </a:t>
            </a:r>
            <a:r>
              <a:rPr lang="ru-RU" dirty="0" err="1" smtClean="0"/>
              <a:t>канальцевом</a:t>
            </a:r>
            <a:r>
              <a:rPr lang="ru-RU" dirty="0" smtClean="0"/>
              <a:t> ацидозе.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2. Синдром Бартера: гиперплазия и гипертрофия </a:t>
            </a:r>
            <a:r>
              <a:rPr lang="ru-RU" dirty="0" err="1" smtClean="0"/>
              <a:t>юкстагломерулярного</a:t>
            </a:r>
            <a:r>
              <a:rPr lang="ru-RU" dirty="0" smtClean="0"/>
              <a:t> аппарата почек с </a:t>
            </a:r>
            <a:r>
              <a:rPr lang="ru-RU" dirty="0" err="1" smtClean="0"/>
              <a:t>гиперальдостеронизмом</a:t>
            </a:r>
            <a:r>
              <a:rPr lang="ru-RU" dirty="0" smtClean="0"/>
              <a:t>. Чрезмерная потеря калия при этом синдроме связана с изменениями в восходящей части почечных канальцев и первичным дефектом в транспорте хлоридов. Характеризуется карликовость, задержкой умственного развития, наличием </a:t>
            </a:r>
            <a:r>
              <a:rPr lang="ru-RU" dirty="0" err="1" smtClean="0"/>
              <a:t>гипокалиемичного</a:t>
            </a:r>
            <a:r>
              <a:rPr lang="ru-RU" dirty="0" smtClean="0"/>
              <a:t> алкалоза при нормальном артериальном давлении.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3. Опухоли, продуцирующие ренин (первичный </a:t>
            </a:r>
            <a:r>
              <a:rPr lang="ru-RU" dirty="0" err="1" smtClean="0"/>
              <a:t>ренинизм</a:t>
            </a:r>
            <a:r>
              <a:rPr lang="ru-RU" dirty="0" smtClean="0"/>
              <a:t>), включая опухоли </a:t>
            </a:r>
            <a:r>
              <a:rPr lang="ru-RU" dirty="0" err="1" smtClean="0"/>
              <a:t>Вильмса</a:t>
            </a:r>
            <a:r>
              <a:rPr lang="ru-RU" dirty="0" smtClean="0"/>
              <a:t> (</a:t>
            </a:r>
            <a:r>
              <a:rPr lang="ru-RU" dirty="0" err="1" smtClean="0"/>
              <a:t>нефробластома</a:t>
            </a:r>
            <a:r>
              <a:rPr lang="ru-RU" dirty="0" smtClean="0"/>
              <a:t>) - вторичный </a:t>
            </a:r>
            <a:r>
              <a:rPr lang="ru-RU" dirty="0" err="1" smtClean="0"/>
              <a:t>альдостеронизм</a:t>
            </a:r>
            <a:r>
              <a:rPr lang="ru-RU" dirty="0" smtClean="0"/>
              <a:t> протекает с артериальной гипертензией. Злокачественная гипертония с поражением сосудов почек и сетчатки часто сочетается с повышением секреции ренина и вторичным </a:t>
            </a:r>
            <a:r>
              <a:rPr lang="ru-RU" dirty="0" err="1" smtClean="0"/>
              <a:t>альдостеронизмом</a:t>
            </a:r>
            <a:r>
              <a:rPr lang="ru-RU" dirty="0" smtClean="0"/>
              <a:t>. Повышение образования ренина связано с развитием некротического </a:t>
            </a:r>
            <a:r>
              <a:rPr lang="ru-RU" dirty="0" err="1" smtClean="0"/>
              <a:t>артериолита</a:t>
            </a:r>
            <a:r>
              <a:rPr lang="ru-RU" dirty="0" smtClean="0"/>
              <a:t> почек. После </a:t>
            </a:r>
            <a:r>
              <a:rPr lang="ru-RU" dirty="0" err="1" smtClean="0"/>
              <a:t>нефрэктомии</a:t>
            </a:r>
            <a:r>
              <a:rPr lang="ru-RU" dirty="0" smtClean="0"/>
              <a:t> исчезает как </a:t>
            </a:r>
            <a:r>
              <a:rPr lang="ru-RU" dirty="0" err="1" smtClean="0"/>
              <a:t>гиперальдостеронизм</a:t>
            </a:r>
            <a:r>
              <a:rPr lang="ru-RU" dirty="0" smtClean="0"/>
              <a:t>, так и гипертензия.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Определение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 1955 г. Джером </a:t>
            </a:r>
            <a:r>
              <a:rPr lang="ru-RU" dirty="0" err="1" smtClean="0"/>
              <a:t>Конн</a:t>
            </a:r>
            <a:r>
              <a:rPr lang="ru-RU" dirty="0" smtClean="0"/>
              <a:t> описал синдром, характеризующийся артериальной гипертонией и снижением уровня калия в сыворотке крови, развитие которого связано с </a:t>
            </a:r>
            <a:r>
              <a:rPr lang="ru-RU" dirty="0" err="1" smtClean="0"/>
              <a:t>альдостеромой</a:t>
            </a:r>
            <a:r>
              <a:rPr lang="ru-RU" dirty="0" smtClean="0"/>
              <a:t> (аденомой коры надпочечников, которая секретирует альдостерон).</a:t>
            </a:r>
          </a:p>
          <a:p>
            <a:r>
              <a:rPr lang="ru-RU" dirty="0" smtClean="0"/>
              <a:t>Первичный </a:t>
            </a:r>
            <a:r>
              <a:rPr lang="ru-RU" dirty="0" err="1" smtClean="0"/>
              <a:t>гиперальдостеронизм</a:t>
            </a:r>
            <a:r>
              <a:rPr lang="ru-RU" dirty="0" smtClean="0"/>
              <a:t> чаще встречается у взрослых, чаще болеют женщины (соотношение 3:1) в возрасте 30-40 лет. Среди детей частота заболевания у девочек и мальчиков одинакова.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7. Синдром </a:t>
            </a:r>
            <a:r>
              <a:rPr lang="ru-RU" dirty="0" err="1" smtClean="0"/>
              <a:t>Лиддла</a:t>
            </a:r>
            <a:r>
              <a:rPr lang="ru-RU" dirty="0" smtClean="0"/>
              <a:t> - наследственное заболевание, сопровождающееся повышенной </a:t>
            </a:r>
            <a:r>
              <a:rPr lang="ru-RU" dirty="0" err="1" smtClean="0"/>
              <a:t>реабсорбцией</a:t>
            </a:r>
            <a:r>
              <a:rPr lang="ru-RU" dirty="0" smtClean="0"/>
              <a:t> натрия в почечных канальцах с последующим развитием артериальной гипертензии, снижением содержания калия, ренина и альдостерона в крови.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Лечение заболевания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Консервативное </a:t>
            </a:r>
            <a:r>
              <a:rPr lang="ru-RU" b="1" dirty="0" smtClean="0"/>
              <a:t>лечение</a:t>
            </a:r>
            <a:endParaRPr lang="ru-RU" dirty="0" smtClean="0"/>
          </a:p>
          <a:p>
            <a:r>
              <a:rPr lang="ru-RU" dirty="0" smtClean="0"/>
              <a:t>Рекомендуется диета с ограничением поваренной соли.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Альдостерономы</a:t>
            </a:r>
            <a:r>
              <a:rPr lang="ru-RU" dirty="0" smtClean="0"/>
              <a:t> подлежат хирургическому лечению - проводится односторонняя </a:t>
            </a:r>
            <a:r>
              <a:rPr lang="ru-RU" dirty="0" err="1" smtClean="0"/>
              <a:t>адреналэктомия</a:t>
            </a:r>
            <a:r>
              <a:rPr lang="ru-RU" dirty="0" smtClean="0"/>
              <a:t> или </a:t>
            </a:r>
            <a:r>
              <a:rPr lang="ru-RU" dirty="0" err="1" smtClean="0"/>
              <a:t>аденомэктомия</a:t>
            </a:r>
            <a:r>
              <a:rPr lang="ru-RU" dirty="0" smtClean="0"/>
              <a:t>. Обязательная предоперационная подготовка антагонистами альдостерона (</a:t>
            </a:r>
            <a:r>
              <a:rPr lang="ru-RU" dirty="0" err="1" smtClean="0"/>
              <a:t>верошпирон</a:t>
            </a:r>
            <a:r>
              <a:rPr lang="ru-RU" dirty="0" smtClean="0"/>
              <a:t> и др.). Предоперационная терапия позволяет снизить артериальное давление, восстановить содержание калия в организме, нормализовать </a:t>
            </a:r>
            <a:r>
              <a:rPr lang="ru-RU" dirty="0" err="1" smtClean="0"/>
              <a:t>ренин-ангиотензин-альдостероновую</a:t>
            </a:r>
            <a:r>
              <a:rPr lang="ru-RU" dirty="0" smtClean="0"/>
              <a:t> систему, функция которой подавляется при этом заболевании.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При первичном </a:t>
            </a:r>
            <a:r>
              <a:rPr lang="ru-RU" dirty="0" err="1" smtClean="0"/>
              <a:t>альдостеронизме</a:t>
            </a:r>
            <a:r>
              <a:rPr lang="ru-RU" dirty="0" smtClean="0"/>
              <a:t> в сочетании с двусторонней мелко- или </a:t>
            </a:r>
            <a:r>
              <a:rPr lang="ru-RU" dirty="0" err="1" smtClean="0"/>
              <a:t>крупноузловой</a:t>
            </a:r>
            <a:r>
              <a:rPr lang="ru-RU" dirty="0" smtClean="0"/>
              <a:t> гиперплазией коры надпочечников показана двусторонняя тотальная </a:t>
            </a:r>
            <a:r>
              <a:rPr lang="ru-RU" dirty="0" err="1" smtClean="0"/>
              <a:t>адреналэктомия</a:t>
            </a:r>
            <a:r>
              <a:rPr lang="ru-RU" dirty="0" smtClean="0"/>
              <a:t> с последующей заместительной терапией </a:t>
            </a:r>
            <a:r>
              <a:rPr lang="ru-RU" dirty="0" err="1" smtClean="0"/>
              <a:t>глюкокортикоидами</a:t>
            </a:r>
            <a:r>
              <a:rPr lang="ru-RU" dirty="0" smtClean="0"/>
              <a:t>. В предоперационном периоде таким больным проводится лечение гипотензивными препаратами в сочетании с </a:t>
            </a:r>
            <a:r>
              <a:rPr lang="ru-RU" dirty="0" err="1" smtClean="0"/>
              <a:t>верошпироном</a:t>
            </a:r>
            <a:r>
              <a:rPr lang="ru-RU" dirty="0" smtClean="0"/>
              <a:t>. Для профилактики острой надпочечниковой недостаточности при удалении </a:t>
            </a:r>
            <a:r>
              <a:rPr lang="ru-RU" dirty="0" err="1" smtClean="0"/>
              <a:t>альдостеромы</a:t>
            </a:r>
            <a:r>
              <a:rPr lang="ru-RU" dirty="0" smtClean="0"/>
              <a:t>, особенно в случае двусторонней </a:t>
            </a:r>
            <a:r>
              <a:rPr lang="ru-RU" dirty="0" err="1" smtClean="0"/>
              <a:t>адреналэктомия</a:t>
            </a:r>
            <a:r>
              <a:rPr lang="ru-RU" dirty="0" smtClean="0"/>
              <a:t>, необходима соответствующая терапия </a:t>
            </a:r>
            <a:r>
              <a:rPr lang="ru-RU" dirty="0" err="1" smtClean="0"/>
              <a:t>глюкортикоидами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При </a:t>
            </a:r>
            <a:r>
              <a:rPr lang="ru-RU" dirty="0" err="1" smtClean="0"/>
              <a:t>идиопатическом</a:t>
            </a:r>
            <a:r>
              <a:rPr lang="ru-RU" dirty="0" smtClean="0"/>
              <a:t> </a:t>
            </a:r>
            <a:r>
              <a:rPr lang="ru-RU" dirty="0" err="1" smtClean="0"/>
              <a:t>гиперальдостеронизме</a:t>
            </a:r>
            <a:r>
              <a:rPr lang="ru-RU" dirty="0" smtClean="0"/>
              <a:t> предпочитают терапию </a:t>
            </a:r>
            <a:r>
              <a:rPr lang="ru-RU" dirty="0" err="1" smtClean="0"/>
              <a:t>спиронолактоном</a:t>
            </a:r>
            <a:r>
              <a:rPr lang="ru-RU" dirty="0" smtClean="0"/>
              <a:t> и только при ее неэффективности рекомендуют прибегать к хирургическому вмешательству. У больных с </a:t>
            </a:r>
            <a:r>
              <a:rPr lang="ru-RU" dirty="0" err="1" smtClean="0"/>
              <a:t>идиопатической</a:t>
            </a:r>
            <a:r>
              <a:rPr lang="ru-RU" dirty="0" smtClean="0"/>
              <a:t> гиперплазией коры надпочечников кроме </a:t>
            </a:r>
            <a:r>
              <a:rPr lang="ru-RU" dirty="0" err="1" smtClean="0"/>
              <a:t>спиронолактона</a:t>
            </a:r>
            <a:r>
              <a:rPr lang="ru-RU" dirty="0" smtClean="0"/>
              <a:t> рекомендуется также </a:t>
            </a:r>
            <a:r>
              <a:rPr lang="ru-RU" dirty="0" err="1" smtClean="0"/>
              <a:t>амилорид</a:t>
            </a:r>
            <a:r>
              <a:rPr lang="ru-RU" dirty="0" smtClean="0"/>
              <a:t> по 10-20 мг в сутки, показаны петлевые </a:t>
            </a:r>
            <a:r>
              <a:rPr lang="ru-RU" dirty="0" err="1" smtClean="0"/>
              <a:t>диуретики</a:t>
            </a:r>
            <a:r>
              <a:rPr lang="ru-RU" dirty="0" smtClean="0"/>
              <a:t> (</a:t>
            </a:r>
            <a:r>
              <a:rPr lang="ru-RU" dirty="0" err="1" smtClean="0"/>
              <a:t>фуросемид</a:t>
            </a:r>
            <a:r>
              <a:rPr lang="ru-RU" dirty="0" smtClean="0"/>
              <a:t>). Дополнительный прием </a:t>
            </a:r>
            <a:r>
              <a:rPr lang="ru-RU" dirty="0" err="1" smtClean="0"/>
              <a:t>блокаторов</a:t>
            </a:r>
            <a:r>
              <a:rPr lang="ru-RU" dirty="0" smtClean="0"/>
              <a:t> кальциевых каналов (</a:t>
            </a:r>
            <a:r>
              <a:rPr lang="ru-RU" dirty="0" err="1" smtClean="0"/>
              <a:t>нифедипин</a:t>
            </a:r>
            <a:r>
              <a:rPr lang="ru-RU" dirty="0" smtClean="0"/>
              <a:t>) дает положительное влияние с помощью подавления секреции альдостерона и прямого </a:t>
            </a:r>
            <a:r>
              <a:rPr lang="ru-RU" dirty="0" err="1" smtClean="0"/>
              <a:t>дилатуючого</a:t>
            </a:r>
            <a:r>
              <a:rPr lang="ru-RU" dirty="0" smtClean="0"/>
              <a:t> влияния на </a:t>
            </a:r>
            <a:r>
              <a:rPr lang="ru-RU" dirty="0" err="1" smtClean="0"/>
              <a:t>артериолы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Препараты выбора - антагонисты альдостерона (</a:t>
            </a:r>
            <a:r>
              <a:rPr lang="ru-RU" dirty="0" err="1" smtClean="0"/>
              <a:t>верошпирон</a:t>
            </a:r>
            <a:r>
              <a:rPr lang="ru-RU" dirty="0" smtClean="0"/>
              <a:t>, </a:t>
            </a:r>
            <a:r>
              <a:rPr lang="ru-RU" dirty="0" err="1" smtClean="0"/>
              <a:t>альдактон</a:t>
            </a:r>
            <a:r>
              <a:rPr lang="ru-RU" dirty="0" smtClean="0"/>
              <a:t>), которые блокируют периферические эффекты альдостерона. Систематически используют высокие дозы - 200-400 мг /</a:t>
            </a:r>
            <a:r>
              <a:rPr lang="ru-RU" dirty="0" err="1" smtClean="0"/>
              <a:t>сут</a:t>
            </a:r>
            <a:r>
              <a:rPr lang="ru-RU" dirty="0" smtClean="0"/>
              <a:t>. </a:t>
            </a:r>
            <a:r>
              <a:rPr lang="ru-RU" dirty="0" err="1" smtClean="0"/>
              <a:t>Верошпирон</a:t>
            </a:r>
            <a:r>
              <a:rPr lang="ru-RU" dirty="0" smtClean="0"/>
              <a:t> и другие антагонисты альдостерона обладают </a:t>
            </a:r>
            <a:r>
              <a:rPr lang="ru-RU" dirty="0" err="1" smtClean="0"/>
              <a:t>антиандрогенными</a:t>
            </a:r>
            <a:r>
              <a:rPr lang="ru-RU" dirty="0" smtClean="0"/>
              <a:t> свойствами и при длительном их применении у мужчин развиваются гинекомастия и импотенция, которая часто наблюдается при дозах </a:t>
            </a:r>
            <a:r>
              <a:rPr lang="ru-RU" dirty="0" err="1" smtClean="0"/>
              <a:t>верошпирона</a:t>
            </a:r>
            <a:r>
              <a:rPr lang="ru-RU" dirty="0" smtClean="0"/>
              <a:t> свыше 100 мг в день и длительности употребления более 3 мес.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Этиология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1. </a:t>
            </a:r>
            <a:r>
              <a:rPr lang="ru-RU" dirty="0" err="1" smtClean="0"/>
              <a:t>Альдостеромы</a:t>
            </a:r>
            <a:r>
              <a:rPr lang="ru-RU" dirty="0" smtClean="0"/>
              <a:t> (синдром </a:t>
            </a:r>
            <a:r>
              <a:rPr lang="ru-RU" dirty="0" err="1" smtClean="0"/>
              <a:t>Конна</a:t>
            </a:r>
            <a:r>
              <a:rPr lang="ru-RU" dirty="0" smtClean="0"/>
              <a:t>)</a:t>
            </a:r>
          </a:p>
          <a:p>
            <a:pPr algn="just"/>
            <a:r>
              <a:rPr lang="ru-RU" dirty="0" smtClean="0"/>
              <a:t>2. Двусторонняя гиперплазия надпочечников или множественный </a:t>
            </a:r>
            <a:r>
              <a:rPr lang="ru-RU" dirty="0" err="1" smtClean="0"/>
              <a:t>аденоматоз</a:t>
            </a:r>
            <a:r>
              <a:rPr lang="ru-RU" dirty="0" smtClean="0"/>
              <a:t> коры надпочечников (15%):</a:t>
            </a:r>
          </a:p>
          <a:p>
            <a:pPr algn="just"/>
            <a:r>
              <a:rPr lang="ru-RU" dirty="0" smtClean="0"/>
              <a:t>а) </a:t>
            </a:r>
            <a:r>
              <a:rPr lang="ru-RU" dirty="0" err="1" smtClean="0"/>
              <a:t>идиопатический</a:t>
            </a:r>
            <a:r>
              <a:rPr lang="ru-RU" dirty="0" smtClean="0"/>
              <a:t> </a:t>
            </a:r>
            <a:r>
              <a:rPr lang="ru-RU" dirty="0" err="1" smtClean="0"/>
              <a:t>гиперальдостеронизм</a:t>
            </a:r>
            <a:r>
              <a:rPr lang="ru-RU" dirty="0" smtClean="0"/>
              <a:t> (</a:t>
            </a:r>
            <a:r>
              <a:rPr lang="ru-RU" dirty="0" err="1" smtClean="0"/>
              <a:t>гиперпродукция</a:t>
            </a:r>
            <a:r>
              <a:rPr lang="ru-RU" dirty="0" smtClean="0"/>
              <a:t> альдостерона не подавляется);</a:t>
            </a:r>
          </a:p>
          <a:p>
            <a:pPr algn="just"/>
            <a:r>
              <a:rPr lang="ru-RU" dirty="0" smtClean="0"/>
              <a:t>б) неопределенный </a:t>
            </a:r>
            <a:r>
              <a:rPr lang="ru-RU" dirty="0" err="1" smtClean="0"/>
              <a:t>гиперальдостеронизм</a:t>
            </a:r>
            <a:r>
              <a:rPr lang="ru-RU" dirty="0" smtClean="0"/>
              <a:t> (</a:t>
            </a:r>
            <a:r>
              <a:rPr lang="ru-RU" dirty="0" err="1" smtClean="0"/>
              <a:t>гиперпродукция</a:t>
            </a:r>
            <a:r>
              <a:rPr lang="ru-RU" dirty="0" smtClean="0"/>
              <a:t> альдостерона, избирательно подавляется);</a:t>
            </a:r>
          </a:p>
          <a:p>
            <a:pPr algn="just"/>
            <a:r>
              <a:rPr lang="ru-RU" dirty="0" smtClean="0"/>
              <a:t>в) </a:t>
            </a:r>
            <a:r>
              <a:rPr lang="ru-RU" dirty="0" err="1" smtClean="0"/>
              <a:t>гиперальдостеронизм</a:t>
            </a:r>
            <a:r>
              <a:rPr lang="ru-RU" dirty="0" smtClean="0"/>
              <a:t>, полностью подавляется </a:t>
            </a:r>
            <a:r>
              <a:rPr lang="ru-RU" dirty="0" err="1" smtClean="0"/>
              <a:t>глюкокортикоидами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3. </a:t>
            </a:r>
            <a:r>
              <a:rPr lang="ru-RU" dirty="0" err="1" smtClean="0"/>
              <a:t>Альдостеронпродуцирующая</a:t>
            </a:r>
            <a:r>
              <a:rPr lang="ru-RU" dirty="0" smtClean="0"/>
              <a:t> аденома, полностью подавляется </a:t>
            </a:r>
            <a:r>
              <a:rPr lang="ru-RU" dirty="0" err="1" smtClean="0"/>
              <a:t>глюкокортикоидами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4. Карцинома коры надпочечников.</a:t>
            </a:r>
          </a:p>
          <a:p>
            <a:pPr algn="just"/>
            <a:r>
              <a:rPr lang="ru-RU" dirty="0" smtClean="0"/>
              <a:t>5. </a:t>
            </a:r>
            <a:r>
              <a:rPr lang="ru-RU" dirty="0" err="1" smtClean="0"/>
              <a:t>Вненадпочечниковый</a:t>
            </a:r>
            <a:r>
              <a:rPr lang="ru-RU" dirty="0" smtClean="0"/>
              <a:t> </a:t>
            </a:r>
            <a:r>
              <a:rPr lang="ru-RU" dirty="0" err="1" smtClean="0"/>
              <a:t>гиперальдостеронизм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Клиническая картина заболевания (симптомы и синдромы) 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i="1" dirty="0" smtClean="0"/>
              <a:t>1. Артериальная гипертония.</a:t>
            </a:r>
            <a:r>
              <a:rPr lang="ru-RU" dirty="0" smtClean="0"/>
              <a:t> Стойкая артериальная гипертензия иногда сопровождается сильными головными болями </a:t>
            </a:r>
            <a:r>
              <a:rPr lang="ru-RU" smtClean="0"/>
              <a:t>в лобной области.</a:t>
            </a:r>
            <a:r>
              <a:rPr lang="ru-RU" dirty="0" smtClean="0"/>
              <a:t> Гипертензия является стабильной, но возможно и наличие пароксизмов. Злокачественная гипертензия наблюдается очень редко.</a:t>
            </a:r>
          </a:p>
          <a:p>
            <a:pPr algn="just"/>
            <a:r>
              <a:rPr lang="ru-RU" dirty="0" smtClean="0"/>
              <a:t>Гипертензия не реагирует на ортостатическое нагрузки (</a:t>
            </a:r>
            <a:r>
              <a:rPr lang="ru-RU" dirty="0" err="1" smtClean="0"/>
              <a:t>ренинзависимая</a:t>
            </a:r>
            <a:r>
              <a:rPr lang="ru-RU" dirty="0" smtClean="0"/>
              <a:t> реакция), резистентная к пробе </a:t>
            </a:r>
            <a:r>
              <a:rPr lang="ru-RU" dirty="0" err="1" smtClean="0"/>
              <a:t>Вальсальвы</a:t>
            </a:r>
            <a:r>
              <a:rPr lang="ru-RU" dirty="0" smtClean="0"/>
              <a:t> (при проведении пробы АД не увеличивается, в отличие от других вариантов гипертоний).</a:t>
            </a:r>
          </a:p>
          <a:p>
            <a:pPr algn="just"/>
            <a:r>
              <a:rPr lang="ru-RU" dirty="0" smtClean="0"/>
              <a:t>АД корректируется </a:t>
            </a:r>
            <a:r>
              <a:rPr lang="ru-RU" dirty="0" err="1" smtClean="0"/>
              <a:t>спиронолактоном</a:t>
            </a:r>
            <a:r>
              <a:rPr lang="ru-RU" dirty="0" smtClean="0"/>
              <a:t> (400 мг / сутки 10-15 дней), как и </a:t>
            </a:r>
            <a:r>
              <a:rPr lang="ru-RU" dirty="0" err="1" smtClean="0"/>
              <a:t>гипокалиемия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i="1" dirty="0" smtClean="0"/>
              <a:t>2. "</a:t>
            </a:r>
            <a:r>
              <a:rPr lang="ru-RU" i="1" dirty="0" err="1" smtClean="0"/>
              <a:t>Калийпеническая</a:t>
            </a:r>
            <a:r>
              <a:rPr lang="ru-RU" i="1" dirty="0" smtClean="0"/>
              <a:t> почка" </a:t>
            </a:r>
            <a:endParaRPr lang="ru-RU" dirty="0" smtClean="0"/>
          </a:p>
          <a:p>
            <a:pPr algn="just"/>
            <a:r>
              <a:rPr lang="ru-RU" dirty="0" smtClean="0"/>
              <a:t>Почти во всех случаях первичный </a:t>
            </a:r>
            <a:r>
              <a:rPr lang="ru-RU" dirty="0" err="1" smtClean="0"/>
              <a:t>альдостеронизм</a:t>
            </a:r>
            <a:r>
              <a:rPr lang="ru-RU" dirty="0" smtClean="0"/>
              <a:t> сопровождается </a:t>
            </a:r>
            <a:r>
              <a:rPr lang="ru-RU" dirty="0" err="1" smtClean="0"/>
              <a:t>гипокалиемией</a:t>
            </a:r>
            <a:r>
              <a:rPr lang="ru-RU" dirty="0" smtClean="0"/>
              <a:t> вследствие чрезмерной потери калия почками под влиянием альдостерона. Дефицит калия вызывает формирование «</a:t>
            </a:r>
            <a:r>
              <a:rPr lang="ru-RU" dirty="0" err="1" smtClean="0"/>
              <a:t>калиопенической</a:t>
            </a:r>
            <a:r>
              <a:rPr lang="ru-RU" dirty="0" smtClean="0"/>
              <a:t> почки». Поражается эпителий дистальных отделов почечных канальцев, в сочетании с общим </a:t>
            </a:r>
            <a:r>
              <a:rPr lang="ru-RU" dirty="0" err="1" smtClean="0"/>
              <a:t>гипокалиемическим</a:t>
            </a:r>
            <a:r>
              <a:rPr lang="ru-RU" dirty="0" smtClean="0"/>
              <a:t> </a:t>
            </a:r>
            <a:r>
              <a:rPr lang="ru-RU" dirty="0" err="1" smtClean="0"/>
              <a:t>алкалозом,приводящим</a:t>
            </a:r>
            <a:r>
              <a:rPr lang="ru-RU" dirty="0" smtClean="0"/>
              <a:t> к нарушению механизмов окисления и концентрации мочи.</a:t>
            </a:r>
          </a:p>
          <a:p>
            <a:pPr algn="just"/>
            <a:r>
              <a:rPr lang="ru-RU" dirty="0" smtClean="0"/>
              <a:t>На начальных стадиях заболевания почечные нарушения могут быть незначительными.</a:t>
            </a:r>
          </a:p>
          <a:p>
            <a:pPr algn="just"/>
            <a:r>
              <a:rPr lang="ru-RU" dirty="0" smtClean="0"/>
              <a:t>1) Полиурия, преимущественно ночная, достигает 4 л в сутки, </a:t>
            </a:r>
            <a:r>
              <a:rPr lang="ru-RU" dirty="0" err="1" smtClean="0"/>
              <a:t>никтурия</a:t>
            </a:r>
            <a:r>
              <a:rPr lang="ru-RU" dirty="0" smtClean="0"/>
              <a:t> (70% больных). Полиурия при первичном </a:t>
            </a:r>
            <a:r>
              <a:rPr lang="ru-RU" dirty="0" err="1" smtClean="0"/>
              <a:t>гиперальдостеронизме</a:t>
            </a:r>
            <a:r>
              <a:rPr lang="ru-RU" dirty="0" smtClean="0"/>
              <a:t> не подавляется препаратами вазопрессина, не уменьшается при ограничении приема жидкости.</a:t>
            </a:r>
          </a:p>
          <a:p>
            <a:pPr algn="just"/>
            <a:r>
              <a:rPr lang="ru-RU" dirty="0" smtClean="0"/>
              <a:t>2) Характерная </a:t>
            </a:r>
            <a:r>
              <a:rPr lang="ru-RU" dirty="0" err="1" smtClean="0"/>
              <a:t>гипоизостенурия</a:t>
            </a:r>
            <a:r>
              <a:rPr lang="ru-RU" dirty="0" smtClean="0"/>
              <a:t> - 1008-1012.</a:t>
            </a:r>
          </a:p>
          <a:p>
            <a:pPr algn="just"/>
            <a:r>
              <a:rPr lang="ru-RU" dirty="0" smtClean="0"/>
              <a:t>3) Возможна транзиторная, умеренная протеинурия.</a:t>
            </a:r>
          </a:p>
          <a:p>
            <a:pPr algn="just"/>
            <a:r>
              <a:rPr lang="ru-RU" dirty="0" smtClean="0"/>
              <a:t>4) Реакция мочи чаще щелочная, что повышает частоту сопутствующего пиелита и </a:t>
            </a:r>
            <a:r>
              <a:rPr lang="ru-RU" dirty="0" err="1" smtClean="0"/>
              <a:t>пиелонефрита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Жажда, компенсаторная полидипсия развиваются как реакция на полиурию. Полидипсия и полиурия в ночное время наряду с нервно-мышечными проявлениями (слабость, парестезии, приступы </a:t>
            </a:r>
            <a:r>
              <a:rPr lang="ru-RU" dirty="0" err="1" smtClean="0"/>
              <a:t>миоплегии</a:t>
            </a:r>
            <a:r>
              <a:rPr lang="ru-RU" dirty="0" smtClean="0"/>
              <a:t>) ​​являются обязательными компонентами </a:t>
            </a:r>
            <a:r>
              <a:rPr lang="ru-RU" dirty="0" err="1" smtClean="0"/>
              <a:t>гипокалиемического</a:t>
            </a:r>
            <a:r>
              <a:rPr lang="ru-RU" dirty="0" smtClean="0"/>
              <a:t> синдрома. Полидипсия имеет центральный генез (</a:t>
            </a:r>
            <a:r>
              <a:rPr lang="ru-RU" dirty="0" err="1" smtClean="0"/>
              <a:t>гипокалиемия</a:t>
            </a:r>
            <a:r>
              <a:rPr lang="ru-RU" dirty="0" smtClean="0"/>
              <a:t> стимулирует центр жажды) и рефлекторный генез (в связи с накоплением натрия в клетках).</a:t>
            </a:r>
          </a:p>
          <a:p>
            <a:pPr algn="just"/>
            <a:r>
              <a:rPr lang="ru-RU" dirty="0" smtClean="0"/>
              <a:t>Отеки не характерны - только у 3% больных с сопутствующим поражением почек или недостаточностью кровообращения. Полиурия, накопление натрия в клетках не способствуют удержанию жидкости в интерстициальном пространстве.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   3. Поражение мышц. </a:t>
            </a:r>
            <a:r>
              <a:rPr lang="ru-RU" dirty="0" smtClean="0"/>
              <a:t>Мышечная слабость, </a:t>
            </a:r>
            <a:r>
              <a:rPr lang="ru-RU" dirty="0" err="1" smtClean="0"/>
              <a:t>псевдопаралич</a:t>
            </a:r>
            <a:r>
              <a:rPr lang="ru-RU" dirty="0" smtClean="0"/>
              <a:t>, периодические приступы судорог различной интенсивности, наблюдается тетания, явная или латентная. Возможны подергивание мышц лица, положительные симптомы </a:t>
            </a:r>
            <a:r>
              <a:rPr lang="ru-RU" dirty="0" err="1" smtClean="0"/>
              <a:t>Хвостека</a:t>
            </a:r>
            <a:r>
              <a:rPr lang="ru-RU" dirty="0" smtClean="0"/>
              <a:t> и </a:t>
            </a:r>
            <a:r>
              <a:rPr lang="ru-RU" dirty="0" err="1" smtClean="0"/>
              <a:t>Труссо</a:t>
            </a:r>
            <a:r>
              <a:rPr lang="ru-RU" dirty="0" smtClean="0"/>
              <a:t>. Повышенный электрический потенциал в прямой кишке. Характерные парестезии в различных мышечных группах.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ru-RU" i="1" dirty="0" smtClean="0"/>
              <a:t>4. Изменения в центральной и периферической нервной системе </a:t>
            </a:r>
            <a:endParaRPr lang="ru-RU" dirty="0" smtClean="0"/>
          </a:p>
          <a:p>
            <a:pPr algn="just"/>
            <a:r>
              <a:rPr lang="ru-RU" dirty="0" smtClean="0"/>
              <a:t>Общая слабость проявляется у 20% больных. Головные боли наблюдаются у 50% больных, имеют интенсивный характер - обусловлены ​​повышением АД и </a:t>
            </a:r>
            <a:r>
              <a:rPr lang="ru-RU" dirty="0" err="1" smtClean="0"/>
              <a:t>гипергидратацией</a:t>
            </a:r>
            <a:r>
              <a:rPr lang="ru-RU" dirty="0" smtClean="0"/>
              <a:t> головного мозга.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5. Нарушение углеводного обмена.</a:t>
            </a:r>
            <a:endParaRPr lang="ru-RU" dirty="0" smtClean="0"/>
          </a:p>
          <a:p>
            <a:r>
              <a:rPr lang="ru-RU" dirty="0" err="1" smtClean="0"/>
              <a:t>Гипокалиемия</a:t>
            </a:r>
            <a:r>
              <a:rPr lang="ru-RU" dirty="0" smtClean="0"/>
              <a:t> подавляет секрецию инсулина, способствует развитию пониженной толерантности к углеводам (60% больных).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336</Words>
  <Application>Microsoft Office PowerPoint</Application>
  <PresentationFormat>Экран (4:3)</PresentationFormat>
  <Paragraphs>68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Синдром Конна </vt:lpstr>
      <vt:lpstr>Определение</vt:lpstr>
      <vt:lpstr>Этиология</vt:lpstr>
      <vt:lpstr>Клиническая картина заболевания (симптомы и синдромы)  </vt:lpstr>
      <vt:lpstr>Слайд 5</vt:lpstr>
      <vt:lpstr>Слайд 6</vt:lpstr>
      <vt:lpstr>Слайд 7</vt:lpstr>
      <vt:lpstr>Слайд 8</vt:lpstr>
      <vt:lpstr>Слайд 9</vt:lpstr>
      <vt:lpstr>Диагностика заболевания </vt:lpstr>
      <vt:lpstr>Слайд 11</vt:lpstr>
      <vt:lpstr>Слайд 12</vt:lpstr>
      <vt:lpstr>Слайд 13</vt:lpstr>
      <vt:lpstr>Слайд 14</vt:lpstr>
      <vt:lpstr>Слайд 15</vt:lpstr>
      <vt:lpstr>Слайд 16</vt:lpstr>
      <vt:lpstr>Дифференциальная диагностика  </vt:lpstr>
      <vt:lpstr>Слайд 18</vt:lpstr>
      <vt:lpstr>Слайд 19</vt:lpstr>
      <vt:lpstr>Слайд 20</vt:lpstr>
      <vt:lpstr>Лечение заболевания </vt:lpstr>
      <vt:lpstr>Слайд 22</vt:lpstr>
      <vt:lpstr>Слайд 23</vt:lpstr>
      <vt:lpstr>Слайд 24</vt:lpstr>
      <vt:lpstr>Слайд 25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Синдром Конна</dc:title>
  <dc:creator>qwerty</dc:creator>
  <cp:lastModifiedBy>qwerty</cp:lastModifiedBy>
  <cp:revision>8</cp:revision>
  <dcterms:created xsi:type="dcterms:W3CDTF">2015-03-16T13:36:11Z</dcterms:created>
  <dcterms:modified xsi:type="dcterms:W3CDTF">2015-03-17T16:45:55Z</dcterms:modified>
</cp:coreProperties>
</file>