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sldIdLst>
    <p:sldId id="256" r:id="rId2"/>
    <p:sldId id="257" r:id="rId3"/>
    <p:sldId id="259" r:id="rId4"/>
    <p:sldId id="275" r:id="rId5"/>
    <p:sldId id="260" r:id="rId6"/>
    <p:sldId id="276" r:id="rId7"/>
    <p:sldId id="261" r:id="rId8"/>
    <p:sldId id="277" r:id="rId9"/>
    <p:sldId id="278" r:id="rId10"/>
    <p:sldId id="262" r:id="rId11"/>
    <p:sldId id="263" r:id="rId12"/>
    <p:sldId id="279" r:id="rId13"/>
    <p:sldId id="280" r:id="rId14"/>
    <p:sldId id="264" r:id="rId15"/>
    <p:sldId id="281" r:id="rId16"/>
    <p:sldId id="282" r:id="rId17"/>
    <p:sldId id="283" r:id="rId18"/>
    <p:sldId id="284" r:id="rId19"/>
    <p:sldId id="291" r:id="rId20"/>
    <p:sldId id="285" r:id="rId21"/>
    <p:sldId id="286" r:id="rId22"/>
    <p:sldId id="265" r:id="rId23"/>
    <p:sldId id="266" r:id="rId24"/>
    <p:sldId id="267" r:id="rId25"/>
    <p:sldId id="287" r:id="rId26"/>
    <p:sldId id="288" r:id="rId27"/>
    <p:sldId id="289" r:id="rId28"/>
    <p:sldId id="290" r:id="rId29"/>
    <p:sldId id="268" r:id="rId30"/>
    <p:sldId id="269" r:id="rId31"/>
    <p:sldId id="293" r:id="rId32"/>
    <p:sldId id="292" r:id="rId33"/>
    <p:sldId id="270" r:id="rId34"/>
    <p:sldId id="272" r:id="rId35"/>
    <p:sldId id="296" r:id="rId36"/>
    <p:sldId id="273" r:id="rId37"/>
    <p:sldId id="297" r:id="rId38"/>
    <p:sldId id="274" r:id="rId3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4" name="Заголовок 13"/>
          <p:cNvSpPr>
            <a:spLocks noGrp="1"/>
          </p:cNvSpPr>
          <p:nvPr>
            <p:ph type="ctrTitle"/>
          </p:nvPr>
        </p:nvSpPr>
        <p:spPr>
          <a:xfrm>
            <a:off x="1432560" y="359898"/>
            <a:ext cx="7406640" cy="1472184"/>
          </a:xfrm>
        </p:spPr>
        <p:txBody>
          <a:bodyPr anchor="b"/>
          <a:lstStyle>
            <a:lvl1pPr algn="l">
              <a:defRPr/>
            </a:lvl1pPr>
            <a:extLst/>
          </a:lstStyle>
          <a:p>
            <a:r>
              <a:rPr kumimoji="0" lang="ru-RU" smtClean="0"/>
              <a:t>Образец заголовка</a:t>
            </a:r>
            <a:endParaRPr kumimoji="0" lang="en-US"/>
          </a:p>
        </p:txBody>
      </p:sp>
      <p:sp>
        <p:nvSpPr>
          <p:cNvPr id="22" name="Подзаголовок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7" name="Дата 6"/>
          <p:cNvSpPr>
            <a:spLocks noGrp="1"/>
          </p:cNvSpPr>
          <p:nvPr>
            <p:ph type="dt" sz="half" idx="10"/>
          </p:nvPr>
        </p:nvSpPr>
        <p:spPr/>
        <p:txBody>
          <a:bodyPr/>
          <a:lstStyle/>
          <a:p>
            <a:fld id="{690217ED-7306-4D0D-A49E-0EAF51B0A29B}" type="datetimeFigureOut">
              <a:rPr lang="ru-RU" smtClean="0"/>
              <a:pPr/>
              <a:t>08.06.2021</a:t>
            </a:fld>
            <a:endParaRPr lang="ru-RU"/>
          </a:p>
        </p:txBody>
      </p:sp>
      <p:sp>
        <p:nvSpPr>
          <p:cNvPr id="20" name="Нижний колонтитул 19"/>
          <p:cNvSpPr>
            <a:spLocks noGrp="1"/>
          </p:cNvSpPr>
          <p:nvPr>
            <p:ph type="ftr" sz="quarter" idx="11"/>
          </p:nvPr>
        </p:nvSpPr>
        <p:spPr/>
        <p:txBody>
          <a:bodyPr/>
          <a:lstStyle/>
          <a:p>
            <a:endParaRPr lang="ru-RU"/>
          </a:p>
        </p:txBody>
      </p:sp>
      <p:sp>
        <p:nvSpPr>
          <p:cNvPr id="10" name="Номер слайда 9"/>
          <p:cNvSpPr>
            <a:spLocks noGrp="1"/>
          </p:cNvSpPr>
          <p:nvPr>
            <p:ph type="sldNum" sz="quarter" idx="12"/>
          </p:nvPr>
        </p:nvSpPr>
        <p:spPr/>
        <p:txBody>
          <a:bodyPr/>
          <a:lstStyle/>
          <a:p>
            <a:fld id="{C6CB42B2-9ABC-4827-BC7A-516C10957F2D}" type="slidenum">
              <a:rPr lang="ru-RU" smtClean="0"/>
              <a:pPr/>
              <a:t>‹#›</a:t>
            </a:fld>
            <a:endParaRPr lang="ru-RU"/>
          </a:p>
        </p:txBody>
      </p:sp>
      <p:sp>
        <p:nvSpPr>
          <p:cNvPr id="8" name="Овал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Овал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690217ED-7306-4D0D-A49E-0EAF51B0A29B}" type="datetimeFigureOut">
              <a:rPr lang="ru-RU" smtClean="0"/>
              <a:pPr/>
              <a:t>08.06.2021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6CB42B2-9ABC-4827-BC7A-516C10957F2D}"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274639"/>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1143000" y="274640"/>
            <a:ext cx="55626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690217ED-7306-4D0D-A49E-0EAF51B0A29B}" type="datetimeFigureOut">
              <a:rPr lang="ru-RU" smtClean="0"/>
              <a:pPr/>
              <a:t>08.06.2021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6CB42B2-9ABC-4827-BC7A-516C10957F2D}"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690217ED-7306-4D0D-A49E-0EAF51B0A29B}" type="datetimeFigureOut">
              <a:rPr lang="ru-RU" smtClean="0"/>
              <a:pPr/>
              <a:t>08.06.2021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6CB42B2-9ABC-4827-BC7A-516C10957F2D}"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оугольник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690217ED-7306-4D0D-A49E-0EAF51B0A29B}" type="datetimeFigureOut">
              <a:rPr lang="ru-RU" smtClean="0"/>
              <a:pPr/>
              <a:t>08.06.2021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6CB42B2-9ABC-4827-BC7A-516C10957F2D}" type="slidenum">
              <a:rPr lang="ru-RU" smtClean="0"/>
              <a:pPr/>
              <a:t>‹#›</a:t>
            </a:fld>
            <a:endParaRPr lang="ru-RU"/>
          </a:p>
        </p:txBody>
      </p:sp>
      <p:sp>
        <p:nvSpPr>
          <p:cNvPr id="10" name="Прямоугольник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Овал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Овал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p>
            <a:r>
              <a:rPr kumimoji="0" lang="ru-RU" smtClean="0"/>
              <a:t>Образец заголовка</a:t>
            </a:r>
            <a:endParaRPr kumimoji="0" lang="en-US"/>
          </a:p>
        </p:txBody>
      </p:sp>
      <p:sp>
        <p:nvSpPr>
          <p:cNvPr id="3" name="Объект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690217ED-7306-4D0D-A49E-0EAF51B0A29B}" type="datetimeFigureOut">
              <a:rPr lang="ru-RU" smtClean="0"/>
              <a:pPr/>
              <a:t>08.06.2021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6CB42B2-9ABC-4827-BC7A-516C10957F2D}"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690217ED-7306-4D0D-A49E-0EAF51B0A29B}" type="datetimeFigureOut">
              <a:rPr lang="ru-RU" smtClean="0"/>
              <a:pPr/>
              <a:t>08.06.2021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6CB42B2-9ABC-4827-BC7A-516C10957F2D}"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nchor="ct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690217ED-7306-4D0D-A49E-0EAF51B0A29B}" type="datetimeFigureOut">
              <a:rPr lang="ru-RU" smtClean="0"/>
              <a:pPr/>
              <a:t>08.06.2021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6CB42B2-9ABC-4827-BC7A-516C10957F2D}"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Прямоугольник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Дата 1"/>
          <p:cNvSpPr>
            <a:spLocks noGrp="1"/>
          </p:cNvSpPr>
          <p:nvPr>
            <p:ph type="dt" sz="half" idx="10"/>
          </p:nvPr>
        </p:nvSpPr>
        <p:spPr/>
        <p:txBody>
          <a:bodyPr/>
          <a:lstStyle/>
          <a:p>
            <a:fld id="{690217ED-7306-4D0D-A49E-0EAF51B0A29B}" type="datetimeFigureOut">
              <a:rPr lang="ru-RU" smtClean="0"/>
              <a:pPr/>
              <a:t>08.06.2021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6CB42B2-9ABC-4827-BC7A-516C10957F2D}" type="slidenum">
              <a:rPr lang="ru-RU" smtClean="0"/>
              <a:pPr/>
              <a:t>‹#›</a:t>
            </a:fld>
            <a:endParaRPr lang="ru-RU"/>
          </a:p>
        </p:txBody>
      </p:sp>
      <p:sp>
        <p:nvSpPr>
          <p:cNvPr id="6" name="Прямоугольник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Объект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690217ED-7306-4D0D-A49E-0EAF51B0A29B}" type="datetimeFigureOut">
              <a:rPr lang="ru-RU" smtClean="0"/>
              <a:pPr/>
              <a:t>08.06.2021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6CB42B2-9ABC-4827-BC7A-516C10957F2D}"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p>
            <a:fld id="{690217ED-7306-4D0D-A49E-0EAF51B0A29B}" type="datetimeFigureOut">
              <a:rPr lang="ru-RU" smtClean="0"/>
              <a:pPr/>
              <a:t>08.06.2021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6CB42B2-9ABC-4827-BC7A-516C10957F2D}" type="slidenum">
              <a:rPr lang="ru-RU" smtClean="0"/>
              <a:pPr/>
              <a:t>‹#›</a:t>
            </a:fld>
            <a:endParaRPr lang="ru-RU"/>
          </a:p>
        </p:txBody>
      </p:sp>
      <p:sp>
        <p:nvSpPr>
          <p:cNvPr id="8" name="Прямоугольник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Рисунок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ru-RU" smtClean="0"/>
              <a:t>Вставка рисунка</a:t>
            </a:r>
            <a:endParaRPr kumimoji="0" lang="en-US" dirty="0"/>
          </a:p>
        </p:txBody>
      </p:sp>
      <p:sp>
        <p:nvSpPr>
          <p:cNvPr id="9" name="Блок-схема: процесс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Блок-схема: процесс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Текст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ирог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Овал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Кольцо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Заголовок 4"/>
          <p:cNvSpPr>
            <a:spLocks noGrp="1"/>
          </p:cNvSpPr>
          <p:nvPr>
            <p:ph type="title"/>
          </p:nvPr>
        </p:nvSpPr>
        <p:spPr>
          <a:xfrm>
            <a:off x="1435608" y="274638"/>
            <a:ext cx="7498080" cy="1143000"/>
          </a:xfrm>
          <a:prstGeom prst="rect">
            <a:avLst/>
          </a:prstGeom>
        </p:spPr>
        <p:txBody>
          <a:bodyPr anchor="ctr">
            <a:normAutofit/>
          </a:bodyPr>
          <a:lstStyle/>
          <a:p>
            <a:r>
              <a:rPr kumimoji="0" lang="ru-RU" smtClean="0"/>
              <a:t>Образец заголовка</a:t>
            </a:r>
            <a:endParaRPr kumimoji="0" lang="en-US"/>
          </a:p>
        </p:txBody>
      </p:sp>
      <p:sp>
        <p:nvSpPr>
          <p:cNvPr id="9" name="Текст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90217ED-7306-4D0D-A49E-0EAF51B0A29B}" type="datetimeFigureOut">
              <a:rPr lang="ru-RU" smtClean="0"/>
              <a:pPr/>
              <a:t>08.06.2021</a:t>
            </a:fld>
            <a:endParaRPr lang="ru-RU"/>
          </a:p>
        </p:txBody>
      </p:sp>
      <p:sp>
        <p:nvSpPr>
          <p:cNvPr id="10" name="Нижний колонтитул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ru-RU"/>
          </a:p>
        </p:txBody>
      </p:sp>
      <p:sp>
        <p:nvSpPr>
          <p:cNvPr id="22" name="Номер слайда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C6CB42B2-9ABC-4827-BC7A-516C10957F2D}" type="slidenum">
              <a:rPr lang="ru-RU" smtClean="0"/>
              <a:pPr/>
              <a:t>‹#›</a:t>
            </a:fld>
            <a:endParaRPr lang="ru-RU"/>
          </a:p>
        </p:txBody>
      </p:sp>
      <p:sp>
        <p:nvSpPr>
          <p:cNvPr id="15" name="Прямоугольник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187624" y="476672"/>
            <a:ext cx="7651576" cy="5400600"/>
          </a:xfrm>
        </p:spPr>
        <p:txBody>
          <a:bodyPr/>
          <a:lstStyle/>
          <a:p>
            <a:pPr algn="ctr"/>
            <a:endParaRPr lang="ru-RU" dirty="0" smtClean="0"/>
          </a:p>
          <a:p>
            <a:pPr algn="ctr"/>
            <a:endParaRPr lang="ru-RU" dirty="0"/>
          </a:p>
          <a:p>
            <a:pPr algn="ctr"/>
            <a:r>
              <a:rPr lang="ru-RU" dirty="0" smtClean="0"/>
              <a:t>ПОВРЕЖДЕНИЯ   ЖИВОТА И ТАЗА</a:t>
            </a:r>
          </a:p>
          <a:p>
            <a:pPr algn="ctr"/>
            <a:endParaRPr lang="ru-RU" dirty="0"/>
          </a:p>
          <a:p>
            <a:pPr algn="ctr"/>
            <a:endParaRPr lang="ru-RU" dirty="0" smtClean="0"/>
          </a:p>
          <a:p>
            <a:pPr algn="ctr"/>
            <a:endParaRPr lang="ru-RU" dirty="0"/>
          </a:p>
          <a:p>
            <a:pPr algn="ctr"/>
            <a:endParaRPr lang="ru-RU" dirty="0" smtClean="0"/>
          </a:p>
          <a:p>
            <a:pPr algn="r"/>
            <a:r>
              <a:rPr lang="ru-RU" dirty="0" smtClean="0"/>
              <a:t>Выполнил Ординатор 2 года </a:t>
            </a:r>
          </a:p>
          <a:p>
            <a:pPr algn="r"/>
            <a:r>
              <a:rPr lang="ru-RU" dirty="0" err="1" smtClean="0"/>
              <a:t>Ербягин</a:t>
            </a:r>
            <a:r>
              <a:rPr lang="ru-RU" dirty="0" smtClean="0"/>
              <a:t> Е.Г.</a:t>
            </a:r>
          </a:p>
          <a:p>
            <a:pPr algn="r"/>
            <a:r>
              <a:rPr lang="ru-RU" dirty="0" smtClean="0"/>
              <a:t>Кафедра травматологии ортопедии и нейрохирургии с курсом ПО</a:t>
            </a:r>
            <a:endParaRPr lang="ru-RU" dirty="0"/>
          </a:p>
        </p:txBody>
      </p:sp>
    </p:spTree>
    <p:extLst>
      <p:ext uri="{BB962C8B-B14F-4D97-AF65-F5344CB8AC3E}">
        <p14:creationId xmlns:p14="http://schemas.microsoft.com/office/powerpoint/2010/main" val="31549257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91680" y="116632"/>
            <a:ext cx="7242008" cy="504056"/>
          </a:xfrm>
        </p:spPr>
        <p:txBody>
          <a:bodyPr>
            <a:normAutofit/>
          </a:bodyPr>
          <a:lstStyle/>
          <a:p>
            <a:pPr algn="ctr"/>
            <a:r>
              <a:rPr lang="ru-RU" sz="2000" dirty="0" smtClean="0"/>
              <a:t>ДИАГНОСТИКА ПЕРЕЛОМОВ ТАЗА</a:t>
            </a:r>
            <a:endParaRPr lang="ru-RU" sz="2000" dirty="0"/>
          </a:p>
        </p:txBody>
      </p:sp>
      <p:sp>
        <p:nvSpPr>
          <p:cNvPr id="3" name="Объект 2"/>
          <p:cNvSpPr>
            <a:spLocks noGrp="1"/>
          </p:cNvSpPr>
          <p:nvPr>
            <p:ph idx="1"/>
          </p:nvPr>
        </p:nvSpPr>
        <p:spPr>
          <a:xfrm>
            <a:off x="1187624" y="620688"/>
            <a:ext cx="7746064" cy="5688632"/>
          </a:xfrm>
        </p:spPr>
        <p:txBody>
          <a:bodyPr>
            <a:noAutofit/>
          </a:bodyPr>
          <a:lstStyle/>
          <a:p>
            <a:pPr marL="82296" indent="0">
              <a:buNone/>
            </a:pPr>
            <a:r>
              <a:rPr lang="ru-RU" sz="1600" dirty="0" smtClean="0"/>
              <a:t>1.Вынужденное положение больного</a:t>
            </a:r>
          </a:p>
          <a:p>
            <a:pPr marL="82296" indent="0">
              <a:buNone/>
            </a:pPr>
            <a:r>
              <a:rPr lang="ru-RU" sz="1600" dirty="0"/>
              <a:t> </a:t>
            </a:r>
            <a:r>
              <a:rPr lang="ru-RU" sz="1600" dirty="0" smtClean="0"/>
              <a:t>     а)Положение «лягушки» или симптом Волковича</a:t>
            </a:r>
          </a:p>
          <a:p>
            <a:pPr marL="82296" indent="0">
              <a:buNone/>
            </a:pPr>
            <a:r>
              <a:rPr lang="ru-RU" sz="1600" dirty="0"/>
              <a:t> </a:t>
            </a:r>
            <a:r>
              <a:rPr lang="ru-RU" sz="1600" dirty="0" smtClean="0"/>
              <a:t>     б) Симптом «прилипшей пятки» (симптом </a:t>
            </a:r>
            <a:r>
              <a:rPr lang="ru-RU" sz="1600" dirty="0" err="1" smtClean="0"/>
              <a:t>Гориневской</a:t>
            </a:r>
            <a:r>
              <a:rPr lang="ru-RU" sz="1600" dirty="0" smtClean="0"/>
              <a:t>)</a:t>
            </a:r>
          </a:p>
          <a:p>
            <a:pPr marL="82296" indent="0">
              <a:buNone/>
            </a:pPr>
            <a:r>
              <a:rPr lang="ru-RU" sz="1600" dirty="0" smtClean="0"/>
              <a:t>2. </a:t>
            </a:r>
            <a:r>
              <a:rPr lang="ru-RU" sz="1600" dirty="0" err="1" smtClean="0"/>
              <a:t>Осаднения</a:t>
            </a:r>
            <a:r>
              <a:rPr lang="ru-RU" sz="1600" dirty="0" smtClean="0"/>
              <a:t> , кровоподтеки, гематомы.</a:t>
            </a:r>
          </a:p>
          <a:p>
            <a:pPr marL="82296" indent="0">
              <a:buNone/>
            </a:pPr>
            <a:r>
              <a:rPr lang="ru-RU" sz="1600" dirty="0" smtClean="0"/>
              <a:t>3.Пальпаторная болезненность в местах переломов</a:t>
            </a:r>
          </a:p>
          <a:p>
            <a:pPr marL="82296" indent="0">
              <a:buNone/>
            </a:pPr>
            <a:r>
              <a:rPr lang="ru-RU" sz="1600" dirty="0" smtClean="0"/>
              <a:t>4.Нагрузочные тесты</a:t>
            </a:r>
          </a:p>
          <a:p>
            <a:pPr marL="82296" indent="0">
              <a:buNone/>
            </a:pPr>
            <a:r>
              <a:rPr lang="ru-RU" sz="1600" dirty="0"/>
              <a:t> </a:t>
            </a:r>
            <a:r>
              <a:rPr lang="ru-RU" sz="1600" dirty="0" smtClean="0"/>
              <a:t>      а) Симптом </a:t>
            </a:r>
            <a:r>
              <a:rPr lang="ru-RU" sz="1600" dirty="0" err="1" smtClean="0"/>
              <a:t>Вернейля</a:t>
            </a:r>
            <a:r>
              <a:rPr lang="ru-RU" sz="1600" dirty="0" smtClean="0"/>
              <a:t>- боль при сдавлении таза</a:t>
            </a:r>
          </a:p>
          <a:p>
            <a:pPr marL="82296" indent="0">
              <a:buNone/>
            </a:pPr>
            <a:r>
              <a:rPr lang="ru-RU" sz="1600" dirty="0"/>
              <a:t> </a:t>
            </a:r>
            <a:r>
              <a:rPr lang="ru-RU" sz="1600" dirty="0" smtClean="0"/>
              <a:t>      б) Симптом </a:t>
            </a:r>
            <a:r>
              <a:rPr lang="ru-RU" sz="1600" dirty="0" err="1" smtClean="0"/>
              <a:t>Ларрея</a:t>
            </a:r>
            <a:r>
              <a:rPr lang="ru-RU" sz="1600" dirty="0" smtClean="0"/>
              <a:t> – боль при попытки «раздвинуть» таз</a:t>
            </a:r>
          </a:p>
          <a:p>
            <a:pPr marL="82296" indent="0">
              <a:buNone/>
            </a:pPr>
            <a:r>
              <a:rPr lang="ru-RU" sz="1600" dirty="0"/>
              <a:t> </a:t>
            </a:r>
            <a:r>
              <a:rPr lang="ru-RU" sz="1600" dirty="0" smtClean="0"/>
              <a:t>      в) Симптом </a:t>
            </a:r>
            <a:r>
              <a:rPr lang="ru-RU" sz="1600" dirty="0" err="1" smtClean="0"/>
              <a:t>Габая</a:t>
            </a:r>
            <a:r>
              <a:rPr lang="ru-RU" sz="1600" dirty="0" smtClean="0"/>
              <a:t> – при попытке повернуться на бок поддерживает здоровой ногой поврежденную</a:t>
            </a:r>
          </a:p>
          <a:p>
            <a:pPr marL="82296" indent="0">
              <a:buNone/>
            </a:pPr>
            <a:r>
              <a:rPr lang="ru-RU" sz="1600" dirty="0"/>
              <a:t> </a:t>
            </a:r>
            <a:r>
              <a:rPr lang="ru-RU" sz="1600" dirty="0" smtClean="0"/>
              <a:t>      г) Симптом «заднего хода» Лозинского</a:t>
            </a:r>
          </a:p>
          <a:p>
            <a:pPr marL="82296" indent="0">
              <a:buNone/>
            </a:pPr>
            <a:r>
              <a:rPr lang="ru-RU" sz="1600" dirty="0" smtClean="0"/>
              <a:t>5. Укорочение конечности</a:t>
            </a:r>
          </a:p>
          <a:p>
            <a:pPr marL="82296" indent="0">
              <a:buNone/>
            </a:pPr>
            <a:r>
              <a:rPr lang="ru-RU" sz="1600" dirty="0" smtClean="0"/>
              <a:t>6.Уретроррагия</a:t>
            </a:r>
          </a:p>
          <a:p>
            <a:pPr marL="82296" indent="0">
              <a:buNone/>
            </a:pPr>
            <a:r>
              <a:rPr lang="ru-RU" sz="1600" dirty="0" smtClean="0"/>
              <a:t>7.Следы крови или кровотечение из заднего прохода или влагалища</a:t>
            </a:r>
          </a:p>
          <a:p>
            <a:pPr marL="82296" indent="0">
              <a:buNone/>
            </a:pPr>
            <a:r>
              <a:rPr lang="ru-RU" sz="1600" dirty="0" smtClean="0"/>
              <a:t>8.Вынужденное положение ноги при повреждении вертлужной впадины</a:t>
            </a:r>
          </a:p>
          <a:p>
            <a:pPr marL="82296" indent="0">
              <a:buNone/>
            </a:pPr>
            <a:r>
              <a:rPr lang="ru-RU" sz="1600" dirty="0" smtClean="0"/>
              <a:t>9.Катетеризация мочевого пузыря</a:t>
            </a:r>
          </a:p>
          <a:p>
            <a:pPr marL="82296" indent="0">
              <a:buNone/>
            </a:pPr>
            <a:r>
              <a:rPr lang="ru-RU" sz="1600" dirty="0" smtClean="0"/>
              <a:t>10.Проверка  периферической пульсации. Неврологический статус.</a:t>
            </a:r>
          </a:p>
          <a:p>
            <a:pPr marL="82296" indent="0">
              <a:buNone/>
            </a:pPr>
            <a:r>
              <a:rPr lang="ru-RU" sz="1600" dirty="0" smtClean="0"/>
              <a:t>11.Рентгенологическое исследование. Компьютерная томография</a:t>
            </a:r>
            <a:endParaRPr lang="ru-RU" sz="1600" dirty="0"/>
          </a:p>
        </p:txBody>
      </p:sp>
    </p:spTree>
    <p:extLst>
      <p:ext uri="{BB962C8B-B14F-4D97-AF65-F5344CB8AC3E}">
        <p14:creationId xmlns:p14="http://schemas.microsoft.com/office/powerpoint/2010/main" val="39873686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3648" y="188640"/>
            <a:ext cx="7498080" cy="576064"/>
          </a:xfrm>
        </p:spPr>
        <p:txBody>
          <a:bodyPr>
            <a:normAutofit/>
          </a:bodyPr>
          <a:lstStyle/>
          <a:p>
            <a:pPr algn="ctr"/>
            <a:r>
              <a:rPr lang="ru-RU" sz="2000" dirty="0" smtClean="0"/>
              <a:t>НЕОТЛОЖНАЯ ПОМОЩЬ</a:t>
            </a:r>
            <a:endParaRPr lang="ru-RU" sz="2000" dirty="0"/>
          </a:p>
        </p:txBody>
      </p:sp>
      <p:sp>
        <p:nvSpPr>
          <p:cNvPr id="3" name="Объект 2"/>
          <p:cNvSpPr>
            <a:spLocks noGrp="1"/>
          </p:cNvSpPr>
          <p:nvPr>
            <p:ph idx="1"/>
          </p:nvPr>
        </p:nvSpPr>
        <p:spPr>
          <a:xfrm>
            <a:off x="1187624" y="764704"/>
            <a:ext cx="7786112" cy="5112568"/>
          </a:xfrm>
        </p:spPr>
        <p:txBody>
          <a:bodyPr>
            <a:noAutofit/>
          </a:bodyPr>
          <a:lstStyle/>
          <a:p>
            <a:pPr marL="82296" indent="0" algn="just">
              <a:buNone/>
            </a:pPr>
            <a:r>
              <a:rPr lang="ru-RU" sz="1400" dirty="0" smtClean="0"/>
              <a:t>  Основной причиной смерти пострадавших с травмой таза и самым </a:t>
            </a:r>
            <a:r>
              <a:rPr lang="ru-RU" sz="1400" dirty="0"/>
              <a:t>с</a:t>
            </a:r>
            <a:r>
              <a:rPr lang="ru-RU" sz="1400" dirty="0" smtClean="0"/>
              <a:t>ерьезным осложнением нестабильных повреждений таза является шок в результате массивного кровотечения, причиной которого может быть повреждение </a:t>
            </a:r>
            <a:r>
              <a:rPr lang="ru-RU" sz="1400" dirty="0" err="1" smtClean="0"/>
              <a:t>внутритазовых</a:t>
            </a:r>
            <a:r>
              <a:rPr lang="ru-RU" sz="1400" dirty="0" smtClean="0"/>
              <a:t> магистральных сосудов, </a:t>
            </a:r>
            <a:r>
              <a:rPr lang="ru-RU" sz="1400" dirty="0" err="1" smtClean="0"/>
              <a:t>пресакральных</a:t>
            </a:r>
            <a:r>
              <a:rPr lang="ru-RU" sz="1400" dirty="0" smtClean="0"/>
              <a:t> и </a:t>
            </a:r>
            <a:r>
              <a:rPr lang="ru-RU" sz="1400" dirty="0" err="1" smtClean="0"/>
              <a:t>околопузырных</a:t>
            </a:r>
            <a:r>
              <a:rPr lang="ru-RU" sz="1400" dirty="0" smtClean="0"/>
              <a:t> венозных сплетений и крупных сосудов губчатой кости таза. При нестабильных повреждениях таза кровопотеря может достигать 3-5 л.</a:t>
            </a:r>
          </a:p>
          <a:p>
            <a:pPr marL="82296" indent="0" algn="just">
              <a:buNone/>
            </a:pPr>
            <a:r>
              <a:rPr lang="ru-RU" sz="1400" dirty="0"/>
              <a:t> </a:t>
            </a:r>
            <a:r>
              <a:rPr lang="ru-RU" sz="1400" dirty="0" smtClean="0"/>
              <a:t> Целью неотложных мероприятий является остановка кровотечения, стабилизация, ликвидация сопутствующих повреждений.</a:t>
            </a:r>
          </a:p>
          <a:p>
            <a:pPr marL="82296" indent="0" algn="just">
              <a:buNone/>
            </a:pPr>
            <a:r>
              <a:rPr lang="ru-RU" sz="1400" dirty="0"/>
              <a:t> </a:t>
            </a:r>
            <a:r>
              <a:rPr lang="ru-RU" sz="1400" dirty="0" smtClean="0"/>
              <a:t> Иммобилизацию таза, а следовательно и уменьшение его объема, для остановки кровотечения, проводят, сдавливая его поясом или простыней. Свернутая простыня, </a:t>
            </a:r>
            <a:r>
              <a:rPr lang="ru-RU" sz="1400" dirty="0" err="1" smtClean="0"/>
              <a:t>циркулярно</a:t>
            </a:r>
            <a:r>
              <a:rPr lang="ru-RU" sz="1400" dirty="0" smtClean="0"/>
              <a:t> обёрнутая вокруг таза, является эффективным, </a:t>
            </a:r>
            <a:r>
              <a:rPr lang="ru-RU" sz="1400" dirty="0" err="1" smtClean="0"/>
              <a:t>неинвазивным</a:t>
            </a:r>
            <a:r>
              <a:rPr lang="ru-RU" sz="1400" dirty="0" smtClean="0"/>
              <a:t> </a:t>
            </a:r>
            <a:r>
              <a:rPr lang="ru-RU" sz="1400" dirty="0" err="1" smtClean="0"/>
              <a:t>легковоспроизводимым</a:t>
            </a:r>
            <a:r>
              <a:rPr lang="ru-RU" sz="1400" dirty="0" smtClean="0"/>
              <a:t> способом иммобилизации. Наружная ротация нижних конечностей, наиболее часто встречаемая при переломах костей таза со смещением, способствует деформации таза. Исправление ротации может быть достигнуто связыванием обеих коленных суставов или ступней между собой. Эта процедура дополняет благотворное действие круговой компрессии.</a:t>
            </a:r>
          </a:p>
          <a:p>
            <a:pPr marL="82296" indent="0" algn="just">
              <a:buNone/>
            </a:pPr>
            <a:r>
              <a:rPr lang="ru-RU" sz="1400" dirty="0"/>
              <a:t> </a:t>
            </a:r>
            <a:r>
              <a:rPr lang="ru-RU" sz="1400" dirty="0" smtClean="0"/>
              <a:t>  Можно использовать тазовый бандаж. Он состоит из широкой ленты и застежки-липучки.</a:t>
            </a:r>
          </a:p>
          <a:p>
            <a:pPr marL="82296" indent="0" algn="just">
              <a:buNone/>
            </a:pPr>
            <a:r>
              <a:rPr lang="ru-RU" sz="1400" dirty="0"/>
              <a:t> </a:t>
            </a:r>
            <a:r>
              <a:rPr lang="ru-RU" sz="1400" dirty="0" smtClean="0"/>
              <a:t>   Уменьшить объем таза и добиться стабилизации гемодинамики можно с помощью пневматических шин и матрацев. В России создан пневматический противошоковый костюм «каштан», в США – военные противошоковые брюки, пневматическая одежда. Особое значение пневматические противошоковые костюмы имеют при растянутых коммуникациях и значительной удаленности крупных стационаров. Там, где существует возможность быстрой доставки пациентов с тяжелыми травмами в стационар для стабилизации таза применяют простые, облегченные виды пневматических трусов, поясов.</a:t>
            </a:r>
            <a:endParaRPr lang="ru-RU" sz="1400" dirty="0"/>
          </a:p>
        </p:txBody>
      </p:sp>
    </p:spTree>
    <p:extLst>
      <p:ext uri="{BB962C8B-B14F-4D97-AF65-F5344CB8AC3E}">
        <p14:creationId xmlns:p14="http://schemas.microsoft.com/office/powerpoint/2010/main" val="20305090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1600" y="0"/>
            <a:ext cx="8172399" cy="6857999"/>
          </a:xfrm>
        </p:spPr>
      </p:pic>
    </p:spTree>
    <p:extLst>
      <p:ext uri="{BB962C8B-B14F-4D97-AF65-F5344CB8AC3E}">
        <p14:creationId xmlns:p14="http://schemas.microsoft.com/office/powerpoint/2010/main" val="19877051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7570" y="0"/>
            <a:ext cx="8166430" cy="6857999"/>
          </a:xfrm>
        </p:spPr>
      </p:pic>
    </p:spTree>
    <p:extLst>
      <p:ext uri="{BB962C8B-B14F-4D97-AF65-F5344CB8AC3E}">
        <p14:creationId xmlns:p14="http://schemas.microsoft.com/office/powerpoint/2010/main" val="29998211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47664" y="274638"/>
            <a:ext cx="7386024" cy="418058"/>
          </a:xfrm>
        </p:spPr>
        <p:txBody>
          <a:bodyPr>
            <a:normAutofit/>
          </a:bodyPr>
          <a:lstStyle/>
          <a:p>
            <a:pPr algn="ctr"/>
            <a:r>
              <a:rPr lang="ru-RU" sz="2000" dirty="0" smtClean="0"/>
              <a:t>ЛЕЧЕНИЕ ПЕРЕЛОМОВ ТАЗА</a:t>
            </a:r>
            <a:endParaRPr lang="ru-RU" sz="2000" dirty="0"/>
          </a:p>
        </p:txBody>
      </p:sp>
      <p:sp>
        <p:nvSpPr>
          <p:cNvPr id="3" name="Объект 2"/>
          <p:cNvSpPr>
            <a:spLocks noGrp="1"/>
          </p:cNvSpPr>
          <p:nvPr>
            <p:ph idx="1"/>
          </p:nvPr>
        </p:nvSpPr>
        <p:spPr>
          <a:xfrm>
            <a:off x="1115616" y="692696"/>
            <a:ext cx="7818072" cy="6048672"/>
          </a:xfrm>
        </p:spPr>
        <p:txBody>
          <a:bodyPr>
            <a:normAutofit/>
          </a:bodyPr>
          <a:lstStyle/>
          <a:p>
            <a:pPr marL="82296" indent="0" algn="just">
              <a:buNone/>
            </a:pPr>
            <a:r>
              <a:rPr lang="ru-RU" sz="1600" dirty="0" smtClean="0"/>
              <a:t>  Лечение переломов таза может быть консервативным и оперативным. При поступлении в стационар пострадавшим с переломами таза производят </a:t>
            </a:r>
            <a:r>
              <a:rPr lang="ru-RU" sz="1600" dirty="0" err="1" smtClean="0"/>
              <a:t>внутритазовую</a:t>
            </a:r>
            <a:r>
              <a:rPr lang="ru-RU" sz="1600" dirty="0" smtClean="0"/>
              <a:t> блокаду по </a:t>
            </a:r>
            <a:r>
              <a:rPr lang="ru-RU" sz="1600" dirty="0" err="1" smtClean="0"/>
              <a:t>Школьникову</a:t>
            </a:r>
            <a:r>
              <a:rPr lang="ru-RU" sz="1600" dirty="0" smtClean="0"/>
              <a:t>-Селиванову.</a:t>
            </a:r>
            <a:r>
              <a:rPr lang="ru-RU" sz="1600" dirty="0"/>
              <a:t> </a:t>
            </a:r>
            <a:endParaRPr lang="ru-RU" sz="1600" dirty="0" smtClean="0"/>
          </a:p>
          <a:p>
            <a:pPr marL="82296" indent="0" algn="ctr">
              <a:buNone/>
            </a:pPr>
            <a:r>
              <a:rPr lang="ru-RU" sz="1600" u="sng" dirty="0" smtClean="0"/>
              <a:t>КОНСЕРВАТИВНОЕ ЛЕЧЕНИЕ</a:t>
            </a:r>
          </a:p>
          <a:p>
            <a:pPr marL="82296" indent="0" algn="just">
              <a:buNone/>
            </a:pPr>
            <a:r>
              <a:rPr lang="ru-RU" sz="1600" dirty="0"/>
              <a:t> </a:t>
            </a:r>
            <a:r>
              <a:rPr lang="ru-RU" sz="1600" dirty="0" smtClean="0"/>
              <a:t> Применяется при стабильных повреждениях таза с минимальным смещением отломков. При небольших смещениях отломков костей больных укладывают в «положение лягушки» на щит по Волковичу (сгибание и ротация бедер кнаружи с валиком под коленями – 45</a:t>
            </a:r>
            <a:r>
              <a:rPr lang="ru-RU" sz="1600" baseline="30000" dirty="0" smtClean="0"/>
              <a:t>0</a:t>
            </a:r>
            <a:r>
              <a:rPr lang="ru-RU" sz="1600" dirty="0" smtClean="0"/>
              <a:t>, разведение – 30</a:t>
            </a:r>
            <a:r>
              <a:rPr lang="ru-RU" sz="1600" baseline="30000" dirty="0" smtClean="0"/>
              <a:t>0</a:t>
            </a:r>
            <a:r>
              <a:rPr lang="ru-RU" sz="1600" dirty="0" smtClean="0"/>
              <a:t>, сгибание в коленных суставах </a:t>
            </a:r>
            <a:r>
              <a:rPr lang="ru-RU" sz="1600" dirty="0" smtClean="0">
                <a:latin typeface="Arial" panose="020B0604020202020204" pitchFamily="34" charset="0"/>
              </a:rPr>
              <a:t>135</a:t>
            </a:r>
            <a:r>
              <a:rPr lang="ru-RU" sz="1600" baseline="30000" dirty="0" smtClean="0"/>
              <a:t>0</a:t>
            </a:r>
            <a:r>
              <a:rPr lang="ru-RU" sz="1600" dirty="0" smtClean="0"/>
              <a:t>, сгибание верхней части туловища до угла 45</a:t>
            </a:r>
            <a:r>
              <a:rPr lang="ru-RU" sz="1600" baseline="30000" dirty="0" smtClean="0"/>
              <a:t>0</a:t>
            </a:r>
            <a:r>
              <a:rPr lang="ru-RU" sz="1600" dirty="0" smtClean="0"/>
              <a:t>).</a:t>
            </a:r>
          </a:p>
          <a:p>
            <a:pPr marL="82296" indent="0" algn="just">
              <a:buNone/>
            </a:pPr>
            <a:r>
              <a:rPr lang="ru-RU" sz="1600" dirty="0"/>
              <a:t> </a:t>
            </a:r>
            <a:r>
              <a:rPr lang="ru-RU" sz="1600" dirty="0" smtClean="0"/>
              <a:t>  Прекращение болей в области переломов является показанием к назначению ЛФК. Постельный режим продолжается 5-8 недель. При выраженных вертикальных смещениях применяют скелетное вытяжение (даже как временное пособие перед оперативным вмешательством) за кости бедра и голени с постепенным увеличением тяги грузами до </a:t>
            </a:r>
            <a:r>
              <a:rPr lang="ru-RU" sz="1600" dirty="0" smtClean="0">
                <a:latin typeface="Arial" panose="020B0604020202020204" pitchFamily="34" charset="0"/>
              </a:rPr>
              <a:t>14-16 </a:t>
            </a:r>
            <a:r>
              <a:rPr lang="ru-RU" sz="1600" dirty="0" smtClean="0"/>
              <a:t>кг (для репозиции) в течение 2-3 недель с последующим уменьшением груза до 5-9 кг (для иммобилизации).</a:t>
            </a:r>
          </a:p>
          <a:p>
            <a:pPr marL="82296" indent="0" algn="just">
              <a:buNone/>
            </a:pPr>
            <a:r>
              <a:rPr lang="ru-RU" sz="1600" dirty="0"/>
              <a:t> </a:t>
            </a:r>
            <a:r>
              <a:rPr lang="ru-RU" sz="1600" dirty="0" smtClean="0"/>
              <a:t> Для лечения разрывов лобкового симфиза используют гамак, укрепленный на балканских рамках. Ширина между рамами должна быть меньше расстояния между крыльями подвздошных костей. Гамак натягивают так, чтобы таз оказался подвешенным, тогда сближение в области симфиза происходит за счет веса больного. Для усиления компрессии между фрагментами таза концы гамака перекрещивают на балканских рамках.</a:t>
            </a:r>
          </a:p>
        </p:txBody>
      </p:sp>
    </p:spTree>
    <p:extLst>
      <p:ext uri="{BB962C8B-B14F-4D97-AF65-F5344CB8AC3E}">
        <p14:creationId xmlns:p14="http://schemas.microsoft.com/office/powerpoint/2010/main" val="4532653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1600" y="0"/>
            <a:ext cx="8172400" cy="6858000"/>
          </a:xfrm>
        </p:spPr>
      </p:pic>
    </p:spTree>
    <p:extLst>
      <p:ext uri="{BB962C8B-B14F-4D97-AF65-F5344CB8AC3E}">
        <p14:creationId xmlns:p14="http://schemas.microsoft.com/office/powerpoint/2010/main" val="41043494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1600" y="0"/>
            <a:ext cx="8175691" cy="6858000"/>
          </a:xfrm>
        </p:spPr>
      </p:pic>
    </p:spTree>
    <p:extLst>
      <p:ext uri="{BB962C8B-B14F-4D97-AF65-F5344CB8AC3E}">
        <p14:creationId xmlns:p14="http://schemas.microsoft.com/office/powerpoint/2010/main" val="11777920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7570" y="0"/>
            <a:ext cx="8166430" cy="6857999"/>
          </a:xfrm>
        </p:spPr>
      </p:pic>
    </p:spTree>
    <p:extLst>
      <p:ext uri="{BB962C8B-B14F-4D97-AF65-F5344CB8AC3E}">
        <p14:creationId xmlns:p14="http://schemas.microsoft.com/office/powerpoint/2010/main" val="13751609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7570" y="0"/>
            <a:ext cx="8166430" cy="6857999"/>
          </a:xfrm>
        </p:spPr>
      </p:pic>
    </p:spTree>
    <p:extLst>
      <p:ext uri="{BB962C8B-B14F-4D97-AF65-F5344CB8AC3E}">
        <p14:creationId xmlns:p14="http://schemas.microsoft.com/office/powerpoint/2010/main" val="5318378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7570" y="0"/>
            <a:ext cx="8166430" cy="6857999"/>
          </a:xfrm>
        </p:spPr>
      </p:pic>
    </p:spTree>
    <p:extLst>
      <p:ext uri="{BB962C8B-B14F-4D97-AF65-F5344CB8AC3E}">
        <p14:creationId xmlns:p14="http://schemas.microsoft.com/office/powerpoint/2010/main" val="22030586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43608" y="116632"/>
            <a:ext cx="7890080" cy="6131768"/>
          </a:xfrm>
        </p:spPr>
        <p:txBody>
          <a:bodyPr>
            <a:normAutofit/>
          </a:bodyPr>
          <a:lstStyle/>
          <a:p>
            <a:pPr marL="82296" indent="0" algn="just">
              <a:buNone/>
            </a:pPr>
            <a:r>
              <a:rPr lang="ru-RU" sz="1800" dirty="0" smtClean="0"/>
              <a:t>	</a:t>
            </a:r>
            <a:r>
              <a:rPr lang="ru-RU" sz="2800" dirty="0" smtClean="0"/>
              <a:t>Переломы костей таза встречаются в 7-10 % случаев закрытой травмы с переломами костей.</a:t>
            </a:r>
          </a:p>
          <a:p>
            <a:pPr marL="82296" indent="0" algn="just">
              <a:buNone/>
            </a:pPr>
            <a:r>
              <a:rPr lang="ru-RU" sz="2800" dirty="0" smtClean="0"/>
              <a:t>	Более чем в 50% случаев тяжелых и сочетанных травм выявляются переломы таза.</a:t>
            </a:r>
          </a:p>
          <a:p>
            <a:pPr marL="82296" indent="0" algn="just">
              <a:buNone/>
            </a:pPr>
            <a:r>
              <a:rPr lang="ru-RU" sz="2800" dirty="0"/>
              <a:t>	</a:t>
            </a:r>
            <a:r>
              <a:rPr lang="ru-RU" sz="2800" dirty="0" smtClean="0"/>
              <a:t>Летальность при тяжелых переломах достигает 80%.</a:t>
            </a:r>
          </a:p>
          <a:p>
            <a:pPr marL="82296" indent="0" algn="just">
              <a:buNone/>
            </a:pPr>
            <a:r>
              <a:rPr lang="ru-RU" sz="2800" dirty="0"/>
              <a:t>	</a:t>
            </a:r>
            <a:r>
              <a:rPr lang="ru-RU" sz="2800" dirty="0" smtClean="0"/>
              <a:t>Причины переломов таза – высокоэнергетические травмы</a:t>
            </a:r>
          </a:p>
          <a:p>
            <a:pPr marL="82296" indent="0" algn="just">
              <a:buNone/>
            </a:pPr>
            <a:r>
              <a:rPr lang="ru-RU" sz="2800" dirty="0"/>
              <a:t> </a:t>
            </a:r>
            <a:r>
              <a:rPr lang="ru-RU" sz="2800" dirty="0" smtClean="0"/>
              <a:t>      а) наезд автомобиля</a:t>
            </a:r>
          </a:p>
          <a:p>
            <a:pPr marL="82296" indent="0" algn="just">
              <a:buNone/>
            </a:pPr>
            <a:r>
              <a:rPr lang="ru-RU" sz="2800" dirty="0"/>
              <a:t> </a:t>
            </a:r>
            <a:r>
              <a:rPr lang="ru-RU" sz="2800" dirty="0" smtClean="0"/>
              <a:t>     б) падение с высоты</a:t>
            </a:r>
          </a:p>
          <a:p>
            <a:pPr marL="82296" indent="0" algn="just">
              <a:buNone/>
            </a:pPr>
            <a:r>
              <a:rPr lang="ru-RU" sz="2800" dirty="0"/>
              <a:t> </a:t>
            </a:r>
            <a:r>
              <a:rPr lang="ru-RU" sz="2800" dirty="0" smtClean="0"/>
              <a:t>     в) сдавление таза при обвалах, землетрясениях</a:t>
            </a:r>
            <a:endParaRPr lang="ru-RU" sz="2800" dirty="0"/>
          </a:p>
        </p:txBody>
      </p:sp>
    </p:spTree>
    <p:extLst>
      <p:ext uri="{BB962C8B-B14F-4D97-AF65-F5344CB8AC3E}">
        <p14:creationId xmlns:p14="http://schemas.microsoft.com/office/powerpoint/2010/main" val="4297725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1600" y="0"/>
            <a:ext cx="8172400" cy="6858000"/>
          </a:xfrm>
        </p:spPr>
      </p:pic>
    </p:spTree>
    <p:extLst>
      <p:ext uri="{BB962C8B-B14F-4D97-AF65-F5344CB8AC3E}">
        <p14:creationId xmlns:p14="http://schemas.microsoft.com/office/powerpoint/2010/main" val="42129974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7571" y="0"/>
            <a:ext cx="8175690" cy="6858000"/>
          </a:xfrm>
        </p:spPr>
      </p:pic>
    </p:spTree>
    <p:extLst>
      <p:ext uri="{BB962C8B-B14F-4D97-AF65-F5344CB8AC3E}">
        <p14:creationId xmlns:p14="http://schemas.microsoft.com/office/powerpoint/2010/main" val="25716595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07704" y="116632"/>
            <a:ext cx="6696744" cy="360040"/>
          </a:xfrm>
        </p:spPr>
        <p:txBody>
          <a:bodyPr>
            <a:normAutofit fontScale="90000"/>
          </a:bodyPr>
          <a:lstStyle/>
          <a:p>
            <a:pPr algn="ctr"/>
            <a:r>
              <a:rPr lang="ru-RU" sz="2000" dirty="0" smtClean="0"/>
              <a:t>ОПЕРАТИВНОЕ ЛЕЧЕНИЕ</a:t>
            </a:r>
            <a:endParaRPr lang="ru-RU" sz="2000" dirty="0"/>
          </a:p>
        </p:txBody>
      </p:sp>
      <p:sp>
        <p:nvSpPr>
          <p:cNvPr id="3" name="Объект 2"/>
          <p:cNvSpPr>
            <a:spLocks noGrp="1"/>
          </p:cNvSpPr>
          <p:nvPr>
            <p:ph idx="1"/>
          </p:nvPr>
        </p:nvSpPr>
        <p:spPr>
          <a:xfrm>
            <a:off x="1043608" y="476672"/>
            <a:ext cx="7890080" cy="6264696"/>
          </a:xfrm>
        </p:spPr>
        <p:txBody>
          <a:bodyPr>
            <a:normAutofit/>
          </a:bodyPr>
          <a:lstStyle/>
          <a:p>
            <a:pPr marL="82296" indent="0" algn="just">
              <a:buNone/>
            </a:pPr>
            <a:r>
              <a:rPr lang="ru-RU" sz="1400" dirty="0" smtClean="0"/>
              <a:t>   При повреждении таза типа А остеосинтез является исключением, производят его только при значительном смещении краевых переломах костей таза. Если перелом типа А не смещен или смещен незначительно, то больному следует рекомендовать постельный режим и симптоматическое лечение.</a:t>
            </a:r>
          </a:p>
          <a:p>
            <a:pPr marL="82296" indent="0" algn="just">
              <a:buNone/>
            </a:pPr>
            <a:r>
              <a:rPr lang="ru-RU" sz="1400" dirty="0"/>
              <a:t> </a:t>
            </a:r>
            <a:r>
              <a:rPr lang="ru-RU" sz="1400" dirty="0" smtClean="0"/>
              <a:t>   Для стабилизации таза при повреждениях типа В и С применяют методы внешней и внутренней фиксации. Аппараты внешней фиксации при повреждениях таза применяются чаще других методов. Это объясняется относительной простотой, </a:t>
            </a:r>
            <a:r>
              <a:rPr lang="ru-RU" sz="1400" dirty="0" err="1" smtClean="0"/>
              <a:t>атравматичностью</a:t>
            </a:r>
            <a:r>
              <a:rPr lang="ru-RU" sz="1400" dirty="0" smtClean="0"/>
              <a:t> метода, а также возможностью стабилизации тазового кольца. Этот метод является одновременно важнейшим противошоковым мероприятием (иммобилизация) и методом, направленным на остановку массивных венозных забрюшинных кровотечений за счет уменьшения объема таза и самопроизвольной тампонады.</a:t>
            </a:r>
          </a:p>
          <a:p>
            <a:pPr marL="82296" indent="0" algn="just">
              <a:buNone/>
            </a:pPr>
            <a:r>
              <a:rPr lang="ru-RU" sz="1400" dirty="0"/>
              <a:t> </a:t>
            </a:r>
            <a:r>
              <a:rPr lang="ru-RU" sz="1400" dirty="0" smtClean="0"/>
              <a:t>   Для фиксации таза применяют раму Ганца, аппараты Дуброва, </a:t>
            </a:r>
            <a:r>
              <a:rPr lang="ru-RU" sz="1400" dirty="0" err="1" smtClean="0"/>
              <a:t>Илизарова</a:t>
            </a:r>
            <a:r>
              <a:rPr lang="ru-RU" sz="1400" dirty="0" smtClean="0"/>
              <a:t>. При синтезе аппаратом Ганца вводят копьевидные стержни посредине линии, соединяющей </a:t>
            </a:r>
            <a:r>
              <a:rPr lang="ru-RU" sz="1400" dirty="0" err="1" smtClean="0"/>
              <a:t>задне</a:t>
            </a:r>
            <a:r>
              <a:rPr lang="ru-RU" sz="1400" dirty="0" smtClean="0"/>
              <a:t>-верхнюю и </a:t>
            </a:r>
            <a:r>
              <a:rPr lang="ru-RU" sz="1400" dirty="0" err="1" smtClean="0"/>
              <a:t>передне</a:t>
            </a:r>
            <a:r>
              <a:rPr lang="ru-RU" sz="1400" dirty="0" smtClean="0"/>
              <a:t>-верхнюю ости подвздошной кости на глуби ну 1 см. На поверхность стержней надевают боковые штанги, при помощи которых осуществляется боковая компрессия. Боковые штанги соединяются горизонтальной штангой и все устройство фиксируется гайками.</a:t>
            </a:r>
          </a:p>
          <a:p>
            <a:pPr marL="82296" indent="0" algn="just">
              <a:buNone/>
            </a:pPr>
            <a:r>
              <a:rPr lang="ru-RU" sz="1400" dirty="0"/>
              <a:t> </a:t>
            </a:r>
            <a:r>
              <a:rPr lang="ru-RU" sz="1400" dirty="0" smtClean="0"/>
              <a:t>  Аппарат В.Э. Дурова представляет собой горизонтальные рамы, фиксированные к трем винтам Шанца, введенным в гребень подвздошной кости на глубину 4-5 см.</a:t>
            </a:r>
          </a:p>
          <a:p>
            <a:pPr marL="82296" indent="0" algn="just">
              <a:buNone/>
            </a:pPr>
            <a:r>
              <a:rPr lang="ru-RU" sz="1400" dirty="0"/>
              <a:t> </a:t>
            </a:r>
            <a:r>
              <a:rPr lang="ru-RU" sz="1400" dirty="0" smtClean="0"/>
              <a:t>  Разработаны несколько моделей аппаратов внешней фиксации на базе конструкций </a:t>
            </a:r>
            <a:r>
              <a:rPr lang="ru-RU" sz="1400" dirty="0" err="1" smtClean="0"/>
              <a:t>Г.А.Илизарова</a:t>
            </a:r>
            <a:r>
              <a:rPr lang="ru-RU" sz="1400" dirty="0" smtClean="0"/>
              <a:t>. Аппарат состоит из двух дуг аппарата </a:t>
            </a:r>
            <a:r>
              <a:rPr lang="ru-RU" sz="1400" dirty="0" err="1" smtClean="0"/>
              <a:t>Илизарова</a:t>
            </a:r>
            <a:r>
              <a:rPr lang="ru-RU" sz="1400" dirty="0" smtClean="0"/>
              <a:t>, которые соединены в кольцо задними и передними телескопическими тягами на кронштейнах. Кольцо это прикреплено к тазовым костям посредством передних и задних резьбовых стержней и спиц.</a:t>
            </a:r>
          </a:p>
          <a:p>
            <a:pPr marL="82296" indent="0" algn="just">
              <a:buNone/>
            </a:pPr>
            <a:r>
              <a:rPr lang="ru-RU" sz="1400" dirty="0"/>
              <a:t> </a:t>
            </a:r>
            <a:r>
              <a:rPr lang="ru-RU" sz="1400" dirty="0" smtClean="0"/>
              <a:t>   </a:t>
            </a:r>
            <a:r>
              <a:rPr lang="ru-RU" sz="1400" u="sng" dirty="0" smtClean="0"/>
              <a:t>Внутренняя </a:t>
            </a:r>
            <a:r>
              <a:rPr lang="ru-RU" sz="1400" dirty="0" smtClean="0"/>
              <a:t>фиксация показана при нестабильных переломах типа С</a:t>
            </a:r>
            <a:r>
              <a:rPr lang="ru-RU" sz="1400" baseline="-25000" dirty="0" smtClean="0"/>
              <a:t>1</a:t>
            </a:r>
            <a:r>
              <a:rPr lang="ru-RU" sz="1400" dirty="0" smtClean="0"/>
              <a:t> – С</a:t>
            </a:r>
            <a:r>
              <a:rPr lang="ru-RU" sz="1400" baseline="-25000" dirty="0" smtClean="0"/>
              <a:t>2</a:t>
            </a:r>
            <a:r>
              <a:rPr lang="ru-RU" sz="1400" dirty="0" smtClean="0"/>
              <a:t>. Оперативное вмешательство выполняется на 7-10 сутки после травмы, когда происходит остановка кровотечения из костей таза. Выбор фиксатора (винты, пластины, проволока, их комбинация) зависит от вида переломов, степени смещения отломков, оснащенности инструментарием и </a:t>
            </a:r>
            <a:r>
              <a:rPr lang="ru-RU" sz="1400" dirty="0" err="1" smtClean="0"/>
              <a:t>имплантами</a:t>
            </a:r>
            <a:r>
              <a:rPr lang="ru-RU" sz="1400" dirty="0" smtClean="0"/>
              <a:t> травматологического стационара.</a:t>
            </a:r>
            <a:endParaRPr lang="ru-RU" sz="1400" dirty="0"/>
          </a:p>
        </p:txBody>
      </p:sp>
    </p:spTree>
    <p:extLst>
      <p:ext uri="{BB962C8B-B14F-4D97-AF65-F5344CB8AC3E}">
        <p14:creationId xmlns:p14="http://schemas.microsoft.com/office/powerpoint/2010/main" val="8564248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35696" y="116632"/>
            <a:ext cx="7097992" cy="576064"/>
          </a:xfrm>
        </p:spPr>
        <p:txBody>
          <a:bodyPr>
            <a:normAutofit fontScale="90000"/>
          </a:bodyPr>
          <a:lstStyle/>
          <a:p>
            <a:pPr algn="ctr"/>
            <a:r>
              <a:rPr lang="ru-RU" sz="2000" dirty="0" smtClean="0"/>
              <a:t>ЛЕЧЕНИЕ И ДИАГНОСТИКА СОПУТСТВУЮЩИХ ПОВРЕЖДЕНИЙ</a:t>
            </a:r>
            <a:endParaRPr lang="ru-RU" sz="2000" dirty="0"/>
          </a:p>
        </p:txBody>
      </p:sp>
      <p:sp>
        <p:nvSpPr>
          <p:cNvPr id="3" name="Объект 2"/>
          <p:cNvSpPr>
            <a:spLocks noGrp="1"/>
          </p:cNvSpPr>
          <p:nvPr>
            <p:ph idx="1"/>
          </p:nvPr>
        </p:nvSpPr>
        <p:spPr>
          <a:xfrm>
            <a:off x="1187624" y="548680"/>
            <a:ext cx="7746064" cy="6048672"/>
          </a:xfrm>
        </p:spPr>
        <p:txBody>
          <a:bodyPr>
            <a:normAutofit/>
          </a:bodyPr>
          <a:lstStyle/>
          <a:p>
            <a:pPr marL="82296" indent="0" algn="just">
              <a:buNone/>
            </a:pPr>
            <a:r>
              <a:rPr lang="ru-RU" sz="1400" dirty="0" smtClean="0"/>
              <a:t> Тяжесть состояния пострадавших связана, в основном, с массивной кровопотерей, источником которой служат поврежденные сосуды бассейна подвздошных артерий и вен, отломки таза, разрывы паренхиматозных органов живота и брыжейки тонкой кишки. Обширные забрюшинные гематомы в области подвздошных ямок и в межмышечных пространствах могут вмещать до 2 л. крови и более, причем при наружном осмотре они ничем не проявляются. Не исключена и комбинированная причина кровопотери.</a:t>
            </a:r>
          </a:p>
          <a:p>
            <a:pPr marL="82296" indent="0" algn="just">
              <a:buNone/>
            </a:pPr>
            <a:r>
              <a:rPr lang="ru-RU" sz="1400" dirty="0"/>
              <a:t> </a:t>
            </a:r>
            <a:r>
              <a:rPr lang="ru-RU" sz="1400" dirty="0" smtClean="0"/>
              <a:t> При осмотре больного с подозрением на сочетанные повреждения последний должен быть полностью раздет. Необходимо подробно обследовать все тело: волосистую часть головы, шейный отдел позвоночника, область ключиц, реберный каркас, область таза, конечности.</a:t>
            </a:r>
          </a:p>
          <a:p>
            <a:pPr marL="425196" indent="-342900" algn="ctr">
              <a:buAutoNum type="arabicPeriod"/>
            </a:pPr>
            <a:r>
              <a:rPr lang="ru-RU" sz="1400" b="1" dirty="0" smtClean="0"/>
              <a:t>ПОВРЕЖДЕНИЯ МОЧЕВЫДЕЛИТЕЛЬНЫХ ОРГАНОВ</a:t>
            </a:r>
          </a:p>
          <a:p>
            <a:pPr marL="82296" indent="0" algn="just">
              <a:buNone/>
            </a:pPr>
            <a:r>
              <a:rPr lang="ru-RU" sz="1400" b="1" dirty="0"/>
              <a:t> </a:t>
            </a:r>
            <a:r>
              <a:rPr lang="ru-RU" sz="1400" b="1" dirty="0" smtClean="0"/>
              <a:t>    </a:t>
            </a:r>
            <a:r>
              <a:rPr lang="ru-RU" sz="1400" dirty="0" smtClean="0"/>
              <a:t>Повреждения мочевыделительных органов (мочевого пузыря и уретры) при переломах таза наблюдаются у каждого 8-9-го пострадавшего. При этом женская уретра в силу анатомических особенностей повреждается при переломах таза крайне редко.</a:t>
            </a:r>
          </a:p>
          <a:p>
            <a:pPr marL="82296" indent="0" algn="just">
              <a:buNone/>
            </a:pPr>
            <a:r>
              <a:rPr lang="ru-RU" sz="1400" dirty="0"/>
              <a:t> </a:t>
            </a:r>
            <a:r>
              <a:rPr lang="ru-RU" sz="1400" dirty="0" smtClean="0"/>
              <a:t>    </a:t>
            </a:r>
            <a:r>
              <a:rPr lang="ru-RU" sz="1400" b="1" dirty="0" smtClean="0"/>
              <a:t>Клинически проявления разрыва уретры </a:t>
            </a:r>
            <a:r>
              <a:rPr lang="ru-RU" sz="1400" dirty="0" smtClean="0"/>
              <a:t>– невозможность самостоятельного мочеиспускания, выделение из наружного отверстия мочеиспускательного канала капель крови (симптом «кровавой росы»). Мочевой пузырь может оказаться </a:t>
            </a:r>
            <a:r>
              <a:rPr lang="ru-RU" sz="1400" dirty="0" err="1" smtClean="0"/>
              <a:t>перерастянутым</a:t>
            </a:r>
            <a:r>
              <a:rPr lang="ru-RU" sz="1400" dirty="0" smtClean="0"/>
              <a:t>, очень рано появляются кровоподтеки в области промежности и мошонки.</a:t>
            </a:r>
          </a:p>
          <a:p>
            <a:pPr marL="82296" indent="0" algn="just">
              <a:buNone/>
            </a:pPr>
            <a:r>
              <a:rPr lang="ru-RU" sz="1400" dirty="0"/>
              <a:t> </a:t>
            </a:r>
            <a:r>
              <a:rPr lang="ru-RU" sz="1400" dirty="0" smtClean="0"/>
              <a:t>   Основа диагностики повреждения – ретроградная </a:t>
            </a:r>
            <a:r>
              <a:rPr lang="ru-RU" sz="1400" dirty="0" err="1" smtClean="0"/>
              <a:t>уретрография</a:t>
            </a:r>
            <a:r>
              <a:rPr lang="ru-RU" sz="1400" dirty="0" smtClean="0"/>
              <a:t>. Для этого производится осторожная попытка катетеризации мягким катетером, при малейшем сопротивлении прохождению катетера вводится контраст.</a:t>
            </a:r>
          </a:p>
          <a:p>
            <a:pPr marL="82296" indent="0" algn="just">
              <a:buNone/>
            </a:pPr>
            <a:r>
              <a:rPr lang="ru-RU" sz="1400" dirty="0"/>
              <a:t> </a:t>
            </a:r>
            <a:r>
              <a:rPr lang="ru-RU" sz="1400" dirty="0" smtClean="0"/>
              <a:t>   При выявлении разрыва уретры в остром периоде травмы накладывают надлобковый свищ. Восстановительные операции на уретре производятся через 3-4 месяца после травмы при сросшихся переломах и восстановлении полноценной ходьбы.</a:t>
            </a:r>
          </a:p>
          <a:p>
            <a:pPr marL="82296" indent="0" algn="just">
              <a:buNone/>
            </a:pPr>
            <a:r>
              <a:rPr lang="ru-RU" sz="1400" dirty="0"/>
              <a:t> </a:t>
            </a:r>
            <a:r>
              <a:rPr lang="ru-RU" sz="1400" dirty="0" smtClean="0"/>
              <a:t>   В настоящее время не производится первичный шов уретры в связи с высоким процентом  стриктур и недержания мочи.</a:t>
            </a:r>
          </a:p>
          <a:p>
            <a:pPr marL="82296" indent="0" algn="just">
              <a:buNone/>
            </a:pPr>
            <a:endParaRPr lang="ru-RU" sz="1400" dirty="0"/>
          </a:p>
        </p:txBody>
      </p:sp>
    </p:spTree>
    <p:extLst>
      <p:ext uri="{BB962C8B-B14F-4D97-AF65-F5344CB8AC3E}">
        <p14:creationId xmlns:p14="http://schemas.microsoft.com/office/powerpoint/2010/main" val="3485572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87624" y="260648"/>
            <a:ext cx="7746064" cy="6480720"/>
          </a:xfrm>
        </p:spPr>
        <p:txBody>
          <a:bodyPr>
            <a:noAutofit/>
          </a:bodyPr>
          <a:lstStyle/>
          <a:p>
            <a:pPr marL="82296" indent="0" algn="just">
              <a:buNone/>
            </a:pPr>
            <a:r>
              <a:rPr lang="ru-RU" sz="1400" dirty="0" smtClean="0"/>
              <a:t>   </a:t>
            </a:r>
            <a:r>
              <a:rPr lang="ru-RU" sz="1400" b="1" dirty="0" smtClean="0"/>
              <a:t>Повреждения мочевого пузыря </a:t>
            </a:r>
            <a:r>
              <a:rPr lang="ru-RU" sz="1400" dirty="0" smtClean="0"/>
              <a:t>встречаются при переломах таза в 10-15% случаев. Преобладают внебрюшинные разрывы, причиной которых в большинстве случаев является травма его стенки костным фрагментом лобковой кости. При этом быстро возникают мочевые затеки, которые локализуются в около- пузырном пространстве, в забрюшинной клетчатке поясничных областей, в области ягодиц. Мочевые затеки ведут к быстро нарастающей интоксикации с возможным развитием флегмоны около-пузырного пространства и стенки пузыря.</a:t>
            </a:r>
          </a:p>
          <a:p>
            <a:pPr marL="82296" indent="0" algn="just">
              <a:buNone/>
            </a:pPr>
            <a:r>
              <a:rPr lang="ru-RU" sz="1400" dirty="0"/>
              <a:t> </a:t>
            </a:r>
            <a:r>
              <a:rPr lang="ru-RU" sz="1400" dirty="0" smtClean="0"/>
              <a:t>    Внутрибрюшинные разрывы встречаются реже, в основном при наполненном пузыре. При этом происходит одновременный разрыв и </a:t>
            </a:r>
            <a:r>
              <a:rPr lang="ru-RU" sz="1400" dirty="0" err="1" smtClean="0"/>
              <a:t>париентальной</a:t>
            </a:r>
            <a:r>
              <a:rPr lang="ru-RU" sz="1400" dirty="0" smtClean="0"/>
              <a:t> брюшины, что ведет к поступлению мочи в свободную брюшную полость. Особенностью мочевого перитонита является относительно позднее его развитие.</a:t>
            </a:r>
          </a:p>
          <a:p>
            <a:pPr marL="82296" indent="0" algn="just">
              <a:buNone/>
            </a:pPr>
            <a:r>
              <a:rPr lang="ru-RU" sz="1400" dirty="0"/>
              <a:t> </a:t>
            </a:r>
            <a:r>
              <a:rPr lang="ru-RU" sz="1400" dirty="0" smtClean="0"/>
              <a:t>  Ведущим симптомом при разрывах мочевого пузыря является невозможность самостоятельного мочеиспускания. При катетеризации определяется макрогематурия или отсутствие выделения мочи по катетеру. Количество кровянистой мочи при катетеризации обычно небольшое.</a:t>
            </a:r>
          </a:p>
          <a:p>
            <a:pPr marL="82296" indent="0" algn="just">
              <a:buNone/>
            </a:pPr>
            <a:r>
              <a:rPr lang="ru-RU" sz="1400" dirty="0"/>
              <a:t> </a:t>
            </a:r>
            <a:r>
              <a:rPr lang="ru-RU" sz="1400" dirty="0" smtClean="0"/>
              <a:t>   При подозрении на разрыв мочевого пузыря выполняется ретроградная цистография. Для этого через катетер в мочевой пузырь вводятся 300-350 мл 10-15% свежеприготовленного контрастного вещества, катетер пережимают и производят рентгенограмму таза. После опорожнения мочевого пузыря рентгенограмму повторяют, чтобы выявить оставшуюся контрастирующую жидкость в </a:t>
            </a:r>
            <a:r>
              <a:rPr lang="ru-RU" sz="1400" dirty="0" err="1" smtClean="0"/>
              <a:t>паравезикальных</a:t>
            </a:r>
            <a:r>
              <a:rPr lang="ru-RU" sz="1400" dirty="0" smtClean="0"/>
              <a:t> тканях.</a:t>
            </a:r>
          </a:p>
          <a:p>
            <a:pPr marL="82296" indent="0" algn="just">
              <a:buNone/>
            </a:pPr>
            <a:r>
              <a:rPr lang="ru-RU" sz="1400" dirty="0"/>
              <a:t> </a:t>
            </a:r>
            <a:r>
              <a:rPr lang="ru-RU" sz="1400" dirty="0" smtClean="0"/>
              <a:t>  При обнаружении разрыва мочевого пузыря операция – шов пузыря выполняется настолько быстро, насколько позволяет состояние больного.</a:t>
            </a:r>
          </a:p>
          <a:p>
            <a:pPr marL="82296" indent="0" algn="just">
              <a:buNone/>
            </a:pPr>
            <a:r>
              <a:rPr lang="ru-RU" sz="1400" dirty="0" smtClean="0"/>
              <a:t>    Шов пузыря должен быть </a:t>
            </a:r>
            <a:r>
              <a:rPr lang="ru-RU" sz="1400" dirty="0" err="1" smtClean="0"/>
              <a:t>двухярусным</a:t>
            </a:r>
            <a:r>
              <a:rPr lang="ru-RU" sz="1400" dirty="0" smtClean="0"/>
              <a:t> с обязательным наложением </a:t>
            </a:r>
            <a:r>
              <a:rPr lang="ru-RU" sz="1400" dirty="0" err="1" smtClean="0"/>
              <a:t>эпицистостомы</a:t>
            </a:r>
            <a:r>
              <a:rPr lang="ru-RU" sz="1400" dirty="0" smtClean="0"/>
              <a:t>. Одним из важнейших элементов операции является полноценное дренирование около-пузырного пространства. Производят переднее дренирование через нижний угол операционной раны или через запирательное отверстие по </a:t>
            </a:r>
            <a:r>
              <a:rPr lang="ru-RU" sz="1400" dirty="0" err="1" smtClean="0"/>
              <a:t>Буяльскому</a:t>
            </a:r>
            <a:r>
              <a:rPr lang="ru-RU" sz="1400" dirty="0" smtClean="0"/>
              <a:t>-Мак-</a:t>
            </a:r>
            <a:r>
              <a:rPr lang="ru-RU" sz="1400" dirty="0" err="1" smtClean="0"/>
              <a:t>Уортеру</a:t>
            </a:r>
            <a:r>
              <a:rPr lang="ru-RU" sz="1400" dirty="0" smtClean="0"/>
              <a:t>. При этом в около-пузырное пространство вводятся дренажная трубка завернутая  в марлю и целлофан. К трубке присоединяется вакуум-отсос, резиновая груша.</a:t>
            </a:r>
          </a:p>
        </p:txBody>
      </p:sp>
    </p:spTree>
    <p:extLst>
      <p:ext uri="{BB962C8B-B14F-4D97-AF65-F5344CB8AC3E}">
        <p14:creationId xmlns:p14="http://schemas.microsoft.com/office/powerpoint/2010/main" val="29603316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43608" y="0"/>
            <a:ext cx="8100392" cy="6858000"/>
          </a:xfrm>
        </p:spPr>
      </p:pic>
    </p:spTree>
    <p:extLst>
      <p:ext uri="{BB962C8B-B14F-4D97-AF65-F5344CB8AC3E}">
        <p14:creationId xmlns:p14="http://schemas.microsoft.com/office/powerpoint/2010/main" val="17776861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7570" y="0"/>
            <a:ext cx="8166430" cy="6857999"/>
          </a:xfrm>
        </p:spPr>
      </p:pic>
    </p:spTree>
    <p:extLst>
      <p:ext uri="{BB962C8B-B14F-4D97-AF65-F5344CB8AC3E}">
        <p14:creationId xmlns:p14="http://schemas.microsoft.com/office/powerpoint/2010/main" val="2069757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7570" y="0"/>
            <a:ext cx="8166430" cy="6857999"/>
          </a:xfrm>
        </p:spPr>
      </p:pic>
    </p:spTree>
    <p:extLst>
      <p:ext uri="{BB962C8B-B14F-4D97-AF65-F5344CB8AC3E}">
        <p14:creationId xmlns:p14="http://schemas.microsoft.com/office/powerpoint/2010/main" val="33147502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7570" y="0"/>
            <a:ext cx="8166430" cy="6857999"/>
          </a:xfrm>
        </p:spPr>
      </p:pic>
    </p:spTree>
    <p:extLst>
      <p:ext uri="{BB962C8B-B14F-4D97-AF65-F5344CB8AC3E}">
        <p14:creationId xmlns:p14="http://schemas.microsoft.com/office/powerpoint/2010/main" val="23577210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35696" y="274638"/>
            <a:ext cx="7097992" cy="634082"/>
          </a:xfrm>
        </p:spPr>
        <p:txBody>
          <a:bodyPr>
            <a:normAutofit/>
          </a:bodyPr>
          <a:lstStyle/>
          <a:p>
            <a:pPr algn="ctr"/>
            <a:r>
              <a:rPr lang="ru-RU" sz="2000" dirty="0" smtClean="0"/>
              <a:t>ПОВРЕЖДЕНИЯ ПРЯМОЙ КИШКИ</a:t>
            </a:r>
            <a:endParaRPr lang="ru-RU" sz="2000" dirty="0"/>
          </a:p>
        </p:txBody>
      </p:sp>
      <p:sp>
        <p:nvSpPr>
          <p:cNvPr id="3" name="Объект 2"/>
          <p:cNvSpPr>
            <a:spLocks noGrp="1"/>
          </p:cNvSpPr>
          <p:nvPr>
            <p:ph idx="1"/>
          </p:nvPr>
        </p:nvSpPr>
        <p:spPr>
          <a:xfrm>
            <a:off x="1331640" y="1124744"/>
            <a:ext cx="7674056" cy="4475584"/>
          </a:xfrm>
        </p:spPr>
        <p:txBody>
          <a:bodyPr>
            <a:normAutofit/>
          </a:bodyPr>
          <a:lstStyle/>
          <a:p>
            <a:pPr marL="82296" indent="0" algn="just">
              <a:buNone/>
            </a:pPr>
            <a:r>
              <a:rPr lang="ru-RU" sz="1600" dirty="0" smtClean="0"/>
              <a:t>     </a:t>
            </a:r>
            <a:r>
              <a:rPr lang="ru-RU" sz="1800" dirty="0" smtClean="0"/>
              <a:t>Это очень редкие, практически всегда открытые, повреждения таза. Смертность при таких повреждениях превышает 50%. В подавляющем большинстве случаев это крайне тяжелая сочетанная травма с резким нарушением витальных функций из-за травматического шока, огромной кровопотери, травмы черепа, груди, живота и т.д.</a:t>
            </a:r>
          </a:p>
          <a:p>
            <a:pPr marL="82296" indent="0" algn="just">
              <a:buNone/>
            </a:pPr>
            <a:r>
              <a:rPr lang="ru-RU" sz="1800" dirty="0"/>
              <a:t> </a:t>
            </a:r>
            <a:r>
              <a:rPr lang="ru-RU" sz="1800" dirty="0" smtClean="0"/>
              <a:t>       Для диагностики разрыва прямой кишки применяют осмотр раны промежности и пальцевое исследование прямой кишки и влагалища. После проведения противошоковых мероприятий и повышения А/Д до цифр 90/60 производят </a:t>
            </a:r>
            <a:r>
              <a:rPr lang="ru-RU" sz="1800" dirty="0" err="1" smtClean="0"/>
              <a:t>внутритазовую</a:t>
            </a:r>
            <a:r>
              <a:rPr lang="ru-RU" sz="1800" dirty="0" smtClean="0"/>
              <a:t> блокаду по </a:t>
            </a:r>
            <a:r>
              <a:rPr lang="ru-RU" sz="1800" dirty="0" err="1" smtClean="0"/>
              <a:t>Школьникову</a:t>
            </a:r>
            <a:r>
              <a:rPr lang="ru-RU" sz="1800" dirty="0" smtClean="0"/>
              <a:t>-Селиванову, накладывают аппарат внешней фиксации. Выводится сигмовидная кишка для формирования двуствольного ануса. Дистальный отдел прямой кишки промывается, после чего в него вводится дренажная трубка, завернутая в марлю с вазелиновым маслом. Дренируется все места отслойки , обширные подкожные гематомы.</a:t>
            </a:r>
            <a:endParaRPr lang="ru-RU" sz="1800" dirty="0"/>
          </a:p>
        </p:txBody>
      </p:sp>
    </p:spTree>
    <p:extLst>
      <p:ext uri="{BB962C8B-B14F-4D97-AF65-F5344CB8AC3E}">
        <p14:creationId xmlns:p14="http://schemas.microsoft.com/office/powerpoint/2010/main" val="39235212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07704" y="116632"/>
            <a:ext cx="7025984" cy="360040"/>
          </a:xfrm>
        </p:spPr>
        <p:txBody>
          <a:bodyPr>
            <a:normAutofit fontScale="90000"/>
          </a:bodyPr>
          <a:lstStyle/>
          <a:p>
            <a:pPr algn="ctr"/>
            <a:r>
              <a:rPr lang="ru-RU" sz="3600" dirty="0" smtClean="0"/>
              <a:t>Анатомия таза</a:t>
            </a:r>
            <a:endParaRPr lang="ru-RU" sz="3600" dirty="0"/>
          </a:p>
        </p:txBody>
      </p:sp>
      <p:sp>
        <p:nvSpPr>
          <p:cNvPr id="3" name="Объект 2"/>
          <p:cNvSpPr>
            <a:spLocks noGrp="1"/>
          </p:cNvSpPr>
          <p:nvPr>
            <p:ph idx="1"/>
          </p:nvPr>
        </p:nvSpPr>
        <p:spPr>
          <a:xfrm>
            <a:off x="1043608" y="620688"/>
            <a:ext cx="7992888" cy="6120680"/>
          </a:xfrm>
        </p:spPr>
        <p:txBody>
          <a:bodyPr>
            <a:noAutofit/>
          </a:bodyPr>
          <a:lstStyle/>
          <a:p>
            <a:pPr marL="82296" indent="0" algn="just">
              <a:buNone/>
            </a:pPr>
            <a:r>
              <a:rPr lang="ru-RU" sz="1400" dirty="0" smtClean="0"/>
              <a:t>          Тазовое кольцо формируют две тазовые и крестцовая кость.</a:t>
            </a:r>
          </a:p>
          <a:p>
            <a:pPr marL="82296" indent="0" algn="just">
              <a:buNone/>
            </a:pPr>
            <a:r>
              <a:rPr lang="ru-RU" sz="1400" dirty="0" smtClean="0"/>
              <a:t>         Тазовая кость состоит из трех  частей: подвздошной, лобковой и седалищной костей. Тела этих костей, соединяясь между собой, образуют на наружной поверхности тазовой кости  вертлужную впадину. Обе тазовые кости, крестец, копчик и весь принадлежащий им связочный аппарат образуют  таз.</a:t>
            </a:r>
          </a:p>
          <a:p>
            <a:pPr marL="82296" indent="0" algn="just">
              <a:buNone/>
            </a:pPr>
            <a:r>
              <a:rPr lang="ru-RU" sz="1400" dirty="0" smtClean="0"/>
              <a:t>        Подвздошная кость имеет тело и крыло. Тело составляет короткую утолщенную часть подвздошной кости и участвует в образовании вертлужной впадины. Крыло подвздошной кости представляет собой широкую пластину с вогнутой внутренней и выпуклой наружной поверхностью. Наиболее утолщенный свободный верхний край крыла образует подвздошный гребень. Спереди гребень начинается выступом – верхней передней подвздошной остью, сзади заканчивается верхней задней подвздошной остью.</a:t>
            </a:r>
          </a:p>
          <a:p>
            <a:pPr marL="82296" indent="0" algn="just">
              <a:buNone/>
            </a:pPr>
            <a:r>
              <a:rPr lang="ru-RU" sz="1400" dirty="0"/>
              <a:t> </a:t>
            </a:r>
            <a:r>
              <a:rPr lang="ru-RU" sz="1400" dirty="0" smtClean="0"/>
              <a:t>     Седалищная кость имеет тело, участвующее в образовании вертлужной впадины и две ветви –верхнюю и нижнюю. Верхняя ветвь идет от тела книзу и заканчивается седалищным бугром. Нижняя ветвь направляется кпереди и кверху и соединяется с нижней ветвью лобковой кости.</a:t>
            </a:r>
          </a:p>
          <a:p>
            <a:pPr marL="82296" indent="0" algn="just">
              <a:buNone/>
            </a:pPr>
            <a:r>
              <a:rPr lang="ru-RU" sz="1400" dirty="0"/>
              <a:t> </a:t>
            </a:r>
            <a:r>
              <a:rPr lang="ru-RU" sz="1400" dirty="0" smtClean="0"/>
              <a:t>     Лобковая кость образует переднюю стенку таза и состоит из тела и двух ветвей – верхней (горизонтальной) и нижней (нисходящей). Тело лобковой кости составляет часть вертлужной впадины, а нижняя ветвь соединяется с соответствующей ветвью седалищной кости.</a:t>
            </a:r>
          </a:p>
          <a:p>
            <a:pPr marL="82296" indent="0" algn="just">
              <a:buNone/>
            </a:pPr>
            <a:r>
              <a:rPr lang="ru-RU" sz="1400" dirty="0"/>
              <a:t> </a:t>
            </a:r>
            <a:r>
              <a:rPr lang="ru-RU" sz="1400" dirty="0" smtClean="0"/>
              <a:t>     Верхние и нижние ветви обеих лобковых костей спереди соединяются одна с другой посредством хряща, образуя малоподвижный сустав – лобковый симфиз.</a:t>
            </a:r>
          </a:p>
          <a:p>
            <a:pPr marL="82296" indent="0" algn="just">
              <a:buNone/>
            </a:pPr>
            <a:r>
              <a:rPr lang="ru-RU" sz="1400" dirty="0"/>
              <a:t> </a:t>
            </a:r>
            <a:r>
              <a:rPr lang="ru-RU" sz="1400" dirty="0" smtClean="0"/>
              <a:t>    Крестец составляет заднюю часть тазового пояса. Он состоит из пяти сросшихся позвонков, имеет форму усеченного конуса, основанием обращенного кверху. Копчик является продолжением крестца, состоит из  4-5 сросшихся позвонков и имеет форму равнобедренного треугольника, обращенного основанием кверху.</a:t>
            </a:r>
          </a:p>
          <a:p>
            <a:pPr marL="82296" indent="0" algn="just">
              <a:buNone/>
            </a:pPr>
            <a:r>
              <a:rPr lang="ru-RU" sz="1400" dirty="0"/>
              <a:t> </a:t>
            </a:r>
            <a:r>
              <a:rPr lang="ru-RU" sz="1400" dirty="0" smtClean="0"/>
              <a:t>    Кости таза стабилизированы связочными структурами</a:t>
            </a:r>
            <a:endParaRPr lang="ru-RU" sz="1400" dirty="0"/>
          </a:p>
        </p:txBody>
      </p:sp>
    </p:spTree>
    <p:extLst>
      <p:ext uri="{BB962C8B-B14F-4D97-AF65-F5344CB8AC3E}">
        <p14:creationId xmlns:p14="http://schemas.microsoft.com/office/powerpoint/2010/main" val="18045760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51720" y="332656"/>
            <a:ext cx="6881968" cy="504056"/>
          </a:xfrm>
        </p:spPr>
        <p:txBody>
          <a:bodyPr>
            <a:normAutofit/>
          </a:bodyPr>
          <a:lstStyle/>
          <a:p>
            <a:pPr algn="ctr"/>
            <a:r>
              <a:rPr lang="ru-RU" sz="2000" dirty="0" smtClean="0"/>
              <a:t>ПОВРЕЖДЕНИЯ ЖИВОТА</a:t>
            </a:r>
            <a:endParaRPr lang="ru-RU" sz="2000" dirty="0"/>
          </a:p>
        </p:txBody>
      </p:sp>
      <p:sp>
        <p:nvSpPr>
          <p:cNvPr id="3" name="Объект 2"/>
          <p:cNvSpPr>
            <a:spLocks noGrp="1"/>
          </p:cNvSpPr>
          <p:nvPr>
            <p:ph idx="1"/>
          </p:nvPr>
        </p:nvSpPr>
        <p:spPr>
          <a:xfrm>
            <a:off x="1187624" y="908720"/>
            <a:ext cx="7746064" cy="5616624"/>
          </a:xfrm>
        </p:spPr>
        <p:txBody>
          <a:bodyPr>
            <a:noAutofit/>
          </a:bodyPr>
          <a:lstStyle/>
          <a:p>
            <a:pPr marL="82296" indent="0" algn="just">
              <a:buNone/>
            </a:pPr>
            <a:r>
              <a:rPr lang="ru-RU" sz="1600" dirty="0" smtClean="0"/>
              <a:t>     Повреждения живота делятся на закрытые и открытые (ранения).</a:t>
            </a:r>
          </a:p>
          <a:p>
            <a:pPr marL="82296" indent="0" algn="just">
              <a:buNone/>
            </a:pPr>
            <a:r>
              <a:rPr lang="ru-RU" sz="1600" dirty="0" smtClean="0"/>
              <a:t>Открытые повреждения могут быть проникающие и непроникающие.</a:t>
            </a:r>
          </a:p>
          <a:p>
            <a:pPr marL="82296" indent="0" algn="just">
              <a:buNone/>
            </a:pPr>
            <a:r>
              <a:rPr lang="ru-RU" sz="1600" u="sng" dirty="0" smtClean="0"/>
              <a:t>Проникающие ранения</a:t>
            </a:r>
            <a:r>
              <a:rPr lang="ru-RU" sz="1600" dirty="0" smtClean="0"/>
              <a:t> – это повреждения, при которых имеется нарушение целостности париетальной брюшины. При проникающих ранениях всегда есть реальная опасность повреждения внутренних органов.</a:t>
            </a:r>
          </a:p>
          <a:p>
            <a:pPr marL="82296" indent="0" algn="just">
              <a:buNone/>
            </a:pPr>
            <a:r>
              <a:rPr lang="ru-RU" sz="1600" u="sng" dirty="0" smtClean="0"/>
              <a:t>Непроникающие ранения</a:t>
            </a:r>
            <a:r>
              <a:rPr lang="ru-RU" sz="1600" dirty="0" smtClean="0"/>
              <a:t> составляют пятую часть всех ранений живота. При этом возможно повреждение внутренних органов, расположенных </a:t>
            </a:r>
            <a:r>
              <a:rPr lang="ru-RU" sz="1600" dirty="0" err="1" smtClean="0"/>
              <a:t>забрюшинно</a:t>
            </a:r>
            <a:r>
              <a:rPr lang="ru-RU" sz="1600" dirty="0" smtClean="0"/>
              <a:t>, если рана локализуется в поясничной области.</a:t>
            </a:r>
          </a:p>
          <a:p>
            <a:pPr marL="82296" indent="0" algn="just">
              <a:buNone/>
            </a:pPr>
            <a:r>
              <a:rPr lang="ru-RU" sz="1600" dirty="0"/>
              <a:t> </a:t>
            </a:r>
            <a:r>
              <a:rPr lang="ru-RU" sz="1600" dirty="0" smtClean="0"/>
              <a:t>      Достоверным признаком проникающего ранения живота является выпадение внутренних органов (сальника, петли кишки), а также истечение из раны кроме крови содержимого полых органов. При отсутствии достоверных признаков проникающий характер ранения устанавливается при первичной хирургической обработке и ревизии раны.</a:t>
            </a:r>
          </a:p>
          <a:p>
            <a:pPr marL="82296" indent="0" algn="just">
              <a:buNone/>
            </a:pPr>
            <a:r>
              <a:rPr lang="ru-RU" sz="1600" dirty="0"/>
              <a:t> </a:t>
            </a:r>
            <a:r>
              <a:rPr lang="ru-RU" sz="1600" dirty="0" smtClean="0"/>
              <a:t>    При повреждениях живота возможно развитие синдромов внутреннего кровотечения, перитонита и их сочетания. Клиника острой кровопотери: слабость, бледность кожных покровов и слизистых, учащение пульса и падение артериального давления. При этом </a:t>
            </a:r>
            <a:r>
              <a:rPr lang="ru-RU" sz="1600" dirty="0" err="1" smtClean="0"/>
              <a:t>местно</a:t>
            </a:r>
            <a:r>
              <a:rPr lang="ru-RU" sz="1600" dirty="0" smtClean="0"/>
              <a:t> определяются боли в животе, появляется притупление </a:t>
            </a:r>
            <a:r>
              <a:rPr lang="ru-RU" sz="1600" dirty="0" err="1" smtClean="0"/>
              <a:t>перкуторного</a:t>
            </a:r>
            <a:r>
              <a:rPr lang="ru-RU" sz="1600" dirty="0" smtClean="0"/>
              <a:t> звука в нижних и боковых отделах живота, отмечается кровотечение из раны. При закрытых повреждениях диагноз внутреннего кровотечения может быть подтвержден при лапароцентезе. Техника</a:t>
            </a:r>
          </a:p>
        </p:txBody>
      </p:sp>
    </p:spTree>
    <p:extLst>
      <p:ext uri="{BB962C8B-B14F-4D97-AF65-F5344CB8AC3E}">
        <p14:creationId xmlns:p14="http://schemas.microsoft.com/office/powerpoint/2010/main" val="35332782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73580" y="161913"/>
            <a:ext cx="7962916" cy="597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44747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476672"/>
            <a:ext cx="7488832"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93709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43608" y="620688"/>
            <a:ext cx="7890080" cy="5400600"/>
          </a:xfrm>
        </p:spPr>
        <p:txBody>
          <a:bodyPr>
            <a:normAutofit/>
          </a:bodyPr>
          <a:lstStyle/>
          <a:p>
            <a:pPr marL="82296" indent="0" algn="just">
              <a:buNone/>
            </a:pPr>
            <a:r>
              <a:rPr lang="ru-RU" sz="1800" dirty="0"/>
              <a:t>Кровотечение в брюшную полость чаще всего возникает при травме печени, селезенки, брыжейки  кишечника.</a:t>
            </a:r>
          </a:p>
          <a:p>
            <a:pPr marL="82296" indent="0" algn="just">
              <a:buNone/>
            </a:pPr>
            <a:r>
              <a:rPr lang="ru-RU" sz="1800" dirty="0"/>
              <a:t>   При лечении разрывов печени большинство специалистов отдают предпочтение оперативным методам – шов разрыва .  Тампонада </a:t>
            </a:r>
            <a:r>
              <a:rPr lang="ru-RU" sz="1800" dirty="0" smtClean="0"/>
              <a:t>сальником, </a:t>
            </a:r>
            <a:r>
              <a:rPr lang="ru-RU" sz="1800" dirty="0"/>
              <a:t>гемостаз коагуляцией и </a:t>
            </a:r>
            <a:r>
              <a:rPr lang="ru-RU" sz="1800" dirty="0" smtClean="0"/>
              <a:t>прошивание.</a:t>
            </a:r>
          </a:p>
          <a:p>
            <a:pPr marL="82296" indent="0" algn="just">
              <a:buNone/>
            </a:pPr>
            <a:r>
              <a:rPr lang="ru-RU" sz="1800" dirty="0"/>
              <a:t> </a:t>
            </a:r>
            <a:r>
              <a:rPr lang="ru-RU" sz="1800" dirty="0" smtClean="0"/>
              <a:t>   За последние годы все большее распространение получает консервативное лечение повреждений печени. Основное условие – гемодинамическая стабильность. Большинство (до 8О%) повреждений печени переставали кровоточить к моменту операции. Поэтому если нет признаков перитонита, то можно думать о возможности консервативного лечения.</a:t>
            </a:r>
          </a:p>
          <a:p>
            <a:pPr marL="82296" indent="0" algn="just">
              <a:buNone/>
            </a:pPr>
            <a:r>
              <a:rPr lang="ru-RU" sz="1800" dirty="0"/>
              <a:t> </a:t>
            </a:r>
            <a:r>
              <a:rPr lang="ru-RU" sz="1800" dirty="0" smtClean="0"/>
              <a:t>   Для консервативного лечения необходимо постоянное наблюдение хирурга, проведение КТ и </a:t>
            </a:r>
            <a:r>
              <a:rPr lang="ru-RU" sz="1800" dirty="0" err="1" smtClean="0"/>
              <a:t>ультрасонографии</a:t>
            </a:r>
            <a:r>
              <a:rPr lang="ru-RU" sz="1800" dirty="0" smtClean="0"/>
              <a:t>. </a:t>
            </a:r>
            <a:endParaRPr lang="ru-RU" sz="1800" dirty="0"/>
          </a:p>
        </p:txBody>
      </p:sp>
    </p:spTree>
    <p:extLst>
      <p:ext uri="{BB962C8B-B14F-4D97-AF65-F5344CB8AC3E}">
        <p14:creationId xmlns:p14="http://schemas.microsoft.com/office/powerpoint/2010/main" val="5539469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07704" y="116632"/>
            <a:ext cx="5832648" cy="432048"/>
          </a:xfrm>
        </p:spPr>
        <p:txBody>
          <a:bodyPr>
            <a:normAutofit/>
          </a:bodyPr>
          <a:lstStyle/>
          <a:p>
            <a:pPr algn="ctr"/>
            <a:r>
              <a:rPr lang="ru-RU" sz="2000" dirty="0" smtClean="0"/>
              <a:t>РАЗРЫВЫ СЕЛЕЗЕНКИ</a:t>
            </a:r>
            <a:endParaRPr lang="ru-RU" sz="2000" dirty="0"/>
          </a:p>
        </p:txBody>
      </p:sp>
      <p:sp>
        <p:nvSpPr>
          <p:cNvPr id="3" name="Объект 2"/>
          <p:cNvSpPr>
            <a:spLocks noGrp="1"/>
          </p:cNvSpPr>
          <p:nvPr>
            <p:ph idx="1"/>
          </p:nvPr>
        </p:nvSpPr>
        <p:spPr>
          <a:xfrm>
            <a:off x="1475656" y="1124744"/>
            <a:ext cx="7354064" cy="4824536"/>
          </a:xfrm>
        </p:spPr>
        <p:txBody>
          <a:bodyPr>
            <a:normAutofit/>
          </a:bodyPr>
          <a:lstStyle/>
          <a:p>
            <a:pPr marL="82296" indent="0" algn="just">
              <a:buNone/>
            </a:pPr>
            <a:r>
              <a:rPr lang="ru-RU" sz="2000" dirty="0" smtClean="0"/>
              <a:t>     Относятся к наиболее частым повреждениям при закрытой травме живота. Появляются признаки внутрибрюшинного кровотечения, боль в области левого подреберья и при нагрузке на реберную дугу ( часто с иррадиацией в область </a:t>
            </a:r>
            <a:r>
              <a:rPr lang="ru-RU" sz="2000" dirty="0" err="1" smtClean="0"/>
              <a:t>надплечья</a:t>
            </a:r>
            <a:r>
              <a:rPr lang="ru-RU" sz="2000" dirty="0" smtClean="0"/>
              <a:t> – «симптом </a:t>
            </a:r>
            <a:r>
              <a:rPr lang="ru-RU" sz="2000" dirty="0" err="1" smtClean="0"/>
              <a:t>Кера</a:t>
            </a:r>
            <a:r>
              <a:rPr lang="ru-RU" sz="2000" dirty="0" smtClean="0"/>
              <a:t>»), положительным симптомом </a:t>
            </a:r>
            <a:r>
              <a:rPr lang="ru-RU" sz="2000" dirty="0" err="1" smtClean="0"/>
              <a:t>Кулленкампфа</a:t>
            </a:r>
            <a:r>
              <a:rPr lang="ru-RU" sz="2000" dirty="0" smtClean="0"/>
              <a:t> (симптом «</a:t>
            </a:r>
            <a:r>
              <a:rPr lang="ru-RU" sz="2000" dirty="0" err="1" smtClean="0"/>
              <a:t>ваньки</a:t>
            </a:r>
            <a:r>
              <a:rPr lang="ru-RU" sz="2000" dirty="0" smtClean="0"/>
              <a:t>- </a:t>
            </a:r>
            <a:r>
              <a:rPr lang="ru-RU" sz="2000" dirty="0" err="1" smtClean="0"/>
              <a:t>встаньки</a:t>
            </a:r>
            <a:r>
              <a:rPr lang="ru-RU" sz="2000" dirty="0" smtClean="0"/>
              <a:t>»).</a:t>
            </a:r>
            <a:endParaRPr lang="ru-RU" sz="2000" dirty="0"/>
          </a:p>
          <a:p>
            <a:pPr marL="82296" indent="0" algn="just">
              <a:buNone/>
            </a:pPr>
            <a:r>
              <a:rPr lang="ru-RU" sz="2000" dirty="0"/>
              <a:t> </a:t>
            </a:r>
            <a:r>
              <a:rPr lang="ru-RU" sz="2000" dirty="0" smtClean="0"/>
              <a:t>   Определяется симптом перемещающейся жидкости (</a:t>
            </a:r>
            <a:r>
              <a:rPr lang="ru-RU" sz="2000" dirty="0" err="1" smtClean="0"/>
              <a:t>Питтса-Белкенса</a:t>
            </a:r>
            <a:r>
              <a:rPr lang="ru-RU" sz="2000" dirty="0" smtClean="0"/>
              <a:t>)</a:t>
            </a:r>
          </a:p>
          <a:p>
            <a:pPr marL="82296" indent="0" algn="just">
              <a:buNone/>
            </a:pPr>
            <a:r>
              <a:rPr lang="ru-RU" sz="2000" dirty="0"/>
              <a:t> </a:t>
            </a:r>
            <a:r>
              <a:rPr lang="ru-RU" sz="2000" dirty="0" smtClean="0"/>
              <a:t>    Диагностика – лапароцентез, УЗИ, КТ</a:t>
            </a:r>
          </a:p>
          <a:p>
            <a:pPr marL="82296" indent="0" algn="just">
              <a:buNone/>
            </a:pPr>
            <a:r>
              <a:rPr lang="ru-RU" sz="2000" dirty="0"/>
              <a:t> </a:t>
            </a:r>
            <a:r>
              <a:rPr lang="ru-RU" sz="2000" dirty="0" smtClean="0"/>
              <a:t>    Лечение - </a:t>
            </a:r>
            <a:r>
              <a:rPr lang="ru-RU" sz="2000" dirty="0" err="1" smtClean="0"/>
              <a:t>спленэктомия</a:t>
            </a:r>
            <a:endParaRPr lang="ru-RU" sz="2000" dirty="0" smtClean="0"/>
          </a:p>
        </p:txBody>
      </p:sp>
    </p:spTree>
    <p:extLst>
      <p:ext uri="{BB962C8B-B14F-4D97-AF65-F5344CB8AC3E}">
        <p14:creationId xmlns:p14="http://schemas.microsoft.com/office/powerpoint/2010/main" val="21454233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65601" y="620688"/>
            <a:ext cx="7709789" cy="5013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0197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79712" y="274638"/>
            <a:ext cx="6953976" cy="706090"/>
          </a:xfrm>
        </p:spPr>
        <p:txBody>
          <a:bodyPr>
            <a:normAutofit/>
          </a:bodyPr>
          <a:lstStyle/>
          <a:p>
            <a:pPr algn="ctr"/>
            <a:r>
              <a:rPr lang="ru-RU" sz="2000" dirty="0" smtClean="0"/>
              <a:t>Повреждения кишечника</a:t>
            </a:r>
            <a:endParaRPr lang="ru-RU" sz="2000" dirty="0"/>
          </a:p>
        </p:txBody>
      </p:sp>
      <p:sp>
        <p:nvSpPr>
          <p:cNvPr id="3" name="Объект 2"/>
          <p:cNvSpPr>
            <a:spLocks noGrp="1"/>
          </p:cNvSpPr>
          <p:nvPr>
            <p:ph idx="1"/>
          </p:nvPr>
        </p:nvSpPr>
        <p:spPr>
          <a:xfrm>
            <a:off x="1043608" y="836712"/>
            <a:ext cx="7890080" cy="5760640"/>
          </a:xfrm>
        </p:spPr>
        <p:txBody>
          <a:bodyPr>
            <a:normAutofit/>
          </a:bodyPr>
          <a:lstStyle/>
          <a:p>
            <a:pPr marL="82296" indent="0" algn="just">
              <a:buNone/>
            </a:pPr>
            <a:r>
              <a:rPr lang="ru-RU" sz="2000" dirty="0" smtClean="0"/>
              <a:t>      В  хирургической практике чаще встречаются разрывы тонкой кишки. </a:t>
            </a:r>
          </a:p>
          <a:p>
            <a:pPr marL="82296" indent="0" algn="just">
              <a:buNone/>
            </a:pPr>
            <a:r>
              <a:rPr lang="ru-RU" sz="2000" dirty="0"/>
              <a:t> </a:t>
            </a:r>
            <a:r>
              <a:rPr lang="ru-RU" sz="2000" dirty="0" smtClean="0"/>
              <a:t>      Брюшная полость инфицируется, беспокоят сильные боли в  животе, жажда, имеется резкое напряжение мышц брюшной стенки, положителен симптом </a:t>
            </a:r>
            <a:r>
              <a:rPr lang="ru-RU" sz="2000" dirty="0" err="1" smtClean="0"/>
              <a:t>Щеткина-Блюмберга</a:t>
            </a:r>
            <a:r>
              <a:rPr lang="ru-RU" sz="2000" dirty="0" smtClean="0"/>
              <a:t>. При выхождении в брюшную полость содержимого поврежденного желудка и толстой кишки исчезает печеночная тупость при перкуссии, а  рентгенологически под куполом диафрагмы определяется газ в виде просветления серповидной формы. Прогрессивно нарастают явления перитонита.</a:t>
            </a:r>
          </a:p>
          <a:p>
            <a:pPr marL="82296" indent="0" algn="just">
              <a:buNone/>
            </a:pPr>
            <a:r>
              <a:rPr lang="ru-RU" sz="2000" dirty="0"/>
              <a:t> </a:t>
            </a:r>
            <a:r>
              <a:rPr lang="ru-RU" sz="2000" dirty="0" smtClean="0"/>
              <a:t>     Способ лечения – лапаротомия, </a:t>
            </a:r>
            <a:r>
              <a:rPr lang="ru-RU" sz="2000" dirty="0" err="1" smtClean="0"/>
              <a:t>ушивание</a:t>
            </a:r>
            <a:r>
              <a:rPr lang="ru-RU" sz="2000" dirty="0" smtClean="0"/>
              <a:t> раны кишки.</a:t>
            </a:r>
          </a:p>
          <a:p>
            <a:pPr marL="82296" indent="0" algn="just">
              <a:buNone/>
            </a:pPr>
            <a:r>
              <a:rPr lang="ru-RU" sz="2000" dirty="0"/>
              <a:t> </a:t>
            </a:r>
            <a:r>
              <a:rPr lang="ru-RU" sz="2000" dirty="0" smtClean="0"/>
              <a:t>      Если есть сомнения в жизнеспособности кишки – она темного цвета, отечна, не </a:t>
            </a:r>
            <a:r>
              <a:rPr lang="ru-RU" sz="2000" dirty="0" err="1" smtClean="0"/>
              <a:t>перистальтирует</a:t>
            </a:r>
            <a:r>
              <a:rPr lang="ru-RU" sz="2000" dirty="0" smtClean="0"/>
              <a:t> – применяют согревание кишки тампоном, смоченным теплым физиологическим раствором, </a:t>
            </a:r>
            <a:r>
              <a:rPr lang="ru-RU" sz="2000" dirty="0" err="1" smtClean="0"/>
              <a:t>новокаинизацию</a:t>
            </a:r>
            <a:r>
              <a:rPr lang="ru-RU" sz="2000" dirty="0" smtClean="0"/>
              <a:t> корня брыжейки. Если сомнения остаются – резекция кишки.</a:t>
            </a:r>
            <a:endParaRPr lang="ru-RU" sz="2000" dirty="0"/>
          </a:p>
        </p:txBody>
      </p:sp>
    </p:spTree>
    <p:extLst>
      <p:ext uri="{BB962C8B-B14F-4D97-AF65-F5344CB8AC3E}">
        <p14:creationId xmlns:p14="http://schemas.microsoft.com/office/powerpoint/2010/main" val="28613905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995044" y="548680"/>
            <a:ext cx="6753420" cy="5594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97022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39752" y="274638"/>
            <a:ext cx="6593936" cy="634082"/>
          </a:xfrm>
        </p:spPr>
        <p:txBody>
          <a:bodyPr>
            <a:normAutofit/>
          </a:bodyPr>
          <a:lstStyle/>
          <a:p>
            <a:pPr algn="ctr"/>
            <a:r>
              <a:rPr lang="ru-RU" sz="2000" dirty="0" smtClean="0"/>
              <a:t>ПОВРЕЖДЕНИЯ ТОЛСТОЙ КИШКИ</a:t>
            </a:r>
            <a:endParaRPr lang="ru-RU" sz="2000" dirty="0"/>
          </a:p>
        </p:txBody>
      </p:sp>
      <p:sp>
        <p:nvSpPr>
          <p:cNvPr id="3" name="Объект 2"/>
          <p:cNvSpPr>
            <a:spLocks noGrp="1"/>
          </p:cNvSpPr>
          <p:nvPr>
            <p:ph idx="1"/>
          </p:nvPr>
        </p:nvSpPr>
        <p:spPr>
          <a:xfrm>
            <a:off x="1403648" y="908720"/>
            <a:ext cx="7498080" cy="5400600"/>
          </a:xfrm>
        </p:spPr>
        <p:txBody>
          <a:bodyPr>
            <a:normAutofit/>
          </a:bodyPr>
          <a:lstStyle/>
          <a:p>
            <a:pPr marL="82296" indent="0" algn="just">
              <a:buNone/>
            </a:pPr>
            <a:r>
              <a:rPr lang="ru-RU" sz="2000" dirty="0"/>
              <a:t> </a:t>
            </a:r>
            <a:r>
              <a:rPr lang="ru-RU" sz="2000" dirty="0" smtClean="0"/>
              <a:t>     Встречаются значительно реже, чаще всего при тяжелой сочетанной травме.</a:t>
            </a:r>
          </a:p>
          <a:p>
            <a:pPr marL="82296" indent="0" algn="just">
              <a:buNone/>
            </a:pPr>
            <a:r>
              <a:rPr lang="ru-RU" sz="2000" dirty="0"/>
              <a:t> </a:t>
            </a:r>
            <a:r>
              <a:rPr lang="ru-RU" sz="2000" dirty="0" smtClean="0"/>
              <a:t>    Клиническая картина повреждения толстой кишки аналогична таковой  при повреждении тонкой кишки.</a:t>
            </a:r>
          </a:p>
          <a:p>
            <a:pPr marL="82296" indent="0" algn="just">
              <a:buNone/>
            </a:pPr>
            <a:r>
              <a:rPr lang="ru-RU" sz="2000" dirty="0"/>
              <a:t> </a:t>
            </a:r>
            <a:r>
              <a:rPr lang="ru-RU" sz="2000" dirty="0" smtClean="0"/>
              <a:t>     Лечение  - оперативное.</a:t>
            </a:r>
          </a:p>
          <a:p>
            <a:pPr marL="82296" indent="0" algn="just">
              <a:buNone/>
            </a:pPr>
            <a:r>
              <a:rPr lang="ru-RU" sz="2000" dirty="0"/>
              <a:t> </a:t>
            </a:r>
            <a:r>
              <a:rPr lang="ru-RU" sz="2000" dirty="0" smtClean="0"/>
              <a:t>     При небольших ранах возможен шов кишки. При тяжелых травмах, явлениях перитонита методом выбора в ургентной ситуации остается превращение дефекта толстой кишки в разгрузочную кишечную </a:t>
            </a:r>
            <a:r>
              <a:rPr lang="ru-RU" sz="2000" dirty="0" err="1" smtClean="0"/>
              <a:t>стому</a:t>
            </a:r>
            <a:r>
              <a:rPr lang="ru-RU" sz="2000" dirty="0" smtClean="0"/>
              <a:t>.    </a:t>
            </a:r>
          </a:p>
          <a:p>
            <a:pPr marL="82296" indent="0" algn="just">
              <a:buNone/>
            </a:pPr>
            <a:r>
              <a:rPr lang="ru-RU" sz="2000" dirty="0"/>
              <a:t> </a:t>
            </a:r>
            <a:r>
              <a:rPr lang="ru-RU" sz="2000" dirty="0" smtClean="0"/>
              <a:t>      При разрыве сигмовидной кишки лучше ограничиться выведением обоих концов на переднюю брюшинную  стенку, при разрыве слепой – </a:t>
            </a:r>
            <a:r>
              <a:rPr lang="ru-RU" sz="2000" dirty="0" err="1" smtClean="0"/>
              <a:t>цекостома</a:t>
            </a:r>
            <a:r>
              <a:rPr lang="ru-RU" sz="2000" dirty="0" smtClean="0"/>
              <a:t>.                       </a:t>
            </a:r>
            <a:endParaRPr lang="ru-RU" sz="2000" dirty="0"/>
          </a:p>
        </p:txBody>
      </p:sp>
    </p:spTree>
    <p:extLst>
      <p:ext uri="{BB962C8B-B14F-4D97-AF65-F5344CB8AC3E}">
        <p14:creationId xmlns:p14="http://schemas.microsoft.com/office/powerpoint/2010/main" val="32950719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27570" y="0"/>
            <a:ext cx="8116430" cy="6858000"/>
          </a:xfrm>
        </p:spPr>
      </p:pic>
    </p:spTree>
    <p:extLst>
      <p:ext uri="{BB962C8B-B14F-4D97-AF65-F5344CB8AC3E}">
        <p14:creationId xmlns:p14="http://schemas.microsoft.com/office/powerpoint/2010/main" val="38373248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87624" y="116632"/>
            <a:ext cx="7746064" cy="6131768"/>
          </a:xfrm>
        </p:spPr>
        <p:txBody>
          <a:bodyPr>
            <a:normAutofit/>
          </a:bodyPr>
          <a:lstStyle/>
          <a:p>
            <a:pPr marL="82296" indent="0" algn="just">
              <a:buNone/>
            </a:pPr>
            <a:r>
              <a:rPr lang="ru-RU" sz="2400" dirty="0" smtClean="0"/>
              <a:t>  Крестцово-подвздошные сочленения приобретают свою прочность за счет передних и задних крестцово-подвздошных связок, которые идут от крестца и прикрепляются к подвздошной кости.</a:t>
            </a:r>
          </a:p>
          <a:p>
            <a:pPr marL="82296" indent="0" algn="just">
              <a:buNone/>
            </a:pPr>
            <a:r>
              <a:rPr lang="ru-RU" sz="2400" dirty="0" smtClean="0"/>
              <a:t>Подвздошно-поясничные связки начинаются от поперечных отростков 4-5 поясничных позвонков и прикрепляются к заднему гребню крыла подвздошной кости.</a:t>
            </a:r>
          </a:p>
          <a:p>
            <a:pPr marL="82296" indent="0" algn="just">
              <a:buNone/>
            </a:pPr>
            <a:r>
              <a:rPr lang="ru-RU" sz="2400" dirty="0"/>
              <a:t> </a:t>
            </a:r>
            <a:r>
              <a:rPr lang="ru-RU" sz="2400" dirty="0" smtClean="0"/>
              <a:t> Дно таза укреплено двумя основными связками – крестцово-остистой и крестцово-бугорной. Они простираются между латеральными поверхностями крестца и седалищной остью и седалищной бугристостью</a:t>
            </a:r>
          </a:p>
          <a:p>
            <a:pPr marL="82296" indent="0" algn="just">
              <a:buNone/>
            </a:pPr>
            <a:r>
              <a:rPr lang="ru-RU" sz="2400" dirty="0"/>
              <a:t> </a:t>
            </a:r>
            <a:r>
              <a:rPr lang="ru-RU" sz="2400" dirty="0" smtClean="0"/>
              <a:t> Эти связки дополнительно  укрепляют тазовое дно, создают дополнительную надежность и устойчивость. </a:t>
            </a:r>
            <a:endParaRPr lang="ru-RU" sz="2400" dirty="0"/>
          </a:p>
        </p:txBody>
      </p:sp>
    </p:spTree>
    <p:extLst>
      <p:ext uri="{BB962C8B-B14F-4D97-AF65-F5344CB8AC3E}">
        <p14:creationId xmlns:p14="http://schemas.microsoft.com/office/powerpoint/2010/main" val="17170798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 name="Объект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7570" y="0"/>
            <a:ext cx="8166430" cy="6857999"/>
          </a:xfrm>
        </p:spPr>
      </p:pic>
    </p:spTree>
    <p:extLst>
      <p:ext uri="{BB962C8B-B14F-4D97-AF65-F5344CB8AC3E}">
        <p14:creationId xmlns:p14="http://schemas.microsoft.com/office/powerpoint/2010/main" val="29832936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35696" y="116632"/>
            <a:ext cx="7097992" cy="504056"/>
          </a:xfrm>
        </p:spPr>
        <p:txBody>
          <a:bodyPr>
            <a:normAutofit/>
          </a:bodyPr>
          <a:lstStyle/>
          <a:p>
            <a:pPr algn="ctr"/>
            <a:r>
              <a:rPr lang="ru-RU" sz="2000" dirty="0" smtClean="0"/>
              <a:t>КЛАССИФИКАЦИЯ ПЕРЕЛОМОВ ТАЗА</a:t>
            </a:r>
            <a:endParaRPr lang="ru-RU" sz="2000" dirty="0"/>
          </a:p>
        </p:txBody>
      </p:sp>
      <p:sp>
        <p:nvSpPr>
          <p:cNvPr id="3" name="Объект 2"/>
          <p:cNvSpPr>
            <a:spLocks noGrp="1"/>
          </p:cNvSpPr>
          <p:nvPr>
            <p:ph idx="1"/>
          </p:nvPr>
        </p:nvSpPr>
        <p:spPr>
          <a:xfrm>
            <a:off x="1043608" y="620688"/>
            <a:ext cx="7890080" cy="6192688"/>
          </a:xfrm>
        </p:spPr>
        <p:txBody>
          <a:bodyPr>
            <a:normAutofit/>
          </a:bodyPr>
          <a:lstStyle/>
          <a:p>
            <a:pPr marL="360000" lvl="1" indent="0">
              <a:spcBef>
                <a:spcPts val="0"/>
              </a:spcBef>
              <a:buNone/>
            </a:pPr>
            <a:r>
              <a:rPr lang="ru-RU" sz="1400" b="1" dirty="0" smtClean="0"/>
              <a:t>Переломы тазовых костей по </a:t>
            </a:r>
            <a:r>
              <a:rPr lang="ru-RU" sz="1400" b="1" dirty="0" err="1" smtClean="0"/>
              <a:t>А.В.Каплану</a:t>
            </a:r>
            <a:r>
              <a:rPr lang="ru-RU" sz="1400" b="1" dirty="0" smtClean="0"/>
              <a:t> разделяют на </a:t>
            </a:r>
          </a:p>
          <a:p>
            <a:pPr marL="360000" lvl="1" indent="0">
              <a:spcBef>
                <a:spcPts val="0"/>
              </a:spcBef>
              <a:buNone/>
            </a:pPr>
            <a:r>
              <a:rPr lang="ru-RU" sz="1400" dirty="0" smtClean="0"/>
              <a:t>1.Краевые</a:t>
            </a:r>
          </a:p>
          <a:p>
            <a:pPr marL="360000" lvl="1" indent="0">
              <a:spcBef>
                <a:spcPts val="0"/>
              </a:spcBef>
              <a:buNone/>
            </a:pPr>
            <a:r>
              <a:rPr lang="ru-RU" sz="1400" dirty="0" smtClean="0"/>
              <a:t>2.Переломы тазового кольца без нарушения его  непрерывности</a:t>
            </a:r>
          </a:p>
          <a:p>
            <a:pPr marL="360000" lvl="1" indent="0">
              <a:spcBef>
                <a:spcPts val="0"/>
              </a:spcBef>
              <a:buNone/>
            </a:pPr>
            <a:r>
              <a:rPr lang="ru-RU" sz="1400" dirty="0" smtClean="0"/>
              <a:t>3.С нарушением непрерывности тазового кольца</a:t>
            </a:r>
          </a:p>
          <a:p>
            <a:pPr marL="360000" lvl="1" indent="0">
              <a:spcBef>
                <a:spcPts val="0"/>
              </a:spcBef>
              <a:buNone/>
            </a:pPr>
            <a:r>
              <a:rPr lang="ru-RU" sz="1400" dirty="0" smtClean="0"/>
              <a:t>4.Переломы вертлужной впадины</a:t>
            </a:r>
          </a:p>
          <a:p>
            <a:pPr marL="360000" lvl="1" indent="0">
              <a:spcBef>
                <a:spcPts val="0"/>
              </a:spcBef>
              <a:buNone/>
            </a:pPr>
            <a:r>
              <a:rPr lang="ru-RU" sz="1400" dirty="0" smtClean="0"/>
              <a:t>В 1980 г. </a:t>
            </a:r>
            <a:r>
              <a:rPr lang="en-US" sz="1400" dirty="0" smtClean="0"/>
              <a:t>Tile</a:t>
            </a:r>
            <a:r>
              <a:rPr lang="ru-RU" sz="1400" dirty="0" smtClean="0"/>
              <a:t> предложил классификацию в основу которой положен принцип нестабильности перелома</a:t>
            </a:r>
          </a:p>
          <a:p>
            <a:pPr marL="360000" lvl="1" indent="0" algn="ctr">
              <a:spcBef>
                <a:spcPts val="0"/>
              </a:spcBef>
              <a:buNone/>
            </a:pPr>
            <a:r>
              <a:rPr lang="ru-RU" sz="1400" dirty="0" smtClean="0"/>
              <a:t>Классификация по </a:t>
            </a:r>
            <a:r>
              <a:rPr lang="en-US" sz="1400" dirty="0" smtClean="0"/>
              <a:t>Tile</a:t>
            </a:r>
          </a:p>
          <a:p>
            <a:pPr marL="360000" lvl="1" indent="0" algn="just">
              <a:spcBef>
                <a:spcPts val="0"/>
              </a:spcBef>
              <a:buNone/>
            </a:pPr>
            <a:r>
              <a:rPr lang="ru-RU" sz="1400" b="1" dirty="0" smtClean="0"/>
              <a:t>Тип А. Стабильные</a:t>
            </a:r>
          </a:p>
          <a:p>
            <a:pPr marL="360000" lvl="1" indent="0" algn="just">
              <a:spcBef>
                <a:spcPts val="0"/>
              </a:spcBef>
              <a:buNone/>
            </a:pPr>
            <a:r>
              <a:rPr lang="ru-RU" sz="1400" dirty="0"/>
              <a:t> </a:t>
            </a:r>
            <a:r>
              <a:rPr lang="ru-RU" sz="1400" dirty="0" smtClean="0"/>
              <a:t>        А</a:t>
            </a:r>
            <a:r>
              <a:rPr lang="ru-RU" sz="1400" baseline="-25000" dirty="0" smtClean="0"/>
              <a:t>1</a:t>
            </a:r>
            <a:r>
              <a:rPr lang="ru-RU" sz="1400" dirty="0" smtClean="0"/>
              <a:t>- переломы без смещения тазового кольца</a:t>
            </a:r>
          </a:p>
          <a:p>
            <a:pPr marL="360000" lvl="1" indent="0" algn="just">
              <a:spcBef>
                <a:spcPts val="0"/>
              </a:spcBef>
              <a:buNone/>
            </a:pPr>
            <a:r>
              <a:rPr lang="ru-RU" sz="1400" dirty="0"/>
              <a:t> </a:t>
            </a:r>
            <a:r>
              <a:rPr lang="ru-RU" sz="1400" dirty="0" smtClean="0"/>
              <a:t>        А</a:t>
            </a:r>
            <a:r>
              <a:rPr lang="ru-RU" sz="1400" baseline="-25000" dirty="0" smtClean="0"/>
              <a:t>2</a:t>
            </a:r>
            <a:r>
              <a:rPr lang="ru-RU" sz="1400" dirty="0" smtClean="0"/>
              <a:t>- переломы с минимальным смещением</a:t>
            </a:r>
          </a:p>
          <a:p>
            <a:pPr marL="360000" lvl="1" indent="0" algn="just">
              <a:spcBef>
                <a:spcPts val="0"/>
              </a:spcBef>
              <a:buNone/>
            </a:pPr>
            <a:r>
              <a:rPr lang="ru-RU" sz="1400" b="1" dirty="0" smtClean="0"/>
              <a:t>Тип В. Ротационно-нестабильные, вертикально стабильные</a:t>
            </a:r>
          </a:p>
          <a:p>
            <a:pPr marL="360000" lvl="1" indent="0" algn="just">
              <a:spcBef>
                <a:spcPts val="0"/>
              </a:spcBef>
              <a:buNone/>
            </a:pPr>
            <a:r>
              <a:rPr lang="ru-RU" sz="1400" dirty="0"/>
              <a:t> </a:t>
            </a:r>
            <a:r>
              <a:rPr lang="ru-RU" sz="1400" dirty="0" smtClean="0"/>
              <a:t>        В</a:t>
            </a:r>
            <a:r>
              <a:rPr lang="ru-RU" sz="1400" baseline="-25000" dirty="0" smtClean="0"/>
              <a:t>1</a:t>
            </a:r>
            <a:r>
              <a:rPr lang="ru-RU" sz="1400" dirty="0" smtClean="0"/>
              <a:t> –тип  «открытая книга»</a:t>
            </a:r>
          </a:p>
          <a:p>
            <a:pPr marL="360000" lvl="1" indent="0" algn="just">
              <a:spcBef>
                <a:spcPts val="0"/>
              </a:spcBef>
              <a:buNone/>
            </a:pPr>
            <a:r>
              <a:rPr lang="ru-RU" sz="1400" dirty="0"/>
              <a:t> </a:t>
            </a:r>
            <a:r>
              <a:rPr lang="ru-RU" sz="1400" dirty="0" smtClean="0"/>
              <a:t>        В</a:t>
            </a:r>
            <a:r>
              <a:rPr lang="ru-RU" sz="1400" baseline="-25000" dirty="0" smtClean="0"/>
              <a:t>2</a:t>
            </a:r>
            <a:r>
              <a:rPr lang="ru-RU" sz="1400" dirty="0" smtClean="0"/>
              <a:t> –от односторонней наружной компрессии</a:t>
            </a:r>
          </a:p>
          <a:p>
            <a:pPr marL="360000" lvl="1" indent="0" algn="just">
              <a:spcBef>
                <a:spcPts val="0"/>
              </a:spcBef>
              <a:buNone/>
            </a:pPr>
            <a:r>
              <a:rPr lang="ru-RU" sz="1400" dirty="0"/>
              <a:t> </a:t>
            </a:r>
            <a:r>
              <a:rPr lang="ru-RU" sz="1400" dirty="0" smtClean="0"/>
              <a:t>        В</a:t>
            </a:r>
            <a:r>
              <a:rPr lang="ru-RU" sz="1400" baseline="-25000" dirty="0" smtClean="0"/>
              <a:t>3</a:t>
            </a:r>
            <a:r>
              <a:rPr lang="ru-RU" sz="1400" dirty="0" smtClean="0"/>
              <a:t> – от двусторонней наружной компрессии</a:t>
            </a:r>
          </a:p>
          <a:p>
            <a:pPr marL="360000" lvl="1" indent="0" algn="just">
              <a:spcBef>
                <a:spcPts val="0"/>
              </a:spcBef>
              <a:buNone/>
            </a:pPr>
            <a:r>
              <a:rPr lang="ru-RU" sz="1400" b="1" dirty="0" smtClean="0"/>
              <a:t>Тип С. Ротационно-и вертикально нестабильные</a:t>
            </a:r>
          </a:p>
          <a:p>
            <a:pPr marL="360000" lvl="1" indent="0" algn="just">
              <a:spcBef>
                <a:spcPts val="0"/>
              </a:spcBef>
              <a:buNone/>
            </a:pPr>
            <a:r>
              <a:rPr lang="ru-RU" sz="1400" dirty="0"/>
              <a:t> </a:t>
            </a:r>
            <a:r>
              <a:rPr lang="ru-RU" sz="1400" dirty="0" smtClean="0"/>
              <a:t>        С</a:t>
            </a:r>
            <a:r>
              <a:rPr lang="ru-RU" sz="1400" baseline="-25000" dirty="0" smtClean="0"/>
              <a:t>1</a:t>
            </a:r>
            <a:r>
              <a:rPr lang="ru-RU" sz="1400" dirty="0" smtClean="0"/>
              <a:t> – односторонние</a:t>
            </a:r>
          </a:p>
          <a:p>
            <a:pPr marL="360000" lvl="1" indent="0" algn="just">
              <a:spcBef>
                <a:spcPts val="0"/>
              </a:spcBef>
              <a:buNone/>
            </a:pPr>
            <a:r>
              <a:rPr lang="ru-RU" sz="1400" dirty="0"/>
              <a:t> </a:t>
            </a:r>
            <a:r>
              <a:rPr lang="ru-RU" sz="1400" dirty="0" smtClean="0"/>
              <a:t>        С</a:t>
            </a:r>
            <a:r>
              <a:rPr lang="ru-RU" sz="1400" baseline="-25000" dirty="0" smtClean="0"/>
              <a:t>2</a:t>
            </a:r>
            <a:r>
              <a:rPr lang="ru-RU" sz="1400" dirty="0" smtClean="0"/>
              <a:t> – двусторонние</a:t>
            </a:r>
          </a:p>
          <a:p>
            <a:pPr marL="360000" lvl="1" indent="0" algn="just">
              <a:spcBef>
                <a:spcPts val="0"/>
              </a:spcBef>
              <a:buNone/>
            </a:pPr>
            <a:r>
              <a:rPr lang="ru-RU" sz="1400" dirty="0"/>
              <a:t> </a:t>
            </a:r>
            <a:r>
              <a:rPr lang="ru-RU" sz="1400" dirty="0" smtClean="0"/>
              <a:t>        С</a:t>
            </a:r>
            <a:r>
              <a:rPr lang="ru-RU" sz="1400" baseline="-25000" dirty="0" smtClean="0"/>
              <a:t>3</a:t>
            </a:r>
            <a:r>
              <a:rPr lang="ru-RU" sz="1400" dirty="0" smtClean="0"/>
              <a:t> – сочетанные с переломами вертлужной впадины</a:t>
            </a:r>
          </a:p>
          <a:p>
            <a:pPr marL="360000" lvl="1" indent="0" algn="just">
              <a:spcBef>
                <a:spcPts val="0"/>
              </a:spcBef>
              <a:buNone/>
            </a:pPr>
            <a:r>
              <a:rPr lang="ru-RU" sz="1400" dirty="0" smtClean="0"/>
              <a:t>Повреждения типа С характеризуются  разрывом всего тазового дна, разрушением заднего крестцово-подвздошного комплекса. Повреждения могут быть односторонними (С</a:t>
            </a:r>
            <a:r>
              <a:rPr lang="ru-RU" sz="1400" baseline="-25000" dirty="0" smtClean="0"/>
              <a:t>1</a:t>
            </a:r>
            <a:r>
              <a:rPr lang="ru-RU" sz="1400" dirty="0" smtClean="0"/>
              <a:t>) или двусторонними (С</a:t>
            </a:r>
            <a:r>
              <a:rPr lang="ru-RU" sz="1400" baseline="-25000" dirty="0" smtClean="0"/>
              <a:t>2</a:t>
            </a:r>
            <a:r>
              <a:rPr lang="ru-RU" sz="1400" dirty="0" smtClean="0"/>
              <a:t> С</a:t>
            </a:r>
            <a:r>
              <a:rPr lang="ru-RU" sz="1400" baseline="-25000" dirty="0" smtClean="0"/>
              <a:t>3</a:t>
            </a:r>
            <a:r>
              <a:rPr lang="ru-RU" sz="1400" dirty="0" smtClean="0"/>
              <a:t>). Половина таза смещается при этом кзади и вертикально вверх.</a:t>
            </a:r>
          </a:p>
          <a:p>
            <a:pPr marL="360000" lvl="1" indent="0" algn="just">
              <a:spcBef>
                <a:spcPts val="0"/>
              </a:spcBef>
              <a:buNone/>
            </a:pPr>
            <a:r>
              <a:rPr lang="ru-RU" sz="1400" dirty="0"/>
              <a:t>	</a:t>
            </a:r>
            <a:r>
              <a:rPr lang="ru-RU" sz="1400" dirty="0" smtClean="0"/>
              <a:t>Эта классификация удобна тем, что определив тип перелома (А, В, С) вы уже представляете себе и тактику его лечения: перелом типа А лечится консервативно, для стабилизации перелома типа В достаточно стабилизировать только передний отдел таза, а при переломе типа С необходима стабилизация как передних, так и задних его отделов.</a:t>
            </a:r>
            <a:endParaRPr lang="ru-RU" sz="1400" dirty="0"/>
          </a:p>
          <a:p>
            <a:pPr marL="360000" lvl="1" indent="0">
              <a:spcBef>
                <a:spcPts val="0"/>
              </a:spcBef>
              <a:buNone/>
            </a:pPr>
            <a:endParaRPr lang="ru-RU" sz="1400" dirty="0"/>
          </a:p>
        </p:txBody>
      </p:sp>
    </p:spTree>
    <p:extLst>
      <p:ext uri="{BB962C8B-B14F-4D97-AF65-F5344CB8AC3E}">
        <p14:creationId xmlns:p14="http://schemas.microsoft.com/office/powerpoint/2010/main" val="16237298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15616" y="2"/>
            <a:ext cx="7920880" cy="6651792"/>
          </a:xfrm>
        </p:spPr>
      </p:pic>
    </p:spTree>
    <p:extLst>
      <p:ext uri="{BB962C8B-B14F-4D97-AF65-F5344CB8AC3E}">
        <p14:creationId xmlns:p14="http://schemas.microsoft.com/office/powerpoint/2010/main" val="22261848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1600" y="0"/>
            <a:ext cx="8172400" cy="6857999"/>
          </a:xfrm>
        </p:spPr>
      </p:pic>
    </p:spTree>
    <p:extLst>
      <p:ext uri="{BB962C8B-B14F-4D97-AF65-F5344CB8AC3E}">
        <p14:creationId xmlns:p14="http://schemas.microsoft.com/office/powerpoint/2010/main" val="278538095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олнцестояние">
  <a:themeElements>
    <a:clrScheme name="Солнцестояние">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519</TotalTime>
  <Words>2637</Words>
  <Application>Microsoft Office PowerPoint</Application>
  <PresentationFormat>Экран (4:3)</PresentationFormat>
  <Paragraphs>133</Paragraphs>
  <Slides>38</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38</vt:i4>
      </vt:variant>
    </vt:vector>
  </HeadingPairs>
  <TitlesOfParts>
    <vt:vector size="44" baseType="lpstr">
      <vt:lpstr>Arial</vt:lpstr>
      <vt:lpstr>Corbel</vt:lpstr>
      <vt:lpstr>Gill Sans MT</vt:lpstr>
      <vt:lpstr>Verdana</vt:lpstr>
      <vt:lpstr>Wingdings 2</vt:lpstr>
      <vt:lpstr>Солнцестояние</vt:lpstr>
      <vt:lpstr>Презентация PowerPoint</vt:lpstr>
      <vt:lpstr>Презентация PowerPoint</vt:lpstr>
      <vt:lpstr>Анатомия таза</vt:lpstr>
      <vt:lpstr>Презентация PowerPoint</vt:lpstr>
      <vt:lpstr>Презентация PowerPoint</vt:lpstr>
      <vt:lpstr>Презентация PowerPoint</vt:lpstr>
      <vt:lpstr>КЛАССИФИКАЦИЯ ПЕРЕЛОМОВ ТАЗА</vt:lpstr>
      <vt:lpstr>Презентация PowerPoint</vt:lpstr>
      <vt:lpstr>Презентация PowerPoint</vt:lpstr>
      <vt:lpstr>ДИАГНОСТИКА ПЕРЕЛОМОВ ТАЗА</vt:lpstr>
      <vt:lpstr>НЕОТЛОЖНАЯ ПОМОЩЬ</vt:lpstr>
      <vt:lpstr>Презентация PowerPoint</vt:lpstr>
      <vt:lpstr>Презентация PowerPoint</vt:lpstr>
      <vt:lpstr>ЛЕЧЕНИЕ ПЕРЕЛОМОВ ТАЗА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ОПЕРАТИВНОЕ ЛЕЧЕНИЕ</vt:lpstr>
      <vt:lpstr>ЛЕЧЕНИЕ И ДИАГНОСТИКА СОПУТСТВУЮЩИХ ПОВРЕЖДЕНИЙ</vt:lpstr>
      <vt:lpstr>Презентация PowerPoint</vt:lpstr>
      <vt:lpstr>Презентация PowerPoint</vt:lpstr>
      <vt:lpstr>Презентация PowerPoint</vt:lpstr>
      <vt:lpstr>Презентация PowerPoint</vt:lpstr>
      <vt:lpstr>Презентация PowerPoint</vt:lpstr>
      <vt:lpstr>ПОВРЕЖДЕНИЯ ПРЯМОЙ КИШКИ</vt:lpstr>
      <vt:lpstr>ПОВРЕЖДЕНИЯ ЖИВОТА</vt:lpstr>
      <vt:lpstr>Презентация PowerPoint</vt:lpstr>
      <vt:lpstr>Презентация PowerPoint</vt:lpstr>
      <vt:lpstr>Презентация PowerPoint</vt:lpstr>
      <vt:lpstr>РАЗРЫВЫ СЕЛЕЗЕНКИ</vt:lpstr>
      <vt:lpstr>Презентация PowerPoint</vt:lpstr>
      <vt:lpstr>Повреждения кишечника</vt:lpstr>
      <vt:lpstr>Презентация PowerPoint</vt:lpstr>
      <vt:lpstr>ПОВРЕЖДЕНИЯ ТОЛСТОЙ КИШКИ</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erbyagina.nastya@mail.ru</cp:lastModifiedBy>
  <cp:revision>70</cp:revision>
  <dcterms:created xsi:type="dcterms:W3CDTF">2014-01-22T03:13:36Z</dcterms:created>
  <dcterms:modified xsi:type="dcterms:W3CDTF">2021-06-08T03:04:00Z</dcterms:modified>
</cp:coreProperties>
</file>