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303" r:id="rId13"/>
    <p:sldId id="304" r:id="rId14"/>
    <p:sldId id="305" r:id="rId15"/>
    <p:sldId id="266" r:id="rId16"/>
    <p:sldId id="291" r:id="rId17"/>
    <p:sldId id="308" r:id="rId18"/>
    <p:sldId id="309" r:id="rId19"/>
    <p:sldId id="310" r:id="rId20"/>
    <p:sldId id="311" r:id="rId21"/>
    <p:sldId id="312" r:id="rId22"/>
    <p:sldId id="313" r:id="rId23"/>
    <p:sldId id="292" r:id="rId24"/>
    <p:sldId id="306" r:id="rId25"/>
    <p:sldId id="307" r:id="rId26"/>
    <p:sldId id="293" r:id="rId27"/>
    <p:sldId id="296" r:id="rId28"/>
    <p:sldId id="297" r:id="rId29"/>
    <p:sldId id="298" r:id="rId30"/>
    <p:sldId id="299" r:id="rId31"/>
    <p:sldId id="300" r:id="rId32"/>
    <p:sldId id="301" r:id="rId33"/>
    <p:sldId id="276" r:id="rId34"/>
    <p:sldId id="302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FCF1A-CFA5-49D0-9307-889EBF2EF88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AE4684-072D-4C4E-967E-B63C943614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Нефробластома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>опухоль </a:t>
            </a:r>
            <a:r>
              <a:rPr lang="ru-RU" dirty="0" err="1" smtClean="0"/>
              <a:t>Вильмса</a:t>
            </a:r>
            <a:r>
              <a:rPr lang="ru-RU" dirty="0" smtClean="0"/>
              <a:t> (ОВ)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715016"/>
            <a:ext cx="4714908" cy="92869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Выполнила студентка </a:t>
            </a:r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504 </a:t>
            </a:r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группы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Специальность «Педиатрия»</a:t>
            </a:r>
          </a:p>
          <a:p>
            <a:r>
              <a:rPr lang="ru-RU" sz="2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Кичеева</a:t>
            </a:r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В.Ю</a:t>
            </a:r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357299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Кафедра детской хирургии с курсом ПО </a:t>
            </a:r>
            <a:r>
              <a:rPr lang="ru-RU" dirty="0" smtClean="0"/>
              <a:t>им. </a:t>
            </a:r>
            <a:r>
              <a:rPr lang="ru-RU" dirty="0" err="1" smtClean="0"/>
              <a:t>проф.В.П.Красовской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ФГБОУ ВО "Красноярский государственный медицинский университет имени профессора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 "Министерства Здравоохранения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Стадия III.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 А) не полностью удалённая опухоль, наличие опухолевых клеток по краю резекции. </a:t>
            </a:r>
            <a:br>
              <a:rPr lang="ru-RU" dirty="0" smtClean="0"/>
            </a:br>
            <a:r>
              <a:rPr lang="ru-RU" dirty="0" smtClean="0"/>
              <a:t> ( макроскопическое или микроскопическое наличие опухоли после хирургического лечения ); </a:t>
            </a:r>
            <a:br>
              <a:rPr lang="ru-RU" dirty="0" smtClean="0"/>
            </a:br>
            <a:r>
              <a:rPr lang="ru-RU" dirty="0" smtClean="0"/>
              <a:t> Б) вовлечение любых брюшных лимфатических узлов; </a:t>
            </a:r>
            <a:br>
              <a:rPr lang="ru-RU" dirty="0" smtClean="0"/>
            </a:br>
            <a:r>
              <a:rPr lang="ru-RU" dirty="0" smtClean="0"/>
              <a:t> В) разрыв опухоли до- или во время операции (независимо от других критериев. </a:t>
            </a:r>
            <a:br>
              <a:rPr lang="ru-RU" dirty="0" smtClean="0"/>
            </a:br>
            <a:r>
              <a:rPr lang="ru-RU" dirty="0" smtClean="0"/>
              <a:t> </a:t>
            </a:r>
            <a:r>
              <a:rPr lang="ru-RU" dirty="0" err="1" smtClean="0"/>
              <a:t>Стадирования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 Г) проникновение опухоли в брюшную полость; </a:t>
            </a:r>
            <a:br>
              <a:rPr lang="ru-RU" dirty="0" smtClean="0"/>
            </a:br>
            <a:r>
              <a:rPr lang="ru-RU" dirty="0" smtClean="0"/>
              <a:t> Д) обсеменение опухолью брюшной полости; </a:t>
            </a:r>
            <a:br>
              <a:rPr lang="ru-RU" dirty="0" smtClean="0"/>
            </a:br>
            <a:r>
              <a:rPr lang="ru-RU" dirty="0" smtClean="0"/>
              <a:t> Е) наличие опухолевых тромбов в сосудах по краю резекции или мочеточнике,. </a:t>
            </a:r>
            <a:br>
              <a:rPr lang="ru-RU" dirty="0" smtClean="0"/>
            </a:br>
            <a:r>
              <a:rPr lang="ru-RU" dirty="0" smtClean="0"/>
              <a:t> Рассечённые или удалённые хирургом частями; </a:t>
            </a:r>
            <a:br>
              <a:rPr lang="ru-RU" dirty="0" smtClean="0"/>
            </a:br>
            <a:r>
              <a:rPr lang="ru-RU" dirty="0" smtClean="0"/>
              <a:t> Ж) открытая биопсия опухоли до начала лечения. </a:t>
            </a:r>
            <a:br>
              <a:rPr lang="ru-RU" dirty="0" smtClean="0"/>
            </a:br>
            <a:r>
              <a:rPr lang="ru-RU" dirty="0" smtClean="0"/>
              <a:t> Некроз опухоли или химиотерапевтические изменения в лимфатических узлах или в краях резекции опухоли расцениваются как доказательство наличия опухоли с микроскопическими остатками, поэтому выставляется III стадия заболевания (вероятность наличия опухолевой жизнеспособной ткани в краях резекции или смежных лимфатических узлах).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Стадия IV.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 Гематогенные метастазы (лёгкие, печень, кости, мозг и ) или метастазы в отдалённые лимфатические узлы (вне брюшной и тазовой полостей).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Стадия </a:t>
            </a:r>
            <a:r>
              <a:rPr lang="en-US" b="1" dirty="0" smtClean="0">
                <a:solidFill>
                  <a:srgbClr val="FF0000"/>
                </a:solidFill>
              </a:rPr>
              <a:t>V.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 </a:t>
            </a:r>
            <a:r>
              <a:rPr lang="ru-RU" dirty="0" smtClean="0"/>
              <a:t>Двусторонняя </a:t>
            </a:r>
            <a:r>
              <a:rPr lang="ru-RU" dirty="0" err="1" smtClean="0"/>
              <a:t>нефробластома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3D-</a:t>
            </a:r>
            <a:r>
              <a:rPr lang="ru-RU" b="0" dirty="0" smtClean="0"/>
              <a:t>реконструкции опухоли </a:t>
            </a:r>
            <a:r>
              <a:rPr lang="ru-RU" b="0" dirty="0" err="1" smtClean="0"/>
              <a:t>Вильмса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6" name="Содержимое 5" descr="photo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5527439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527439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2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527439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/>
              <a:t>Клиника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62500" lnSpcReduction="20000"/>
          </a:bodyPr>
          <a:lstStyle/>
          <a:p>
            <a:endParaRPr lang="ru-RU" sz="6000" dirty="0" smtClean="0"/>
          </a:p>
          <a:p>
            <a:pPr>
              <a:buNone/>
            </a:pPr>
            <a:r>
              <a:rPr lang="ru-RU" sz="6000" dirty="0" err="1" smtClean="0">
                <a:solidFill>
                  <a:srgbClr val="002060"/>
                </a:solidFill>
              </a:rPr>
              <a:t>Общеопухолевой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</a:rPr>
              <a:t>симптомокомплекс</a:t>
            </a:r>
            <a:r>
              <a:rPr lang="ru-RU" sz="6000" dirty="0" smtClean="0">
                <a:solidFill>
                  <a:srgbClr val="002060"/>
                </a:solidFill>
              </a:rPr>
              <a:t>: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●вялость</a:t>
            </a:r>
            <a:br>
              <a:rPr lang="ru-RU" sz="6000" dirty="0" smtClean="0"/>
            </a:br>
            <a:r>
              <a:rPr lang="ru-RU" sz="6000" dirty="0" smtClean="0"/>
              <a:t>●снижение аппетита</a:t>
            </a:r>
            <a:br>
              <a:rPr lang="ru-RU" sz="6000" dirty="0" smtClean="0"/>
            </a:br>
            <a:r>
              <a:rPr lang="ru-RU" sz="6000" dirty="0" smtClean="0"/>
              <a:t>●</a:t>
            </a:r>
            <a:r>
              <a:rPr lang="ru-RU" sz="6000" dirty="0" smtClean="0"/>
              <a:t>субфебрилитет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●похудание</a:t>
            </a:r>
            <a:br>
              <a:rPr lang="ru-RU" sz="6000" dirty="0" smtClean="0"/>
            </a:br>
            <a:r>
              <a:rPr lang="ru-RU" sz="6000" dirty="0" smtClean="0"/>
              <a:t>●нарушение сна</a:t>
            </a:r>
            <a:br>
              <a:rPr lang="ru-RU" sz="6000" dirty="0" smtClean="0"/>
            </a:br>
            <a:r>
              <a:rPr lang="ru-RU" sz="6000" dirty="0" smtClean="0"/>
              <a:t>●изменчивость поведения ребенка</a:t>
            </a:r>
            <a:endParaRPr lang="ru-RU" sz="6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Местные проявления </a:t>
            </a:r>
            <a:r>
              <a:rPr lang="ru-RU" sz="3600" dirty="0" smtClean="0">
                <a:solidFill>
                  <a:srgbClr val="002060"/>
                </a:solidFill>
              </a:rPr>
              <a:t>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●расширение сети сосудов на брюшной стенке</a:t>
            </a:r>
            <a:br>
              <a:rPr lang="ru-RU" dirty="0" smtClean="0"/>
            </a:br>
            <a:r>
              <a:rPr lang="ru-RU" dirty="0" smtClean="0"/>
              <a:t>●</a:t>
            </a:r>
            <a:r>
              <a:rPr lang="ru-RU" dirty="0" err="1" smtClean="0"/>
              <a:t>варикоцеле</a:t>
            </a:r>
            <a:r>
              <a:rPr lang="ru-RU" dirty="0" smtClean="0"/>
              <a:t>, асцит</a:t>
            </a:r>
            <a:br>
              <a:rPr lang="ru-RU" dirty="0" smtClean="0"/>
            </a:br>
            <a:r>
              <a:rPr lang="ru-RU" dirty="0" smtClean="0"/>
              <a:t>●пальпируемая опухоль, мелко или крупнобугристая</a:t>
            </a:r>
            <a:br>
              <a:rPr lang="ru-RU" dirty="0" smtClean="0"/>
            </a:br>
            <a:r>
              <a:rPr lang="ru-RU" dirty="0" smtClean="0"/>
              <a:t>●боли у 18% больных</a:t>
            </a:r>
            <a:br>
              <a:rPr lang="ru-RU" dirty="0" smtClean="0"/>
            </a:br>
            <a:r>
              <a:rPr lang="ru-RU" dirty="0" smtClean="0"/>
              <a:t>●</a:t>
            </a:r>
            <a:r>
              <a:rPr lang="ru-RU" dirty="0" err="1" smtClean="0"/>
              <a:t>микрогематурия</a:t>
            </a:r>
            <a:r>
              <a:rPr lang="ru-RU" dirty="0" smtClean="0"/>
              <a:t> у 10%</a:t>
            </a:r>
            <a:br>
              <a:rPr lang="ru-RU" dirty="0" smtClean="0"/>
            </a:br>
            <a:r>
              <a:rPr lang="ru-RU" dirty="0" smtClean="0"/>
              <a:t>●острый живот при разрыве опухоли 8%</a:t>
            </a:r>
            <a:br>
              <a:rPr lang="ru-RU" dirty="0" smtClean="0"/>
            </a:br>
            <a:r>
              <a:rPr lang="ru-RU" dirty="0" smtClean="0"/>
              <a:t>●</a:t>
            </a:r>
            <a:r>
              <a:rPr lang="ru-RU" dirty="0" err="1" smtClean="0"/>
              <a:t>гепатомегалия</a:t>
            </a:r>
            <a:r>
              <a:rPr lang="ru-RU" dirty="0" smtClean="0"/>
              <a:t>, тромбоз нижней полой вены и камер сердца встречаются у 10% больных ОВ.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588" y="1935163"/>
            <a:ext cx="5906823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055858" cy="4708525"/>
          </a:xfr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3944983" cy="6371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11222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Нефробласто́ма</a:t>
            </a:r>
            <a:r>
              <a:rPr lang="ru-RU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dirty="0" smtClean="0"/>
              <a:t>одна из наиболее часто встречающихся злокачественных эмбриональных опухолей у детей.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 smtClean="0"/>
              <a:t>точки зрения эмбриогенеза </a:t>
            </a:r>
            <a:r>
              <a:rPr lang="ru-RU" dirty="0" err="1" smtClean="0"/>
              <a:t>нефробластома</a:t>
            </a:r>
            <a:r>
              <a:rPr lang="ru-RU" dirty="0" smtClean="0"/>
              <a:t> представляет собой </a:t>
            </a:r>
            <a:r>
              <a:rPr lang="ru-RU" dirty="0" err="1" smtClean="0"/>
              <a:t>сόлидную </a:t>
            </a:r>
            <a:r>
              <a:rPr lang="ru-RU" dirty="0" smtClean="0"/>
              <a:t>злокачественную опухоль, состоящую из производных </a:t>
            </a:r>
            <a:r>
              <a:rPr lang="ru-RU" dirty="0" err="1" smtClean="0"/>
              <a:t>нефрогенной</a:t>
            </a:r>
            <a:r>
              <a:rPr lang="ru-RU" dirty="0" smtClean="0"/>
              <a:t> ткани на разной степени дифференцировки.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Большинство </a:t>
            </a:r>
            <a:r>
              <a:rPr lang="ru-RU" dirty="0" smtClean="0"/>
              <a:t>исследователей считают, что опухоль возникает из аномально пролиферирующей </a:t>
            </a:r>
            <a:r>
              <a:rPr lang="ru-RU" dirty="0" err="1" smtClean="0"/>
              <a:t>метанефрогенной</a:t>
            </a:r>
            <a:r>
              <a:rPr lang="ru-RU" dirty="0" smtClean="0"/>
              <a:t> бластемы.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44" y="1935163"/>
            <a:ext cx="5859111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lmsa-opuh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20" y="1935163"/>
            <a:ext cx="6348359" cy="43894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Лабораторные исследования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Общий </a:t>
            </a:r>
            <a:r>
              <a:rPr lang="ru-RU" dirty="0" smtClean="0"/>
              <a:t>анализ крови (развернутый). </a:t>
            </a:r>
            <a:endParaRPr lang="ru-RU" dirty="0" smtClean="0"/>
          </a:p>
          <a:p>
            <a:r>
              <a:rPr lang="ru-RU" dirty="0" smtClean="0"/>
              <a:t>Общий </a:t>
            </a:r>
            <a:r>
              <a:rPr lang="ru-RU" dirty="0" smtClean="0"/>
              <a:t>анализ мочи. </a:t>
            </a:r>
            <a:endParaRPr lang="ru-RU" dirty="0" smtClean="0"/>
          </a:p>
          <a:p>
            <a:r>
              <a:rPr lang="ru-RU" dirty="0" err="1" smtClean="0"/>
              <a:t>Коагулограмма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Биохимический </a:t>
            </a:r>
            <a:r>
              <a:rPr lang="ru-RU" dirty="0" smtClean="0"/>
              <a:t>анализ крови (глюкоза, мочевина, </a:t>
            </a:r>
            <a:r>
              <a:rPr lang="ru-RU" dirty="0" err="1" smtClean="0"/>
              <a:t>креатинин</a:t>
            </a:r>
            <a:r>
              <a:rPr lang="ru-RU" dirty="0" smtClean="0"/>
              <a:t>, общий белок, альбумин, билирубин, АСТ, АЛТ, ЛДГ, ЩФ, электролиты). </a:t>
            </a:r>
          </a:p>
          <a:p>
            <a:r>
              <a:rPr lang="ru-RU" dirty="0" smtClean="0"/>
              <a:t>Клиренс </a:t>
            </a:r>
            <a:r>
              <a:rPr lang="ru-RU" dirty="0" smtClean="0"/>
              <a:t>по эндогенному </a:t>
            </a:r>
            <a:r>
              <a:rPr lang="ru-RU" dirty="0" err="1" smtClean="0"/>
              <a:t>креатинину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Определение группы крови, резус фактора, исследование на RW, ВИЧ инфекции, специфическая серологическая диагностика вирусных гепатитов (В и С).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Инструментальная диагностика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УЗИ брюшной полости: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●- локализация</a:t>
            </a:r>
            <a:br>
              <a:rPr lang="ru-RU" dirty="0" smtClean="0"/>
            </a:br>
            <a:r>
              <a:rPr lang="ru-RU" dirty="0" smtClean="0"/>
              <a:t>●- структура </a:t>
            </a:r>
            <a:r>
              <a:rPr lang="ru-RU" dirty="0" smtClean="0"/>
              <a:t>новообразования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</a:t>
            </a:r>
            <a:r>
              <a:rPr lang="ru-RU" dirty="0" smtClean="0"/>
              <a:t> </a:t>
            </a:r>
            <a:r>
              <a:rPr lang="ru-RU" dirty="0" smtClean="0"/>
              <a:t>выявляет :</a:t>
            </a:r>
            <a:br>
              <a:rPr lang="ru-RU" dirty="0" smtClean="0"/>
            </a:br>
            <a:r>
              <a:rPr lang="ru-RU" dirty="0" smtClean="0"/>
              <a:t>●- границы между опухолью и нормальной тканью</a:t>
            </a:r>
            <a:br>
              <a:rPr lang="ru-RU" dirty="0" smtClean="0"/>
            </a:br>
            <a:r>
              <a:rPr lang="ru-RU" dirty="0" smtClean="0"/>
              <a:t>●- взаимоотношение между опухолью и лоханкой </a:t>
            </a:r>
            <a:r>
              <a:rPr lang="ru-RU" dirty="0" smtClean="0"/>
              <a:t>почки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МРТ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●- позволяет определить поражение магистральных сосудов их </a:t>
            </a:r>
            <a:r>
              <a:rPr lang="ru-RU" dirty="0" smtClean="0"/>
              <a:t>тромбоза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Ангиография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●- позволяет планировать объем оперативного </a:t>
            </a:r>
            <a:r>
              <a:rPr lang="ru-RU" dirty="0" smtClean="0"/>
              <a:t>вмешательства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Биопсия: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●- позволяет определить характер опухоли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оплопдол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2867819"/>
            <a:ext cx="67627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тилдитклдк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607" y="1935163"/>
            <a:ext cx="6736786" cy="43894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685776" cy="5715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кт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photo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4572032" cy="4786346"/>
          </a:xfrm>
        </p:spPr>
      </p:pic>
      <p:pic>
        <p:nvPicPr>
          <p:cNvPr id="8" name="Рисунок 7" descr="photo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14356"/>
            <a:ext cx="4000529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3092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При I </a:t>
            </a:r>
            <a:r>
              <a:rPr lang="ru-RU" dirty="0" smtClean="0">
                <a:solidFill>
                  <a:srgbClr val="FF0000"/>
                </a:solidFill>
              </a:rPr>
              <a:t>стадии: </a:t>
            </a:r>
            <a:r>
              <a:rPr lang="ru-RU" dirty="0" smtClean="0"/>
              <a:t>проводится общая кратковременная предоперационная подготовка. Далее операция – </a:t>
            </a:r>
            <a:r>
              <a:rPr lang="ru-RU" dirty="0" err="1" smtClean="0"/>
              <a:t>нефруретерэктомия</a:t>
            </a:r>
            <a:r>
              <a:rPr lang="ru-RU" dirty="0" smtClean="0"/>
              <a:t>(удаление почки с мочеточником единым блоком) </a:t>
            </a:r>
            <a:r>
              <a:rPr lang="ru-RU" dirty="0" smtClean="0"/>
              <a:t>и </a:t>
            </a:r>
            <a:r>
              <a:rPr lang="ru-RU" dirty="0" err="1" smtClean="0"/>
              <a:t>химио</a:t>
            </a:r>
            <a:r>
              <a:rPr lang="ru-RU" dirty="0" smtClean="0"/>
              <a:t>- </a:t>
            </a:r>
            <a:r>
              <a:rPr lang="ru-RU" dirty="0" err="1" smtClean="0"/>
              <a:t>и</a:t>
            </a:r>
            <a:r>
              <a:rPr lang="ru-RU" dirty="0" smtClean="0"/>
              <a:t> лучевая терапия в послеоперационном </a:t>
            </a:r>
            <a:r>
              <a:rPr lang="ru-RU" dirty="0" smtClean="0"/>
              <a:t>периоде.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smtClean="0">
                <a:solidFill>
                  <a:srgbClr val="FF0000"/>
                </a:solidFill>
              </a:rPr>
              <a:t>II стадии: </a:t>
            </a:r>
            <a:r>
              <a:rPr lang="ru-RU" dirty="0" smtClean="0"/>
              <a:t>общая предоперационная подготовка, индивидуально решается вопрос о предоперационной </a:t>
            </a:r>
            <a:r>
              <a:rPr lang="ru-RU" dirty="0" err="1" smtClean="0"/>
              <a:t>химио</a:t>
            </a:r>
            <a:r>
              <a:rPr lang="ru-RU" dirty="0" smtClean="0"/>
              <a:t>- и лучевой терапии, затем </a:t>
            </a:r>
            <a:r>
              <a:rPr lang="ru-RU" dirty="0" err="1" smtClean="0"/>
              <a:t>нефруретерэктомия</a:t>
            </a:r>
            <a:r>
              <a:rPr lang="ru-RU" dirty="0" smtClean="0"/>
              <a:t> и послеоперационный курс </a:t>
            </a:r>
            <a:r>
              <a:rPr lang="ru-RU" dirty="0" err="1" smtClean="0"/>
              <a:t>химио</a:t>
            </a:r>
            <a:r>
              <a:rPr lang="ru-RU" dirty="0" smtClean="0"/>
              <a:t>- и лучевой </a:t>
            </a:r>
            <a:r>
              <a:rPr lang="ru-RU" dirty="0" smtClean="0"/>
              <a:t>терапии.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smtClean="0">
                <a:solidFill>
                  <a:srgbClr val="FF0000"/>
                </a:solidFill>
              </a:rPr>
              <a:t>III стадии: </a:t>
            </a:r>
            <a:r>
              <a:rPr lang="ru-RU" dirty="0" smtClean="0"/>
              <a:t>общая предоперационная подготовка, обязательный курс предоперационной </a:t>
            </a:r>
            <a:r>
              <a:rPr lang="ru-RU" dirty="0" err="1" smtClean="0"/>
              <a:t>химио</a:t>
            </a:r>
            <a:r>
              <a:rPr lang="ru-RU" dirty="0" smtClean="0"/>
              <a:t>- и лучевой терапии, по возможности - радикальная операция и послеоперационные лечение (</a:t>
            </a:r>
            <a:r>
              <a:rPr lang="ru-RU" dirty="0" err="1" smtClean="0"/>
              <a:t>химио</a:t>
            </a:r>
            <a:r>
              <a:rPr lang="ru-RU" dirty="0" smtClean="0"/>
              <a:t>- и лучевое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smtClean="0">
                <a:solidFill>
                  <a:srgbClr val="FF0000"/>
                </a:solidFill>
              </a:rPr>
              <a:t>IV </a:t>
            </a:r>
            <a:r>
              <a:rPr lang="ru-RU" dirty="0" smtClean="0">
                <a:solidFill>
                  <a:srgbClr val="FF0000"/>
                </a:solidFill>
              </a:rPr>
              <a:t>стадии: </a:t>
            </a:r>
            <a:r>
              <a:rPr lang="ru-RU" dirty="0" smtClean="0"/>
              <a:t>применяют </a:t>
            </a:r>
            <a:r>
              <a:rPr lang="ru-RU" dirty="0" smtClean="0"/>
              <a:t>только симптоматическую терапию.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Виды органосохраняющих операций: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 </a:t>
            </a:r>
            <a:r>
              <a:rPr lang="ru-RU" dirty="0" smtClean="0"/>
              <a:t>- </a:t>
            </a:r>
            <a:r>
              <a:rPr lang="ru-RU" dirty="0" smtClean="0"/>
              <a:t>энуклеация опухолевого узла</a:t>
            </a:r>
            <a:br>
              <a:rPr lang="ru-RU" dirty="0" smtClean="0"/>
            </a:br>
            <a:r>
              <a:rPr lang="ru-RU" dirty="0" smtClean="0"/>
              <a:t>●- резекция почки с опухолью</a:t>
            </a:r>
            <a:br>
              <a:rPr lang="ru-RU" dirty="0" smtClean="0"/>
            </a:br>
            <a:r>
              <a:rPr lang="ru-RU" dirty="0" smtClean="0"/>
              <a:t>●- </a:t>
            </a:r>
            <a:r>
              <a:rPr lang="ru-RU" dirty="0" err="1" smtClean="0"/>
              <a:t>энуклеорезекция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Оперативное лечение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●заключается в радикальном удалении опухоли вместе с пораженной почкой (</a:t>
            </a:r>
            <a:r>
              <a:rPr lang="ru-RU" dirty="0" err="1" smtClean="0"/>
              <a:t>нефруретерэктомия</a:t>
            </a:r>
            <a:r>
              <a:rPr lang="ru-RU" dirty="0" smtClean="0"/>
              <a:t>) и удалении регионарных </a:t>
            </a:r>
            <a:r>
              <a:rPr lang="ru-RU" dirty="0" err="1" smtClean="0"/>
              <a:t>лимфоузлов</a:t>
            </a:r>
            <a:r>
              <a:rPr lang="ru-RU" dirty="0" smtClean="0"/>
              <a:t>. Наиболее целесообразным доступом является </a:t>
            </a:r>
            <a:r>
              <a:rPr lang="ru-RU" dirty="0" smtClean="0"/>
              <a:t>лапаротомия.    </a:t>
            </a:r>
          </a:p>
          <a:p>
            <a:r>
              <a:rPr lang="ru-RU" dirty="0" err="1" smtClean="0"/>
              <a:t>Трансперитонеальный</a:t>
            </a:r>
            <a:r>
              <a:rPr lang="ru-RU" dirty="0" smtClean="0"/>
              <a:t> </a:t>
            </a:r>
            <a:r>
              <a:rPr lang="ru-RU" dirty="0" smtClean="0"/>
              <a:t>доступ имеет ряд преимуществ перед </a:t>
            </a:r>
            <a:r>
              <a:rPr lang="ru-RU" dirty="0" err="1" smtClean="0"/>
              <a:t>транслюмбальным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1)он даёт возможность произвести тщательную ревизию органов БП (печени, селезёнки, </a:t>
            </a:r>
            <a:r>
              <a:rPr lang="ru-RU" dirty="0" err="1" smtClean="0"/>
              <a:t>пальпаторно</a:t>
            </a:r>
            <a:r>
              <a:rPr lang="ru-RU" dirty="0" smtClean="0"/>
              <a:t> - второй почки, </a:t>
            </a:r>
            <a:r>
              <a:rPr lang="ru-RU" dirty="0" err="1" smtClean="0"/>
              <a:t>забрюшинных</a:t>
            </a:r>
            <a:r>
              <a:rPr lang="ru-RU" dirty="0" smtClean="0"/>
              <a:t> </a:t>
            </a:r>
            <a:r>
              <a:rPr lang="ru-RU" dirty="0" err="1" smtClean="0"/>
              <a:t>лимфоузлов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2)при этом доступе значительно меньше риск разрыва больших опухолей</a:t>
            </a:r>
            <a:br>
              <a:rPr lang="ru-RU" dirty="0" smtClean="0"/>
            </a:br>
            <a:r>
              <a:rPr lang="ru-RU" dirty="0" smtClean="0"/>
              <a:t>3)при нём легче отойти от аорты и нижней полой вены, что более затруднено при </a:t>
            </a:r>
            <a:r>
              <a:rPr lang="ru-RU" dirty="0" err="1" smtClean="0"/>
              <a:t>люмботомии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4)легче осуществить удаление опухоли с предварительной перевязкой почечной вены (важно для предотвращения выдавливания опухолевых тромбов в общую кровеносную систему).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/>
              <a:t>Эпидемиология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286380" cy="5429288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dirty="0" smtClean="0"/>
              <a:t>В структуре злокачественных опухолей у детей </a:t>
            </a:r>
            <a:r>
              <a:rPr lang="ru-RU" dirty="0" err="1" smtClean="0"/>
              <a:t>нефробластома</a:t>
            </a:r>
            <a:r>
              <a:rPr lang="ru-RU" dirty="0" smtClean="0"/>
              <a:t> </a:t>
            </a:r>
            <a:r>
              <a:rPr lang="ru-RU" dirty="0" smtClean="0"/>
              <a:t>занимает 4 место,</a:t>
            </a:r>
            <a:r>
              <a:rPr lang="ru-RU" dirty="0" smtClean="0"/>
              <a:t> уступая </a:t>
            </a:r>
            <a:r>
              <a:rPr lang="ru-RU" dirty="0" err="1" smtClean="0"/>
              <a:t>гемобластозам,новообразованиям</a:t>
            </a:r>
            <a:r>
              <a:rPr lang="ru-RU" dirty="0" smtClean="0"/>
              <a:t> </a:t>
            </a:r>
            <a:r>
              <a:rPr lang="ru-RU" dirty="0" smtClean="0"/>
              <a:t>ЦНС и саркомам мягких </a:t>
            </a:r>
            <a:r>
              <a:rPr lang="ru-RU" dirty="0" smtClean="0"/>
              <a:t>тканей.</a:t>
            </a: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Частота составляет от 0,4 до 1 на 100000 детей. Чаще всего </a:t>
            </a:r>
            <a:r>
              <a:rPr lang="ru-RU" dirty="0" err="1" smtClean="0"/>
              <a:t>нефробластома</a:t>
            </a:r>
            <a:r>
              <a:rPr lang="ru-RU" dirty="0" smtClean="0"/>
              <a:t> встречается у детей в возрасте от 2 до 5 лет, редко у новорожденных и еще реже у детей старше 8 лет.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 </a:t>
            </a:r>
            <a:r>
              <a:rPr lang="en-US" dirty="0" smtClean="0"/>
              <a:t>4-10 </a:t>
            </a:r>
            <a:r>
              <a:rPr lang="ru-RU" dirty="0" smtClean="0"/>
              <a:t>% всех злокачественных опухолей почек у детей – опухоль двусторонняя (85% синхронная)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длпл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71546"/>
            <a:ext cx="3738552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8588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Нефробластома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правой почки из нижнего полюса. Деформация живота за счет выбухания опухоли вперед и вправо.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0iboTncky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3091540" cy="4708525"/>
          </a:xfrm>
        </p:spPr>
      </p:pic>
      <p:pic>
        <p:nvPicPr>
          <p:cNvPr id="5" name="Рисунок 4" descr="xOW_YSKjL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214554"/>
            <a:ext cx="471490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solidFill>
                  <a:srgbClr val="FF0000"/>
                </a:solidFill>
              </a:rPr>
              <a:t>     </a:t>
            </a:r>
            <a:r>
              <a:rPr lang="ru-RU" sz="3100" b="1" dirty="0" smtClean="0">
                <a:solidFill>
                  <a:srgbClr val="FF0000"/>
                </a:solidFill>
              </a:rPr>
              <a:t>Химиотерапия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●Самыми эффективными химиопрепаратами являются </a:t>
            </a:r>
            <a:r>
              <a:rPr lang="ru-RU" dirty="0" err="1" smtClean="0">
                <a:solidFill>
                  <a:srgbClr val="002060"/>
                </a:solidFill>
              </a:rPr>
              <a:t>винкристин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1,5 </a:t>
            </a:r>
            <a:r>
              <a:rPr lang="ru-RU" dirty="0" smtClean="0"/>
              <a:t>мг/м</a:t>
            </a:r>
            <a:r>
              <a:rPr lang="ru-RU" baseline="30000" dirty="0" smtClean="0"/>
              <a:t>2</a:t>
            </a:r>
            <a:r>
              <a:rPr lang="ru-RU" dirty="0" smtClean="0"/>
              <a:t> внутривенно 1, 8, 15-й дни (максимальная разовая доза 2 мг</a:t>
            </a:r>
            <a:r>
              <a:rPr lang="ru-RU" dirty="0" smtClean="0"/>
              <a:t>); </a:t>
            </a:r>
            <a:r>
              <a:rPr lang="ru-RU" dirty="0" err="1" smtClean="0">
                <a:solidFill>
                  <a:srgbClr val="002060"/>
                </a:solidFill>
              </a:rPr>
              <a:t>адрибластин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ифосфамид</a:t>
            </a:r>
            <a:r>
              <a:rPr lang="ru-RU" dirty="0" smtClean="0">
                <a:solidFill>
                  <a:srgbClr val="002060"/>
                </a:solidFill>
              </a:rPr>
              <a:t>, актиномицин "Д", </a:t>
            </a:r>
            <a:r>
              <a:rPr lang="ru-RU" dirty="0" err="1" smtClean="0">
                <a:solidFill>
                  <a:srgbClr val="002060"/>
                </a:solidFill>
              </a:rPr>
              <a:t>карбоплатин</a:t>
            </a:r>
            <a:r>
              <a:rPr lang="ru-RU" dirty="0" smtClean="0"/>
              <a:t>. В настоящее время с целью уменьшения </a:t>
            </a:r>
            <a:r>
              <a:rPr lang="ru-RU" dirty="0" err="1" smtClean="0"/>
              <a:t>кардиотоксичности</a:t>
            </a:r>
            <a:r>
              <a:rPr lang="ru-RU" dirty="0" smtClean="0"/>
              <a:t> используется </a:t>
            </a:r>
            <a:r>
              <a:rPr lang="ru-RU" dirty="0" err="1" smtClean="0"/>
              <a:t>эпирубицин</a:t>
            </a:r>
            <a:r>
              <a:rPr lang="ru-RU" dirty="0" smtClean="0"/>
              <a:t>. В большинстве протоколов </a:t>
            </a:r>
            <a:r>
              <a:rPr lang="ru-RU" dirty="0" err="1" smtClean="0"/>
              <a:t>циклофосфан</a:t>
            </a:r>
            <a:r>
              <a:rPr lang="ru-RU" dirty="0" smtClean="0"/>
              <a:t> исключается, так как увеличивает риск стерилизации у детей с опухолью </a:t>
            </a:r>
            <a:r>
              <a:rPr lang="ru-RU" dirty="0" err="1" smtClean="0"/>
              <a:t>Вилмса</a:t>
            </a:r>
            <a:r>
              <a:rPr lang="ru-RU" dirty="0" smtClean="0"/>
              <a:t>, которые могут быть высоко </a:t>
            </a:r>
            <a:r>
              <a:rPr lang="ru-RU" dirty="0" err="1" smtClean="0"/>
              <a:t>курабельны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●Содержание лейкоцитов и тромбоцитов в периферической крови должно контролироваться не реже 2 раз в неделю. При снижении лейкоцитов до 2,0-109/л; а тромбоцитов до 120x109/л лечение временно должно быть прервано. После восстановления показателей крови дозы химиопрепаратов снижают на 25-50%. При выраженной </a:t>
            </a:r>
            <a:r>
              <a:rPr lang="ru-RU" dirty="0" err="1" smtClean="0"/>
              <a:t>лейко</a:t>
            </a:r>
            <a:r>
              <a:rPr lang="ru-RU" dirty="0" smtClean="0"/>
              <a:t>- и тромбоцитопении проводится </a:t>
            </a:r>
            <a:r>
              <a:rPr lang="ru-RU" dirty="0" err="1" smtClean="0"/>
              <a:t>гемостимулирующая</a:t>
            </a:r>
            <a:r>
              <a:rPr lang="ru-RU" dirty="0" smtClean="0"/>
              <a:t> и заместительная терапия.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234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Лучевая терапия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*</a:t>
            </a:r>
            <a:r>
              <a:rPr lang="ru-RU" dirty="0" err="1" smtClean="0"/>
              <a:t>Постоперационная</a:t>
            </a:r>
            <a:r>
              <a:rPr lang="ru-RU" dirty="0" smtClean="0"/>
              <a:t> </a:t>
            </a:r>
            <a:r>
              <a:rPr lang="ru-RU" dirty="0" smtClean="0"/>
              <a:t>ЛТ может быть использована, если она необходима, но надо максимально избегать лучевого повреждения оставшейся почечной ткани. Доза лучевого лечения может быть 12 Гр.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</a:t>
            </a:r>
            <a:r>
              <a:rPr lang="ru-RU" dirty="0" err="1" smtClean="0"/>
              <a:t>Постоперационная</a:t>
            </a:r>
            <a:r>
              <a:rPr lang="ru-RU" dirty="0" smtClean="0"/>
              <a:t> ХТ </a:t>
            </a:r>
            <a:r>
              <a:rPr lang="ru-RU" dirty="0" smtClean="0"/>
              <a:t>проводится согласно стадии заболевания и гистологической картине опухоли.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Величина </a:t>
            </a:r>
            <a:r>
              <a:rPr lang="ru-RU" dirty="0" smtClean="0"/>
              <a:t>разовых доз облучения зависит от возраста ребёнка и объёма облучаемых тканей. Ритм лечения – 5 раз в неделю. При метастазах в лёгкие – облучение последних является обязательным.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3" y="428604"/>
          <a:ext cx="7858179" cy="5935886"/>
        </p:xfrm>
        <a:graphic>
          <a:graphicData uri="http://schemas.openxmlformats.org/drawingml/2006/table">
            <a:tbl>
              <a:tblPr/>
              <a:tblGrid>
                <a:gridCol w="2890612"/>
                <a:gridCol w="2890611"/>
                <a:gridCol w="2076956"/>
              </a:tblGrid>
              <a:tr h="25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Стадия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Суммарная очаговая доза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</a:rPr>
                        <a:t>I и II, благоприятное гистологическое строение опухоли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</a:rPr>
                        <a:t>Облучение не показано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III, благоприятное гистологическое строение опухоли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10 Гр* на всю брюшную полость или на боковую ее часть +10 Гр на остаточную визуальную опухоль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II, III, светлоклеточная саркома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10 Гр на всю брюшную полость или на боковую ее часть +10 Гр на остаточную визуальную опу­холь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IV, благоприятное гистологическое строение опухоли и светлоклеточная саркома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Облучение не проводится (если первичная опу­холь имеет I или II стадию). 10 Гр на всю брюш­ную полость или на боковую ее часть +10 Гр на остаточную визуальную опухоль (III стадия) 12 Гр на все легкое (по 1,5 Гр)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8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Анапластическая опухоль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Облучение (за исключением I стадии) в дозах, величина которых зависит от возраста ребенка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возраст (мес.)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суммарная доза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0-12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12-18 Гр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 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13-18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21 Гр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 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19-30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27 Гр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 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31-40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33 Гр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 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 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</a:rPr>
                        <a:t>41 и более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</a:rPr>
                        <a:t>38 Гр</a:t>
                      </a:r>
                    </a:p>
                  </a:txBody>
                  <a:tcPr marL="13571" marR="13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Рекомендации NWTS-4 по проведению лучевого лечения больных нефробластомой.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Прогноз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</a:t>
            </a:r>
            <a:r>
              <a:rPr lang="ru-RU" dirty="0" smtClean="0"/>
              <a:t>пределяется </a:t>
            </a:r>
            <a:r>
              <a:rPr lang="ru-RU" dirty="0" smtClean="0"/>
              <a:t>стадией опухолевого процесса в момент поступления, морфологическим вариантом опухоли и возрастом ребёнка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*При </a:t>
            </a:r>
            <a:r>
              <a:rPr lang="ru-RU" dirty="0" smtClean="0"/>
              <a:t>I стадии заболевания выздоровление может наступить у 90% больных,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*при </a:t>
            </a:r>
            <a:r>
              <a:rPr lang="ru-RU" dirty="0" smtClean="0"/>
              <a:t>II стадии – в 70-80% случаев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*при </a:t>
            </a:r>
            <a:r>
              <a:rPr lang="ru-RU" dirty="0" smtClean="0"/>
              <a:t>III стадии – до 10% - 40%.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СПАСИБО </a:t>
            </a:r>
            <a:r>
              <a:rPr lang="ru-RU" dirty="0" smtClean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ЭТИОЛОГИЯ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Установлено, что  ОВ генетически и </a:t>
            </a:r>
            <a:r>
              <a:rPr lang="ru-RU" dirty="0" err="1" smtClean="0"/>
              <a:t>этиологически</a:t>
            </a:r>
            <a:r>
              <a:rPr lang="ru-RU" dirty="0" smtClean="0"/>
              <a:t> гетерогенна, а изменение 11 хромосомы – наиболее частая причина канцерогена.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Синдромы, сопровождающие 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07209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Синдром </a:t>
            </a:r>
            <a:r>
              <a:rPr lang="ru-RU" i="1" dirty="0" err="1" smtClean="0">
                <a:solidFill>
                  <a:srgbClr val="FF0000"/>
                </a:solidFill>
              </a:rPr>
              <a:t>Дениса-Драше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интерсексуальное</a:t>
            </a:r>
            <a:r>
              <a:rPr lang="ru-RU" dirty="0" smtClean="0"/>
              <a:t> развитие половых органов, врожденная нефропатия, опухоль </a:t>
            </a:r>
            <a:r>
              <a:rPr lang="ru-RU" dirty="0" err="1" smtClean="0"/>
              <a:t>Вильмса</a:t>
            </a:r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Синдром </a:t>
            </a:r>
            <a:r>
              <a:rPr lang="ru-RU" i="1" dirty="0" err="1" smtClean="0">
                <a:solidFill>
                  <a:srgbClr val="FF0000"/>
                </a:solidFill>
              </a:rPr>
              <a:t>Беквита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Видемана:  </a:t>
            </a:r>
            <a:r>
              <a:rPr lang="ru-RU" dirty="0" smtClean="0"/>
              <a:t>пре- и постнатальная </a:t>
            </a:r>
            <a:r>
              <a:rPr lang="ru-RU" dirty="0" err="1" smtClean="0"/>
              <a:t>макросомия</a:t>
            </a:r>
            <a:r>
              <a:rPr lang="ru-RU" dirty="0" smtClean="0"/>
              <a:t> масса новорожденных </a:t>
            </a:r>
            <a:r>
              <a:rPr lang="en-US" dirty="0" smtClean="0"/>
              <a:t>&gt; </a:t>
            </a:r>
            <a:r>
              <a:rPr lang="ru-RU" dirty="0" smtClean="0"/>
              <a:t>4000г , </a:t>
            </a:r>
            <a:r>
              <a:rPr lang="ru-RU" dirty="0" err="1" smtClean="0"/>
              <a:t>макроглосия</a:t>
            </a:r>
            <a:r>
              <a:rPr lang="ru-RU" dirty="0" smtClean="0"/>
              <a:t>, </a:t>
            </a:r>
            <a:r>
              <a:rPr lang="ru-RU" dirty="0" err="1" smtClean="0"/>
              <a:t>висцеромегалия</a:t>
            </a:r>
            <a:r>
              <a:rPr lang="ru-RU" dirty="0" smtClean="0"/>
              <a:t>, </a:t>
            </a:r>
            <a:r>
              <a:rPr lang="ru-RU" dirty="0" err="1" smtClean="0"/>
              <a:t>омфалоцеле</a:t>
            </a:r>
            <a:r>
              <a:rPr lang="ru-RU" dirty="0" smtClean="0"/>
              <a:t>, </a:t>
            </a:r>
            <a:r>
              <a:rPr lang="ru-RU" dirty="0" err="1" smtClean="0"/>
              <a:t>неонатальная</a:t>
            </a:r>
            <a:r>
              <a:rPr lang="ru-RU" dirty="0" smtClean="0"/>
              <a:t> гипогликемия, изменения ушных раковин, эмбриональные опухоли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Синдром </a:t>
            </a:r>
            <a:r>
              <a:rPr lang="ru-RU" dirty="0" err="1" smtClean="0">
                <a:solidFill>
                  <a:srgbClr val="FF0000"/>
                </a:solidFill>
              </a:rPr>
              <a:t>Нунан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Сильвера-Рассела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/>
              <a:t>нефробластома</a:t>
            </a:r>
            <a:r>
              <a:rPr lang="ru-RU" dirty="0" smtClean="0"/>
              <a:t> возникает на фоне врожденного </a:t>
            </a:r>
            <a:r>
              <a:rPr lang="ru-RU" dirty="0" err="1" smtClean="0"/>
              <a:t>поликистоза</a:t>
            </a:r>
            <a:r>
              <a:rPr lang="ru-RU" dirty="0" smtClean="0"/>
              <a:t> почек.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8579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I. </a:t>
            </a:r>
            <a:r>
              <a:rPr lang="ru-RU" dirty="0" err="1" smtClean="0"/>
              <a:t>Нефробластома</a:t>
            </a:r>
            <a:r>
              <a:rPr lang="ru-RU" dirty="0" smtClean="0"/>
              <a:t> типичная</a:t>
            </a:r>
            <a:br>
              <a:rPr lang="ru-RU" dirty="0" smtClean="0"/>
            </a:br>
            <a:r>
              <a:rPr lang="ru-RU" dirty="0" smtClean="0"/>
              <a:t>II. </a:t>
            </a:r>
            <a:r>
              <a:rPr lang="ru-RU" dirty="0" err="1" smtClean="0"/>
              <a:t>Атипичные</a:t>
            </a:r>
            <a:r>
              <a:rPr lang="ru-RU" dirty="0" smtClean="0"/>
              <a:t> </a:t>
            </a:r>
            <a:r>
              <a:rPr lang="ru-RU" dirty="0" smtClean="0"/>
              <a:t>варианты: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1.Саркоматозные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        а</a:t>
            </a:r>
            <a:r>
              <a:rPr lang="ru-RU" dirty="0" smtClean="0"/>
              <a:t>.- </a:t>
            </a:r>
            <a:r>
              <a:rPr lang="ru-RU" dirty="0" err="1" smtClean="0"/>
              <a:t>рабдоидный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б</a:t>
            </a:r>
            <a:r>
              <a:rPr lang="ru-RU" dirty="0" smtClean="0"/>
              <a:t>.- светлоклеточный</a:t>
            </a:r>
            <a:br>
              <a:rPr lang="ru-RU" dirty="0" smtClean="0"/>
            </a:br>
            <a:r>
              <a:rPr lang="ru-RU" dirty="0" smtClean="0"/>
              <a:t>          в</a:t>
            </a:r>
            <a:r>
              <a:rPr lang="ru-RU" dirty="0" smtClean="0"/>
              <a:t>.- прочие</a:t>
            </a:r>
            <a:br>
              <a:rPr lang="ru-RU" dirty="0" smtClean="0"/>
            </a:br>
            <a:r>
              <a:rPr lang="ru-RU" dirty="0" smtClean="0"/>
              <a:t>    2.Тубулярный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3.Фетальный </a:t>
            </a:r>
            <a:r>
              <a:rPr lang="ru-RU" dirty="0" err="1" smtClean="0"/>
              <a:t>рабдомиоматозный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4.Кистозный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III. </a:t>
            </a:r>
            <a:r>
              <a:rPr lang="ru-RU" dirty="0" err="1" smtClean="0"/>
              <a:t>Неклассифицируемая</a:t>
            </a:r>
            <a:r>
              <a:rPr lang="ru-RU" dirty="0" smtClean="0"/>
              <a:t> в том числе опухоль с резко выраженным </a:t>
            </a:r>
            <a:r>
              <a:rPr lang="ru-RU" dirty="0" err="1" smtClean="0"/>
              <a:t>патоморфозом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IV. </a:t>
            </a:r>
            <a:r>
              <a:rPr lang="ru-RU" dirty="0" err="1" smtClean="0"/>
              <a:t>Мезобластическая</a:t>
            </a:r>
            <a:r>
              <a:rPr lang="ru-RU" dirty="0" smtClean="0"/>
              <a:t> нефрома</a:t>
            </a:r>
            <a:br>
              <a:rPr lang="ru-RU" dirty="0" smtClean="0"/>
            </a:br>
            <a:r>
              <a:rPr lang="ru-RU" dirty="0" smtClean="0"/>
              <a:t>V. </a:t>
            </a:r>
            <a:r>
              <a:rPr lang="ru-RU" dirty="0" err="1" smtClean="0"/>
              <a:t>Нефробластоматоз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*– светлоклеточная выделена в отдельную форму как наиболее злокачественные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err="1" smtClean="0"/>
              <a:t>Стадирование</a:t>
            </a:r>
            <a:r>
              <a:rPr lang="ru-RU" dirty="0" smtClean="0"/>
              <a:t> ОВ по </a:t>
            </a:r>
            <a:r>
              <a:rPr lang="en-US" b="0" dirty="0" smtClean="0"/>
              <a:t>SIOP</a:t>
            </a:r>
            <a:endParaRPr lang="ru-RU" dirty="0"/>
          </a:p>
        </p:txBody>
      </p:sp>
      <p:pic>
        <p:nvPicPr>
          <p:cNvPr id="4" name="Содержимое 3" descr="04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4929222" cy="421484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Стадия I.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 А) опухоль ограничена почкой или окружена </a:t>
            </a:r>
            <a:r>
              <a:rPr lang="ru-RU" dirty="0" err="1" smtClean="0"/>
              <a:t>псевдокапсулой</a:t>
            </a:r>
            <a:r>
              <a:rPr lang="ru-RU" dirty="0" smtClean="0"/>
              <a:t>, не выходящей </a:t>
            </a:r>
            <a:r>
              <a:rPr lang="ru-RU" dirty="0" smtClean="0"/>
              <a:t>за </a:t>
            </a:r>
          </a:p>
          <a:p>
            <a:r>
              <a:rPr lang="ru-RU" dirty="0" smtClean="0"/>
              <a:t>Пределы </a:t>
            </a:r>
            <a:r>
              <a:rPr lang="ru-RU" dirty="0" smtClean="0"/>
              <a:t>капсулы почки, и может быть полностью удалена; </a:t>
            </a:r>
            <a:br>
              <a:rPr lang="ru-RU" dirty="0" smtClean="0"/>
            </a:br>
            <a:r>
              <a:rPr lang="ru-RU" dirty="0" smtClean="0"/>
              <a:t> Б) опухоль может выходить в полость таза и </a:t>
            </a:r>
            <a:r>
              <a:rPr lang="ru-RU" dirty="0" err="1" smtClean="0"/>
              <a:t>пролабировать</a:t>
            </a:r>
            <a:r>
              <a:rPr lang="ru-RU" dirty="0" smtClean="0"/>
              <a:t> в мочеточник, не прорастая его стенки; </a:t>
            </a:r>
            <a:br>
              <a:rPr lang="ru-RU" dirty="0" smtClean="0"/>
            </a:br>
            <a:r>
              <a:rPr lang="ru-RU" dirty="0" smtClean="0"/>
              <a:t> В) сосуды в области почечного синуса </a:t>
            </a:r>
            <a:r>
              <a:rPr lang="ru-RU" dirty="0" err="1" smtClean="0"/>
              <a:t>интактны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 Г) возможна инвазия </a:t>
            </a:r>
            <a:r>
              <a:rPr lang="ru-RU" dirty="0" err="1" smtClean="0"/>
              <a:t>внутрипочечных</a:t>
            </a:r>
            <a:r>
              <a:rPr lang="ru-RU" dirty="0" smtClean="0"/>
              <a:t> сосудов. </a:t>
            </a:r>
            <a:br>
              <a:rPr lang="ru-RU" dirty="0" smtClean="0"/>
            </a:br>
            <a:r>
              <a:rPr lang="ru-RU" dirty="0" smtClean="0"/>
              <a:t> Некроз опухоли или изменения после химиотерапии в лоханке почки и/или околопочечной клетчатке не изменяют стадию, если эти изменения полностью резецированы и в краях резекции при гистологическом исследовании не </a:t>
            </a:r>
            <a:r>
              <a:rPr lang="ru-RU" dirty="0" smtClean="0"/>
              <a:t>отмечено </a:t>
            </a:r>
            <a:r>
              <a:rPr lang="ru-RU" dirty="0" smtClean="0"/>
              <a:t>признаков опухолевого поражения.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Стадия II.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 А) опухоль выходит за пределы капсулы почки и проникает в почечную капсулу и/или околопочечную клетчатку, но может быть радикально удалена; </a:t>
            </a:r>
            <a:br>
              <a:rPr lang="ru-RU" dirty="0" smtClean="0"/>
            </a:br>
            <a:r>
              <a:rPr lang="ru-RU" dirty="0" smtClean="0"/>
              <a:t> Б) опухоль инфильтрирует почечную лоханку и/или определяется инвазия кровеносных и лимфатических сосудов вне почечной паренхимы, но радикально </a:t>
            </a:r>
            <a:r>
              <a:rPr lang="ru-RU" dirty="0" err="1" smtClean="0"/>
              <a:t>удалима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 В) опухоль инфильтрирует смежные органы или нижнюю полую вену, но может быть радикально </a:t>
            </a:r>
            <a:r>
              <a:rPr lang="ru-RU" dirty="0" err="1" smtClean="0"/>
              <a:t>удалима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664</Words>
  <Application>Microsoft Office PowerPoint</Application>
  <PresentationFormat>Экран (4:3)</PresentationFormat>
  <Paragraphs>112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Нефробластома  или опухоль Вильмса (ОВ)</vt:lpstr>
      <vt:lpstr>Нефробласто́ма </vt:lpstr>
      <vt:lpstr>Эпидемиология</vt:lpstr>
      <vt:lpstr>ЭТИОЛОГИЯ</vt:lpstr>
      <vt:lpstr>Синдромы, сопровождающие ОВ</vt:lpstr>
      <vt:lpstr>Классификация ОВ</vt:lpstr>
      <vt:lpstr>Стадирование ОВ по SIOP</vt:lpstr>
      <vt:lpstr>Слайд 8</vt:lpstr>
      <vt:lpstr>Слайд 9</vt:lpstr>
      <vt:lpstr>Слайд 10</vt:lpstr>
      <vt:lpstr>Слайд 11</vt:lpstr>
      <vt:lpstr>3D-реконструкции опухоли Вильмса </vt:lpstr>
      <vt:lpstr>Слайд 13</vt:lpstr>
      <vt:lpstr>Слайд 14</vt:lpstr>
      <vt:lpstr>Клиника</vt:lpstr>
      <vt:lpstr>Слайд 16</vt:lpstr>
      <vt:lpstr>Слайд 17</vt:lpstr>
      <vt:lpstr>Слайд 18</vt:lpstr>
      <vt:lpstr>Слайд 19</vt:lpstr>
      <vt:lpstr>Слайд 20</vt:lpstr>
      <vt:lpstr>Слайд 21</vt:lpstr>
      <vt:lpstr>Диагностика</vt:lpstr>
      <vt:lpstr>Слайд 23</vt:lpstr>
      <vt:lpstr>Слайд 24</vt:lpstr>
      <vt:lpstr>Слайд 25</vt:lpstr>
      <vt:lpstr>кт</vt:lpstr>
      <vt:lpstr>Лечение</vt:lpstr>
      <vt:lpstr>Слайд 28</vt:lpstr>
      <vt:lpstr>Слайд 29</vt:lpstr>
      <vt:lpstr>Нефробластома правой почки из нижнего полюса. Деформация живота за счет выбухания опухоли вперед и вправо.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нефробластома</dc:title>
  <dc:creator>Admin</dc:creator>
  <cp:lastModifiedBy>Вероника Кичеева</cp:lastModifiedBy>
  <cp:revision>65</cp:revision>
  <dcterms:created xsi:type="dcterms:W3CDTF">2013-04-13T14:17:12Z</dcterms:created>
  <dcterms:modified xsi:type="dcterms:W3CDTF">2019-02-12T18:36:57Z</dcterms:modified>
</cp:coreProperties>
</file>