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Montserrat Medium" panose="020B0604020202020204" charset="-52"/>
      <p:regular r:id="rId9"/>
      <p:bold r:id="rId10"/>
      <p:italic r:id="rId11"/>
      <p:boldItalic r:id="rId12"/>
    </p:embeddedFont>
    <p:embeddedFont>
      <p:font typeface="Montserrat" panose="020B0604020202020204" charset="-52"/>
      <p:regular r:id="rId13"/>
      <p:bold r:id="rId14"/>
      <p:italic r:id="rId15"/>
      <p:boldItalic r:id="rId16"/>
    </p:embeddedFont>
    <p:embeddedFont>
      <p:font typeface="Calibri" panose="020F0502020204030204" pitchFamily="3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D8132538-52E5-4F69-BA84-E10D4A226BCB}">
  <a:tblStyle styleId="{D8132538-52E5-4F69-BA84-E10D4A226BCB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F81BD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F81BD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4F81BD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4F81BD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-56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theme" Target="theme/theme1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490845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a40d2251eee627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a40d2251eee627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f6e52b64ead8f4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f6e52b64ead8f4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ff7316712563a3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ff7316712563a3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ff7316712563a3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ff7316712563a3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069e5ad2260574e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069e5ad2260574e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30e0dd244677cc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730e0dd244677cc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rgbClr val="9D2235"/>
            </a:gs>
            <a:gs pos="46000">
              <a:srgbClr val="BB2E38"/>
            </a:gs>
            <a:gs pos="100000">
              <a:srgbClr val="F66631"/>
            </a:gs>
          </a:gsLst>
          <a:lin ang="2700006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227425" y="1615825"/>
            <a:ext cx="8520600" cy="3527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342900" lvl="0" indent="-3124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ontserrat"/>
              <a:buChar char="•"/>
            </a:pPr>
            <a:r>
              <a:rPr lang="ru" sz="32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Информирование студентов и аспирантов, достигших выдающихся успехов в учебе и науке, о стипендиях Президента и Правительства Российской Федерации</a:t>
            </a:r>
            <a:endParaRPr sz="3200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42900" lvl="0" indent="-31242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ontserrat"/>
              <a:buChar char="•"/>
            </a:pPr>
            <a:r>
              <a:rPr lang="ru" sz="32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Популяризация научно-исследовательской  деятельности среди студентов</a:t>
            </a:r>
            <a:endParaRPr sz="3200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42900" lvl="0" indent="-31242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ontserrat"/>
              <a:buChar char="•"/>
            </a:pPr>
            <a:r>
              <a:rPr lang="ru" sz="32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Плановая подготовка документов и консультативная помощь</a:t>
            </a:r>
            <a:endParaRPr sz="20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227425" y="264017"/>
            <a:ext cx="8520600" cy="6890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302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ЦЕЛЬ</a:t>
            </a:r>
            <a:endParaRPr sz="302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>
            <a:off x="-5550" y="1615825"/>
            <a:ext cx="91551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1230695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2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Стипендия Президента РФ</a:t>
            </a:r>
            <a:endParaRPr sz="302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63" name="Google Shape;63;p14"/>
          <p:cNvCxnSpPr/>
          <p:nvPr/>
        </p:nvCxnSpPr>
        <p:spPr>
          <a:xfrm rot="10800000" flipH="1">
            <a:off x="186300" y="5019900"/>
            <a:ext cx="6511500" cy="126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4" name="Google Shape;64;p14"/>
          <p:cNvCxnSpPr/>
          <p:nvPr/>
        </p:nvCxnSpPr>
        <p:spPr>
          <a:xfrm rot="10800000" flipH="1">
            <a:off x="2471350" y="1116438"/>
            <a:ext cx="6511500" cy="126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6" name="Google Shape;66;p14"/>
          <p:cNvSpPr txBox="1"/>
          <p:nvPr/>
        </p:nvSpPr>
        <p:spPr>
          <a:xfrm>
            <a:off x="302607" y="1227775"/>
            <a:ext cx="8505893" cy="49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Для поддержки и признания студентов и аспирантов, проявивших выдающиеся способности в учебной и научной деятельности, в России есть одна из самых престижных стипендий</a:t>
            </a:r>
            <a:endParaRPr sz="2200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518"/>
              </a:spcBef>
              <a:spcAft>
                <a:spcPts val="0"/>
              </a:spcAft>
              <a:buNone/>
            </a:pPr>
            <a:r>
              <a:rPr lang="ru" sz="22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Все формы обучения, все формы финансирования Любой курс на период назначения стипендии</a:t>
            </a:r>
            <a:endParaRPr sz="2200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518"/>
              </a:spcBef>
              <a:spcAft>
                <a:spcPts val="0"/>
              </a:spcAft>
              <a:buNone/>
            </a:pPr>
            <a:r>
              <a:rPr lang="ru" sz="22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Оценки – отлично и хорошо в течение 2 семестров</a:t>
            </a:r>
            <a:endParaRPr sz="2200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518"/>
              </a:spcBef>
              <a:spcAft>
                <a:spcPts val="0"/>
              </a:spcAft>
              <a:buNone/>
            </a:pPr>
            <a:r>
              <a:rPr lang="ru" sz="22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Размер стипендии: для студентов — 2 200 рублей</a:t>
            </a:r>
            <a:endParaRPr sz="2200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518"/>
              </a:spcBef>
              <a:spcAft>
                <a:spcPts val="0"/>
              </a:spcAft>
              <a:buNone/>
            </a:pPr>
            <a:r>
              <a:rPr lang="ru" sz="22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для аспирантов — 4 500 рублей</a:t>
            </a:r>
            <a:endParaRPr sz="2200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518"/>
              </a:spcBef>
              <a:spcAft>
                <a:spcPts val="0"/>
              </a:spcAft>
              <a:buNone/>
            </a:pPr>
            <a:r>
              <a:rPr lang="ru" sz="22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Прием заявок до 1 июня 2023 года</a:t>
            </a:r>
            <a:endParaRPr sz="2200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592"/>
              </a:spcBef>
              <a:spcAft>
                <a:spcPts val="0"/>
              </a:spcAft>
              <a:buNone/>
            </a:pPr>
            <a:endParaRPr sz="2200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592"/>
              </a:spcBef>
              <a:spcAft>
                <a:spcPts val="0"/>
              </a:spcAft>
              <a:buNone/>
            </a:pPr>
            <a:endParaRPr sz="3200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592"/>
              </a:spcBef>
              <a:spcAft>
                <a:spcPts val="0"/>
              </a:spcAft>
              <a:buNone/>
            </a:pPr>
            <a:endParaRPr sz="3200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7" name="Google Shape;67;p14"/>
          <p:cNvPicPr preferRelativeResize="0"/>
          <p:nvPr/>
        </p:nvPicPr>
        <p:blipFill rotWithShape="1">
          <a:blip r:embed="rId3">
            <a:alphaModFix/>
          </a:blip>
          <a:srcRect l="5575" t="7185" r="8103" b="5835"/>
          <a:stretch/>
        </p:blipFill>
        <p:spPr>
          <a:xfrm>
            <a:off x="374969" y="52627"/>
            <a:ext cx="1806931" cy="12433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293200" y="813575"/>
            <a:ext cx="6719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302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Стипендия Правительства РФ</a:t>
            </a:r>
            <a:endParaRPr sz="302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74" name="Google Shape;74;p15"/>
          <p:cNvCxnSpPr/>
          <p:nvPr/>
        </p:nvCxnSpPr>
        <p:spPr>
          <a:xfrm>
            <a:off x="-5550" y="1386275"/>
            <a:ext cx="91551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5" name="Google Shape;75;p15"/>
          <p:cNvSpPr txBox="1"/>
          <p:nvPr/>
        </p:nvSpPr>
        <p:spPr>
          <a:xfrm>
            <a:off x="457200" y="1552623"/>
            <a:ext cx="8229600" cy="43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Одна из самых престижных правительственных стипендий станет достойной поддержкой и признанием для тех студентов и аспирантов, которые проявили выдающиеся способности в своей учебной и научной деятельности</a:t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Обучение по очной форме за счет средств федерального бюджета</a:t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Рекомендуемый период обучения для студентов — с третьего курса, для аспирантов — со второго года обучения</a:t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Оценки – отлично и хорошо в течение 2 семестров</a:t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Размер стипендии для студентов — 1 440 рублей</a:t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для аспирантов — 3 600 рублей.</a:t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Прием заявок до 1 июня 2023 года</a:t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"/>
              </a:spcBef>
              <a:spcAft>
                <a:spcPts val="0"/>
              </a:spcAft>
              <a:buNone/>
            </a:pP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6" name="Google Shape;76;p15"/>
          <p:cNvPicPr preferRelativeResize="0"/>
          <p:nvPr/>
        </p:nvPicPr>
        <p:blipFill rotWithShape="1">
          <a:blip r:embed="rId3">
            <a:alphaModFix/>
          </a:blip>
          <a:srcRect l="20667" r="20283" b="38890"/>
          <a:stretch/>
        </p:blipFill>
        <p:spPr>
          <a:xfrm>
            <a:off x="6941675" y="184474"/>
            <a:ext cx="1745120" cy="120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108800" y="1455925"/>
            <a:ext cx="6471900" cy="323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Для обучающихся по программам среднего профессионального образования</a:t>
            </a: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Обучение по очной форме за счет средств федерального бюджета </a:t>
            </a: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Рекомендуемый период обучения для студентов - со второго курса</a:t>
            </a: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Оценки - отлично и хорошо в течение 2 семестров</a:t>
            </a: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Размер стипендии 840 рублей</a:t>
            </a: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Прием заявок до 1 июня 2023 года</a:t>
            </a: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83" name="Google Shape;83;p16"/>
          <p:cNvCxnSpPr/>
          <p:nvPr/>
        </p:nvCxnSpPr>
        <p:spPr>
          <a:xfrm>
            <a:off x="-5550" y="4828138"/>
            <a:ext cx="91551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4" name="Google Shape;84;p16"/>
          <p:cNvCxnSpPr/>
          <p:nvPr/>
        </p:nvCxnSpPr>
        <p:spPr>
          <a:xfrm>
            <a:off x="-5550" y="1317363"/>
            <a:ext cx="91551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2076805" y="606125"/>
            <a:ext cx="6809618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302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Стипендия Правительства РФ</a:t>
            </a:r>
            <a:endParaRPr sz="302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6" name="Google Shape;86;p16"/>
          <p:cNvPicPr preferRelativeResize="0"/>
          <p:nvPr/>
        </p:nvPicPr>
        <p:blipFill rotWithShape="1">
          <a:blip r:embed="rId3">
            <a:alphaModFix/>
          </a:blip>
          <a:srcRect l="20667" r="20283" b="38890"/>
          <a:stretch/>
        </p:blipFill>
        <p:spPr>
          <a:xfrm>
            <a:off x="119183" y="115563"/>
            <a:ext cx="1745120" cy="120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>
            <a:off x="1289850" y="208825"/>
            <a:ext cx="6564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302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КРИТЕРИИ ОЦЕНОК </a:t>
            </a:r>
            <a:endParaRPr sz="302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93" name="Google Shape;93;p17"/>
          <p:cNvGraphicFramePr/>
          <p:nvPr>
            <p:extLst>
              <p:ext uri="{D42A27DB-BD31-4B8C-83A1-F6EECF244321}">
                <p14:modId xmlns:p14="http://schemas.microsoft.com/office/powerpoint/2010/main" val="196121342"/>
              </p:ext>
            </p:extLst>
          </p:nvPr>
        </p:nvGraphicFramePr>
        <p:xfrm>
          <a:off x="64394" y="923403"/>
          <a:ext cx="9079606" cy="4150874"/>
        </p:xfrm>
        <a:graphic>
          <a:graphicData uri="http://schemas.openxmlformats.org/drawingml/2006/table">
            <a:tbl>
              <a:tblPr firstRow="1" bandRow="1">
                <a:noFill/>
                <a:tableStyleId>{D8132538-52E5-4F69-BA84-E10D4A226BCB}</a:tableStyleId>
              </a:tblPr>
              <a:tblGrid>
                <a:gridCol w="7696456"/>
                <a:gridCol w="1383150"/>
              </a:tblGrid>
              <a:tr h="27689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u="none" strike="noStrike" cap="none" dirty="0"/>
                        <a:t>Научные публикации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u="none" strike="noStrike" cap="none"/>
                        <a:t>Баллы</a:t>
                      </a:r>
                      <a:endParaRPr sz="1200"/>
                    </a:p>
                  </a:txBody>
                  <a:tcPr marL="91450" marR="91450" marT="45725" marB="45725"/>
                </a:tc>
              </a:tr>
              <a:tr h="33245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u="none" strike="noStrike" cap="none" dirty="0"/>
                        <a:t>Научные статьи в изданиях, входящих в базы данных Web of Science (Core Collection), Scopus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10</a:t>
                      </a:r>
                      <a:endParaRPr sz="1200"/>
                    </a:p>
                  </a:txBody>
                  <a:tcPr marL="91450" marR="91450" marT="45725" marB="45725"/>
                </a:tc>
              </a:tr>
              <a:tr h="36704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dirty="0"/>
                        <a:t>Научные статьи, опубликованные в журналах, индексируемых в РИНЦ и/или входящих в текущий Перечень ВАК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5</a:t>
                      </a:r>
                      <a:endParaRPr sz="1200"/>
                    </a:p>
                  </a:txBody>
                  <a:tcPr marL="91450" marR="91450" marT="45725" marB="45725"/>
                </a:tc>
              </a:tr>
              <a:tr h="34129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ru" sz="1200" dirty="0"/>
                        <a:t>Публикации в материалах конференций, индексируемых в Web of Science (Core Collection), Scopus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3</a:t>
                      </a:r>
                      <a:endParaRPr sz="1200"/>
                    </a:p>
                  </a:txBody>
                  <a:tcPr marL="91450" marR="91450" marT="45725" marB="45725"/>
                </a:tc>
              </a:tr>
              <a:tr h="36704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dirty="0"/>
                        <a:t>Публикации в материалах конференций, индексируемых в РИНЦ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2</a:t>
                      </a:r>
                      <a:endParaRPr sz="1200"/>
                    </a:p>
                  </a:txBody>
                  <a:tcPr marL="91450" marR="91450" marT="45725" marB="45725"/>
                </a:tc>
              </a:tr>
              <a:tr h="38876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dirty="0"/>
                        <a:t>Другие статьи и материалы конференций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1</a:t>
                      </a:r>
                      <a:endParaRPr sz="1200"/>
                    </a:p>
                  </a:txBody>
                  <a:tcPr marL="91450" marR="91450" marT="45725" marB="45725"/>
                </a:tc>
              </a:tr>
              <a:tr h="33245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Патенты, свидетельства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dirty="0"/>
                        <a:t>5</a:t>
                      </a:r>
                      <a:endParaRPr sz="1200" dirty="0"/>
                    </a:p>
                  </a:txBody>
                  <a:tcPr marL="91450" marR="91450" marT="45725" marB="45725"/>
                </a:tc>
              </a:tr>
              <a:tr h="31553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Заявки на патенты, свидетельства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dirty="0"/>
                        <a:t>1</a:t>
                      </a:r>
                      <a:endParaRPr sz="1200" dirty="0"/>
                    </a:p>
                  </a:txBody>
                  <a:tcPr marL="91450" marR="91450" marT="45725" marB="45725"/>
                </a:tc>
              </a:tr>
              <a:tr h="31478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b="0" dirty="0"/>
                        <a:t>Победы в конкурсах, олимпиадах по профилю подготовки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50" marR="91450" marT="45725" marB="45725"/>
                </a:tc>
              </a:tr>
              <a:tr h="28003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Международных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dirty="0"/>
                        <a:t>10</a:t>
                      </a:r>
                      <a:endParaRPr sz="1200" dirty="0"/>
                    </a:p>
                  </a:txBody>
                  <a:tcPr marL="91450" marR="91450" marT="45725" marB="45725"/>
                </a:tc>
              </a:tr>
              <a:tr h="27045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Всероссийских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5</a:t>
                      </a:r>
                      <a:endParaRPr sz="1200"/>
                    </a:p>
                  </a:txBody>
                  <a:tcPr marL="91450" marR="91450" marT="45725" marB="45725"/>
                </a:tc>
              </a:tr>
              <a:tr h="2859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Региональных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3</a:t>
                      </a:r>
                      <a:endParaRPr sz="1200"/>
                    </a:p>
                  </a:txBody>
                  <a:tcPr marL="91450" marR="91450" marT="45725" marB="45725"/>
                </a:tc>
              </a:tr>
              <a:tr h="27045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Победители конкурсов грантов на проведение научных исследований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dirty="0"/>
                        <a:t>3</a:t>
                      </a:r>
                      <a:endParaRPr sz="1200" dirty="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>
            <a:spLocks noGrp="1"/>
          </p:cNvSpPr>
          <p:nvPr>
            <p:ph type="title"/>
          </p:nvPr>
        </p:nvSpPr>
        <p:spPr>
          <a:xfrm>
            <a:off x="248975" y="412124"/>
            <a:ext cx="8520600" cy="8051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000" b="1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Государственная премия Красноярского края в сфере профессионального образования</a:t>
            </a:r>
            <a:endParaRPr sz="2000" b="1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8"/>
          <p:cNvSpPr txBox="1">
            <a:spLocks noGrp="1"/>
          </p:cNvSpPr>
          <p:nvPr>
            <p:ph type="body" idx="1"/>
          </p:nvPr>
        </p:nvSpPr>
        <p:spPr>
          <a:xfrm>
            <a:off x="3794975" y="1472200"/>
            <a:ext cx="5291850" cy="367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Учреждается для поощрения аспирантов и докторантов образовательных учреждений высшего и послевузовского профессионального образования, расположенных на территории Красноярского края, добившихся высоких результатов в научных разработках, направленных на социально-экономическое развитие края</a:t>
            </a:r>
            <a:endParaRPr sz="3200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r>
              <a:rPr lang="ru" sz="32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10 премий в размере 120 000 рублей — докторантам</a:t>
            </a:r>
            <a:endParaRPr sz="3200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r>
              <a:rPr lang="ru" sz="32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20 премий в размере 100 000 рублей — аспирантам</a:t>
            </a:r>
            <a:endParaRPr sz="3200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r>
              <a:rPr lang="ru" sz="32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Премии выплачиваются один раз в год, присуждаются и вручаются с удостоверениями и памятными знаками в торжественной обстановке</a:t>
            </a:r>
            <a:endParaRPr sz="3200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16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101" name="Google Shape;101;p18"/>
          <p:cNvCxnSpPr/>
          <p:nvPr/>
        </p:nvCxnSpPr>
        <p:spPr>
          <a:xfrm rot="10800000">
            <a:off x="3575063" y="1472200"/>
            <a:ext cx="37500" cy="34203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2" name="Google Shape;102;p18"/>
          <p:cNvCxnSpPr/>
          <p:nvPr/>
        </p:nvCxnSpPr>
        <p:spPr>
          <a:xfrm>
            <a:off x="-5550" y="1472188"/>
            <a:ext cx="91551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3" name="Google Shape;103;p18"/>
          <p:cNvCxnSpPr/>
          <p:nvPr/>
        </p:nvCxnSpPr>
        <p:spPr>
          <a:xfrm>
            <a:off x="-68275" y="4886338"/>
            <a:ext cx="91551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04" name="Google Shape;104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373" y="2545108"/>
            <a:ext cx="2880320" cy="10134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419</Words>
  <Application>Microsoft Office PowerPoint</Application>
  <PresentationFormat>Экран (16:9)</PresentationFormat>
  <Paragraphs>67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Montserrat Medium</vt:lpstr>
      <vt:lpstr>Montserrat</vt:lpstr>
      <vt:lpstr>Calibri</vt:lpstr>
      <vt:lpstr>Simple Light</vt:lpstr>
      <vt:lpstr>ЦЕЛЬ</vt:lpstr>
      <vt:lpstr>Стипендия Президента РФ</vt:lpstr>
      <vt:lpstr>Стипендия Правительства РФ</vt:lpstr>
      <vt:lpstr>Стипендия Правительства РФ</vt:lpstr>
      <vt:lpstr>КРИТЕРИИ ОЦЕНОК </vt:lpstr>
      <vt:lpstr>Государственная премия Красноярского края в сфере профессионального образования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</dc:title>
  <dc:creator>БеловаОА</dc:creator>
  <cp:lastModifiedBy>БеловаОА</cp:lastModifiedBy>
  <cp:revision>1</cp:revision>
  <dcterms:modified xsi:type="dcterms:W3CDTF">2023-03-15T02:56:12Z</dcterms:modified>
</cp:coreProperties>
</file>