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4860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Рациональное питание пожилого человека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143380"/>
            <a:ext cx="3929058" cy="161450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209 группы </a:t>
            </a:r>
          </a:p>
          <a:p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«Сестринское дело»</a:t>
            </a:r>
            <a:b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Усынина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</a:t>
            </a:r>
          </a:p>
          <a:p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</a:t>
            </a:r>
            <a:r>
              <a:rPr lang="ru-RU" alt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Битковская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В.Г.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ВЫСШЕГО  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КРАСНОЯРСКИЙ  ГОСУДАРСТВЕННЫЙ  МЕДИЦИНСКИЙ  УНИВЕРСИТЕТ ИМЕНИ ПРОФЕССОРА В.Ф. ВОЙНО-ЯСЕНЕЦКОГО»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6143644"/>
            <a:ext cx="1906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Красноярск  2020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Потребность в калориях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Все пищевые продукты в зависимости от их калорийности (в расчете на 100 г съедобной части продукта) можно разделить на пять групп:</a:t>
            </a:r>
          </a:p>
          <a:p>
            <a:r>
              <a:rPr lang="ru-RU" sz="2200" dirty="0" smtClean="0"/>
              <a:t>1-я — очень большая калорийность (450–900 ккал): масло сливочное, масло растительное, орехи, шоколад, халва, пирожные слоеные с кремом, свинина жирная, колбаса сырокопченая.</a:t>
            </a:r>
          </a:p>
          <a:p>
            <a:r>
              <a:rPr lang="ru-RU" sz="2200" dirty="0" smtClean="0"/>
              <a:t>2-я — большая калорийность (200–400 ккал): сливки, сметана, творог жирный, сыр, мороженое пломбир, свинина мясная, колбасы вареные, сосиски, мясо гусей и уток, сельдь жирная, сайра, семга, икра, крупы, макароны, хлеб, сахар, мед, варенье, мармелад, конфеты помадные.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Потребность в калориях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470916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3-я — умеренная калорийность (100–199 ккал): творог полужирный, мороженое молочное, баранина, говядина, мясо кроликов и кур, яйца, ставрида, скумбрия, сардины, сельдь нежирная, осетрина.</a:t>
            </a:r>
          </a:p>
          <a:p>
            <a:r>
              <a:rPr lang="ru-RU" sz="2200" dirty="0" smtClean="0"/>
              <a:t>4-я — малая калорийность (30– 99 ккал): молоко, кефир, творог нежирный, треска, хек, судак, камбала, карп, щука, паста «Океан», фрукты, ягоды, картофель, свекла, морковь, горошек зеленый.</a:t>
            </a:r>
          </a:p>
          <a:p>
            <a:r>
              <a:rPr lang="ru-RU" sz="2200" dirty="0" smtClean="0"/>
              <a:t>5-я — очень малая калорийность (менее 30 ккал): кабачки, капуста, огурцы, редис, салат, репа, томаты, тыква, перец сладкий, клюква, грибы свежие.</a:t>
            </a:r>
          </a:p>
          <a:p>
            <a:endParaRPr lang="ru-RU" dirty="0"/>
          </a:p>
        </p:txBody>
      </p:sp>
      <p:pic>
        <p:nvPicPr>
          <p:cNvPr id="4" name="Содержимое 7" descr="4b8c14651c01d62434cb60e12ed586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857760"/>
            <a:ext cx="3778256" cy="188912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Потребность в калориях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Снижение калорийности (т. е. недостаточность питания) приводит к физиологически неоправданному расходу не только энергетически значимых </a:t>
            </a:r>
            <a:r>
              <a:rPr lang="ru-RU" sz="2200" dirty="0" err="1" smtClean="0"/>
              <a:t>нутриентов</a:t>
            </a:r>
            <a:r>
              <a:rPr lang="ru-RU" sz="2200" dirty="0" smtClean="0"/>
              <a:t> — углеводов, жиров, но и белков самого организма, к уменьшению массы скелетных мышц. В результате этого снижается работоспособность человека, развивается иммунодефицит, возникают дистрофические процессы, активизируется старение организма. Избыточная калорийность пищевого рациона, как известно, ведет к отложению жиров и углеводов в виде подкожного жира в жировых депо и других органах, к увеличению массы тела и ожирению, к прогрессирующему течению процессов старения.</a:t>
            </a:r>
            <a:endParaRPr lang="ru-RU" sz="22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36841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Разнообразие в питании в рационе пожилых людей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рационе пожилых людей, безусловно, должны присутствовать любые продукты, а диета должна быть смешанной, разнообразной. Не рекомендуется исключать из рациона любимые блюда и заменять их пищей, которую старый человек никогда не употреблял.</a:t>
            </a:r>
          </a:p>
          <a:p>
            <a:r>
              <a:rPr lang="ru-RU" dirty="0" smtClean="0"/>
              <a:t>Так же как и в случае других возрастных групп, пожилые люди должны получать разнообразную диету с использованием четырех основных групп продуктов пирамиды питания. Американский национальный институт старения рекомендует, чтобы диета пожилых людей включала:</a:t>
            </a:r>
          </a:p>
          <a:p>
            <a:r>
              <a:rPr lang="ru-RU" i="1" dirty="0" smtClean="0"/>
              <a:t>По крайней мере два раза в день молоко (или молочные продукты с низким содержанием лактозы, такие как старые твердые сыры и йогурт).</a:t>
            </a:r>
            <a:endParaRPr lang="ru-RU" dirty="0" smtClean="0"/>
          </a:p>
          <a:p>
            <a:r>
              <a:rPr lang="ru-RU" i="1" dirty="0" smtClean="0"/>
              <a:t>Два раза в день пищу с высоким содержанием белка (не- жирное мясо, птицу, рыбу, яйца, бобовые, орехи, арахисовое масло).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Разнообразие в питании в рационе пожилых людей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i="1" dirty="0" smtClean="0"/>
              <a:t>Четыре раза в день фрукты и овощи, которые должны включать цитрусовые (или сок цитрусовых) и овощи с темно-зелеными листьями.</a:t>
            </a:r>
            <a:endParaRPr lang="ru-RU" sz="2200" dirty="0" smtClean="0"/>
          </a:p>
          <a:p>
            <a:r>
              <a:rPr lang="ru-RU" sz="2200" i="1" dirty="0" smtClean="0"/>
              <a:t>Четыре раза в день хлеб или продукты из зерновых культур, </a:t>
            </a:r>
            <a:r>
              <a:rPr lang="ru-RU" sz="2200" i="1" dirty="0" err="1" smtClean="0"/>
              <a:t>цельнозерновых</a:t>
            </a:r>
            <a:r>
              <a:rPr lang="ru-RU" sz="2200" i="1" dirty="0" smtClean="0"/>
              <a:t> или обогащенных.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4" name="Содержимое 9" descr="regim-pitan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714752"/>
            <a:ext cx="5463709" cy="285752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Режим питания пожилых людей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Важным разделом адекватного питания пожилых людей выступает соблюдение надлежащего режима питания (время и количество приемов пищи, интервалы между ними, распределение пищевого рациона по </a:t>
            </a:r>
            <a:r>
              <a:rPr lang="ru-RU" sz="2200" dirty="0" err="1" smtClean="0"/>
              <a:t>энергоценности</a:t>
            </a:r>
            <a:r>
              <a:rPr lang="ru-RU" sz="2200" dirty="0" smtClean="0"/>
              <a:t>, химическому составу, продуктовому набору и массе).</a:t>
            </a:r>
          </a:p>
          <a:p>
            <a:r>
              <a:rPr lang="ru-RU" sz="2200" dirty="0" smtClean="0"/>
              <a:t>Регулярный прием пищи, исключение длительных промежутков между ними, исключение обильных приемов пищи обеспечивает нормальное переваривание пищи и предупреждает перенапряжение всех систем организма, участвующих в усвоении пищевых веществ.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Режим питания пожилых людей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При физиологическом старении функции органов пищеварения умеренно снижены, а приспособительные возможности существенно ограничены, поэтому большие пищевые нагрузки могут оказаться для них непосильными. Рекомендуется 4-разовый режим питания:</a:t>
            </a:r>
          </a:p>
          <a:p>
            <a:r>
              <a:rPr lang="ru-RU" sz="2200" i="1" dirty="0" smtClean="0"/>
              <a:t>1-й завтрак — 25 % суточной </a:t>
            </a:r>
            <a:r>
              <a:rPr lang="ru-RU" sz="2200" i="1" dirty="0" err="1" smtClean="0"/>
              <a:t>энергоценности</a:t>
            </a:r>
            <a:r>
              <a:rPr lang="ru-RU" sz="2200" i="1" dirty="0" smtClean="0"/>
              <a:t> рациона;</a:t>
            </a:r>
            <a:endParaRPr lang="ru-RU" sz="2200" dirty="0" smtClean="0"/>
          </a:p>
          <a:p>
            <a:r>
              <a:rPr lang="ru-RU" sz="2200" i="1" dirty="0" smtClean="0"/>
              <a:t>2-й завтрак или полдник — 15–20 %;</a:t>
            </a:r>
            <a:endParaRPr lang="ru-RU" sz="2200" dirty="0" smtClean="0"/>
          </a:p>
          <a:p>
            <a:r>
              <a:rPr lang="ru-RU" sz="2200" i="1" dirty="0" smtClean="0"/>
              <a:t>обед — 30–35 %;</a:t>
            </a:r>
            <a:endParaRPr lang="ru-RU" sz="2200" dirty="0" smtClean="0"/>
          </a:p>
          <a:p>
            <a:r>
              <a:rPr lang="ru-RU" sz="2200" i="1" dirty="0" smtClean="0"/>
              <a:t>ужин — 20–25 %.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4" name="Содержимое 11" descr="2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071942"/>
            <a:ext cx="3008280" cy="261461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Режим питания пожилых людей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На ночь желательно употребление кисломолочных напитков или сырых овощей и фруктов. По рекомендации врачей возможно включение разгрузочных дней (творожных, кефирных, овощных, фруктовых), но не полного голодания. При заболеваниях пожилых и старых людей желателен 5-разовый режим питания:</a:t>
            </a:r>
          </a:p>
          <a:p>
            <a:r>
              <a:rPr lang="ru-RU" sz="2200" i="1" dirty="0" smtClean="0"/>
              <a:t>1-й завтрак — 25 %;</a:t>
            </a:r>
            <a:endParaRPr lang="ru-RU" sz="2200" dirty="0" smtClean="0"/>
          </a:p>
          <a:p>
            <a:r>
              <a:rPr lang="ru-RU" sz="2200" i="1" dirty="0" smtClean="0"/>
              <a:t>2-й завтрак — 15 %;</a:t>
            </a:r>
            <a:endParaRPr lang="ru-RU" sz="2200" dirty="0" smtClean="0"/>
          </a:p>
          <a:p>
            <a:r>
              <a:rPr lang="ru-RU" sz="2200" i="1" dirty="0" smtClean="0"/>
              <a:t>обед — 30 %;</a:t>
            </a:r>
            <a:endParaRPr lang="ru-RU" sz="2200" dirty="0" smtClean="0"/>
          </a:p>
          <a:p>
            <a:r>
              <a:rPr lang="ru-RU" sz="2200" i="1" dirty="0" smtClean="0"/>
              <a:t>ужин — 20 %;</a:t>
            </a:r>
            <a:endParaRPr lang="ru-RU" sz="2200" dirty="0" smtClean="0"/>
          </a:p>
          <a:p>
            <a:r>
              <a:rPr lang="ru-RU" sz="2200" i="1" dirty="0" smtClean="0"/>
              <a:t>2-й ужин — 10 % суточной </a:t>
            </a:r>
            <a:r>
              <a:rPr lang="ru-RU" sz="2200" i="1" dirty="0" err="1" smtClean="0"/>
              <a:t>энергоценности</a:t>
            </a:r>
            <a:r>
              <a:rPr lang="ru-RU" sz="2200" i="1" dirty="0" smtClean="0"/>
              <a:t> рациона.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4" name="Содержимое 13" descr="90cd2d95-8f02-4dbe-89f4-71ce70e139b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357562"/>
            <a:ext cx="2804264" cy="1956753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36841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Принципы питания пожилого человека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Обсуждение проблемы питания как важного компонента здорового образа жизни пожилого человека чрезвычайно важно при рассмотрении вопросов </a:t>
            </a:r>
            <a:r>
              <a:rPr lang="ru-RU" dirty="0" err="1" smtClean="0"/>
              <a:t>геронтодиетологии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основе питания практически здоровых пожилых и старых людей лежат следующие основные принципы:</a:t>
            </a:r>
          </a:p>
          <a:p>
            <a:r>
              <a:rPr lang="ru-RU" i="1" dirty="0" smtClean="0"/>
              <a:t>соответствие </a:t>
            </a:r>
            <a:r>
              <a:rPr lang="ru-RU" i="1" dirty="0" err="1" smtClean="0"/>
              <a:t>энергоценности</a:t>
            </a:r>
            <a:r>
              <a:rPr lang="ru-RU" i="1" dirty="0" smtClean="0"/>
              <a:t> пищевого рациона фактическим </a:t>
            </a:r>
            <a:r>
              <a:rPr lang="ru-RU" i="1" dirty="0" err="1" smtClean="0"/>
              <a:t>энергозатратам</a:t>
            </a:r>
            <a:r>
              <a:rPr lang="ru-RU" i="1" dirty="0" smtClean="0"/>
              <a:t> организма;</a:t>
            </a:r>
            <a:endParaRPr lang="ru-RU" dirty="0" smtClean="0"/>
          </a:p>
          <a:p>
            <a:r>
              <a:rPr lang="ru-RU" i="1" dirty="0" smtClean="0"/>
              <a:t>профилактическая направленность питания, учитывающая возможность предупреждения или замедления развития атеросклероза и ишемической болезни сердца, гипертонической болезни, сахарного диабета, желчнокаменной болезни, онкологических заболеваний, </a:t>
            </a:r>
            <a:r>
              <a:rPr lang="ru-RU" i="1" dirty="0" err="1" smtClean="0"/>
              <a:t>остеопороза</a:t>
            </a:r>
            <a:r>
              <a:rPr lang="ru-RU" i="1" dirty="0" smtClean="0"/>
              <a:t> и другой распространенной в старости патологии;</a:t>
            </a:r>
            <a:endParaRPr lang="ru-RU" dirty="0" smtClean="0"/>
          </a:p>
          <a:p>
            <a:r>
              <a:rPr lang="ru-RU" i="1" dirty="0" smtClean="0"/>
              <a:t>соответствие химического состава рациона возрастным изменениям обмена веществ и функций органов и систем;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29697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Принципы питания пожилого человека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разнообразие продуктового набора для обеспечения сбалансированного содержания в рационе всех незаменимых пищевых веществ;</a:t>
            </a:r>
            <a:endParaRPr lang="ru-RU" dirty="0" smtClean="0"/>
          </a:p>
          <a:p>
            <a:r>
              <a:rPr lang="ru-RU" i="1" dirty="0" smtClean="0"/>
              <a:t>использование продуктов и блюд, обладающих достаточно легкой перевариваемостью в сочетании с продуктами, умеренно стимулирующими секреторную и двигательную функции органов пищеварения, нормализующими состав кишечной микрофлоры;</a:t>
            </a:r>
            <a:endParaRPr lang="ru-RU" dirty="0" smtClean="0"/>
          </a:p>
          <a:p>
            <a:r>
              <a:rPr lang="ru-RU" i="1" dirty="0" smtClean="0"/>
              <a:t>правильный режим питания с более равномерным по сравнению с молодым возрастом распределением пищи по отдельным приемам;</a:t>
            </a:r>
            <a:endParaRPr lang="ru-RU" dirty="0" smtClean="0"/>
          </a:p>
          <a:p>
            <a:r>
              <a:rPr lang="ru-RU" i="1" dirty="0" smtClean="0"/>
              <a:t>индивидуализация питания с учетом особенностей обмена веществ и состояния отдельных органов и систем у конкретных пожилых и старых людей, их личных долголетних привычек в питании.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is_1_Piramida_pitan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7162800" cy="43688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Принципы питания пожилого человека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Если в среднем калорийность пищи составляет 2000–2200 ккал/</a:t>
            </a:r>
            <a:r>
              <a:rPr lang="ru-RU" dirty="0" err="1" smtClean="0"/>
              <a:t>сут</a:t>
            </a:r>
            <a:r>
              <a:rPr lang="ru-RU" dirty="0" smtClean="0"/>
              <a:t>, то оптимальный рацион (по пирамиде питания) выглядит примерно так.</a:t>
            </a:r>
          </a:p>
          <a:p>
            <a:r>
              <a:rPr lang="ru-RU" dirty="0" smtClean="0"/>
              <a:t>Первая группа (базис пирамиды) — самая большая составляющая (до 40 %), включает в себя всевозможные крупы, рис, картофель, хлеб и макароны. По весу это около 1,5 кг, но при этом важен выбор продуктов: предпочтительнее, например, нешлифованные крупы с большим содержанием пищевых волокон или хлеб грубого помола.</a:t>
            </a:r>
          </a:p>
          <a:p>
            <a:r>
              <a:rPr lang="ru-RU" dirty="0" smtClean="0"/>
              <a:t>Вторая группа (35 %) — овощи и фрукты, требующиеся в объеме 400 г/</a:t>
            </a:r>
            <a:r>
              <a:rPr lang="ru-RU" dirty="0" err="1" smtClean="0"/>
              <a:t>сут</a:t>
            </a:r>
            <a:r>
              <a:rPr lang="ru-RU" dirty="0" smtClean="0"/>
              <a:t>. Сюда не включаются консервированные с солью огурцы, помидоры и т. д. В любом другом виде — замороженном, сушеном, вареном — овощи и фрукты абсолютно приемлемы. При этом рекомендуется в течение дня употреблять как овощи, так и фрукты.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Принципы питания пожилого человека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Третья группа — еще менее весомая (20 % от всего объема) — белковая, примерно 200 г любых продуктов: курицы, рыбы, мяса, яиц и альтернативных продуктов (бобовых, орехов) — вполне достаточно для здорового функционирования. Рекомендуется выбирать продукты низкой жирности.</a:t>
            </a:r>
          </a:p>
          <a:p>
            <a:r>
              <a:rPr lang="ru-RU" dirty="0" smtClean="0"/>
              <a:t>Четвертая группа — молочные продукты (молоко, сыр, кисломолочные продукты), потребляются примерно в том же объеме. Также рекомендуется выбирать продукты низкой жирности.</a:t>
            </a:r>
          </a:p>
          <a:p>
            <a:r>
              <a:rPr lang="ru-RU" dirty="0" smtClean="0"/>
              <a:t>Пятая группа — все виды жиров и сладостей — самая маленькая, представляет жиры, масла, продукты с высоким содержанием жира (колбасы, жирное мясо, сдобную выпечку и др.), соль, а также сахар и продукты с большим содержанием сахара (сладости, подслащенные напитки, сиропы и др.). Доля этой группы не должна превышать 5 %.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Потребность в калориях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70916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Итак, прежде всего об энергетическом балансе организма. Институт питания Академии медицинских наук СССР разработал физиологически обоснованные нормы потребностей в калориях в зависимости от характера профессиональной деятельности, пола и возраста человека.</a:t>
            </a:r>
          </a:p>
          <a:p>
            <a:r>
              <a:rPr lang="ru-RU" sz="2200" dirty="0" smtClean="0"/>
              <a:t>По интенсивности физической деятельности взрослое население делится на пять групп:</a:t>
            </a:r>
          </a:p>
          <a:p>
            <a:r>
              <a:rPr lang="ru-RU" sz="2200" dirty="0" smtClean="0"/>
              <a:t>1-я группа — лица, работа которых не связана с затратами физического труда или требует незначительных физических усилий (работники умственного труда, служащие, не работающие пенсионеры);</a:t>
            </a:r>
          </a:p>
          <a:p>
            <a:endParaRPr lang="ru-RU" dirty="0"/>
          </a:p>
        </p:txBody>
      </p:sp>
      <p:pic>
        <p:nvPicPr>
          <p:cNvPr id="4" name="Содержимое 3" descr="unnamed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4572008"/>
            <a:ext cx="3333750" cy="219075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Потребность в калориях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2-я группа — работники, труд которых не требует больших физических усилий (работники на автоматизированных процессах, работники радиоэлектронной промышленности, связи, телеграфа, проводники, продавцы и др., а также работающие пенсионеры);</a:t>
            </a:r>
          </a:p>
          <a:p>
            <a:r>
              <a:rPr lang="ru-RU" sz="2400" dirty="0" smtClean="0"/>
              <a:t>3-я группа — лица, труд которых связан со значительными физическими усилиями (станочники, текстильщики, водители транспорта, обувщики, почтальоны, работники прачечных, бригадиры тракторных и полеводческих бригад, работники общественного питания);</a:t>
            </a:r>
          </a:p>
          <a:p>
            <a:r>
              <a:rPr lang="ru-RU" sz="2400" dirty="0" smtClean="0"/>
              <a:t>4-я группа — работники немеханизированного тяжелого труда (литейщики, плотники, строительные рабочие, сельскохозяйственные рабочие, металлурги, кузнецы);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Потребность в калориях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5-я группа — работники, занятые особо тяжелым физическим трудом (горнорабочие, занятые непосредственно на подземных работах, сталевары, землекопы, рабочие на лесозаготовках, каменщики, грузчики, труд которых не </a:t>
            </a:r>
            <a:r>
              <a:rPr lang="ru-RU" sz="2000" dirty="0" smtClean="0"/>
              <a:t>механизирован).</a:t>
            </a:r>
          </a:p>
          <a:p>
            <a:r>
              <a:rPr lang="ru-RU" sz="2000" dirty="0" smtClean="0"/>
              <a:t>Энергетические затраты людей старших возрастов существенно ниже энергетических затрат людей молодого и среднего возраста: в среднем на 21 % в возрасте 61–74 лет и на 31 % в возрасте 75 лет и старше. От этого зависит рекомендуемая физиологами энергетическая ценность их суточного пищевого </a:t>
            </a:r>
            <a:r>
              <a:rPr lang="ru-RU" sz="2000" dirty="0" smtClean="0"/>
              <a:t>рациона.</a:t>
            </a:r>
            <a:endParaRPr lang="ru-RU" sz="2000" dirty="0" smtClean="0"/>
          </a:p>
        </p:txBody>
      </p:sp>
      <p:pic>
        <p:nvPicPr>
          <p:cNvPr id="4" name="Содержимое 5" descr="pravilnoe-pitanie-u-pozhilyh-lyudei-osobennosti-raciona-v-ger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572008"/>
            <a:ext cx="2942594" cy="200026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E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1464</Words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Рациональное питание пожилого человека  </vt:lpstr>
      <vt:lpstr>Принципы питания пожилого человека </vt:lpstr>
      <vt:lpstr>Принципы питания пожилого человека </vt:lpstr>
      <vt:lpstr>Слайд 4</vt:lpstr>
      <vt:lpstr>Принципы питания пожилого человека </vt:lpstr>
      <vt:lpstr>Принципы питания пожилого человека</vt:lpstr>
      <vt:lpstr>Потребность в калориях </vt:lpstr>
      <vt:lpstr>Потребность в калориях</vt:lpstr>
      <vt:lpstr>Потребность в калориях</vt:lpstr>
      <vt:lpstr>Потребность в калориях</vt:lpstr>
      <vt:lpstr>Потребность в калориях</vt:lpstr>
      <vt:lpstr>Потребность в калориях</vt:lpstr>
      <vt:lpstr>Разнообразие в питании в рационе пожилых людей </vt:lpstr>
      <vt:lpstr>Разнообразие в питании в рационе пожилых людей</vt:lpstr>
      <vt:lpstr>Режим питания пожилых людей </vt:lpstr>
      <vt:lpstr>Режим питания пожилых людей </vt:lpstr>
      <vt:lpstr>Режим питания пожилых людей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Удовлетворение универсальных потребностей пожилого человека в зависимости от возраста</dc:title>
  <cp:lastModifiedBy>User</cp:lastModifiedBy>
  <cp:revision>5</cp:revision>
  <dcterms:modified xsi:type="dcterms:W3CDTF">2020-05-30T04:48:31Z</dcterms:modified>
</cp:coreProperties>
</file>