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74" autoAdjust="0"/>
    <p:restoredTop sz="94660"/>
  </p:normalViewPr>
  <p:slideViewPr>
    <p:cSldViewPr snapToGrid="0">
      <p:cViewPr>
        <p:scale>
          <a:sx n="76" d="100"/>
          <a:sy n="76" d="100"/>
        </p:scale>
        <p:origin x="-480" y="-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BF1A0-43AD-499B-84AB-B609A5EC768A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D55D5-BE00-4195-80E8-7660094E68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BF1A0-43AD-499B-84AB-B609A5EC768A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D55D5-BE00-4195-80E8-7660094E6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BF1A0-43AD-499B-84AB-B609A5EC768A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D55D5-BE00-4195-80E8-7660094E6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BF1A0-43AD-499B-84AB-B609A5EC768A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D55D5-BE00-4195-80E8-7660094E6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BF1A0-43AD-499B-84AB-B609A5EC768A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A75D55D5-BE00-4195-80E8-7660094E6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BF1A0-43AD-499B-84AB-B609A5EC768A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D55D5-BE00-4195-80E8-7660094E6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BF1A0-43AD-499B-84AB-B609A5EC768A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D55D5-BE00-4195-80E8-7660094E6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BF1A0-43AD-499B-84AB-B609A5EC768A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D55D5-BE00-4195-80E8-7660094E6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BF1A0-43AD-499B-84AB-B609A5EC768A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D55D5-BE00-4195-80E8-7660094E6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BF1A0-43AD-499B-84AB-B609A5EC768A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D55D5-BE00-4195-80E8-7660094E6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BF1A0-43AD-499B-84AB-B609A5EC768A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D55D5-BE00-4195-80E8-7660094E6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3DBF1A0-43AD-499B-84AB-B609A5EC768A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75D55D5-BE00-4195-80E8-7660094E6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1047796" y="2"/>
            <a:ext cx="10055632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бюджетное образовательное учреждение высшего образования </a:t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"Красноярский государственный медицинский университет имени профессора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В.Ф.Войно-Ясенецкого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 Министерства здравоохранения Российской Федерации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Фармацевтический колледж</a:t>
            </a:r>
          </a:p>
          <a:p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800625" y="1900633"/>
            <a:ext cx="10302804" cy="2262781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Фармацевтическая  экспертиза  рецепта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17096" y="5639474"/>
            <a:ext cx="5186035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4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</a:t>
            </a:r>
          </a:p>
          <a:p>
            <a:pPr algn="r"/>
            <a:r>
              <a:rPr lang="ru-RU" sz="14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Студентка </a:t>
            </a:r>
            <a:r>
              <a:rPr lang="en-US" sz="14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14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курса</a:t>
            </a:r>
          </a:p>
          <a:p>
            <a:pPr algn="r"/>
            <a:r>
              <a:rPr lang="ru-RU" sz="14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Отделения «Фармация»</a:t>
            </a:r>
          </a:p>
          <a:p>
            <a:pPr algn="r"/>
            <a:r>
              <a:rPr lang="ru-RU" sz="14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204-2</a:t>
            </a:r>
          </a:p>
          <a:p>
            <a:pPr algn="r"/>
            <a:r>
              <a:rPr lang="ru-RU" sz="1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Ларченко </a:t>
            </a:r>
            <a:r>
              <a:rPr lang="ru-RU" sz="1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О.А</a:t>
            </a:r>
            <a:endParaRPr lang="ru-RU" sz="1400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1400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578696" y="6470471"/>
            <a:ext cx="243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Красноярск 2019</a:t>
            </a:r>
          </a:p>
        </p:txBody>
      </p:sp>
    </p:spTree>
    <p:extLst>
      <p:ext uri="{BB962C8B-B14F-4D97-AF65-F5344CB8AC3E}">
        <p14:creationId xmlns:p14="http://schemas.microsoft.com/office/powerpoint/2010/main" val="396754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074" y="0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Самые распространенные ошибки в рецептах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64713"/>
            <a:ext cx="12191999" cy="5244648"/>
          </a:xfrm>
        </p:spPr>
        <p:txBody>
          <a:bodyPr>
            <a:noAutofit/>
          </a:bodyPr>
          <a:lstStyle/>
          <a:p>
            <a:r>
              <a:rPr lang="ru-RU" dirty="0"/>
              <a:t>Допустимая ошибка: превышение дозы. В этом случае, согласно Приказу МЗ РФ № 403н от 11.07.2017 г. (п.7):</a:t>
            </a:r>
          </a:p>
          <a:p>
            <a:endParaRPr lang="ru-RU" dirty="0"/>
          </a:p>
          <a:p>
            <a:r>
              <a:rPr lang="ru-RU" dirty="0"/>
              <a:t>При предъявлении рецепта с превышением предельно допустимого или рекомендованного количества ЛП для выписывания на один рецепт фармацевтический работник информирует об этом лицо, представившее рецепт, руководителя соответствующей медицинской организации и отпускает указанному лицу установленное соответственно предельно допустимое или рекомендованное количество ЛП для выписывания на один рецепт с проставлением соответствующей отметки в рецепте </a:t>
            </a:r>
          </a:p>
          <a:p>
            <a:pPr marL="13716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2588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55000" lnSpcReduction="20000"/>
          </a:bodyPr>
          <a:lstStyle/>
          <a:p>
            <a:r>
              <a:rPr lang="ru-RU" sz="4400" b="1" dirty="0"/>
              <a:t>Какие ошибки чаще всего допускают медицинские работники при оформлении рецептов?</a:t>
            </a:r>
          </a:p>
          <a:p>
            <a:endParaRPr lang="ru-RU" dirty="0"/>
          </a:p>
          <a:p>
            <a:r>
              <a:rPr lang="ru-RU" dirty="0"/>
              <a:t>      ЛП выписаны по торговому наименованию вместо МНН.</a:t>
            </a:r>
          </a:p>
          <a:p>
            <a:r>
              <a:rPr lang="ru-RU" dirty="0"/>
              <a:t>      Наименование ЛС выписано неразборчивым почерком.</a:t>
            </a:r>
          </a:p>
          <a:p>
            <a:r>
              <a:rPr lang="ru-RU" dirty="0"/>
              <a:t>      Неверные сокращения в прописи рецепта.</a:t>
            </a:r>
          </a:p>
          <a:p>
            <a:r>
              <a:rPr lang="ru-RU" dirty="0"/>
              <a:t>      Ф. И. О. врача и пациента должны быть указаны полностью, а не в виде инициалов.</a:t>
            </a:r>
          </a:p>
          <a:p>
            <a:r>
              <a:rPr lang="ru-RU" dirty="0"/>
              <a:t>      Отсутствует печать или личная подпись врача.</a:t>
            </a:r>
          </a:p>
          <a:p>
            <a:r>
              <a:rPr lang="ru-RU" dirty="0"/>
              <a:t>      В штампе медицинской организации не указан номер телефона либо штампа нет вовсе.</a:t>
            </a:r>
          </a:p>
          <a:p>
            <a:r>
              <a:rPr lang="ru-RU" dirty="0"/>
              <a:t>      Отсутствует или неправильно указан срок действия рецепта.</a:t>
            </a:r>
          </a:p>
          <a:p>
            <a:r>
              <a:rPr lang="ru-RU" dirty="0"/>
              <a:t>      Нет серии и номера рецепта.</a:t>
            </a:r>
          </a:p>
          <a:p>
            <a:r>
              <a:rPr lang="ru-RU" dirty="0"/>
              <a:t>      Нет даты выписки рецепта.</a:t>
            </a:r>
          </a:p>
          <a:p>
            <a:r>
              <a:rPr lang="ru-RU" dirty="0"/>
              <a:t>Отсутствует подробное описание способа применения лекарственного препарата либо недопустимое указание «по схеме». В большинстве рецептов имеются ошибки в сигнатуре – указания для больного прописаны с сокращениями, из которых затруднительно понять режим применения препарата.</a:t>
            </a:r>
          </a:p>
          <a:p>
            <a:r>
              <a:rPr lang="ru-RU" dirty="0"/>
              <a:t>Не указана длительность приёма ЛС.</a:t>
            </a:r>
          </a:p>
          <a:p>
            <a:r>
              <a:rPr lang="ru-RU" dirty="0"/>
              <a:t>При выписке лекарственного препарата выявлены случаи использования рецептурных бланков старого образца.</a:t>
            </a:r>
          </a:p>
          <a:p>
            <a:r>
              <a:rPr lang="ru-RU" dirty="0"/>
              <a:t>На одном рецептурном бланке 107-1у выписано более трех наименований лекарственных средств.</a:t>
            </a:r>
          </a:p>
          <a:p>
            <a:r>
              <a:rPr lang="ru-RU" dirty="0"/>
              <a:t>Нет указания возраста пациента или вместо возраста пациента, как правило, указывается дата его рождения.</a:t>
            </a:r>
          </a:p>
          <a:p>
            <a:r>
              <a:rPr lang="ru-RU" dirty="0"/>
              <a:t>Рецепт оформлен на неправильно выбранной форме рецептурного бланка.</a:t>
            </a:r>
          </a:p>
          <a:p>
            <a:r>
              <a:rPr lang="ru-RU" dirty="0"/>
              <a:t>В бланках рецептов на НС и ПВ отсутствует номер медицинской карты амбулаторного пациента и его места жительства.</a:t>
            </a:r>
          </a:p>
          <a:p>
            <a:r>
              <a:rPr lang="ru-RU" dirty="0"/>
              <a:t>В рецептах для реализации ЛС на льготных условиях, в том числе бесплатно, не указано прописью количество выписанного ЛС (28% респондентов) или не обозначен вид оплаты</a:t>
            </a:r>
          </a:p>
          <a:p>
            <a:r>
              <a:rPr lang="ru-RU" dirty="0"/>
              <a:t>Неверно указана доза препарата или выписанная врачом дозировка ЛС не существует (например, указанием дозировки таблеток </a:t>
            </a:r>
            <a:r>
              <a:rPr lang="ru-RU" dirty="0" err="1"/>
              <a:t>дигоксина</a:t>
            </a:r>
            <a:r>
              <a:rPr lang="ru-RU" dirty="0"/>
              <a:t> 0,25 г вместо 0,00025 г) либо не соответствует указанной ЛФ.</a:t>
            </a:r>
          </a:p>
          <a:p>
            <a:r>
              <a:rPr lang="ru-RU" dirty="0"/>
              <a:t>Выписано количество доз ЛС, которое не соответствует количеству доз в упаковке производителя (больше или меньше).</a:t>
            </a:r>
          </a:p>
          <a:p>
            <a:r>
              <a:rPr lang="ru-RU" dirty="0"/>
              <a:t>Неправильно указано количество ЛС на один прием или количество ЛС для реализации по одному рецепту.</a:t>
            </a:r>
          </a:p>
          <a:p>
            <a:r>
              <a:rPr lang="ru-RU" dirty="0"/>
              <a:t>Превышением норм единовременной реализации НС и ПВ.</a:t>
            </a:r>
          </a:p>
          <a:p>
            <a:r>
              <a:rPr lang="ru-RU" dirty="0"/>
              <a:t>Имеются ошибки в названиях лекарственных форм или ЛС было указано в ЛФ, в которой оно не выпускается.</a:t>
            </a:r>
          </a:p>
        </p:txBody>
      </p:sp>
    </p:spTree>
    <p:extLst>
      <p:ext uri="{BB962C8B-B14F-4D97-AF65-F5344CB8AC3E}">
        <p14:creationId xmlns:p14="http://schemas.microsoft.com/office/powerpoint/2010/main" val="12813186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9496" y="0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Пример фармацевтической экспертизы рецепта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0" y="1114816"/>
            <a:ext cx="12192000" cy="5743184"/>
          </a:xfrm>
        </p:spPr>
        <p:txBody>
          <a:bodyPr>
            <a:normAutofit fontScale="47500" lnSpcReduction="20000"/>
          </a:bodyPr>
          <a:lstStyle/>
          <a:p>
            <a:pPr marL="137160" indent="0">
              <a:buNone/>
            </a:pPr>
            <a:r>
              <a:rPr lang="ru-RU" sz="3800" b="1" dirty="0"/>
              <a:t>Проведите фармацевтическую экспертизу рецепта (назовите форму</a:t>
            </a:r>
          </a:p>
          <a:p>
            <a:pPr marL="137160" indent="0">
              <a:buNone/>
            </a:pPr>
            <a:r>
              <a:rPr lang="ru-RU" sz="3800" b="1" dirty="0" err="1"/>
              <a:t>рецептурногобланка</a:t>
            </a:r>
            <a:r>
              <a:rPr lang="ru-RU" sz="3800" b="1" dirty="0"/>
              <a:t>, обязательные и дополнительные реквизиты, срок действия рецепта и</a:t>
            </a:r>
          </a:p>
          <a:p>
            <a:pPr marL="137160" indent="0">
              <a:buNone/>
            </a:pPr>
            <a:r>
              <a:rPr lang="ru-RU" sz="3800" b="1" dirty="0" err="1"/>
              <a:t>срокхранения</a:t>
            </a:r>
            <a:r>
              <a:rPr lang="ru-RU" sz="3800" b="1" dirty="0"/>
              <a:t> в аптеке) и осуществите отпуск </a:t>
            </a:r>
            <a:r>
              <a:rPr lang="ru-RU" sz="3800" b="1" dirty="0" err="1"/>
              <a:t>залдиара</a:t>
            </a:r>
            <a:r>
              <a:rPr lang="ru-RU" sz="3800" b="1" dirty="0"/>
              <a:t>.</a:t>
            </a:r>
          </a:p>
          <a:p>
            <a:r>
              <a:rPr lang="ru-RU" sz="3300" dirty="0" smtClean="0"/>
              <a:t> </a:t>
            </a:r>
            <a:r>
              <a:rPr lang="ru-RU" sz="3300" dirty="0"/>
              <a:t>1.Залдиар (парацетамол + </a:t>
            </a:r>
            <a:r>
              <a:rPr lang="ru-RU" sz="3300" dirty="0" err="1"/>
              <a:t>трамадол</a:t>
            </a:r>
            <a:r>
              <a:rPr lang="ru-RU" sz="3300" dirty="0"/>
              <a:t>) относится к списку сильнодействующих веществ</a:t>
            </a:r>
          </a:p>
          <a:p>
            <a:r>
              <a:rPr lang="ru-RU" sz="3300" dirty="0"/>
              <a:t>2. </a:t>
            </a:r>
            <a:r>
              <a:rPr lang="ru-RU" sz="3300" dirty="0" err="1"/>
              <a:t>Залдиар</a:t>
            </a:r>
            <a:r>
              <a:rPr lang="ru-RU" sz="3300" dirty="0"/>
              <a:t> выписывается на рецептурном бланке формы № 148-1/у-88.</a:t>
            </a:r>
          </a:p>
          <a:p>
            <a:r>
              <a:rPr lang="ru-RU" sz="3300" dirty="0"/>
              <a:t>3. Обязательные реквизиты рецептурного бланка: штамп медицинской организации с указанием</a:t>
            </a:r>
          </a:p>
          <a:p>
            <a:r>
              <a:rPr lang="ru-RU" sz="3300" dirty="0"/>
              <a:t>наименования, адреса и телефона, дата выписки рецепта, ФИО мед. работника (полностью), ФИО</a:t>
            </a:r>
          </a:p>
          <a:p>
            <a:r>
              <a:rPr lang="ru-RU" sz="3300" dirty="0"/>
              <a:t>пациента (полностью), возраст пациента (количество полных лет), наименование ЛП на латинском</a:t>
            </a:r>
          </a:p>
          <a:p>
            <a:r>
              <a:rPr lang="ru-RU" sz="3300" dirty="0"/>
              <a:t>языке по МНН или </a:t>
            </a:r>
            <a:r>
              <a:rPr lang="ru-RU" sz="3300" dirty="0" err="1"/>
              <a:t>группировочному</a:t>
            </a:r>
            <a:r>
              <a:rPr lang="ru-RU" sz="3300" dirty="0"/>
              <a:t> наименованию, а в случае их отсутствия по торговому</a:t>
            </a:r>
          </a:p>
          <a:p>
            <a:r>
              <a:rPr lang="ru-RU" sz="3300" dirty="0"/>
              <a:t>наименованию, дозировка, количество, способ применения ЛП, подпись и личная печать</a:t>
            </a:r>
          </a:p>
          <a:p>
            <a:r>
              <a:rPr lang="ru-RU" sz="3300" dirty="0"/>
              <a:t>медицинского работника.</a:t>
            </a:r>
          </a:p>
          <a:p>
            <a:r>
              <a:rPr lang="ru-RU" sz="3300" dirty="0"/>
              <a:t>4. Дополнительные реквизиты: рецептурный бланк имеет учетную серию и номер, указывается</a:t>
            </a:r>
          </a:p>
          <a:p>
            <a:r>
              <a:rPr lang="ru-RU" sz="3300" dirty="0"/>
              <a:t>адрес и номер медицинской карты пациента, печать МО «Для рецептов».</a:t>
            </a:r>
          </a:p>
          <a:p>
            <a:r>
              <a:rPr lang="ru-RU" sz="3300" dirty="0"/>
              <a:t>5. ГЛП</a:t>
            </a:r>
          </a:p>
          <a:p>
            <a:r>
              <a:rPr lang="ru-RU" sz="3300" dirty="0"/>
              <a:t>6. Норма отпуска не установлена.</a:t>
            </a:r>
          </a:p>
          <a:p>
            <a:r>
              <a:rPr lang="ru-RU" sz="3300" dirty="0"/>
              <a:t>7. Срок действия рецепта 15 дней.</a:t>
            </a:r>
          </a:p>
          <a:p>
            <a:r>
              <a:rPr lang="ru-RU" sz="3300" dirty="0"/>
              <a:t>8. Рецепт хранится в аптеке 3 года, ЛП подлежит ПКУ.</a:t>
            </a:r>
          </a:p>
          <a:p>
            <a:r>
              <a:rPr lang="ru-RU" sz="3300" dirty="0"/>
              <a:t>9. –</a:t>
            </a:r>
          </a:p>
          <a:p>
            <a:r>
              <a:rPr lang="ru-RU" sz="3300" dirty="0"/>
              <a:t>10. При отпуске ЛП делается отметка на рецепте, содержащая наименование или номер АО,</a:t>
            </a:r>
          </a:p>
          <a:p>
            <a:r>
              <a:rPr lang="ru-RU" sz="3300" dirty="0"/>
              <a:t>наименование и дозировку ЛП, отпущенное количество, дата отпуска, подпись работника АО,</a:t>
            </a:r>
          </a:p>
          <a:p>
            <a:r>
              <a:rPr lang="ru-RU" sz="3300" dirty="0"/>
              <a:t>отпустившего ЛП.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1817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ФАРМАЦЕВТИЧЕСКАЯ ЭКСПЕРТИЗА РЕЦЕПТА(ФЭР)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Оценка соответствия поступивших в аптеку рецептов действующим регламентом по правилам выписывания рецептов и отпуску лекарств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3285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Этапы проведения экспертизы рецепта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37160" indent="0">
              <a:buNone/>
            </a:pPr>
            <a:r>
              <a:rPr lang="ru-RU" dirty="0"/>
              <a:t>Проведения фармацевтической экспертизы рецепта состоит из нескольких этапов: </a:t>
            </a:r>
          </a:p>
          <a:p>
            <a:endParaRPr lang="ru-RU" dirty="0"/>
          </a:p>
          <a:p>
            <a:r>
              <a:rPr lang="ru-RU" dirty="0"/>
              <a:t>Получение рецепта от посетителя аптечной организации.</a:t>
            </a:r>
          </a:p>
          <a:p>
            <a:r>
              <a:rPr lang="ru-RU" dirty="0"/>
              <a:t>Установление правомочности выписывания ЛП на территории РФ.</a:t>
            </a:r>
          </a:p>
          <a:p>
            <a:r>
              <a:rPr lang="ru-RU" dirty="0"/>
              <a:t>Установление правомочности лица, выписавшего рецепт.</a:t>
            </a:r>
          </a:p>
          <a:p>
            <a:r>
              <a:rPr lang="ru-RU" dirty="0"/>
              <a:t>Установление соответствия формы рецептурного бланка лекарственной прописи.</a:t>
            </a:r>
          </a:p>
          <a:p>
            <a:r>
              <a:rPr lang="ru-RU" dirty="0"/>
              <a:t>Проверка и оценка наличия обязательных и дополнительных реквизитов рецепта.</a:t>
            </a:r>
          </a:p>
          <a:p>
            <a:r>
              <a:rPr lang="ru-RU" dirty="0"/>
              <a:t>Установление правильности выписки количества ЛП на одном рецептурном бланке, анализ высшей разовой и суточной доз.</a:t>
            </a:r>
          </a:p>
          <a:p>
            <a:r>
              <a:rPr lang="ru-RU" dirty="0"/>
              <a:t>Установление срока действия рецепта.</a:t>
            </a:r>
          </a:p>
          <a:p>
            <a:r>
              <a:rPr lang="ru-RU" dirty="0"/>
              <a:t>Отпуск ЛП.</a:t>
            </a:r>
          </a:p>
        </p:txBody>
      </p:sp>
    </p:spTree>
    <p:extLst>
      <p:ext uri="{BB962C8B-B14F-4D97-AF65-F5344CB8AC3E}">
        <p14:creationId xmlns:p14="http://schemas.microsoft.com/office/powerpoint/2010/main" val="2761480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Кто может выписать рецепт?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" y="1340285"/>
            <a:ext cx="12192000" cy="5517715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Рассмотрим некоторые из перечисленных этапов подробнее. Начнем с того, что назначение лекарственных препаратов (ЛП) осуществляется лечащим врачом. Кроме него назначать ЛП могут фельдшер или акушерка в случае возложения на них полномочий лечащего врача, а также индивидуальный предприниматель, осуществляющий медицинскую деятельность (условно назовем всех перечисленных медицинскими работниками). </a:t>
            </a:r>
          </a:p>
          <a:p>
            <a:endParaRPr lang="ru-RU" dirty="0"/>
          </a:p>
          <a:p>
            <a:r>
              <a:rPr lang="ru-RU" dirty="0"/>
              <a:t>Медицинским работникам запрещается:</a:t>
            </a:r>
          </a:p>
          <a:p>
            <a:endParaRPr lang="ru-RU" dirty="0"/>
          </a:p>
          <a:p>
            <a:r>
              <a:rPr lang="ru-RU" dirty="0"/>
              <a:t>  оформлять рецепты при отсутствии у пациента медицинских показаний;</a:t>
            </a:r>
          </a:p>
          <a:p>
            <a:r>
              <a:rPr lang="ru-RU" dirty="0"/>
              <a:t>  выписывать незарегистрированные ЛП;</a:t>
            </a:r>
          </a:p>
          <a:p>
            <a:r>
              <a:rPr lang="ru-RU" dirty="0"/>
              <a:t>  выписывать ЛП, которые в соответствии с инструкцией по медицинскому применению предназначены для применения только в медицинских организациях;</a:t>
            </a:r>
          </a:p>
          <a:p>
            <a:r>
              <a:rPr lang="ru-RU" dirty="0"/>
              <a:t>  оформлять рецепты на наркотические средства и психотропные вещества (НС и ПВ), внесенные в список II Перечня (Постановление Правительства РФ № 681 от 30.06.1998 г. «Об утверждении Перечня наркотических средств, психотропных веществ и их </a:t>
            </a:r>
            <a:r>
              <a:rPr lang="ru-RU" dirty="0" err="1"/>
              <a:t>прекурсоров</a:t>
            </a:r>
            <a:r>
              <a:rPr lang="ru-RU" dirty="0"/>
              <a:t>, подлежащих контролю в РФ»), зарегистрированные в качестве ЛП, в целях применения для лечения наркомании.</a:t>
            </a:r>
          </a:p>
          <a:p>
            <a:r>
              <a:rPr lang="ru-RU" dirty="0"/>
              <a:t>Индивидуальным предпринимателям, осуществляющим медицинскую деятельность, дополнительно запрещается оформлять рецепты на НС и ПВ, внесенные в списки II и III Перечня.</a:t>
            </a:r>
          </a:p>
        </p:txBody>
      </p:sp>
    </p:spTree>
    <p:extLst>
      <p:ext uri="{BB962C8B-B14F-4D97-AF65-F5344CB8AC3E}">
        <p14:creationId xmlns:p14="http://schemas.microsoft.com/office/powerpoint/2010/main" val="1630948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Какими бывают рецептурные бланки?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Еще один важный шаг экспертизы рецепта — проверка формы рецептурного бланка. Форма рецепта должна строго соответствовать выписанному лекарственному препарату/средству. </a:t>
            </a:r>
          </a:p>
        </p:txBody>
      </p:sp>
    </p:spTree>
    <p:extLst>
      <p:ext uri="{BB962C8B-B14F-4D97-AF65-F5344CB8AC3E}">
        <p14:creationId xmlns:p14="http://schemas.microsoft.com/office/powerpoint/2010/main" val="1430541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-225468"/>
            <a:ext cx="10972800" cy="1643106"/>
          </a:xfrm>
        </p:spPr>
        <p:txBody>
          <a:bodyPr/>
          <a:lstStyle/>
          <a:p>
            <a:r>
              <a:rPr lang="ru-RU" dirty="0"/>
              <a:t>Форма № 107/у-НП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8099" y="1240077"/>
            <a:ext cx="11294301" cy="5617923"/>
          </a:xfrm>
        </p:spPr>
        <p:txBody>
          <a:bodyPr>
            <a:normAutofit fontScale="47500" lnSpcReduction="20000"/>
          </a:bodyPr>
          <a:lstStyle/>
          <a:p>
            <a:r>
              <a:rPr lang="ru-RU" sz="3300" dirty="0"/>
              <a:t>Реквизиты рецептурного бланка 107/у-НП (Специальный рецептурный бланк на наркотическое средство или психотропное вещество):</a:t>
            </a:r>
          </a:p>
          <a:p>
            <a:endParaRPr lang="ru-RU" sz="3300" dirty="0"/>
          </a:p>
          <a:p>
            <a:r>
              <a:rPr lang="ru-RU" sz="3300" dirty="0"/>
              <a:t>-  «Серия и номер полиса обязательного медицинского страхования» (при наличии);</a:t>
            </a:r>
          </a:p>
          <a:p>
            <a:endParaRPr lang="ru-RU" sz="3300" dirty="0"/>
          </a:p>
          <a:p>
            <a:r>
              <a:rPr lang="ru-RU" sz="3300" dirty="0"/>
              <a:t>-  номер медицинской карты пациента, получающего медицинскую помощь в амбулаторных условиях, или истории болезни пациента, выписываемого из МО;</a:t>
            </a:r>
          </a:p>
          <a:p>
            <a:endParaRPr lang="ru-RU" sz="3300" dirty="0"/>
          </a:p>
          <a:p>
            <a:r>
              <a:rPr lang="ru-RU" sz="3300" dirty="0"/>
              <a:t>-  на бланке выписывается одно наименование наркотического (психотропного) ЛП;</a:t>
            </a:r>
          </a:p>
          <a:p>
            <a:endParaRPr lang="ru-RU" sz="3300" dirty="0"/>
          </a:p>
          <a:p>
            <a:r>
              <a:rPr lang="ru-RU" sz="3300" dirty="0"/>
              <a:t>-  количество выписываемых в рецепте НС и ПВ (ампулы, таблетки, капсулы и т.д.) должны указываться прописью;</a:t>
            </a:r>
          </a:p>
          <a:p>
            <a:endParaRPr lang="ru-RU" sz="3300" dirty="0"/>
          </a:p>
          <a:p>
            <a:r>
              <a:rPr lang="ru-RU" sz="3300" dirty="0"/>
              <a:t>-  при первичном выписывании пациенту рецепта заверяется подписью руководителя (заместителя руководителя) медицинской организации структурного подразделения медицинской организации (с указанием его Ф. И. О. (последнее - при наличии), при повторном выписывании - с указанием в левом верхнем углу рецепта надписи "Повторно".</a:t>
            </a:r>
          </a:p>
          <a:p>
            <a:endParaRPr lang="ru-RU" sz="3300" dirty="0"/>
          </a:p>
          <a:p>
            <a:r>
              <a:rPr lang="ru-RU" sz="3300" dirty="0"/>
              <a:t>Исправления при заполнении рецептурного бланка не допускаются.</a:t>
            </a:r>
          </a:p>
          <a:p>
            <a:endParaRPr lang="ru-RU" sz="3300" dirty="0"/>
          </a:p>
          <a:p>
            <a:r>
              <a:rPr lang="ru-RU" sz="3300" dirty="0"/>
              <a:t>ЛП отпускаются при предъявлении документа, удостоверяющего личность, лицу, указанному в рецепте, его законному представителю или лицу, имеющему оформленную в соответствии с законодательством Российской Федерации доверенность на право получения таких наркотических и психотропных ЛП.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2627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444" y="0"/>
            <a:ext cx="10972800" cy="1143000"/>
          </a:xfrm>
        </p:spPr>
        <p:txBody>
          <a:bodyPr/>
          <a:lstStyle/>
          <a:p>
            <a:r>
              <a:rPr lang="ru-RU" dirty="0"/>
              <a:t>Форма № 148-1/у-88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9289" y="861165"/>
            <a:ext cx="11732711" cy="5201432"/>
          </a:xfrm>
        </p:spPr>
        <p:txBody>
          <a:bodyPr>
            <a:noAutofit/>
          </a:bodyPr>
          <a:lstStyle/>
          <a:p>
            <a:r>
              <a:rPr lang="ru-RU" sz="1400" dirty="0"/>
              <a:t>Отпуску по рецептам, выписанным на рецептурных бланках формы № 148-1/у-88, подлежат комбинированные ЛП, содержащие:</a:t>
            </a:r>
          </a:p>
          <a:p>
            <a:endParaRPr lang="ru-RU" sz="1400" dirty="0"/>
          </a:p>
          <a:p>
            <a:r>
              <a:rPr lang="ru-RU" sz="1400" dirty="0"/>
              <a:t>а) кодеин или его соли (в пересчете на чистое вещество) в количестве до 20 мг включительно (на 1 дозу твердой ЛФ) или в количестве до 200 мг включительно (на 100 мл или 100 г жидкой ЛФ для внутреннего применения);</a:t>
            </a:r>
          </a:p>
          <a:p>
            <a:endParaRPr lang="ru-RU" sz="1400" dirty="0"/>
          </a:p>
          <a:p>
            <a:r>
              <a:rPr lang="ru-RU" sz="1400" dirty="0"/>
              <a:t>б) псевдоэфедрина гидрохлорид в количестве, превышающем 30 мг, и до 60 мг включительно (на 1 дозу твердой ЛФ);</a:t>
            </a:r>
          </a:p>
          <a:p>
            <a:endParaRPr lang="ru-RU" sz="1400" dirty="0"/>
          </a:p>
          <a:p>
            <a:r>
              <a:rPr lang="ru-RU" sz="1400" dirty="0"/>
              <a:t>в) псевдоэфедрина гидрохлорид в количестве, превышающем 30 мг, и до 60 мг включительно в сочетании с </a:t>
            </a:r>
            <a:r>
              <a:rPr lang="ru-RU" sz="1400" dirty="0" err="1"/>
              <a:t>декстрометорфана</a:t>
            </a:r>
            <a:r>
              <a:rPr lang="ru-RU" sz="1400" dirty="0"/>
              <a:t> </a:t>
            </a:r>
            <a:r>
              <a:rPr lang="ru-RU" sz="1400" dirty="0" err="1"/>
              <a:t>гидробромидом</a:t>
            </a:r>
            <a:r>
              <a:rPr lang="ru-RU" sz="1400" dirty="0"/>
              <a:t> в количестве, превышающем 10 мг, и до 30 мг включительно (на 1 дозу твердой ЛФ);</a:t>
            </a:r>
          </a:p>
          <a:p>
            <a:endParaRPr lang="ru-RU" sz="1400" dirty="0"/>
          </a:p>
          <a:p>
            <a:r>
              <a:rPr lang="ru-RU" sz="1400" dirty="0"/>
              <a:t>г) </a:t>
            </a:r>
            <a:r>
              <a:rPr lang="ru-RU" sz="1400" dirty="0" err="1"/>
              <a:t>декстрометорфана</a:t>
            </a:r>
            <a:r>
              <a:rPr lang="ru-RU" sz="1400" dirty="0"/>
              <a:t> </a:t>
            </a:r>
            <a:r>
              <a:rPr lang="ru-RU" sz="1400" dirty="0" err="1"/>
              <a:t>гидробромид</a:t>
            </a:r>
            <a:r>
              <a:rPr lang="ru-RU" sz="1400" dirty="0"/>
              <a:t> в количестве до 200 мг включительно (на 100 мл или 100 г жидкой ЛФ для внутреннего применения);</a:t>
            </a:r>
          </a:p>
          <a:p>
            <a:endParaRPr lang="ru-RU" sz="1400" dirty="0"/>
          </a:p>
          <a:p>
            <a:r>
              <a:rPr lang="ru-RU" sz="1400" dirty="0"/>
              <a:t>д) эфедрина гидрохлорид в количестве, превышающем 100 мг, и до 300 мг включительно (на 100 мл или 100 г жидкой ЛФ для внутреннего применения);</a:t>
            </a:r>
          </a:p>
          <a:p>
            <a:endParaRPr lang="ru-RU" sz="1400" dirty="0"/>
          </a:p>
          <a:p>
            <a:r>
              <a:rPr lang="ru-RU" sz="1400" dirty="0"/>
              <a:t>е) эфедрина гидрохлорид в количестве до 50 мг включительно (на 1 дозу твердой ЛФ);</a:t>
            </a:r>
          </a:p>
          <a:p>
            <a:endParaRPr lang="ru-RU" sz="1400" dirty="0"/>
          </a:p>
          <a:p>
            <a:r>
              <a:rPr lang="ru-RU" sz="1400" dirty="0"/>
              <a:t>з) </a:t>
            </a:r>
            <a:r>
              <a:rPr lang="ru-RU" sz="1400" dirty="0" err="1"/>
              <a:t>фенобарбитал</a:t>
            </a:r>
            <a:r>
              <a:rPr lang="ru-RU" sz="1400" dirty="0"/>
              <a:t> в количестве до 15 мг включительно в сочетании с кодеином (или его солями) независимо от количества (на 1 дозу твердой ЛФ);</a:t>
            </a:r>
          </a:p>
          <a:p>
            <a:endParaRPr lang="ru-RU" sz="1400" dirty="0"/>
          </a:p>
          <a:p>
            <a:r>
              <a:rPr lang="ru-RU" sz="1400" dirty="0"/>
              <a:t>и) </a:t>
            </a:r>
            <a:r>
              <a:rPr lang="ru-RU" sz="1400" dirty="0" err="1"/>
              <a:t>фенобарбитал</a:t>
            </a:r>
            <a:r>
              <a:rPr lang="ru-RU" sz="1400" dirty="0"/>
              <a:t> в количестве до 20 мг включительно в сочетании с эфедрином гидрохлоридом независимо от количества (на 1 дозу твердой ЛФ);</a:t>
            </a:r>
          </a:p>
          <a:p>
            <a:endParaRPr lang="ru-RU" sz="1400" dirty="0"/>
          </a:p>
          <a:p>
            <a:r>
              <a:rPr lang="ru-RU" sz="1400" dirty="0"/>
              <a:t>к) </a:t>
            </a:r>
            <a:r>
              <a:rPr lang="ru-RU" sz="1400" dirty="0" err="1"/>
              <a:t>хлордиазепоксид</a:t>
            </a:r>
            <a:r>
              <a:rPr lang="ru-RU" sz="1400" dirty="0"/>
              <a:t> в количестве, превышающем 10 мг, и до 20 мг включительно (на 1 дозу твердой ЛФ).</a:t>
            </a:r>
          </a:p>
        </p:txBody>
      </p:sp>
    </p:spTree>
    <p:extLst>
      <p:ext uri="{BB962C8B-B14F-4D97-AF65-F5344CB8AC3E}">
        <p14:creationId xmlns:p14="http://schemas.microsoft.com/office/powerpoint/2010/main" val="2968576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-162838"/>
            <a:ext cx="10972800" cy="1143000"/>
          </a:xfrm>
        </p:spPr>
        <p:txBody>
          <a:bodyPr/>
          <a:lstStyle/>
          <a:p>
            <a:r>
              <a:rPr lang="ru-RU" dirty="0"/>
              <a:t>Форма № 107-1/у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23376"/>
            <a:ext cx="12192000" cy="5827735"/>
          </a:xfrm>
        </p:spPr>
        <p:txBody>
          <a:bodyPr>
            <a:noAutofit/>
          </a:bodyPr>
          <a:lstStyle/>
          <a:p>
            <a:r>
              <a:rPr lang="ru-RU" sz="1600" dirty="0" err="1"/>
              <a:t>огласно</a:t>
            </a:r>
            <a:r>
              <a:rPr lang="ru-RU" sz="1600" dirty="0"/>
              <a:t> Приказу </a:t>
            </a:r>
            <a:r>
              <a:rPr lang="ru-RU" sz="1600" dirty="0" err="1"/>
              <a:t>МЗиСР</a:t>
            </a:r>
            <a:r>
              <a:rPr lang="ru-RU" sz="1600" dirty="0"/>
              <a:t> РФ № 562н от 17.05.2012 г. «Об утверждении Порядка отпуска физическим лицам ЛП для медицинского применения, содержащих кроме малых количеств наркотических средств, психотропных веществ и их </a:t>
            </a:r>
            <a:r>
              <a:rPr lang="ru-RU" sz="1600" dirty="0" err="1"/>
              <a:t>прекурсоров</a:t>
            </a:r>
            <a:r>
              <a:rPr lang="ru-RU" sz="1600" dirty="0"/>
              <a:t> другие фармакологические активные вещества» также на рецептурных бланках формы № 107-1/у, подлежат отпуску комбинированные ЛП, содержащие:</a:t>
            </a:r>
          </a:p>
          <a:p>
            <a:endParaRPr lang="ru-RU" sz="1600" dirty="0"/>
          </a:p>
          <a:p>
            <a:r>
              <a:rPr lang="ru-RU" sz="1600" dirty="0"/>
              <a:t>а) эрготамина </a:t>
            </a:r>
            <a:r>
              <a:rPr lang="ru-RU" sz="1600" dirty="0" err="1"/>
              <a:t>гидротартрат</a:t>
            </a:r>
            <a:r>
              <a:rPr lang="ru-RU" sz="1600" dirty="0"/>
              <a:t> ─ до 5 мг включительно (на 1 дозу твердой ЛФ);</a:t>
            </a:r>
          </a:p>
          <a:p>
            <a:endParaRPr lang="ru-RU" sz="1600" dirty="0"/>
          </a:p>
          <a:p>
            <a:r>
              <a:rPr lang="ru-RU" sz="1600" dirty="0"/>
              <a:t>б) эфедрина гидрохлорид ─ до 100 мг включительно (на 100 мл или 100 г жидкой ЛФ для внутреннего применения);</a:t>
            </a:r>
          </a:p>
          <a:p>
            <a:endParaRPr lang="ru-RU" sz="1600" dirty="0"/>
          </a:p>
          <a:p>
            <a:r>
              <a:rPr lang="ru-RU" sz="1600" dirty="0"/>
              <a:t>в) псевдоэфедрина гидрохлорид в количестве, не превышающем 30 мг (на 1 дозу твердой ЛФ);</a:t>
            </a:r>
          </a:p>
          <a:p>
            <a:endParaRPr lang="ru-RU" sz="1600" dirty="0"/>
          </a:p>
          <a:p>
            <a:r>
              <a:rPr lang="ru-RU" sz="1600" dirty="0"/>
              <a:t>г) псевдоэфедрина гидрохлорид в количестве, не превышающем 30 мг, в сочетании с </a:t>
            </a:r>
            <a:r>
              <a:rPr lang="ru-RU" sz="1600" dirty="0" err="1"/>
              <a:t>декстрометорфаном</a:t>
            </a:r>
            <a:r>
              <a:rPr lang="ru-RU" sz="1600" dirty="0"/>
              <a:t> </a:t>
            </a:r>
            <a:r>
              <a:rPr lang="ru-RU" sz="1600" dirty="0" err="1"/>
              <a:t>гидробромидом</a:t>
            </a:r>
            <a:r>
              <a:rPr lang="ru-RU" sz="1600" dirty="0"/>
              <a:t> в количестве, превышающем 10 мг, и до 30 мг включительно (на 1 дозу твердой ЛФ);</a:t>
            </a:r>
          </a:p>
          <a:p>
            <a:endParaRPr lang="ru-RU" sz="1600" dirty="0"/>
          </a:p>
          <a:p>
            <a:r>
              <a:rPr lang="ru-RU" sz="1600" dirty="0"/>
              <a:t>д) </a:t>
            </a:r>
            <a:r>
              <a:rPr lang="ru-RU" sz="1600" dirty="0" err="1"/>
              <a:t>декстрометорфана</a:t>
            </a:r>
            <a:r>
              <a:rPr lang="ru-RU" sz="1600" dirty="0"/>
              <a:t> </a:t>
            </a:r>
            <a:r>
              <a:rPr lang="ru-RU" sz="1600" dirty="0" err="1"/>
              <a:t>гидробромид</a:t>
            </a:r>
            <a:r>
              <a:rPr lang="ru-RU" sz="1600" dirty="0"/>
              <a:t> в количестве, превышающем 10 мг, и до 30 мг включительно (на 1 дозу твердой ЛФ);</a:t>
            </a:r>
          </a:p>
          <a:p>
            <a:endParaRPr lang="ru-RU" sz="1600" dirty="0"/>
          </a:p>
          <a:p>
            <a:r>
              <a:rPr lang="ru-RU" sz="1600" dirty="0"/>
              <a:t>е) </a:t>
            </a:r>
            <a:r>
              <a:rPr lang="ru-RU" sz="1600" dirty="0" err="1"/>
              <a:t>фенобарбитал</a:t>
            </a:r>
            <a:r>
              <a:rPr lang="ru-RU" sz="1600" dirty="0"/>
              <a:t> в количестве, превышающем 20 мг, и до 50 мг включительно (на 1 дозу твердой ЛФ);</a:t>
            </a:r>
          </a:p>
          <a:p>
            <a:endParaRPr lang="ru-RU" sz="1600" dirty="0"/>
          </a:p>
          <a:p>
            <a:r>
              <a:rPr lang="ru-RU" sz="1600" dirty="0"/>
              <a:t>ж) </a:t>
            </a:r>
            <a:r>
              <a:rPr lang="ru-RU" sz="1600" dirty="0" err="1"/>
              <a:t>фенобарбитал</a:t>
            </a:r>
            <a:r>
              <a:rPr lang="ru-RU" sz="1600" dirty="0"/>
              <a:t> в количестве до 20 мг включительно в сочетании с эрготамином </a:t>
            </a:r>
            <a:r>
              <a:rPr lang="ru-RU" sz="1600" dirty="0" err="1"/>
              <a:t>гидротартратом</a:t>
            </a:r>
            <a:r>
              <a:rPr lang="ru-RU" sz="1600" dirty="0"/>
              <a:t> независимо от количества (на 1 дозу твердой ЛФ).</a:t>
            </a:r>
          </a:p>
          <a:p>
            <a:endParaRPr lang="ru-RU" sz="1600" dirty="0"/>
          </a:p>
          <a:p>
            <a:r>
              <a:rPr lang="ru-RU" sz="1600" dirty="0"/>
              <a:t>з) </a:t>
            </a:r>
            <a:r>
              <a:rPr lang="ru-RU" sz="1600" dirty="0" err="1"/>
              <a:t>хлордиазепоксид</a:t>
            </a:r>
            <a:r>
              <a:rPr lang="ru-RU" sz="1600" dirty="0"/>
              <a:t> в количестве до 10 мг включительно (на 1 дозу твердой ЛФ).</a:t>
            </a:r>
          </a:p>
        </p:txBody>
      </p:sp>
    </p:spTree>
    <p:extLst>
      <p:ext uri="{BB962C8B-B14F-4D97-AF65-F5344CB8AC3E}">
        <p14:creationId xmlns:p14="http://schemas.microsoft.com/office/powerpoint/2010/main" val="1663071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Что обязательно должно быть в рецепте?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Основные (обязательные) реквизиты, общие для всех рецептурных бланков:</a:t>
            </a:r>
          </a:p>
          <a:p>
            <a:endParaRPr lang="ru-RU" dirty="0"/>
          </a:p>
          <a:p>
            <a:r>
              <a:rPr lang="ru-RU" dirty="0"/>
              <a:t>штамп медицинской организации (МО) с указанием ее наименования, адреса и телефона;</a:t>
            </a:r>
          </a:p>
          <a:p>
            <a:r>
              <a:rPr lang="ru-RU" dirty="0"/>
              <a:t>для ИП, имеющих лицензию на медицинскую деятельность, в левом верхнем углу типографским способом или с помощью штампа ставится адрес врача, номер и дата лицензии, наименование органа государственной власти, выдавшего лицензию;</a:t>
            </a:r>
          </a:p>
          <a:p>
            <a:r>
              <a:rPr lang="ru-RU" dirty="0"/>
              <a:t>дата выписки рецепта;</a:t>
            </a:r>
          </a:p>
          <a:p>
            <a:r>
              <a:rPr lang="ru-RU" dirty="0"/>
              <a:t>ФИО пациента (полностью) и его возраст (количество полных лет), а для детей в возрасте до 1 года — количество полных месяцев;</a:t>
            </a:r>
          </a:p>
          <a:p>
            <a:r>
              <a:rPr lang="ru-RU" dirty="0"/>
              <a:t>ФИО лечащего врача (полностью);</a:t>
            </a:r>
          </a:p>
          <a:p>
            <a:r>
              <a:rPr lang="ru-RU" dirty="0"/>
              <a:t>МНН, </a:t>
            </a:r>
            <a:r>
              <a:rPr lang="ru-RU" dirty="0" err="1"/>
              <a:t>группировочное</a:t>
            </a:r>
            <a:r>
              <a:rPr lang="ru-RU" dirty="0"/>
              <a:t> наименование, торговое наименование (на латинском языке) и количество лекарственного средства (ЛС);</a:t>
            </a:r>
          </a:p>
          <a:p>
            <a:r>
              <a:rPr lang="ru-RU" dirty="0"/>
              <a:t>способ применения на русском или русском и национальном языках (запрещается ограничиваться общими указаниями типа «Известно», «Внутреннее»);</a:t>
            </a:r>
          </a:p>
          <a:p>
            <a:r>
              <a:rPr lang="ru-RU" dirty="0"/>
              <a:t>подпись врача;</a:t>
            </a:r>
          </a:p>
          <a:p>
            <a:r>
              <a:rPr lang="ru-RU" dirty="0"/>
              <a:t>личная печать врача;</a:t>
            </a:r>
          </a:p>
          <a:p>
            <a:r>
              <a:rPr lang="ru-RU" dirty="0"/>
              <a:t>при выписке ЛП по решению врачебной комиссии на обороте рецептурного бланка ставится специальная отметка (штамп).</a:t>
            </a:r>
          </a:p>
        </p:txBody>
      </p:sp>
    </p:spTree>
    <p:extLst>
      <p:ext uri="{BB962C8B-B14F-4D97-AF65-F5344CB8AC3E}">
        <p14:creationId xmlns:p14="http://schemas.microsoft.com/office/powerpoint/2010/main" val="16262696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883</TotalTime>
  <Words>1828</Words>
  <Application>Microsoft Office PowerPoint</Application>
  <PresentationFormat>Произвольный</PresentationFormat>
  <Paragraphs>151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Фармацевтическая  экспертиза  рецепта</vt:lpstr>
      <vt:lpstr>ФАРМАЦЕВТИЧЕСКАЯ ЭКСПЕРТИЗА РЕЦЕПТА(ФЭР)</vt:lpstr>
      <vt:lpstr>Этапы проведения экспертизы рецепта</vt:lpstr>
      <vt:lpstr>Кто может выписать рецепт?</vt:lpstr>
      <vt:lpstr>Какими бывают рецептурные бланки?</vt:lpstr>
      <vt:lpstr>Форма № 107/у-НП</vt:lpstr>
      <vt:lpstr>Форма № 148-1/у-88</vt:lpstr>
      <vt:lpstr>Форма № 107-1/у</vt:lpstr>
      <vt:lpstr>Что обязательно должно быть в рецепте? </vt:lpstr>
      <vt:lpstr>Самые распространенные ошибки в рецептах</vt:lpstr>
      <vt:lpstr>Презентация PowerPoint</vt:lpstr>
      <vt:lpstr>Пример фармацевтической экспертизы рецепта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777</dc:creator>
  <cp:lastModifiedBy>HP</cp:lastModifiedBy>
  <cp:revision>77</cp:revision>
  <dcterms:created xsi:type="dcterms:W3CDTF">2018-11-01T09:16:21Z</dcterms:created>
  <dcterms:modified xsi:type="dcterms:W3CDTF">2020-05-22T09:20:34Z</dcterms:modified>
</cp:coreProperties>
</file>