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5"/>
  </p:notesMasterIdLst>
  <p:sldIdLst>
    <p:sldId id="256" r:id="rId2"/>
    <p:sldId id="257" r:id="rId3"/>
    <p:sldId id="258" r:id="rId4"/>
    <p:sldId id="267" r:id="rId5"/>
    <p:sldId id="268" r:id="rId6"/>
    <p:sldId id="269" r:id="rId7"/>
    <p:sldId id="270" r:id="rId8"/>
    <p:sldId id="260" r:id="rId9"/>
    <p:sldId id="259" r:id="rId10"/>
    <p:sldId id="271" r:id="rId11"/>
    <p:sldId id="261" r:id="rId12"/>
    <p:sldId id="266" r:id="rId13"/>
    <p:sldId id="264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E544A-E1B3-441C-86CD-FD366F3D70A0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94DEA6-85BD-4B8F-AFDD-6D649052C6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958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94DEA6-85BD-4B8F-AFDD-6D649052C61A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569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F58E24-8539-4A86-A7D5-54DDBBB528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3DD319-9442-4E5C-9174-39308221A3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6BD48-36F6-4E1C-A21A-024D14EC0A4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B8B923-4A70-42C5-BD78-88C0C43A14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BCE28F-F952-4C8E-98C7-9B2BC86546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73A494-B032-4B8F-9F2D-DB57A50E2A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D2BFFA-6C7D-45AB-8A4B-CF76EAE8223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AA1085-DB7A-42B0-8563-AD022D3065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C135DF-4324-4C83-9423-13A0762CFE2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63A14-2072-478E-95BF-EEEACEBA7F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4B8419-E416-418C-A495-1B045957AB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6441E729-EC4A-4388-B154-349A86AC0A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familytherapy.com/" TargetMode="External"/><Relationship Id="rId2" Type="http://schemas.openxmlformats.org/officeDocument/2006/relationships/hyperlink" Target="https://www.psychologytoda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>
          <a:xfrm>
            <a:off x="1447800" y="3200400"/>
            <a:ext cx="72390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800" dirty="0" smtClean="0"/>
              <a:t>Тема:  Трудности и ошибки в работе с детьми и подростками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800" dirty="0" smtClean="0"/>
          </a:p>
        </p:txBody>
      </p:sp>
      <p:sp>
        <p:nvSpPr>
          <p:cNvPr id="3078" name="TextBox 8"/>
          <p:cNvSpPr txBox="1">
            <a:spLocks noChangeArrowheads="1"/>
          </p:cNvSpPr>
          <p:nvPr/>
        </p:nvSpPr>
        <p:spPr bwMode="auto">
          <a:xfrm>
            <a:off x="1104900" y="2590800"/>
            <a:ext cx="7315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Кафедра клинической психологии и психотерапии с курсом  ПО</a:t>
            </a:r>
            <a:endParaRPr lang="ru-RU" dirty="0"/>
          </a:p>
        </p:txBody>
      </p:sp>
      <p:pic>
        <p:nvPicPr>
          <p:cNvPr id="3079" name="Picture 4" descr="C:\Users\Катя\Desktop\универ\23UIa6853S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1100" y="0"/>
            <a:ext cx="54229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TextBox 10"/>
          <p:cNvSpPr txBox="1">
            <a:spLocks noChangeArrowheads="1"/>
          </p:cNvSpPr>
          <p:nvPr/>
        </p:nvSpPr>
        <p:spPr bwMode="auto">
          <a:xfrm>
            <a:off x="3200400" y="6248400"/>
            <a:ext cx="3124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/>
              <a:t>Красноярск </a:t>
            </a:r>
            <a:r>
              <a:rPr lang="ru-RU" dirty="0" smtClean="0"/>
              <a:t>2020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9200" y="914400"/>
            <a:ext cx="7498080" cy="4800600"/>
          </a:xfrm>
        </p:spPr>
        <p:txBody>
          <a:bodyPr>
            <a:normAutofit/>
          </a:bodyPr>
          <a:lstStyle/>
          <a:p>
            <a:r>
              <a:rPr lang="ru-RU" dirty="0" smtClean="0"/>
              <a:t>не учтена «вторичная выгода» </a:t>
            </a:r>
            <a:r>
              <a:rPr lang="ru-RU" dirty="0" err="1" smtClean="0"/>
              <a:t>симпто</a:t>
            </a:r>
            <a:r>
              <a:rPr lang="ru-RU" dirty="0" smtClean="0"/>
              <a:t>​</a:t>
            </a:r>
            <a:r>
              <a:rPr lang="ru-RU" dirty="0" err="1" smtClean="0"/>
              <a:t>ма</a:t>
            </a:r>
            <a:r>
              <a:rPr lang="ru-RU" dirty="0" smtClean="0"/>
              <a:t> во время психотерапии;</a:t>
            </a:r>
          </a:p>
          <a:p>
            <a:r>
              <a:rPr lang="ru-RU" dirty="0" smtClean="0"/>
              <a:t>не раскрыто табу на определенные темы при проведении психотерапии;</a:t>
            </a:r>
          </a:p>
          <a:p>
            <a:r>
              <a:rPr lang="ru-RU" dirty="0" smtClean="0"/>
              <a:t>ошибочная маркировка чувств клиента;</a:t>
            </a:r>
          </a:p>
          <a:p>
            <a:r>
              <a:rPr lang="ru-RU" dirty="0" smtClean="0"/>
              <a:t>перенос собственных проекций на жизнь клиента</a:t>
            </a:r>
          </a:p>
          <a:p>
            <a:r>
              <a:rPr lang="ru-RU" dirty="0" smtClean="0"/>
              <a:t>сказать родителям «уйдите/отвалите»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Обстоятельства, приводящие к неудачам в работе с детьми и подростками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95400" y="1828800"/>
            <a:ext cx="7498080" cy="4800600"/>
          </a:xfrm>
        </p:spPr>
        <p:txBody>
          <a:bodyPr>
            <a:normAutofit/>
          </a:bodyPr>
          <a:lstStyle/>
          <a:p>
            <a:r>
              <a:rPr lang="ru-RU" dirty="0" smtClean="0"/>
              <a:t>нечеткое формулирование запроса со стороны </a:t>
            </a:r>
            <a:r>
              <a:rPr lang="ru-RU" dirty="0" err="1" smtClean="0"/>
              <a:t>кли</a:t>
            </a:r>
            <a:r>
              <a:rPr lang="ru-RU" dirty="0" smtClean="0"/>
              <a:t>​</a:t>
            </a:r>
            <a:r>
              <a:rPr lang="ru-RU" dirty="0" err="1" smtClean="0"/>
              <a:t>ента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неправильная интерпретация клиентом информации о целях и характере психотерапии;</a:t>
            </a:r>
          </a:p>
          <a:p>
            <a:r>
              <a:rPr lang="ru-RU" dirty="0" smtClean="0"/>
              <a:t>низкая готовность семьи и подростка к </a:t>
            </a:r>
            <a:r>
              <a:rPr lang="ru-RU" dirty="0" err="1" smtClean="0"/>
              <a:t>изменени</a:t>
            </a:r>
            <a:r>
              <a:rPr lang="ru-RU" dirty="0" smtClean="0"/>
              <a:t>​ям; желание семьи сохранить прежние стереотипы в об​</a:t>
            </a:r>
            <a:r>
              <a:rPr lang="ru-RU" dirty="0" err="1" smtClean="0"/>
              <a:t>ласти</a:t>
            </a:r>
            <a:r>
              <a:rPr lang="ru-RU" dirty="0" smtClean="0"/>
              <a:t> воспитания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Раньше психотерапия с подростками ставила </a:t>
            </a:r>
            <a:r>
              <a:rPr lang="ru-RU" dirty="0" err="1" smtClean="0"/>
              <a:t>сво</a:t>
            </a:r>
            <a:r>
              <a:rPr lang="ru-RU" dirty="0" smtClean="0"/>
              <a:t>​ей основной задачей устранение или исключение </a:t>
            </a:r>
            <a:r>
              <a:rPr lang="ru-RU" dirty="0" err="1" smtClean="0"/>
              <a:t>нежела</a:t>
            </a:r>
            <a:r>
              <a:rPr lang="ru-RU" dirty="0" smtClean="0"/>
              <a:t>​тельного поведения или ответа (агрессии, тиков, фобии). </a:t>
            </a:r>
          </a:p>
          <a:p>
            <a:r>
              <a:rPr lang="ru-RU" dirty="0" smtClean="0"/>
              <a:t>В настоящее время акцент смещен на </a:t>
            </a:r>
            <a:r>
              <a:rPr lang="ru-RU" dirty="0" err="1" smtClean="0"/>
              <a:t>научение</a:t>
            </a:r>
            <a:r>
              <a:rPr lang="ru-RU" dirty="0" smtClean="0"/>
              <a:t> клиента позитивному поведению (уверенность в себе, позитивное мышление, достижение целей и т. д.), активацию ресурсов личности и его окружения.</a:t>
            </a:r>
            <a:endParaRPr lang="ru-RU" dirty="0"/>
          </a:p>
        </p:txBody>
      </p:sp>
      <p:pic>
        <p:nvPicPr>
          <p:cNvPr id="5122" name="Picture 2" descr="http://static.wpe.au.syrahost.com/var/m_0/0a/0a6/45982/499120-cropped-apple-header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0"/>
            <a:ext cx="6934200" cy="15084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Карвасарский</a:t>
            </a:r>
            <a:r>
              <a:rPr lang="ru-RU" dirty="0" smtClean="0"/>
              <a:t> Б. Д. «Психотерапия» (Глава 3 Специальная психология. Психотерапия  у детей и подростков);</a:t>
            </a:r>
          </a:p>
          <a:p>
            <a:r>
              <a:rPr lang="ru-RU" dirty="0" smtClean="0"/>
              <a:t>Кулаков С. А «На приеме у психолога- подросток».</a:t>
            </a:r>
          </a:p>
          <a:p>
            <a:r>
              <a:rPr lang="en-US" u="sng" dirty="0" smtClean="0">
                <a:hlinkClick r:id="rId2"/>
              </a:rPr>
              <a:t>https://www.psychologytoday.com/</a:t>
            </a:r>
            <a:endParaRPr lang="ru-RU" u="sng" dirty="0" smtClean="0"/>
          </a:p>
          <a:p>
            <a:r>
              <a:rPr lang="en-US" u="sng" dirty="0" smtClean="0">
                <a:hlinkClick r:id="rId3"/>
              </a:rPr>
              <a:t>http://www.mifamilytherapy.com/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7708392" cy="19351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Факторы влияющие на течение психических заболеваний в детском и подростковом возрасте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981200"/>
            <a:ext cx="7866888" cy="4267200"/>
          </a:xfrm>
        </p:spPr>
        <p:txBody>
          <a:bodyPr/>
          <a:lstStyle/>
          <a:p>
            <a:r>
              <a:rPr lang="ru-RU" dirty="0" smtClean="0"/>
              <a:t>Наследственность</a:t>
            </a:r>
          </a:p>
          <a:p>
            <a:r>
              <a:rPr lang="ru-RU" dirty="0" smtClean="0"/>
              <a:t>Ход индивидуального развития</a:t>
            </a:r>
          </a:p>
          <a:p>
            <a:r>
              <a:rPr lang="ru-RU" dirty="0" smtClean="0"/>
              <a:t>Возраст и пол</a:t>
            </a:r>
          </a:p>
          <a:p>
            <a:r>
              <a:rPr lang="ru-RU" dirty="0" smtClean="0"/>
              <a:t>«Случайные события»</a:t>
            </a:r>
          </a:p>
          <a:p>
            <a:r>
              <a:rPr lang="ru-RU" dirty="0" smtClean="0"/>
              <a:t>Защитные факторы и т.д.</a:t>
            </a:r>
          </a:p>
        </p:txBody>
      </p:sp>
      <p:pic>
        <p:nvPicPr>
          <p:cNvPr id="13316" name="Picture 4" descr="http://fashionblog4fall.info/photo/56b5ba9a8e7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4819502"/>
            <a:ext cx="6243493" cy="20384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Требования от специалиста в психотерапии детей и подростков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9200" y="1905000"/>
            <a:ext cx="7714488" cy="4343400"/>
          </a:xfrm>
        </p:spPr>
        <p:txBody>
          <a:bodyPr>
            <a:normAutofit/>
          </a:bodyPr>
          <a:lstStyle/>
          <a:p>
            <a:r>
              <a:rPr lang="ru-RU" dirty="0" smtClean="0"/>
              <a:t>Знания и умения: области клинико-психологической диагностики, индивидуальной психотерапии, групповой и семейной психотерапии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Холистическое</a:t>
            </a:r>
            <a:r>
              <a:rPr lang="ru-RU" dirty="0" smtClean="0"/>
              <a:t> (системное) мышление.</a:t>
            </a:r>
          </a:p>
          <a:p>
            <a:endParaRPr lang="ru-RU" dirty="0"/>
          </a:p>
        </p:txBody>
      </p:sp>
      <p:pic>
        <p:nvPicPr>
          <p:cNvPr id="12290" name="Picture 2" descr="https://im0-tub-ru.yandex.net/i?id=215bee7d6bed9affea868d22d9495cbe&amp;n=33&amp;h=215&amp;w=3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524816"/>
            <a:ext cx="3505200" cy="2333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457200"/>
            <a:ext cx="7498080" cy="4800600"/>
          </a:xfrm>
        </p:spPr>
        <p:txBody>
          <a:bodyPr/>
          <a:lstStyle/>
          <a:p>
            <a:r>
              <a:rPr lang="ru-RU" dirty="0" smtClean="0"/>
              <a:t>Как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диагност </a:t>
            </a:r>
            <a:r>
              <a:rPr lang="ru-RU" dirty="0" smtClean="0"/>
              <a:t>психотерапевт суммирует </a:t>
            </a:r>
            <a:r>
              <a:rPr lang="ru-RU" dirty="0" err="1" smtClean="0"/>
              <a:t>инфор</a:t>
            </a:r>
            <a:r>
              <a:rPr lang="ru-RU" dirty="0" smtClean="0"/>
              <a:t>​</a:t>
            </a:r>
            <a:r>
              <a:rPr lang="ru-RU" dirty="0" err="1" smtClean="0"/>
              <a:t>мацию</a:t>
            </a:r>
            <a:r>
              <a:rPr lang="ru-RU" dirty="0" smtClean="0"/>
              <a:t>, полученную от подростка, основываясь на знании психопатологии, возрастной периодизации развития, строит диагностические гипотезы.</a:t>
            </a:r>
            <a:endParaRPr lang="ru-RU" dirty="0"/>
          </a:p>
        </p:txBody>
      </p:sp>
      <p:pic>
        <p:nvPicPr>
          <p:cNvPr id="4098" name="Picture 2" descr="https://im3-tub-ru.yandex.net/i?id=9c137575b23935706ff82bf7acc95b60&amp;n=33&amp;h=215&amp;w=2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1151" y="4267200"/>
            <a:ext cx="2602849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9200" y="533400"/>
            <a:ext cx="7498080" cy="4800600"/>
          </a:xfrm>
        </p:spPr>
        <p:txBody>
          <a:bodyPr/>
          <a:lstStyle/>
          <a:p>
            <a:r>
              <a:rPr lang="ru-RU" b="1" i="1" dirty="0" err="1" smtClean="0">
                <a:solidFill>
                  <a:schemeClr val="accent6">
                    <a:lumMod val="75000"/>
                  </a:schemeClr>
                </a:solidFill>
              </a:rPr>
              <a:t>Психоте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​</a:t>
            </a:r>
            <a:r>
              <a:rPr lang="ru-RU" b="1" i="1" dirty="0" err="1" smtClean="0">
                <a:solidFill>
                  <a:schemeClr val="accent6">
                    <a:lumMod val="75000"/>
                  </a:schemeClr>
                </a:solidFill>
              </a:rPr>
              <a:t>рапевт-консультант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dirty="0" smtClean="0"/>
              <a:t>создает экспериментальные поведен​</a:t>
            </a:r>
            <a:r>
              <a:rPr lang="ru-RU" dirty="0" err="1" smtClean="0"/>
              <a:t>ческие</a:t>
            </a:r>
            <a:r>
              <a:rPr lang="ru-RU" dirty="0" smtClean="0"/>
              <a:t> ситуации для выявления причин эмоциональных и поведенческих отклонений у подростка. </a:t>
            </a:r>
          </a:p>
          <a:p>
            <a:r>
              <a:rPr lang="ru-RU" dirty="0" smtClean="0"/>
              <a:t>Важно не прямо сказать подростку, что делать, а помочь ему найти собственное решение.</a:t>
            </a:r>
          </a:p>
          <a:p>
            <a:endParaRPr lang="ru-RU" dirty="0"/>
          </a:p>
        </p:txBody>
      </p:sp>
      <p:pic>
        <p:nvPicPr>
          <p:cNvPr id="3074" name="Picture 2" descr="https://im0-tub-ru.yandex.net/i?id=f09df82fd3f9d04b4844fcfd3cb7f6bc&amp;n=33&amp;h=215&amp;w=1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4267200"/>
            <a:ext cx="1825964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консультант-партнер </a:t>
            </a:r>
            <a:r>
              <a:rPr lang="ru-RU" dirty="0" smtClean="0"/>
              <a:t>психотерапевт стремится развивать взрослое восприятие мира (Взаимодействие ме​жду партнерами заключается в поиске альтернативных решений проблемы).</a:t>
            </a:r>
          </a:p>
        </p:txBody>
      </p:sp>
      <p:pic>
        <p:nvPicPr>
          <p:cNvPr id="2050" name="Picture 2" descr="http://img.espicture.ru/11/delovyie-kartinki--dlya-prezentaytsii-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3840960"/>
            <a:ext cx="3657600" cy="3017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учитель</a:t>
            </a:r>
            <a:r>
              <a:rPr lang="ru-RU" dirty="0" smtClean="0"/>
              <a:t> психотерапевт обучает ребенка навыкам самоконтроля, адекватного эмоционального реагирования на стрессовые ситуации.</a:t>
            </a:r>
            <a:endParaRPr lang="ru-RU" dirty="0"/>
          </a:p>
        </p:txBody>
      </p:sp>
      <p:pic>
        <p:nvPicPr>
          <p:cNvPr id="1028" name="Picture 4" descr="http://i46.fastpic.ru/big/2013/0617/81/ae34dc39974df10840754e1e495272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505200"/>
            <a:ext cx="3352800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685800"/>
            <a:ext cx="74676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 В подростковом возрасте особенно сложно определить, является ли то или иное поведение проявлением психического заболевания или вариантом нормального развития, особенно в случае так называемых кризисов взросления, которые могут со временем развиться в психическое заболевание или полностью компенсироваться. </a:t>
            </a:r>
          </a:p>
          <a:p>
            <a:endParaRPr lang="ru-RU" sz="2800" dirty="0"/>
          </a:p>
        </p:txBody>
      </p:sp>
      <p:pic>
        <p:nvPicPr>
          <p:cNvPr id="10242" name="Picture 2" descr="https://im2-tub-ru.yandex.net/i?id=749a0b023414d8a61b2cc8a339d67e56&amp;n=33&amp;h=215&amp;w=28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599" y="4443662"/>
            <a:ext cx="3200401" cy="2414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Ошибки в работе с детьми и подростками: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71600" y="1752600"/>
            <a:ext cx="7498080" cy="4495800"/>
          </a:xfrm>
        </p:spPr>
        <p:txBody>
          <a:bodyPr>
            <a:normAutofit/>
          </a:bodyPr>
          <a:lstStyle/>
          <a:p>
            <a:r>
              <a:rPr lang="ru-RU" dirty="0" smtClean="0"/>
              <a:t>ограничение свободы выбора клиента в принятии решений;</a:t>
            </a:r>
          </a:p>
          <a:p>
            <a:r>
              <a:rPr lang="ru-RU" dirty="0" smtClean="0"/>
              <a:t>отсутствие разделения ответственности между пси​</a:t>
            </a:r>
            <a:r>
              <a:rPr lang="ru-RU" dirty="0" err="1" smtClean="0"/>
              <a:t>хотерапевтом</a:t>
            </a:r>
            <a:r>
              <a:rPr lang="ru-RU" dirty="0" smtClean="0"/>
              <a:t> и клиентом за поставленные задачи;</a:t>
            </a:r>
          </a:p>
          <a:p>
            <a:r>
              <a:rPr lang="ru-RU" dirty="0" smtClean="0"/>
              <a:t>низкая мотивация на изменения;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638</TotalTime>
  <Words>428</Words>
  <Application>Microsoft Office PowerPoint</Application>
  <PresentationFormat>Экран (4:3)</PresentationFormat>
  <Paragraphs>39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Corbel</vt:lpstr>
      <vt:lpstr>Gill Sans MT</vt:lpstr>
      <vt:lpstr>Verdana</vt:lpstr>
      <vt:lpstr>Wingdings 2</vt:lpstr>
      <vt:lpstr>Солнцестояние</vt:lpstr>
      <vt:lpstr>   Тема:  Трудности и ошибки в работе с детьми и подростками  </vt:lpstr>
      <vt:lpstr>Факторы влияющие на течение психических заболеваний в детском и подростковом возрасте</vt:lpstr>
      <vt:lpstr>Требования от специалиста в психотерапии детей и подростков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Ошибки в работе с детьми и подростками:</vt:lpstr>
      <vt:lpstr>Презентация PowerPoint</vt:lpstr>
      <vt:lpstr>Обстоятельства, приводящие к неудачам в работе с детьми и подростками</vt:lpstr>
      <vt:lpstr>Презентация PowerPoint</vt:lpstr>
      <vt:lpstr>Источники: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Катя</dc:creator>
  <cp:lastModifiedBy>IRINA KONONENKO</cp:lastModifiedBy>
  <cp:revision>50</cp:revision>
  <cp:lastPrinted>1601-01-01T00:00:00Z</cp:lastPrinted>
  <dcterms:created xsi:type="dcterms:W3CDTF">1601-01-01T00:00:00Z</dcterms:created>
  <dcterms:modified xsi:type="dcterms:W3CDTF">2020-04-14T21:18:34Z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