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65" r:id="rId4"/>
    <p:sldId id="266" r:id="rId5"/>
    <p:sldId id="268" r:id="rId6"/>
    <p:sldId id="269" r:id="rId7"/>
    <p:sldId id="270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89" autoAdjust="0"/>
    <p:restoredTop sz="94607" autoAdjust="0"/>
  </p:normalViewPr>
  <p:slideViewPr>
    <p:cSldViewPr>
      <p:cViewPr varScale="1">
        <p:scale>
          <a:sx n="161" d="100"/>
          <a:sy n="161" d="100"/>
        </p:scale>
        <p:origin x="224" y="2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76908" y="1563638"/>
            <a:ext cx="8334200" cy="8585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cs typeface="Times New Roman" panose="02020603050405020304" pitchFamily="18" charset="0"/>
              </a:rPr>
              <a:t>Лаборатория социальных </a:t>
            </a:r>
            <a:r>
              <a:rPr lang="ru-RU" sz="3200" b="1" dirty="0" err="1">
                <a:cs typeface="Times New Roman" panose="02020603050405020304" pitchFamily="18" charset="0"/>
              </a:rPr>
              <a:t>нейронаук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699792" y="3219822"/>
            <a:ext cx="3995936" cy="91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Arial" pitchFamily="34" charset="0"/>
                <a:cs typeface="Arial" pitchFamily="34" charset="0"/>
              </a:rPr>
              <a:t>Шестерня П.А.</a:t>
            </a:r>
          </a:p>
          <a:p>
            <a:pPr eaLnBrk="1" hangingPunct="1"/>
            <a:r>
              <a:rPr lang="ru-RU" altLang="ru-RU" sz="2000" dirty="0">
                <a:latin typeface="Arial" pitchFamily="34" charset="0"/>
                <a:cs typeface="Arial" pitchFamily="34" charset="0"/>
              </a:rPr>
              <a:t>проректор по научной работе</a:t>
            </a: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987824" y="4371950"/>
            <a:ext cx="331236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30.08.2022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2FC6333-F8C6-48CE-B348-AC1F8E798C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728"/>
            <a:ext cx="1026840" cy="103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3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619672" y="74233"/>
            <a:ext cx="5328592" cy="4452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Требования к соискателям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19522"/>
            <a:ext cx="85689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Присуждена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ученая степень доктора наук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замещающее в высшем учебном заведении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менее половины ставки должности профессорско-преподавательского состава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В течение трех лет, предшествующих дате принятия Ученым советом высшего учебного заведения решения о представлении ходатайства: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научное руководство аспирантом, которому присуждена ученая степень кандидата наук (не менее одного)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научное руководство аспирантов (не менее трех)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не менее двух в среднегодовом исчислении результатов научно исследовательской деятельности (статьи в изданиях перечня ВАК / патенты на изобретение, полезную модель или промышленный образец, разработка новой медицинской технологии, разрешенной к применению в установленном порядке)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опубликованная монография (не менее одной)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руководство научно-исследовательским проектом или грантом по приоритетным направлениям государственной поддержки научной, научно-технической и инновационной деятельности в Красноярском крае, утвержденным Законодательным Собранием края, или по приоритетным направлениям для формирования региональных технологических платформ, утвержденным Губернатором края (не менее одной)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87865" y="4227934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Соискателям в возрасте до 40 лет: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наличие ученой степени доктора наук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соответствие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менее двум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вышеперечисленным критериям</a:t>
            </a:r>
          </a:p>
        </p:txBody>
      </p:sp>
    </p:spTree>
    <p:extLst>
      <p:ext uri="{BB962C8B-B14F-4D97-AF65-F5344CB8AC3E}">
        <p14:creationId xmlns:p14="http://schemas.microsoft.com/office/powerpoint/2010/main" val="220719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5915"/>
              </p:ext>
            </p:extLst>
          </p:nvPr>
        </p:nvGraphicFramePr>
        <p:xfrm>
          <a:off x="110845" y="339502"/>
          <a:ext cx="8925652" cy="4680520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299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4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004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91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33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093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Ф.И.О.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степень/ звание/ должность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Доля ставки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(основное место работы)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Научное руководство аспирантами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Научное руководство аспирантами, которым присуждена ученая степень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Результаты научно-исследовательской деятельности (публикации статей в рецензируемых научных изданиях, рекомендованных ВАК</a:t>
                      </a:r>
                      <a:r>
                        <a:rPr lang="ru-RU" sz="800" baseline="0" dirty="0">
                          <a:effectLst/>
                        </a:rPr>
                        <a:t> /</a:t>
                      </a:r>
                      <a:r>
                        <a:rPr lang="ru-RU" sz="800" dirty="0">
                          <a:effectLst/>
                        </a:rPr>
                        <a:t> патенты на изобретение, полезную модель)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Монографии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Руководство научно-исследовательским проектом или грантом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Винник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Юрий Семенович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общей хирургии имени профессора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М. И. </a:t>
                      </a:r>
                      <a:r>
                        <a:rPr lang="ru-RU" sz="800" dirty="0" err="1">
                          <a:effectLst/>
                        </a:rPr>
                        <a:t>Гульмана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19/6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Гринштейн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Юрий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Исаевич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заведующий кафедрой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терапии ИПО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26/0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Демко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Ирина Владимировна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госпитальной терапии и иммунологии с курсом ПО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53/0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Дмитренко Диана Викторовна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доцент,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медицинской генетики</a:t>
                      </a:r>
                      <a:r>
                        <a:rPr lang="ru-RU" sz="800" baseline="0" dirty="0">
                          <a:effectLst/>
                        </a:rPr>
                        <a:t> и клинической нейрофизиологии ИПО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0,</a:t>
                      </a:r>
                      <a:r>
                        <a:rPr lang="ru-RU" sz="11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27/0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2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Олеговна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д.псн.н</a:t>
                      </a:r>
                      <a:r>
                        <a:rPr lang="ru-RU" sz="800" dirty="0">
                          <a:effectLst/>
                        </a:rPr>
                        <a:t>., профессор, заведующий кафедрой клинической психологии и психотерапии с курсом ПО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6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5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Прокопенко Семен Владимирович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заведующий кафедрой нервных болезней с курсом ПО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1,0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37/5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651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065568"/>
              </p:ext>
            </p:extLst>
          </p:nvPr>
        </p:nvGraphicFramePr>
        <p:xfrm>
          <a:off x="107505" y="123478"/>
          <a:ext cx="8928990" cy="4968552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370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3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42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8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34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63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7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58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Ф.И.О.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степень/звание/должность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Доля ставки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Научное руководство аспирантами</a:t>
                      </a:r>
                      <a:endParaRPr lang="ru-RU" sz="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Научное руководство аспирантами, которым присуждена ученая степень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Результаты научно-исследовательской деятельности (публикации статей в рецензируемых научных изданиях, рекомендованных ВАК / патенты на изобретение, полезную модель)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Монографии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Осуществление руководства научно-исследовательским проектом или грантом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Рукша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Татьяна Геннадьевна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заведующий кафедрой патологической физиологии имени профессора </a:t>
                      </a:r>
                      <a:r>
                        <a:rPr lang="ru-RU" sz="800" dirty="0" err="1">
                          <a:effectLst/>
                        </a:rPr>
                        <a:t>В.В.Иванова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14/0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3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</a:rPr>
                        <a:t>Цхай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Виталий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Борисович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д.м.н., профессор,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заведующий кафедрой </a:t>
                      </a: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</a:rPr>
                        <a:t>перинатологии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, акушерства и гинекологии лечебного факультета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27/0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07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Соискатели возрасте до 40 лет</a:t>
                      </a: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49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Наркевич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Артём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Николаевич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доцент,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декан лечебного факультета</a:t>
                      </a:r>
                      <a:endParaRPr lang="ru-RU" sz="8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1,0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4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78/0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2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65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Палкина Надежда Владимировна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д.м.н., доцент кафедры патологической физиологии имени профессора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В.В. Иванова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10/0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8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Чернова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Анна Александровна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д.м.н., доцент, профессор кафедры факультетской терапии</a:t>
                      </a:r>
                      <a:endParaRPr lang="ru-RU" sz="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</a:rPr>
                        <a:t>-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15/1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1</a:t>
                      </a:r>
                      <a:endParaRPr lang="ru-RU" sz="11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7289" marR="2728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232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CB74E4A-8991-C9DD-4A73-620CA028B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019" y="627534"/>
            <a:ext cx="5639962" cy="364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1">
            <a:extLst>
              <a:ext uri="{FF2B5EF4-FFF2-40B4-BE49-F238E27FC236}">
                <a16:creationId xmlns:a16="http://schemas.microsoft.com/office/drawing/2014/main" id="{83330408-A414-8D2D-E9F4-398D0C44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752" y="699542"/>
            <a:ext cx="4392488" cy="709588"/>
          </a:xfrm>
        </p:spPr>
        <p:txBody>
          <a:bodyPr>
            <a:normAutofit fontScale="90000"/>
          </a:bodyPr>
          <a:lstStyle/>
          <a:p>
            <a:r>
              <a:rPr lang="ru-RU" dirty="0"/>
              <a:t>ЗЕРКАЛЬНЫЕ </a:t>
            </a:r>
            <a:br>
              <a:rPr lang="ru-RU" dirty="0"/>
            </a:br>
            <a:r>
              <a:rPr lang="ru-RU" dirty="0"/>
              <a:t>лаборатории</a:t>
            </a:r>
            <a:endParaRPr lang="en-US" dirty="0"/>
          </a:p>
        </p:txBody>
      </p:sp>
      <p:pic>
        <p:nvPicPr>
          <p:cNvPr id="1026" name="Picture 2" descr="Высшая школа экономики — Википедия">
            <a:extLst>
              <a:ext uri="{FF2B5EF4-FFF2-40B4-BE49-F238E27FC236}">
                <a16:creationId xmlns:a16="http://schemas.microsoft.com/office/drawing/2014/main" id="{E973A381-DADE-6200-E794-162BD5322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6256" y="149423"/>
            <a:ext cx="2040591" cy="203152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Box 3"/>
          <p:cNvSpPr txBox="1"/>
          <p:nvPr/>
        </p:nvSpPr>
        <p:spPr>
          <a:xfrm>
            <a:off x="470153" y="2427734"/>
            <a:ext cx="8382000" cy="23762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b="1" dirty="0"/>
              <a:t>Лаборатория социальных </a:t>
            </a:r>
            <a:r>
              <a:rPr lang="ru-RU" b="1" dirty="0" err="1"/>
              <a:t>нейронаук</a:t>
            </a:r>
            <a:endParaRPr lang="ru-RU" b="1" dirty="0"/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dirty="0" err="1"/>
              <a:t>КрасГМУ</a:t>
            </a:r>
            <a:r>
              <a:rPr lang="ru-RU" dirty="0"/>
              <a:t> им. проф. </a:t>
            </a:r>
            <a:r>
              <a:rPr lang="ru-RU" dirty="0" err="1"/>
              <a:t>В.Ф.Войно</a:t>
            </a:r>
            <a:r>
              <a:rPr lang="ru-RU" dirty="0"/>
              <a:t>-Ясенецкого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/>
              <a:t>руководитель д.б.н., </a:t>
            </a:r>
            <a:r>
              <a:rPr lang="ru-RU" dirty="0" err="1"/>
              <a:t>Ph.D</a:t>
            </a:r>
            <a:r>
              <a:rPr lang="ru-RU" dirty="0"/>
              <a:t>., доцент Лопатина Ольга Леонидовна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dirty="0"/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b="1" dirty="0"/>
              <a:t>Лаборатория социальной и когнитивной информатики</a:t>
            </a:r>
            <a:r>
              <a:rPr lang="ru-RU" dirty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/>
              <a:t>Санкт-Петербургской школы социальных наук и востоковедения НИУ ВШЭ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dirty="0"/>
              <a:t>руководитель </a:t>
            </a:r>
            <a:r>
              <a:rPr lang="ru-RU" dirty="0" err="1"/>
              <a:t>к.социол.н</a:t>
            </a:r>
            <a:r>
              <a:rPr lang="ru-RU" dirty="0"/>
              <a:t>. Кольцова Елена Юрьевна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ru-RU" sz="1100" dirty="0"/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1200" b="1" dirty="0"/>
              <a:t>- победители конкурса грантов  «Зеркальные лаборатории НИУ ВШЭ» в рамках стратегических проектов Программы 2030</a:t>
            </a:r>
            <a:r>
              <a:rPr lang="ru-RU" sz="1100" dirty="0"/>
              <a:t> 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endParaRPr lang="ru-RU" sz="1100" dirty="0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527A8B5-974B-F4FC-B567-3D04A35D4D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728"/>
            <a:ext cx="1962944" cy="198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20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419622"/>
            <a:ext cx="8280920" cy="3554795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pPr algn="just"/>
            <a:r>
              <a:rPr lang="ru-RU" dirty="0"/>
              <a:t>Настоящее исследование предполагает экспериментальный и </a:t>
            </a:r>
            <a:r>
              <a:rPr lang="ru-RU" dirty="0" err="1"/>
              <a:t>квазиэкспериментальный</a:t>
            </a:r>
            <a:r>
              <a:rPr lang="ru-RU" dirty="0"/>
              <a:t> дизайн с анализом и обоснованием возможности использовать </a:t>
            </a:r>
          </a:p>
          <a:p>
            <a:pPr marL="285666" indent="-285666" algn="just">
              <a:buFont typeface="Arial" panose="020B0604020202020204" pitchFamily="34" charset="0"/>
              <a:buChar char="•"/>
            </a:pPr>
            <a:r>
              <a:rPr lang="ru-RU" dirty="0"/>
              <a:t>объективные маркеры (окситоцин как </a:t>
            </a:r>
            <a:r>
              <a:rPr lang="ru-RU" dirty="0" err="1"/>
              <a:t>биомаркер</a:t>
            </a:r>
            <a:r>
              <a:rPr lang="ru-RU" dirty="0"/>
              <a:t> и распознавание эмоциональных реакций участников коммуникации посредством автоматизированных решений как цифровой маркер) для оценки качества эмоциональной реакции на общение,</a:t>
            </a:r>
          </a:p>
          <a:p>
            <a:pPr marL="285666" indent="-285666" algn="just">
              <a:buFont typeface="Arial" panose="020B0604020202020204" pitchFamily="34" charset="0"/>
              <a:buChar char="•"/>
            </a:pPr>
            <a:r>
              <a:rPr lang="ru-RU" dirty="0"/>
              <a:t>опросные методы и методы наблюдения как основа исследования, позволяющая проверить гипотезы о влиянии формата опосредованной коммуникации на психоэмоциональное состояние и качество общения консервативными методами. </a:t>
            </a:r>
          </a:p>
          <a:p>
            <a:pPr algn="just"/>
            <a:br>
              <a:rPr lang="ru-RU" sz="1350" dirty="0"/>
            </a:br>
            <a:endParaRPr lang="ru-RU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CDE22E-9ED7-85E7-5B63-EDD8E7542BA7}"/>
              </a:ext>
            </a:extLst>
          </p:cNvPr>
          <p:cNvSpPr txBox="1"/>
          <p:nvPr/>
        </p:nvSpPr>
        <p:spPr>
          <a:xfrm>
            <a:off x="395536" y="339502"/>
            <a:ext cx="7992888" cy="8402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pitchFamily="34" charset="0"/>
            </a:pPr>
            <a:r>
              <a:rPr lang="ru-RU" sz="1800" dirty="0"/>
              <a:t>Проект </a:t>
            </a:r>
            <a:r>
              <a:rPr lang="ru-RU" sz="1800" b="1" dirty="0"/>
              <a:t>«Воспринимаемое качество общения в реальных и компьютерно-опосредованных встречах и его объективные измерения на примере окситоцина и мимических маркеров»</a:t>
            </a: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58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994" y="512148"/>
            <a:ext cx="8205944" cy="3970293"/>
          </a:xfrm>
          <a:prstGeom prst="rect">
            <a:avLst/>
          </a:prstGeom>
          <a:noFill/>
        </p:spPr>
        <p:txBody>
          <a:bodyPr wrap="square" lIns="91417" tIns="45708" rIns="91417" bIns="45708" rtlCol="0">
            <a:spAutoFit/>
          </a:bodyPr>
          <a:lstStyle/>
          <a:p>
            <a:r>
              <a:rPr lang="ru-RU" b="1" dirty="0"/>
              <a:t>Лаборатория социальных </a:t>
            </a:r>
            <a:r>
              <a:rPr lang="ru-RU" b="1" dirty="0" err="1"/>
              <a:t>нейронаук</a:t>
            </a:r>
            <a:r>
              <a:rPr lang="ru-RU" b="1" dirty="0"/>
              <a:t>: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опыт исследования </a:t>
            </a:r>
            <a:r>
              <a:rPr lang="ru-RU" dirty="0" err="1"/>
              <a:t>биомаркеров</a:t>
            </a:r>
            <a:endParaRPr lang="ru-RU" dirty="0"/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опыт фундаментальных исследований в области социальных взаимодействий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владение методами анализа биологических образцов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endParaRPr lang="ru-RU" dirty="0"/>
          </a:p>
          <a:p>
            <a:endParaRPr lang="ru-RU" dirty="0"/>
          </a:p>
          <a:p>
            <a:r>
              <a:rPr lang="ru-RU" b="1" dirty="0"/>
              <a:t>Лаборатория социальной и когнитивной информатики: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опыт исследования различных психологических состояний и черт людей и их связи с поведением онлайн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опыт анализа экспериментальных данных с помощью моделирования структурными уравнениями и многоуровневыми регрессиями с интеракциями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отсутствие опыта связывания данных о субъективных психоэмоциональных состояний и коммуникативного поведения с объективными биологическими показателями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2993" y="87474"/>
            <a:ext cx="4123198" cy="369308"/>
          </a:xfrm>
          <a:prstGeom prst="rect">
            <a:avLst/>
          </a:prstGeom>
          <a:noFill/>
        </p:spPr>
        <p:txBody>
          <a:bodyPr wrap="none" lIns="91417" tIns="45708" rIns="91417" bIns="45708" rtlCol="0">
            <a:spAutoFit/>
          </a:bodyPr>
          <a:lstStyle/>
          <a:p>
            <a:r>
              <a:rPr lang="ru-RU" b="1" dirty="0"/>
              <a:t>АКЦЕНТ НА МЕЖДИСЦИПЛИНАРНОСТЬ</a:t>
            </a:r>
          </a:p>
        </p:txBody>
      </p:sp>
      <p:sp>
        <p:nvSpPr>
          <p:cNvPr id="6" name="AutoShape 4" descr="Круглые стрелки обновления – Бесплатные иконки: стрелы"/>
          <p:cNvSpPr>
            <a:spLocks noChangeAspect="1" noChangeArrowheads="1"/>
          </p:cNvSpPr>
          <p:nvPr/>
        </p:nvSpPr>
        <p:spPr bwMode="auto">
          <a:xfrm>
            <a:off x="65131" y="-102394"/>
            <a:ext cx="30469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endParaRPr lang="ru-RU" sz="1350"/>
          </a:p>
        </p:txBody>
      </p:sp>
    </p:spTree>
    <p:extLst>
      <p:ext uri="{BB962C8B-B14F-4D97-AF65-F5344CB8AC3E}">
        <p14:creationId xmlns:p14="http://schemas.microsoft.com/office/powerpoint/2010/main" val="246137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83518"/>
            <a:ext cx="8565854" cy="3843207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algn="ctr"/>
            <a:r>
              <a:rPr lang="ru-RU" sz="3200" b="1" dirty="0"/>
              <a:t>Лаборатория создается с целью проведения: </a:t>
            </a:r>
          </a:p>
          <a:p>
            <a:pPr algn="just"/>
            <a:endParaRPr lang="ru-RU" sz="1350" dirty="0"/>
          </a:p>
          <a:p>
            <a:pPr marL="285666" indent="-285666" algn="just">
              <a:buFontTx/>
              <a:buChar char="-"/>
            </a:pPr>
            <a:r>
              <a:rPr lang="ru-RU" b="1" dirty="0"/>
              <a:t>междисциплинарных исследований в области оценки качества эмоциональных реакций и межличностного общения при различных нарушениях пластичности головного мозга и иных заболеваниях </a:t>
            </a:r>
            <a:r>
              <a:rPr lang="ru-RU" dirty="0"/>
              <a:t>через регистрацию объективных маркеров (</a:t>
            </a:r>
            <a:r>
              <a:rPr lang="ru-RU" dirty="0" err="1"/>
              <a:t>биомаркеры</a:t>
            </a:r>
            <a:r>
              <a:rPr lang="ru-RU" dirty="0"/>
              <a:t>, распознавание эмоциональных реакций участников коммуникации посредством автоматизированных решений как цифровой маркер) и применение опросных методов и методов наблюдения у человека</a:t>
            </a:r>
          </a:p>
          <a:p>
            <a:pPr algn="just"/>
            <a:endParaRPr lang="ru-RU" dirty="0"/>
          </a:p>
          <a:p>
            <a:pPr marL="285666" indent="-285666" algn="just">
              <a:buFontTx/>
              <a:buChar char="-"/>
            </a:pPr>
            <a:r>
              <a:rPr lang="ru-RU" b="1" dirty="0"/>
              <a:t>трансляционных исследований в области изучения </a:t>
            </a:r>
            <a:r>
              <a:rPr lang="ru-RU" b="1" dirty="0" err="1"/>
              <a:t>нейропластичности</a:t>
            </a:r>
            <a:r>
              <a:rPr lang="ru-RU" b="1" dirty="0"/>
              <a:t> головного мозга при физиологических и патологических состояниях</a:t>
            </a:r>
            <a:r>
              <a:rPr lang="ru-RU" dirty="0"/>
              <a:t>, в том числе с использованием моделирования различных состояний на экспериментальных животных</a:t>
            </a:r>
          </a:p>
        </p:txBody>
      </p:sp>
    </p:spTree>
    <p:extLst>
      <p:ext uri="{BB962C8B-B14F-4D97-AF65-F5344CB8AC3E}">
        <p14:creationId xmlns:p14="http://schemas.microsoft.com/office/powerpoint/2010/main" val="2008286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2240" y="196036"/>
            <a:ext cx="8565854" cy="3908738"/>
          </a:xfrm>
          <a:prstGeom prst="rect">
            <a:avLst/>
          </a:prstGeom>
        </p:spPr>
        <p:txBody>
          <a:bodyPr wrap="square" lIns="91417" tIns="45708" rIns="91417" bIns="45708">
            <a:spAutoFit/>
          </a:bodyPr>
          <a:lstStyle/>
          <a:p>
            <a:pPr algn="ctr"/>
            <a:r>
              <a:rPr lang="ru-RU" sz="3200" b="1" dirty="0"/>
              <a:t>Задачи лаборатории: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Изучение молекулярных механизмов </a:t>
            </a:r>
            <a:r>
              <a:rPr lang="ru-RU" dirty="0" err="1"/>
              <a:t>нейропластичности</a:t>
            </a:r>
            <a:r>
              <a:rPr lang="ru-RU" dirty="0"/>
              <a:t> головного мозга при принятии решений и/или социальных взаимодействий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Оценка молекулярных механизмов влияния окситоцина на </a:t>
            </a:r>
            <a:r>
              <a:rPr lang="ru-RU" dirty="0" err="1"/>
              <a:t>нейропластичность</a:t>
            </a:r>
            <a:r>
              <a:rPr lang="ru-RU" dirty="0"/>
              <a:t> головного мозга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Разработка новых методов ранней диагностики заболеваний, ассоциированных с нарушением социально-эмоциональной сферы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Создание моделей апробации и трансляции новых методов диагностики нарушений социального поведения при заболеваниях головного мозга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Разработка новых подходов к коррекции нарушений социального поведения при заболеваниях головного мозга и иных патологиях</a:t>
            </a:r>
          </a:p>
          <a:p>
            <a:pPr marL="285666" indent="-285666">
              <a:buFont typeface="Arial" panose="020B0604020202020204" pitchFamily="34" charset="0"/>
              <a:buChar char="•"/>
            </a:pPr>
            <a:r>
              <a:rPr lang="ru-RU" dirty="0"/>
              <a:t>Совершенствование системы базовой медицинской подготовки студентов и последипломной подготовки аспирантов в области компетенций Лаборатории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527349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1">
            <a:extLst>
              <a:ext uri="{FF2B5EF4-FFF2-40B4-BE49-F238E27FC236}">
                <a16:creationId xmlns:a16="http://schemas.microsoft.com/office/drawing/2014/main" id="{A5CE230C-88EB-249E-1AC1-F417268801D8}"/>
              </a:ext>
            </a:extLst>
          </p:cNvPr>
          <p:cNvSpPr txBox="1">
            <a:spLocks/>
          </p:cNvSpPr>
          <p:nvPr/>
        </p:nvSpPr>
        <p:spPr>
          <a:xfrm>
            <a:off x="457200" y="4835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/>
              <a:t>ПРОЕКТ РЕШЕНИЯ УЧЕНОГО СОВЕТА </a:t>
            </a:r>
            <a:br>
              <a:rPr lang="ru-RU" sz="2800" b="1" dirty="0"/>
            </a:br>
            <a:r>
              <a:rPr lang="ru-RU" sz="2800" b="1" dirty="0"/>
              <a:t>Протокол №10 от 30.08.2022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8966420-0151-E7E5-6C77-6E27F9AC78CB}"/>
              </a:ext>
            </a:extLst>
          </p:cNvPr>
          <p:cNvSpPr txBox="1">
            <a:spLocks/>
          </p:cNvSpPr>
          <p:nvPr/>
        </p:nvSpPr>
        <p:spPr>
          <a:xfrm>
            <a:off x="575556" y="2062833"/>
            <a:ext cx="7992888" cy="1663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ru-RU" sz="2399" b="1" dirty="0"/>
              <a:t>Организовать Лабораторию социальных </a:t>
            </a:r>
            <a:r>
              <a:rPr lang="ru-RU" sz="2399" b="1" dirty="0" err="1"/>
              <a:t>нейронаук</a:t>
            </a:r>
            <a:r>
              <a:rPr lang="ru-RU" sz="2399" b="1" dirty="0"/>
              <a:t> в качестве самостоятельного структурного подразделения первого уровня</a:t>
            </a:r>
            <a:r>
              <a:rPr lang="ru-RU" sz="2400" b="1" dirty="0"/>
              <a:t>. 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ru-RU" sz="2000" b="1" i="1" dirty="0"/>
              <a:t>               Исполнение – сентябрь 2022 г.</a:t>
            </a:r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r>
              <a:rPr lang="ru-RU" sz="2000" b="1" i="1" dirty="0"/>
              <a:t>               Ответственные – Шестерня П.А., Лопатина О.Л.</a:t>
            </a: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ru-RU" sz="1000" dirty="0"/>
          </a:p>
          <a:p>
            <a:pPr marL="0" indent="0">
              <a:lnSpc>
                <a:spcPct val="80000"/>
              </a:lnSpc>
              <a:buNone/>
            </a:pPr>
            <a:endParaRPr lang="ru-RU" sz="2400" b="1" dirty="0"/>
          </a:p>
          <a:p>
            <a:pPr marL="0" indent="0">
              <a:lnSpc>
                <a:spcPct val="70000"/>
              </a:lnSpc>
              <a:buFont typeface="Arial" pitchFamily="34" charset="0"/>
              <a:buNone/>
            </a:pPr>
            <a:endParaRPr lang="ru-RU" sz="2000" i="1" dirty="0"/>
          </a:p>
          <a:p>
            <a:pPr marL="0" indent="0">
              <a:buFont typeface="Arial" pitchFamily="34" charset="0"/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765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04800" y="705048"/>
            <a:ext cx="8568952" cy="1944216"/>
          </a:xfrm>
        </p:spPr>
        <p:txBody>
          <a:bodyPr>
            <a:normAutofit fontScale="90000"/>
          </a:bodyPr>
          <a:lstStyle/>
          <a:p>
            <a:pPr>
              <a:lnSpc>
                <a:spcPct val="140000"/>
              </a:lnSpc>
            </a:pPr>
            <a:r>
              <a:rPr lang="ru-RU" sz="2800" b="1" dirty="0"/>
              <a:t>Кандидатуры сотрудников </a:t>
            </a:r>
            <a:br>
              <a:rPr lang="ru-RU" sz="2800" b="1" dirty="0"/>
            </a:br>
            <a:r>
              <a:rPr lang="ru-RU" sz="2800" b="1" dirty="0"/>
              <a:t>на получение социальной выплаты </a:t>
            </a:r>
            <a:br>
              <a:rPr lang="ru-RU" sz="2800" b="1" dirty="0"/>
            </a:br>
            <a:r>
              <a:rPr lang="ru-RU" sz="2800" b="1" dirty="0"/>
              <a:t>научно-педагогическим работникам высшей квалификации</a:t>
            </a:r>
            <a:br>
              <a:rPr lang="ru-RU" sz="2800" b="1" dirty="0"/>
            </a:br>
            <a:r>
              <a:rPr lang="ru-RU" sz="2800" b="1" dirty="0"/>
              <a:t>в 2023 году</a:t>
            </a: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699792" y="3219822"/>
            <a:ext cx="3995936" cy="918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sz="2000" dirty="0">
                <a:latin typeface="Arial" pitchFamily="34" charset="0"/>
                <a:cs typeface="Arial" pitchFamily="34" charset="0"/>
              </a:rPr>
              <a:t>Шестерня П.А.</a:t>
            </a:r>
          </a:p>
          <a:p>
            <a:pPr eaLnBrk="1" hangingPunct="1"/>
            <a:r>
              <a:rPr lang="ru-RU" altLang="ru-RU" sz="2000" dirty="0">
                <a:latin typeface="Arial" pitchFamily="34" charset="0"/>
                <a:cs typeface="Arial" pitchFamily="34" charset="0"/>
              </a:rPr>
              <a:t>проректор по научной работе</a:t>
            </a: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987824" y="4371950"/>
            <a:ext cx="331236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30.08.2022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2FC6333-F8C6-48CE-B348-AC1F8E798C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5728"/>
            <a:ext cx="1026840" cy="103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184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/>
          <p:nvPr/>
        </p:nvPicPr>
        <p:blipFill rotWithShape="1">
          <a:blip r:embed="rId2"/>
          <a:srcRect l="36683" t="16197" r="35708" b="24248"/>
          <a:stretch/>
        </p:blipFill>
        <p:spPr bwMode="auto">
          <a:xfrm>
            <a:off x="611560" y="537524"/>
            <a:ext cx="3528392" cy="40504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Рисунок 14"/>
          <p:cNvPicPr/>
          <p:nvPr/>
        </p:nvPicPr>
        <p:blipFill rotWithShape="1">
          <a:blip r:embed="rId3"/>
          <a:srcRect l="32614" t="24820" r="31998" b="9343"/>
          <a:stretch/>
        </p:blipFill>
        <p:spPr bwMode="auto">
          <a:xfrm>
            <a:off x="4788024" y="537525"/>
            <a:ext cx="3528392" cy="40504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115919" y="4659982"/>
            <a:ext cx="48263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Отчетный период за 30.08.2019-30.08.2022 гг.</a:t>
            </a: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713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1037</Words>
  <Application>Microsoft Macintosh PowerPoint</Application>
  <PresentationFormat>Экран (16:9)</PresentationFormat>
  <Paragraphs>197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Лаборатория социальных нейронаук</vt:lpstr>
      <vt:lpstr>ЗЕРКАЛЬНЫЕ  лаборатории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Кандидатуры сотрудников  на получение социальной выплаты  научно-педагогическим работникам высшей квалификации в 2023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В. Рагулева</dc:creator>
  <cp:lastModifiedBy>Павел Шестерня</cp:lastModifiedBy>
  <cp:revision>81</cp:revision>
  <cp:lastPrinted>2022-08-29T06:24:16Z</cp:lastPrinted>
  <dcterms:created xsi:type="dcterms:W3CDTF">2022-08-22T08:56:44Z</dcterms:created>
  <dcterms:modified xsi:type="dcterms:W3CDTF">2022-08-30T06:03:01Z</dcterms:modified>
</cp:coreProperties>
</file>