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0"/>
  </p:notesMasterIdLst>
  <p:handoutMasterIdLst>
    <p:handoutMasterId r:id="rId41"/>
  </p:handoutMasterIdLst>
  <p:sldIdLst>
    <p:sldId id="720" r:id="rId2"/>
    <p:sldId id="728" r:id="rId3"/>
    <p:sldId id="795" r:id="rId4"/>
    <p:sldId id="790" r:id="rId5"/>
    <p:sldId id="792" r:id="rId6"/>
    <p:sldId id="791" r:id="rId7"/>
    <p:sldId id="794" r:id="rId8"/>
    <p:sldId id="793" r:id="rId9"/>
    <p:sldId id="809" r:id="rId10"/>
    <p:sldId id="841" r:id="rId11"/>
    <p:sldId id="742" r:id="rId12"/>
    <p:sldId id="757" r:id="rId13"/>
    <p:sldId id="758" r:id="rId14"/>
    <p:sldId id="805" r:id="rId15"/>
    <p:sldId id="806" r:id="rId16"/>
    <p:sldId id="797" r:id="rId17"/>
    <p:sldId id="800" r:id="rId18"/>
    <p:sldId id="810" r:id="rId19"/>
    <p:sldId id="802" r:id="rId20"/>
    <p:sldId id="804" r:id="rId21"/>
    <p:sldId id="807" r:id="rId22"/>
    <p:sldId id="812" r:id="rId23"/>
    <p:sldId id="815" r:id="rId24"/>
    <p:sldId id="816" r:id="rId25"/>
    <p:sldId id="818" r:id="rId26"/>
    <p:sldId id="759" r:id="rId27"/>
    <p:sldId id="821" r:id="rId28"/>
    <p:sldId id="842" r:id="rId29"/>
    <p:sldId id="825" r:id="rId30"/>
    <p:sldId id="778" r:id="rId31"/>
    <p:sldId id="779" r:id="rId32"/>
    <p:sldId id="780" r:id="rId33"/>
    <p:sldId id="826" r:id="rId34"/>
    <p:sldId id="835" r:id="rId35"/>
    <p:sldId id="827" r:id="rId36"/>
    <p:sldId id="831" r:id="rId37"/>
    <p:sldId id="832" r:id="rId38"/>
    <p:sldId id="839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CB2F79-139E-44FF-863D-84C4EFDB44A0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E24A567-C1FE-4E8E-AD1E-CEBA839C751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3BC7730-F14E-4AFB-A5CC-1A9C70C36485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1842AA0-C0DB-4C97-B646-B1A70008FA3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D6745-22E9-4214-9F88-0921BF95516B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FBDBA-4628-4DE9-B4A8-67C2FD2858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206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9A442-BC7A-4737-8206-5E7A00C7F271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F74EF-A52D-4367-8DF9-5D434747BD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715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82FB-94DF-44C8-BA58-F0067077B606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E7259-9F2D-4ABD-922B-6EC874F9DA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335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66962-55F5-45C9-AC3D-1498AE3F0D0E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B892B-5EF3-455A-8AA3-5BF529CCCB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243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FBC82-1F2C-48E5-AEF0-1B5238F476E9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49F0D-C935-4710-98EB-D2FE77F830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54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2AF40-9976-410E-B191-274469CAE069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5C26E-43DB-49DF-B7FD-FFE6174B13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844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817C-85B7-4533-9BAF-9DA71B65DCBA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1A4BD-BB55-4E80-A7FB-3D9EA52356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654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318DE-7D72-486D-9E87-5446D698BAF5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A2757-5111-4FBB-A961-9076725C3F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192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58EC-0E68-4DF1-983C-E3D7C2354CAD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8DDC-F3DD-45EE-8AF8-267881CB93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1543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BBCB0-0722-49C1-A9F7-D06CAF5BCE9F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47F20-839E-4F6C-9C33-4D0A9EF7E7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399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17810-FDFF-4378-9EA4-9646C1A8A83B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E6884-623F-4B67-87B0-0F90BA08CB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444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78D6FA-780F-4590-9D83-9B6DFB730DE0}" type="datetimeFigureOut">
              <a:rPr lang="ru-RU"/>
              <a:pPr>
                <a:defRPr/>
              </a:pPr>
              <a:t>11.05.2021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E71F7253-3455-4750-A764-E03F4BB662E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547688" indent="-411163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125538"/>
            <a:ext cx="89757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ru-RU" altLang="ru-RU" sz="3600" b="1" dirty="0">
                <a:solidFill>
                  <a:schemeClr val="accent2"/>
                </a:solidFill>
              </a:rPr>
              <a:t>Разработка рабочих программ </a:t>
            </a:r>
          </a:p>
          <a:p>
            <a:pPr algn="ctr"/>
            <a:r>
              <a:rPr lang="ru-RU" altLang="ru-RU" sz="3600" b="1" dirty="0">
                <a:solidFill>
                  <a:schemeClr val="accent2"/>
                </a:solidFill>
              </a:rPr>
              <a:t>учебных предметов / </a:t>
            </a:r>
          </a:p>
          <a:p>
            <a:pPr algn="ctr"/>
            <a:r>
              <a:rPr lang="ru-RU" altLang="ru-RU" sz="3600" b="1" dirty="0">
                <a:solidFill>
                  <a:schemeClr val="accent2"/>
                </a:solidFill>
              </a:rPr>
              <a:t>коррекционных курсов в соответствии </a:t>
            </a:r>
          </a:p>
          <a:p>
            <a:pPr algn="ctr"/>
            <a:r>
              <a:rPr lang="ru-RU" altLang="ru-RU" sz="3600" b="1" dirty="0">
                <a:solidFill>
                  <a:schemeClr val="accent2"/>
                </a:solidFill>
              </a:rPr>
              <a:t>с требованиями ФГОС образования </a:t>
            </a:r>
          </a:p>
          <a:p>
            <a:pPr algn="ctr"/>
            <a:r>
              <a:rPr lang="ru-RU" altLang="ru-RU" sz="3600" b="1" dirty="0">
                <a:solidFill>
                  <a:schemeClr val="accent2"/>
                </a:solidFill>
              </a:rPr>
              <a:t>обучающихся с умственной отсталостью (интеллектуальными нарушениями)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59024"/>
          </a:xfrm>
        </p:spPr>
        <p:txBody>
          <a:bodyPr/>
          <a:lstStyle/>
          <a:p>
            <a:pPr fontAlgn="auto">
              <a:lnSpc>
                <a:spcPts val="2700"/>
              </a:lnSpc>
              <a:spcAft>
                <a:spcPts val="0"/>
              </a:spcAft>
              <a:defRPr/>
            </a:pPr>
            <a:r>
              <a:rPr lang="ru-RU" sz="3600" dirty="0">
                <a:solidFill>
                  <a:srgbClr val="C00000"/>
                </a:solidFill>
                <a:effectLst/>
              </a:rPr>
              <a:t>В</a:t>
            </a:r>
            <a:r>
              <a:rPr lang="ru-RU" dirty="0">
                <a:solidFill>
                  <a:srgbClr val="C00000"/>
                </a:solidFill>
                <a:effectLst/>
              </a:rPr>
              <a:t> </a:t>
            </a:r>
            <a:r>
              <a:rPr lang="ru-RU" sz="3100" dirty="0">
                <a:solidFill>
                  <a:srgbClr val="C00000"/>
                </a:solidFill>
                <a:effectLst/>
              </a:rPr>
              <a:t>соответствии ФГОС </a:t>
            </a:r>
            <a:r>
              <a:rPr lang="ru-RU" sz="3100" dirty="0" smtClean="0">
                <a:solidFill>
                  <a:srgbClr val="C00000"/>
                </a:solidFill>
                <a:effectLst/>
              </a:rPr>
              <a:t>ОВЗ рабочие </a:t>
            </a:r>
            <a:r>
              <a:rPr lang="ru-RU" sz="3100" dirty="0">
                <a:solidFill>
                  <a:srgbClr val="C00000"/>
                </a:solidFill>
                <a:effectLst/>
              </a:rPr>
              <a:t>программы отдельных учебных предметов, курсов должны содержать</a:t>
            </a:r>
            <a:r>
              <a:rPr lang="ru-RU" sz="3100" dirty="0" smtClean="0">
                <a:solidFill>
                  <a:srgbClr val="C00000"/>
                </a:solidFill>
                <a:effectLst/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600200"/>
            <a:ext cx="8785225" cy="5068888"/>
          </a:xfrm>
        </p:spPr>
        <p:txBody>
          <a:bodyPr>
            <a:normAutofit fontScale="85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/>
              <a:t>пояснительную записку, в которой конкретизируются цели общего образования с учетом специфики учебного предмета;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/>
              <a:t>общую характеристику учебного предмета, курса;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/>
              <a:t>описание места учебного предмета, курса в учебном плане;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/>
              <a:t>личностные, </a:t>
            </a:r>
            <a:r>
              <a:rPr lang="ru-RU" b="1" u="sng" dirty="0" err="1"/>
              <a:t>метапредметные</a:t>
            </a:r>
            <a:r>
              <a:rPr lang="ru-RU" b="1" u="sng" dirty="0"/>
              <a:t> </a:t>
            </a:r>
            <a:r>
              <a:rPr lang="ru-RU" b="1" dirty="0"/>
              <a:t>и предметные результаты освоения конкретного учебного предмета, курса</a:t>
            </a:r>
            <a:r>
              <a:rPr lang="ru-RU" dirty="0"/>
              <a:t>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/>
              <a:t>содержание учебного предмета, курса;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/>
              <a:t>тематическое планирование с определением основных видов учебной деятельности;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/>
              <a:t>описание учебно-методического и материально-технического обеспечения образовательной деятельности;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u="sng" dirty="0"/>
              <a:t>планируемые результаты изучения учебного предмета, </a:t>
            </a:r>
            <a:r>
              <a:rPr lang="ru-RU" b="1" u="sng" dirty="0" smtClean="0"/>
              <a:t>курса</a:t>
            </a:r>
            <a:r>
              <a:rPr lang="ru-RU" b="1" dirty="0" smtClean="0"/>
              <a:t>.</a:t>
            </a:r>
          </a:p>
          <a:p>
            <a:pPr marL="137160" indent="0" algn="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			</a:t>
            </a:r>
            <a:r>
              <a:rPr lang="ru-RU" sz="2100" dirty="0" smtClean="0"/>
              <a:t>Письмо  МО РФ №</a:t>
            </a:r>
            <a:r>
              <a:rPr lang="en-US" sz="2100" dirty="0" smtClean="0"/>
              <a:t> </a:t>
            </a:r>
            <a:r>
              <a:rPr lang="en-US" sz="2100" dirty="0"/>
              <a:t>08-1786 </a:t>
            </a:r>
            <a:r>
              <a:rPr lang="ru-RU" sz="2100" dirty="0"/>
              <a:t>от</a:t>
            </a:r>
            <a:r>
              <a:rPr lang="en-US" sz="2100" dirty="0"/>
              <a:t> 28.10.2015</a:t>
            </a:r>
            <a:endParaRPr lang="ru-RU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5782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Учебный план 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</a:rPr>
              <a:t>включает:</a:t>
            </a:r>
            <a:endParaRPr lang="ru-R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457200" y="2276475"/>
            <a:ext cx="8578850" cy="40322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altLang="ru-RU" sz="4800" smtClean="0"/>
              <a:t>обязательные предметные области;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4800" smtClean="0"/>
              <a:t> коррекционно-развивающую область.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Предметные области, предметы и отдельные программы</a:t>
            </a:r>
            <a:endParaRPr lang="ru-RU" sz="4000" dirty="0">
              <a:solidFill>
                <a:srgbClr val="8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950" y="647700"/>
          <a:ext cx="9036050" cy="621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7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500">
                <a:tc>
                  <a:txBody>
                    <a:bodyPr/>
                    <a:lstStyle/>
                    <a:p>
                      <a:pPr algn="ctr"/>
                      <a:r>
                        <a:rPr lang="ru-RU" sz="2400" b="1" u="sng" dirty="0" smtClean="0"/>
                        <a:t>Предметные области</a:t>
                      </a:r>
                      <a:r>
                        <a:rPr lang="ru-RU" sz="2400" b="1" dirty="0" smtClean="0"/>
                        <a:t>:</a:t>
                      </a:r>
                      <a:endParaRPr lang="ru-RU" sz="2400" dirty="0"/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u="sng" dirty="0" smtClean="0"/>
                        <a:t>Предметы</a:t>
                      </a:r>
                      <a:endParaRPr lang="ru-RU" sz="2400" u="sng" dirty="0"/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1. Язык и речевая практика 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Речь и альтернативная коммуникация</a:t>
                      </a:r>
                      <a:endParaRPr lang="ru-RU" sz="2000" dirty="0"/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08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2000" b="1" dirty="0" smtClean="0"/>
                        <a:t>2. Математика</a:t>
                      </a:r>
                      <a:endParaRPr lang="ru-RU" sz="2000" dirty="0"/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2.1 Математические представления</a:t>
                      </a:r>
                      <a:endParaRPr lang="ru-RU" sz="2000" dirty="0"/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24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3. Окружающий мир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3.1 Окружающий природный  мир</a:t>
                      </a:r>
                    </a:p>
                    <a:p>
                      <a:r>
                        <a:rPr lang="ru-RU" sz="2000" dirty="0" smtClean="0"/>
                        <a:t>3.2 Человек</a:t>
                      </a:r>
                    </a:p>
                    <a:p>
                      <a:r>
                        <a:rPr lang="ru-RU" sz="2000" dirty="0" smtClean="0"/>
                        <a:t>3.3 Домоводство</a:t>
                      </a:r>
                    </a:p>
                    <a:p>
                      <a:r>
                        <a:rPr lang="ru-RU" sz="2000" dirty="0" smtClean="0"/>
                        <a:t>3.4. Окружающий социальный мир</a:t>
                      </a:r>
                      <a:endParaRPr lang="ru-RU" sz="2000" dirty="0"/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3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4. Искусство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4.1 Музыка и движение</a:t>
                      </a:r>
                    </a:p>
                    <a:p>
                      <a:r>
                        <a:rPr lang="ru-RU" sz="2000" dirty="0" smtClean="0"/>
                        <a:t>4.2 Изобразительная деятельность</a:t>
                      </a:r>
                      <a:endParaRPr lang="ru-RU" sz="2000" dirty="0"/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5. Физическая культура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5.1 Адаптивная физкультура</a:t>
                      </a:r>
                      <a:endParaRPr lang="ru-RU" sz="2000" dirty="0"/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6. Технологии 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6.1 Профильный труд</a:t>
                      </a:r>
                      <a:endParaRPr lang="ru-RU" sz="2000" dirty="0"/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35" y="260648"/>
            <a:ext cx="9036496" cy="122413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Коррекционно-развивающие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области: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989138"/>
            <a:ext cx="8785225" cy="3671887"/>
          </a:xfrm>
        </p:spPr>
        <p:txBody>
          <a:bodyPr>
            <a:no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Char char=""/>
              <a:defRPr/>
            </a:pPr>
            <a:r>
              <a:rPr lang="ru-RU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Коррекционные курсы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68680" lvl="1" indent="-283464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сенсорное развитие,</a:t>
            </a:r>
          </a:p>
          <a:p>
            <a:pPr marL="868680" lvl="1" indent="-283464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предметно-практические действия,</a:t>
            </a:r>
          </a:p>
          <a:p>
            <a:pPr marL="868680" lvl="1" indent="-283464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двигательное развитие,</a:t>
            </a:r>
          </a:p>
          <a:p>
            <a:pPr marL="868680" lvl="1" indent="-283464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альтернативная коммуникация</a:t>
            </a:r>
          </a:p>
          <a:p>
            <a:pPr marL="585216" lvl="1" indent="0" fontAlgn="auto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Char char=""/>
              <a:defRPr/>
            </a:pPr>
            <a:r>
              <a:rPr lang="ru-RU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Коррекционно-развивающие занятия</a:t>
            </a:r>
            <a:endParaRPr lang="ru-RU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Приказ № 1599: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0600"/>
          </a:xfrm>
        </p:spPr>
        <p:txBody>
          <a:bodyPr/>
          <a:lstStyle/>
          <a:p>
            <a:pPr marL="136525" indent="0" algn="ctr">
              <a:buFont typeface="Wingdings 2" panose="05020102010507070707" pitchFamily="18" charset="2"/>
              <a:buNone/>
            </a:pPr>
            <a:r>
              <a:rPr lang="ru-RU" altLang="ru-RU" smtClean="0"/>
              <a:t>В случае, если у обучающегося имеется готовность к освоению содержания варианта 1 АООП, то в СИПР могут быть включены отдельные темы, разделы, предметы данного варианта АООП.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Предметы и коррекционные курсы учебного плана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  <a:r>
              <a:rPr lang="ru-RU" sz="2700" b="1" dirty="0"/>
              <a:t>1 вариант </a:t>
            </a:r>
            <a:r>
              <a:rPr lang="ru-RU" sz="2700" b="1" dirty="0" smtClean="0"/>
              <a:t>:</a:t>
            </a:r>
            <a:endParaRPr lang="ru-RU" sz="2700" b="1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700" b="1" dirty="0"/>
              <a:t>Русский язык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700" b="1" dirty="0"/>
              <a:t>Чтение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700" b="1" dirty="0"/>
              <a:t>Речевая практика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700" b="1" dirty="0"/>
              <a:t>2 </a:t>
            </a:r>
            <a:r>
              <a:rPr lang="ru-RU" sz="2700" b="1" dirty="0" smtClean="0"/>
              <a:t>вариант:</a:t>
            </a:r>
            <a:endParaRPr lang="ru-RU" sz="2700" b="1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700" b="1" dirty="0"/>
              <a:t>Речь и альтернативная коммуникация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700" b="1" dirty="0"/>
              <a:t>Альтернативная коммуникация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219" y="26296"/>
            <a:ext cx="9361040" cy="101297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Титульный лист (визитная карточка)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050"/>
            <a:ext cx="8892480" cy="5949950"/>
          </a:xfrm>
        </p:spPr>
        <p:txBody>
          <a:bodyPr>
            <a:normAutofit fontScale="55000" lnSpcReduction="20000"/>
          </a:bodyPr>
          <a:lstStyle/>
          <a:p>
            <a:pPr marL="36000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dirty="0" smtClean="0"/>
              <a:t>•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наименование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 в соотв. с Уставом; 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название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предмета, для изучения которого написана программа; </a:t>
            </a:r>
          </a:p>
          <a:p>
            <a:pPr marL="36000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указание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класса, в котором изучается предмет (для индивидуальной рабочей программы –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Ф.И.О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. и класс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ученика); 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Ф.И.О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. и должность автора (авторов); </a:t>
            </a:r>
          </a:p>
          <a:p>
            <a:pPr marL="36000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гриф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утверждения программы.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Ежегодно рабочая программа </a:t>
            </a:r>
            <a:r>
              <a:rPr lang="ru-RU" sz="3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принимается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педагогическим советом либо методическим объединением (данное решение отражается в протоколе педагогического совета либо заседания методического объединения, а на последней странице рабочей программы ставится гриф согласования: СОГЛАСОВАНО. Протокол педагогического совета / заседания методического объединения учителей от 00.00.0000 №00) и </a:t>
            </a:r>
            <a:r>
              <a:rPr lang="ru-RU" sz="3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утверждается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приказом руководителя образовательного учреждения (гриф утверждения ставится на титульном листе: УТВЕРЖДАЮ Директор (подпись). Расшифровка подписи. Дата); </a:t>
            </a:r>
          </a:p>
          <a:p>
            <a:pPr marL="36000" indent="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год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разработки программы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820472" cy="81253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Краевое государственное  общеобразовательное учреждение </a:t>
            </a:r>
            <a:endParaRPr lang="en-US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«Дудинская общеобразовательная школа-интернат» </a:t>
            </a: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Принята решением                                                                                             Утверждаю:</a:t>
            </a:r>
            <a:endParaRPr lang="ru-RU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педагогического совета                                                                                          Директор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от </a:t>
            </a:r>
            <a:r>
              <a:rPr lang="ru-RU" dirty="0">
                <a:highlight>
                  <a:srgbClr val="FFFF00"/>
                </a:highlight>
                <a:latin typeface="+mn-lt"/>
                <a:ea typeface="Times New Roman" panose="02020603050405020304" pitchFamily="18" charset="0"/>
                <a:cs typeface="+mn-cs"/>
              </a:rPr>
              <a:t>ХХХХ.20ХХг</a:t>
            </a: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.		      				                                                    ___________/ </a:t>
            </a:r>
            <a:r>
              <a:rPr lang="ru-RU" dirty="0">
                <a:highlight>
                  <a:srgbClr val="FFFF00"/>
                </a:highlight>
                <a:latin typeface="+mn-lt"/>
                <a:ea typeface="Times New Roman" panose="02020603050405020304" pitchFamily="18" charset="0"/>
                <a:cs typeface="+mn-cs"/>
              </a:rPr>
              <a:t>ХХХХХХ</a:t>
            </a:r>
            <a:endParaRPr lang="ru-RU" dirty="0">
              <a:latin typeface="+mn-lt"/>
              <a:cs typeface="+mn-cs"/>
            </a:endParaRPr>
          </a:p>
          <a:p>
            <a:pPr indent="1803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          протокол №</a:t>
            </a:r>
            <a:r>
              <a:rPr lang="ru-RU" dirty="0">
                <a:highlight>
                  <a:srgbClr val="FFFF00"/>
                </a:highlight>
                <a:latin typeface="+mn-lt"/>
                <a:ea typeface="Times New Roman" panose="02020603050405020304" pitchFamily="18" charset="0"/>
                <a:cs typeface="+mn-cs"/>
              </a:rPr>
              <a:t>Х</a:t>
            </a:r>
            <a:endParaRPr lang="ru-RU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tabLst>
                <a:tab pos="1466850" algn="l"/>
              </a:tabLs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РАБОЧАЯ ПРОГРАММА </a:t>
            </a:r>
            <a:endParaRPr lang="ru-RU" dirty="0">
              <a:latin typeface="+mn-lt"/>
              <a:cs typeface="+mn-cs"/>
            </a:endParaRPr>
          </a:p>
          <a:p>
            <a:pPr indent="1803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Учебного предмета «Математические представления</a:t>
            </a:r>
            <a:r>
              <a:rPr lang="ru-RU" spc="-10" dirty="0">
                <a:latin typeface="+mn-lt"/>
                <a:ea typeface="Times New Roman" panose="02020603050405020304" pitchFamily="18" charset="0"/>
                <a:cs typeface="+mn-cs"/>
              </a:rPr>
              <a:t>»</a:t>
            </a:r>
            <a:endParaRPr lang="ru-RU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3 класс</a:t>
            </a: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Автор – составитель: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ighlight>
                  <a:srgbClr val="FFFF00"/>
                </a:highlight>
                <a:latin typeface="+mn-lt"/>
                <a:ea typeface="Times New Roman" panose="02020603050405020304" pitchFamily="18" charset="0"/>
                <a:cs typeface="+mn-cs"/>
              </a:rPr>
              <a:t>ХХХХХ</a:t>
            </a: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.</a:t>
            </a: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indent="18034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2016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  <a:p>
            <a:pPr indent="18034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ea typeface="Times New Roman" panose="02020603050405020304" pitchFamily="18" charset="0"/>
                <a:cs typeface="+mn-cs"/>
              </a:rPr>
              <a:t> </a:t>
            </a: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" y="188640"/>
            <a:ext cx="8974832" cy="81156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/>
              </a:rPr>
              <a:t>п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. 2.9.5: Программы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/>
              </a:rPr>
              <a:t>отдельных учебных предметов, коррекционных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курсов: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38" y="1108075"/>
            <a:ext cx="8489950" cy="5545138"/>
          </a:xfrm>
        </p:spPr>
        <p:txBody>
          <a:bodyPr>
            <a:normAutofit fontScale="92500" lnSpcReduction="2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1) </a:t>
            </a:r>
            <a:r>
              <a:rPr lang="ru-RU" dirty="0" smtClean="0">
                <a:solidFill>
                  <a:srgbClr val="FF0000"/>
                </a:solidFill>
              </a:rPr>
              <a:t>пояснительная записка, </a:t>
            </a:r>
            <a:r>
              <a:rPr lang="ru-RU" dirty="0"/>
              <a:t>в </a:t>
            </a:r>
            <a:r>
              <a:rPr lang="ru-RU" dirty="0" smtClean="0"/>
              <a:t>которой: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конкретизируются </a:t>
            </a:r>
            <a:r>
              <a:rPr lang="ru-RU" dirty="0">
                <a:solidFill>
                  <a:srgbClr val="FF0000"/>
                </a:solidFill>
              </a:rPr>
              <a:t>общие цели </a:t>
            </a:r>
            <a:r>
              <a:rPr lang="ru-RU" dirty="0"/>
              <a:t>образования с учетом специфики учебного предмета, коррекционного </a:t>
            </a:r>
            <a:r>
              <a:rPr lang="ru-RU" dirty="0" smtClean="0"/>
              <a:t>курса;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>
                <a:solidFill>
                  <a:srgbClr val="FF0000"/>
                </a:solidFill>
              </a:rPr>
              <a:t>общая характеристика </a:t>
            </a:r>
            <a:r>
              <a:rPr lang="ru-RU" dirty="0">
                <a:solidFill>
                  <a:srgbClr val="FF0000"/>
                </a:solidFill>
              </a:rPr>
              <a:t>учебного предмета</a:t>
            </a:r>
            <a:r>
              <a:rPr lang="ru-RU" dirty="0"/>
              <a:t>, коррекционного курса с учетом особенностей его освоения </a:t>
            </a:r>
            <a:r>
              <a:rPr lang="ru-RU" dirty="0" smtClean="0"/>
              <a:t>обучающимися;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описание </a:t>
            </a:r>
            <a:r>
              <a:rPr lang="ru-RU" dirty="0"/>
              <a:t>места учебного предмета в учебном </a:t>
            </a:r>
            <a:r>
              <a:rPr lang="ru-RU" dirty="0" smtClean="0"/>
              <a:t>плане;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личностные </a:t>
            </a:r>
            <a:r>
              <a:rPr lang="ru-RU" dirty="0"/>
              <a:t>и предметные результаты освоения учебного предмета, 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2</a:t>
            </a:r>
            <a:r>
              <a:rPr lang="ru-RU" dirty="0" smtClean="0"/>
              <a:t>) </a:t>
            </a:r>
            <a:r>
              <a:rPr lang="ru-RU" dirty="0"/>
              <a:t>содержание учебного предмета, 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/>
              <a:t>тематическое планирование с определением основных видов учебной деятельности обучающихся;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4</a:t>
            </a:r>
            <a:r>
              <a:rPr lang="ru-RU" dirty="0" smtClean="0"/>
              <a:t>) </a:t>
            </a:r>
            <a:r>
              <a:rPr lang="ru-RU" dirty="0"/>
              <a:t>описание материально-технического обеспечения образовательной деятельности.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7524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Формулировка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цели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5175"/>
            <a:ext cx="8964613" cy="6092825"/>
          </a:xfrm>
        </p:spPr>
        <p:txBody>
          <a:bodyPr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>
                <a:solidFill>
                  <a:srgbClr val="FF0000"/>
                </a:solidFill>
              </a:rPr>
              <a:t>общие </a:t>
            </a:r>
            <a:r>
              <a:rPr lang="ru-RU" dirty="0">
                <a:solidFill>
                  <a:srgbClr val="FF0000"/>
                </a:solidFill>
              </a:rPr>
              <a:t>цели образования </a:t>
            </a:r>
            <a:endParaRPr lang="ru-RU" dirty="0" smtClean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>
                <a:solidFill>
                  <a:srgbClr val="FF0000"/>
                </a:solidFill>
              </a:rPr>
              <a:t>специфика </a:t>
            </a:r>
            <a:r>
              <a:rPr lang="ru-RU" dirty="0">
                <a:solidFill>
                  <a:srgbClr val="FF0000"/>
                </a:solidFill>
              </a:rPr>
              <a:t>учебного </a:t>
            </a:r>
            <a:r>
              <a:rPr lang="ru-RU" dirty="0" smtClean="0">
                <a:solidFill>
                  <a:srgbClr val="FF0000"/>
                </a:solidFill>
              </a:rPr>
              <a:t>предмета / коррекционного </a:t>
            </a:r>
            <a:r>
              <a:rPr lang="ru-RU" dirty="0">
                <a:solidFill>
                  <a:srgbClr val="FF0000"/>
                </a:solidFill>
              </a:rPr>
              <a:t>курса </a:t>
            </a:r>
            <a:endParaRPr lang="ru-RU" dirty="0" smtClean="0">
              <a:solidFill>
                <a:srgbClr val="FF00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формирование </a:t>
            </a:r>
            <a:r>
              <a:rPr lang="ru-RU" dirty="0"/>
              <a:t>элементарных математических представлений, способствующих социально-бытовой адаптации обучающихся с умеренной умственной отсталостью</a:t>
            </a:r>
            <a:r>
              <a:rPr lang="ru-RU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формирование </a:t>
            </a:r>
            <a:r>
              <a:rPr lang="ru-RU" dirty="0" smtClean="0"/>
              <a:t>средств </a:t>
            </a:r>
            <a:r>
              <a:rPr lang="ru-RU" dirty="0"/>
              <a:t>альтернативной коммуникации и, способствующих социально-бытовой адаптации и личностному развитию </a:t>
            </a:r>
            <a:r>
              <a:rPr lang="ru-RU" dirty="0" smtClean="0"/>
              <a:t>обучающихся </a:t>
            </a:r>
            <a:r>
              <a:rPr lang="ru-RU" dirty="0"/>
              <a:t>с </a:t>
            </a:r>
            <a:r>
              <a:rPr lang="ru-RU" dirty="0" smtClean="0"/>
              <a:t>тяжелой </a:t>
            </a:r>
            <a:r>
              <a:rPr lang="ru-RU" dirty="0"/>
              <a:t>умственной </a:t>
            </a:r>
            <a:r>
              <a:rPr lang="ru-RU" dirty="0" smtClean="0"/>
              <a:t>отсталостью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формирование </a:t>
            </a:r>
            <a:r>
              <a:rPr lang="ru-RU" dirty="0" smtClean="0"/>
              <a:t>основных </a:t>
            </a:r>
            <a:r>
              <a:rPr lang="ru-RU" dirty="0"/>
              <a:t>сенсорных </a:t>
            </a:r>
            <a:r>
              <a:rPr lang="ru-RU" dirty="0" smtClean="0"/>
              <a:t>эталонов, </a:t>
            </a:r>
            <a:r>
              <a:rPr lang="ru-RU" dirty="0"/>
              <a:t>способствующих оптимизации психического развития ребёнка и более эффективной социализации его в обществ</a:t>
            </a: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fontAlgn="auto">
              <a:lnSpc>
                <a:spcPts val="3800"/>
              </a:lnSpc>
              <a:spcAft>
                <a:spcPts val="0"/>
              </a:spcAft>
              <a:defRPr/>
            </a:pPr>
            <a:r>
              <a:rPr lang="ru-RU" dirty="0" smtClean="0">
                <a:solidFill>
                  <a:srgbClr val="800000"/>
                </a:solidFill>
                <a:effectLst/>
              </a:rPr>
              <a:t>Нормативно – правовое обеспечение</a:t>
            </a:r>
            <a:endParaRPr lang="ru-RU" dirty="0">
              <a:solidFill>
                <a:srgbClr val="8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0213" y="1484313"/>
            <a:ext cx="8713787" cy="4710112"/>
          </a:xfrm>
        </p:spPr>
        <p:txBody>
          <a:bodyPr>
            <a:normAutofit fontScale="92500" lnSpcReduction="1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1. Федеральный </a:t>
            </a:r>
            <a:r>
              <a:rPr lang="ru-RU" dirty="0"/>
              <a:t>закон Российской Федерации от 29 декабря 2012 г. N </a:t>
            </a:r>
            <a:r>
              <a:rPr lang="ru-RU" dirty="0" smtClean="0"/>
              <a:t>273-ФЗ «Об образовании в Российской Федерации»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 smtClean="0"/>
              <a:t>С. 2 п. 9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 smtClean="0"/>
              <a:t>С. 47, 48 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2. Приказ № 1599 ФГОС УО: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 smtClean="0"/>
              <a:t>п. 2.8: </a:t>
            </a:r>
            <a:r>
              <a:rPr lang="ru-RU" dirty="0"/>
              <a:t>программы отдельных учебных предметов, курсов коррекционно-развивающей </a:t>
            </a:r>
            <a:r>
              <a:rPr lang="ru-RU" dirty="0" smtClean="0"/>
              <a:t>области – компонент содержательного раздела АООП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 smtClean="0"/>
              <a:t>п. 2.9.5. </a:t>
            </a:r>
            <a:endParaRPr lang="ru-RU" dirty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600" dirty="0" smtClean="0"/>
              <a:t>3. Письмо департамента </a:t>
            </a:r>
            <a:r>
              <a:rPr lang="ru-RU" sz="2600" dirty="0" err="1" smtClean="0"/>
              <a:t>госполитики</a:t>
            </a:r>
            <a:r>
              <a:rPr lang="ru-RU" sz="2600" dirty="0" smtClean="0"/>
              <a:t> №</a:t>
            </a:r>
            <a:r>
              <a:rPr lang="en-US" sz="2600" dirty="0" smtClean="0"/>
              <a:t> 08-1786 </a:t>
            </a:r>
            <a:r>
              <a:rPr lang="ru-RU" sz="2600" dirty="0" smtClean="0"/>
              <a:t>от</a:t>
            </a:r>
            <a:r>
              <a:rPr lang="en-US" sz="2600" dirty="0" smtClean="0"/>
              <a:t> 28.10.2015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686800" cy="101297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Требования к формулировке задач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Задачи должны быть: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4800" dirty="0" smtClean="0"/>
              <a:t>Конкретны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4800" dirty="0" smtClean="0"/>
              <a:t>Достижимы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4800" dirty="0" smtClean="0"/>
              <a:t>Измеряемы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1296144"/>
          </a:xfrm>
        </p:spPr>
        <p:txBody>
          <a:bodyPr>
            <a:noAutofit/>
          </a:bodyPr>
          <a:lstStyle/>
          <a:p>
            <a:pPr fontAlgn="auto">
              <a:lnSpc>
                <a:spcPts val="3300"/>
              </a:lnSpc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П. 2.9.5: Программы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</a:rPr>
              <a:t>отдельных учебных предметов, коррекционных курсов должны содержать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:</a:t>
            </a:r>
            <a:endParaRPr lang="ru-RU" sz="3200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84313"/>
            <a:ext cx="8489950" cy="5545137"/>
          </a:xfrm>
        </p:spPr>
        <p:txBody>
          <a:bodyPr>
            <a:normAutofit fontScale="92500" lnSpcReduction="2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1) пояснительную записку, в которой конкретизируются общие цели образования с учетом специфики учебного предмета, 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2) общую характеристику учебного предмета, коррекционного курса с учетом особенностей его освоения обучающимися;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3) </a:t>
            </a:r>
            <a:r>
              <a:rPr lang="ru-RU" dirty="0">
                <a:solidFill>
                  <a:srgbClr val="FF0000"/>
                </a:solidFill>
              </a:rPr>
              <a:t>описание места учебного предмета в учебном плане;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4) личностные и предметные результаты освоения учебного предмета, 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5) содержание учебного предмета, 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6) тематическое планирование с определением основных видов учебной деятельности обучающихся;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7) описание материально-технического обеспечения образовательной деятельности.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Сенсорное развитие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50888"/>
            <a:ext cx="9144000" cy="6107112"/>
          </a:xfrm>
        </p:spPr>
        <p:txBody>
          <a:bodyPr>
            <a:normAutofit fontScale="62500" lnSpcReduction="2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В учебном плане данный курс  является элементом "Коррекционно-развивающей области" и проводится во внеурочное время.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Частота занятий - 2 раза в неделю, форма организации – групповые занятия. Группа (5 – 7 обучающихся) комплектуется из обучающихся параллели 1–х классов.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/>
              <a:t>Преподавание коррекционного курса «Сенсорное развитие» связано с преподаванием других предметов и  курсов учебного плана:</a:t>
            </a:r>
            <a:endParaRPr lang="ru-RU" dirty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i="1" u="sng" dirty="0"/>
              <a:t>Речь и альтернативная коммуникация</a:t>
            </a:r>
            <a:r>
              <a:rPr lang="ru-RU" i="1" dirty="0"/>
              <a:t>.</a:t>
            </a:r>
            <a:endParaRPr lang="ru-RU" dirty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Сформированные на занятиях курса сенсорные эталоны, служат основой для накопления, уточнения, активизации вербальных и невербальных средств коммуникации на предмете речь и альтернативная коммуникация.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i="1" u="sng" dirty="0"/>
              <a:t>Математические представления</a:t>
            </a:r>
            <a:r>
              <a:rPr lang="ru-RU" i="1" dirty="0"/>
              <a:t>.</a:t>
            </a:r>
            <a:endParaRPr lang="ru-RU" dirty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Сформированные на занятиях курса сенсорные эталоны служат основой для накопления и закрепления знаний об элементарных математических представлениях.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i="1" u="sng" dirty="0"/>
              <a:t>Окружающий  мир</a:t>
            </a:r>
            <a:r>
              <a:rPr lang="ru-RU" dirty="0"/>
              <a:t>.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Сенсорные эталоны служат основой формирования целостных образов и представлений о предметах и явлениях окружающего мира.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i="1" u="sng" dirty="0"/>
              <a:t>Музыка и движение</a:t>
            </a:r>
            <a:r>
              <a:rPr lang="ru-RU" i="1" dirty="0"/>
              <a:t>.</a:t>
            </a:r>
            <a:endParaRPr lang="ru-RU" dirty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Развитие слуховых и двигательных восприятий, эмоциональное и практическое обогащение опыта.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i="1" u="sng" dirty="0"/>
              <a:t>Изобразительная деятельность</a:t>
            </a:r>
            <a:r>
              <a:rPr lang="ru-RU" dirty="0"/>
              <a:t> (лепка, рисование, аппликация).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Накопление впечатлений и формирование интереса к доступным видам изобразительного искусства. Формирование предпосылок к освоению доступных средств изобразительной деятельности.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38" y="1108075"/>
            <a:ext cx="8974832" cy="5545138"/>
          </a:xfrm>
        </p:spPr>
        <p:txBody>
          <a:bodyPr>
            <a:normAutofit fontScale="92500" lnSpcReduction="2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900" dirty="0" smtClean="0"/>
              <a:t>1) </a:t>
            </a:r>
            <a:r>
              <a:rPr lang="ru-RU" sz="2900" dirty="0" smtClean="0">
                <a:solidFill>
                  <a:srgbClr val="FF0000"/>
                </a:solidFill>
              </a:rPr>
              <a:t>пояснительная записка, </a:t>
            </a:r>
            <a:r>
              <a:rPr lang="ru-RU" sz="2900" dirty="0"/>
              <a:t>в </a:t>
            </a:r>
            <a:r>
              <a:rPr lang="ru-RU" sz="2900" dirty="0" smtClean="0"/>
              <a:t>которой:</a:t>
            </a:r>
          </a:p>
          <a:p>
            <a:pPr marL="72390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900" dirty="0" smtClean="0"/>
              <a:t>конкретизируются </a:t>
            </a:r>
            <a:r>
              <a:rPr lang="ru-RU" sz="2900" dirty="0"/>
              <a:t>общие цели образования с учетом специфики учебного предмета, коррекционного </a:t>
            </a:r>
            <a:r>
              <a:rPr lang="ru-RU" sz="2900" dirty="0" smtClean="0"/>
              <a:t>курса;</a:t>
            </a:r>
          </a:p>
          <a:p>
            <a:pPr marL="72390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900" dirty="0" smtClean="0"/>
              <a:t>общая характеристика </a:t>
            </a:r>
            <a:r>
              <a:rPr lang="ru-RU" sz="2900" dirty="0"/>
              <a:t>учебного предмета, коррекционного курса с учетом особенностей его освоения </a:t>
            </a:r>
            <a:r>
              <a:rPr lang="ru-RU" sz="2900" dirty="0" smtClean="0"/>
              <a:t>обучающимися;</a:t>
            </a:r>
          </a:p>
          <a:p>
            <a:pPr marL="72390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900" dirty="0" smtClean="0"/>
              <a:t>описание </a:t>
            </a:r>
            <a:r>
              <a:rPr lang="ru-RU" sz="2900" dirty="0"/>
              <a:t>места учебного предмета в учебном </a:t>
            </a:r>
            <a:r>
              <a:rPr lang="ru-RU" sz="2900" dirty="0" smtClean="0"/>
              <a:t>плане;</a:t>
            </a:r>
          </a:p>
          <a:p>
            <a:pPr marL="72390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900" dirty="0" smtClean="0">
                <a:solidFill>
                  <a:srgbClr val="FF0000"/>
                </a:solidFill>
              </a:rPr>
              <a:t>личностные </a:t>
            </a:r>
            <a:r>
              <a:rPr lang="ru-RU" sz="2900" dirty="0">
                <a:solidFill>
                  <a:srgbClr val="FF0000"/>
                </a:solidFill>
              </a:rPr>
              <a:t>и предметные результаты </a:t>
            </a:r>
            <a:r>
              <a:rPr lang="ru-RU" sz="2900" dirty="0"/>
              <a:t>освоения учебного предмета, 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900" dirty="0"/>
              <a:t>2</a:t>
            </a:r>
            <a:r>
              <a:rPr lang="ru-RU" sz="2900" dirty="0" smtClean="0"/>
              <a:t>) </a:t>
            </a:r>
            <a:r>
              <a:rPr lang="ru-RU" sz="2900" dirty="0"/>
              <a:t>содержание учебного предмета, 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900" dirty="0"/>
              <a:t>3</a:t>
            </a:r>
            <a:r>
              <a:rPr lang="ru-RU" sz="2900" dirty="0" smtClean="0"/>
              <a:t>) </a:t>
            </a:r>
            <a:r>
              <a:rPr lang="ru-RU" sz="2900" dirty="0"/>
              <a:t>тематическое планирование с определением основных видов учебной деятельности обучающихся;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900" dirty="0"/>
              <a:t>4</a:t>
            </a:r>
            <a:r>
              <a:rPr lang="ru-RU" sz="2900" dirty="0" smtClean="0"/>
              <a:t>) </a:t>
            </a:r>
            <a:r>
              <a:rPr lang="ru-RU" sz="2900" dirty="0"/>
              <a:t>описание материально-технического обеспечения образовательной деятельности.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3338" y="188640"/>
            <a:ext cx="8974832" cy="81156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lnSpc>
                <a:spcPts val="2600"/>
              </a:lnSpc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П. 2.9.5: Программы отдельных учебных предметов, коррекционных курсов: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</a:rPr>
              <a:t>Требования к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формулировкам результатов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Личностные и предметные</a:t>
            </a:r>
          </a:p>
          <a:p>
            <a:r>
              <a:rPr lang="ru-RU" altLang="ru-RU" dirty="0" smtClean="0"/>
              <a:t>Опора на ФГОС</a:t>
            </a:r>
          </a:p>
          <a:p>
            <a:r>
              <a:rPr lang="ru-RU" altLang="ru-RU" dirty="0" smtClean="0"/>
              <a:t>ОЖИДАЕМЫЕ РЕЗУЛЬТАТЫ!!!</a:t>
            </a:r>
          </a:p>
          <a:p>
            <a:r>
              <a:rPr lang="ru-RU" altLang="ru-RU" dirty="0" smtClean="0"/>
              <a:t>«</a:t>
            </a:r>
            <a:r>
              <a:rPr lang="ru-RU" altLang="ru-RU" b="1" i="1" dirty="0" smtClean="0"/>
              <a:t>Мягкие формулировки</a:t>
            </a:r>
            <a:r>
              <a:rPr lang="ru-RU" altLang="ru-RU" dirty="0" smtClean="0"/>
              <a:t>»: предмет  ориентирован на …; обучающиеся  получат возможность научиться …; курс ориентирован на формирование …</a:t>
            </a:r>
          </a:p>
          <a:p>
            <a:r>
              <a:rPr lang="ru-RU" altLang="ru-RU" dirty="0" smtClean="0"/>
              <a:t>Соответствие задачам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980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Ожидаемые личностные результаты освоения курса «Сенсорное развитие»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805487"/>
          </a:xfrm>
        </p:spPr>
        <p:txBody>
          <a:bodyPr>
            <a:normAutofit fontScale="9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формирование положительного отношения к школе и учебной деятельности;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развитие представления о новой социальной роли ученика, правилах школьной жизни (ответственно относиться к занятиям:  быть готовым к занятиям);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развитие самостоятельности в выполнении элементарной предметно – практической деятельности;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формирование предпосылок к эстетическому восприятию окружающего мира;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социально-эмоциональное участие в процессе общения, развитие навыков сотрудничества со взрослыми;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формирование установки на безопасный (умение обращаться с ножницами, клеем и т.п.), здоровый образ жизни (физкультминутки, гимнастика для глаз), наличие мотивации к </a:t>
            </a:r>
            <a:r>
              <a:rPr lang="ru-RU" dirty="0" smtClean="0"/>
              <a:t>труду  (прибраться </a:t>
            </a:r>
            <a:r>
              <a:rPr lang="ru-RU" dirty="0"/>
              <a:t>на парте после выполненного задания </a:t>
            </a:r>
            <a:r>
              <a:rPr lang="ru-RU" dirty="0" smtClean="0"/>
              <a:t>и т.д.).</a:t>
            </a:r>
            <a:endParaRPr lang="ru-RU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800000"/>
                </a:solidFill>
              </a:rPr>
              <a:t>ПРИМЕРНЫЕ (ОЖИДАЕМЫЕ)  ПРЕДМЕТНЫЕ РЕЗУЛЬТАТЫ ОБУЧЕНИЯ ПО ПРЕДМЕТАМ И КОРРЕКЦИОННЫМ КУРСАМ</a:t>
            </a:r>
            <a:endParaRPr lang="ru-RU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252620"/>
              </p:ext>
            </p:extLst>
          </p:nvPr>
        </p:nvGraphicFramePr>
        <p:xfrm>
          <a:off x="0" y="0"/>
          <a:ext cx="9144000" cy="7203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4578"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Ожидаемые результаты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3422">
                <a:tc>
                  <a:txBody>
                    <a:bodyPr/>
                    <a:lstStyle/>
                    <a:p>
                      <a:pPr lvl="0" indent="252000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и развитие представлений о 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цвете,</a:t>
                      </a:r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форме и величине;</a:t>
                      </a:r>
                    </a:p>
                    <a:p>
                      <a:pPr lvl="0" indent="25200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</a:t>
                      </a:r>
                      <a:r>
                        <a:rPr lang="ru-RU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пространственно</a:t>
                      </a:r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временных представлений;</a:t>
                      </a:r>
                    </a:p>
                    <a:p>
                      <a:pPr lvl="0" indent="25200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количественных представлений и счета в пределах 8; </a:t>
                      </a:r>
                    </a:p>
                    <a:p>
                      <a:pPr lvl="0" indent="25200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252000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Распознавать  геометрические фигуры круг, квадрат, треугольник, прямоугольник;</a:t>
                      </a:r>
                      <a:endParaRPr lang="ru-RU" sz="2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Различать и сравнивать предметы по форме, величине, удаленности</a:t>
                      </a:r>
                      <a:endParaRPr lang="ru-RU" sz="2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Определять количество дней в неделе, их последовательность;</a:t>
                      </a:r>
                      <a:endParaRPr lang="ru-RU" sz="2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r>
                        <a:rPr kumimoji="0" lang="ru-RU" sz="240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Ориентироваться в схеме тела, в пространстве;</a:t>
                      </a:r>
                      <a:endParaRPr lang="ru-RU" sz="240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indent="252000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Соотносить число с соответствующим количеством предметов, обозначать его цифрой</a:t>
                      </a:r>
                      <a:endParaRPr lang="ru-RU" sz="2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728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4578"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Задачи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Ожидаемые результаты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3422">
                <a:tc>
                  <a:txBody>
                    <a:bodyPr/>
                    <a:lstStyle/>
                    <a:p>
                      <a:pPr lvl="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/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знакомство с цифрами и числами   6 – 8, формирование умения  писать цифры в тетради;</a:t>
                      </a:r>
                    </a:p>
                    <a:p>
                      <a:pPr lvl="0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операций сложения и вычитания, сравнения  групп в пределах 8 на наглядно – действенной основе.</a:t>
                      </a:r>
                    </a:p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Считать на предметной основе  в доступных для ребенка пределах;</a:t>
                      </a:r>
                      <a:endParaRPr lang="ru-RU" sz="2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Узнавать, соотносить и писать цифры 1-8; выкладывать их последовательно в ряд; </a:t>
                      </a:r>
                      <a:endParaRPr lang="ru-RU" sz="2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/>
                      <a:endParaRPr kumimoji="0" lang="ru-RU" sz="2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Выполнять операции сравнения, сложения и вычитания;</a:t>
                      </a: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ешать простые задачи на нахождение суммы и остатка с опорой на наглядность в доступных ребенку пределах.</a:t>
                      </a:r>
                      <a:endParaRPr lang="ru-RU" sz="2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46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300" i="1" dirty="0" smtClean="0">
                <a:solidFill>
                  <a:srgbClr val="F07F09">
                    <a:lumMod val="50000"/>
                  </a:srgbClr>
                </a:solidFill>
                <a:effectLst/>
              </a:rPr>
              <a:t>Описание системы </a:t>
            </a:r>
            <a:r>
              <a:rPr lang="ru-RU" sz="3300" i="1" dirty="0">
                <a:solidFill>
                  <a:srgbClr val="F07F09">
                    <a:lumMod val="50000"/>
                  </a:srgbClr>
                </a:solidFill>
                <a:effectLst/>
              </a:rPr>
              <a:t>оценки достижения ожидаемых результатов</a:t>
            </a:r>
            <a:endParaRPr lang="ru-RU" dirty="0"/>
          </a:p>
        </p:txBody>
      </p:sp>
      <p:sp>
        <p:nvSpPr>
          <p:cNvPr id="296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altLang="ru-RU" sz="3200" dirty="0" smtClean="0"/>
              <a:t>Организация оценивания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3200" dirty="0" smtClean="0"/>
              <a:t>Методы оценивания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3200" dirty="0" smtClean="0"/>
              <a:t>Способы обозначения выявленных результатов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ъект 2"/>
          <p:cNvSpPr>
            <a:spLocks noGrp="1"/>
          </p:cNvSpPr>
          <p:nvPr>
            <p:ph idx="1"/>
          </p:nvPr>
        </p:nvSpPr>
        <p:spPr>
          <a:xfrm>
            <a:off x="468313" y="1125538"/>
            <a:ext cx="8218487" cy="5183187"/>
          </a:xfrm>
        </p:spPr>
        <p:txBody>
          <a:bodyPr/>
          <a:lstStyle/>
          <a:p>
            <a:pPr marL="136525" indent="0">
              <a:buFont typeface="Wingdings 2" panose="05020102010507070707" pitchFamily="18" charset="2"/>
              <a:buNone/>
            </a:pPr>
            <a:r>
              <a:rPr lang="ru-RU" altLang="ru-RU" sz="4800" smtClean="0"/>
              <a:t>Разработка рабочих программ и планирование учебной деятельности, как показывает практика,  одна из наиболее сложных задач, стоящих перед педагогами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752"/>
            <a:ext cx="8784976" cy="1431032"/>
          </a:xfrm>
        </p:spPr>
        <p:txBody>
          <a:bodyPr>
            <a:normAutofit fontScale="90000"/>
          </a:bodyPr>
          <a:lstStyle/>
          <a:p>
            <a:pPr fontAlgn="auto">
              <a:lnSpc>
                <a:spcPts val="2900"/>
              </a:lnSpc>
              <a:spcAft>
                <a:spcPts val="0"/>
              </a:spcAft>
              <a:defRPr/>
            </a:pPr>
            <a:r>
              <a:rPr lang="ru-RU" sz="3600" i="1" dirty="0" smtClean="0">
                <a:solidFill>
                  <a:srgbClr val="800000"/>
                </a:solidFill>
                <a:effectLst/>
              </a:rPr>
              <a:t>Оценка результативности</a:t>
            </a:r>
            <a:r>
              <a:rPr lang="ru-RU" sz="2700" i="1" dirty="0" smtClean="0">
                <a:solidFill>
                  <a:srgbClr val="800000"/>
                </a:solidFill>
                <a:effectLst/>
              </a:rPr>
              <a:t>.</a:t>
            </a:r>
            <a:br>
              <a:rPr lang="ru-RU" sz="2700" i="1" dirty="0" smtClean="0">
                <a:solidFill>
                  <a:srgbClr val="800000"/>
                </a:solidFill>
                <a:effectLst/>
              </a:rPr>
            </a:br>
            <a:r>
              <a:rPr lang="ru-RU" sz="3100" i="1" dirty="0" smtClean="0">
                <a:solidFill>
                  <a:srgbClr val="800000"/>
                </a:solidFill>
                <a:effectLst/>
              </a:rPr>
              <a:t>При выявлении результативности </a:t>
            </a:r>
            <a:r>
              <a:rPr lang="ru-RU" sz="3100" i="1" dirty="0">
                <a:solidFill>
                  <a:srgbClr val="800000"/>
                </a:solidFill>
                <a:effectLst/>
              </a:rPr>
              <a:t>обучения должен быть учтен ряд факторов</a:t>
            </a:r>
            <a:r>
              <a:rPr lang="ru-RU" sz="3100" i="1" dirty="0" smtClean="0">
                <a:solidFill>
                  <a:srgbClr val="800000"/>
                </a:solidFill>
              </a:rPr>
              <a:t>:</a:t>
            </a:r>
            <a:endParaRPr lang="ru-RU" sz="4400" dirty="0">
              <a:solidFill>
                <a:srgbClr val="800000"/>
              </a:solidFill>
            </a:endParaRPr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>
          <a:xfrm>
            <a:off x="-107950" y="1341438"/>
            <a:ext cx="9251950" cy="5975350"/>
          </a:xfrm>
        </p:spPr>
        <p:txBody>
          <a:bodyPr/>
          <a:lstStyle/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ru-RU" altLang="ru-RU" sz="2300" dirty="0" smtClean="0"/>
              <a:t>особенности текущего психического и соматического состояния каждого обучающегося;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ru-RU" altLang="ru-RU" sz="2300" dirty="0" smtClean="0"/>
              <a:t>в процессе предъявления заданий должны использоваться все доступные обучающемуся средства невербальной коммуникации (предметы, жесты, фотографии, рисунки, пиктограммы, электронные технологии) и речевые средства (устная, письменная речь);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ru-RU" altLang="ru-RU" sz="2300" dirty="0" smtClean="0"/>
              <a:t>формы выявления возможной результативности обучения должны быть вариативными для различных детей, разрабатываться индивидуально, разрабатываться в тесной связи с практической деятельностью детей;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ru-RU" altLang="ru-RU" sz="2300" dirty="0" smtClean="0"/>
              <a:t>способы выявления умений и представлений детей с умственной отсталостью могут носить как традиционный характер, так и быть представлены в другой форме, в том числе в виде некоторых практических заданий;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84096" cy="117876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i="1" dirty="0" smtClean="0">
                <a:solidFill>
                  <a:srgbClr val="800000"/>
                </a:solidFill>
                <a:effectLst/>
              </a:rPr>
              <a:t>При выявлении результативности </a:t>
            </a:r>
            <a:r>
              <a:rPr lang="ru-RU" sz="2800" i="1" dirty="0">
                <a:solidFill>
                  <a:srgbClr val="800000"/>
                </a:solidFill>
                <a:effectLst/>
              </a:rPr>
              <a:t>обучения должен быть учтен ряд факторов</a:t>
            </a:r>
            <a:r>
              <a:rPr lang="ru-RU" sz="2800" i="1" dirty="0" smtClean="0">
                <a:solidFill>
                  <a:srgbClr val="800000"/>
                </a:solidFill>
                <a:effectLst/>
              </a:rPr>
              <a:t>:</a:t>
            </a:r>
            <a:endParaRPr lang="ru-RU" sz="2800" dirty="0">
              <a:solidFill>
                <a:srgbClr val="800000"/>
              </a:solidFill>
              <a:effectLst/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ru-RU" altLang="ru-RU" sz="2300" smtClean="0"/>
              <a:t>выявление результативности обучения должно быть направлено не только на определение актуального уровня развития, но и «зоны ближайшего», а для некоторых обучающихся «зоны отдаленного развития», т.е.  возможностей потенциального развития;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ru-RU" altLang="ru-RU" sz="2300" smtClean="0"/>
              <a:t>выявление представлений, умений и навыков в каждой образовательной области должно создавать основу для дальнейшей корректировки специальной индивидуальной образовательной программы, конкретизации плана дальнейшей коррекционно-развивающей работы;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ru-RU" altLang="ru-RU" sz="2300" smtClean="0"/>
              <a:t>в процессе предъявления и выполнения заданий обучающимся </a:t>
            </a:r>
            <a:r>
              <a:rPr lang="ru-RU" altLang="ru-RU" sz="2300" smtClean="0">
                <a:solidFill>
                  <a:srgbClr val="FF0000"/>
                </a:solidFill>
              </a:rPr>
              <a:t>должна оказываться необходимая помощь,</a:t>
            </a:r>
            <a:r>
              <a:rPr lang="ru-RU" altLang="ru-RU" sz="2300" smtClean="0"/>
              <a:t> которая может носить разнообразный характер (дополнительные словесные и жестовые инструкции и уточнения, выполнение ребенком задания по образцу, по подражанию, после частичного выполнения взрослым, совместно со взрослым).</a:t>
            </a:r>
          </a:p>
          <a:p>
            <a:endParaRPr lang="ru-RU" altLang="ru-RU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82960" y="104538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lnSpc>
                <a:spcPts val="3900"/>
              </a:lnSpc>
              <a:spcAft>
                <a:spcPts val="0"/>
              </a:spcAft>
              <a:defRPr/>
            </a:pPr>
            <a:r>
              <a:rPr lang="ru-RU" dirty="0">
                <a:solidFill>
                  <a:srgbClr val="800000"/>
                </a:solidFill>
                <a:effectLst/>
              </a:rPr>
              <a:t>Формы и способы </a:t>
            </a:r>
            <a:r>
              <a:rPr lang="ru-RU" dirty="0" smtClean="0">
                <a:solidFill>
                  <a:srgbClr val="800000"/>
                </a:solidFill>
                <a:effectLst/>
              </a:rPr>
              <a:t>оценки результативности освоения СИПР</a:t>
            </a:r>
            <a:endParaRPr lang="ru-RU" dirty="0">
              <a:solidFill>
                <a:srgbClr val="8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07721"/>
            <a:ext cx="8892480" cy="5661025"/>
          </a:xfrm>
        </p:spPr>
        <p:txBody>
          <a:bodyPr>
            <a:normAutofit fontScale="92500" lnSpcReduction="1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оценке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учитывать степень самостоятельности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ребенка, например: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выполняет действие самостоятельно»,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выполняет действие по инструкции» (вербальной или невербальной),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выполняет действие по образцу»,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выполняет действие с частичной физической помощью»,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выполняет действие со значительной физической помощью», «действие не выполняет»;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узнает объект»,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 всегда узнает объект»,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 узнает объект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300" dirty="0">
                <a:solidFill>
                  <a:schemeClr val="accent2">
                    <a:lumMod val="75000"/>
                  </a:schemeClr>
                </a:solidFill>
                <a:effectLst/>
              </a:rPr>
              <a:t>Методы 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оценивания</a:t>
            </a:r>
            <a:endParaRPr lang="ru-RU" sz="330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33795" name="Объект 2"/>
          <p:cNvSpPr>
            <a:spLocks noGrp="1"/>
          </p:cNvSpPr>
          <p:nvPr>
            <p:ph sz="half"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altLang="ru-RU" sz="2800" b="1" dirty="0" smtClean="0"/>
              <a:t>Традиционные методы (выполнение контрольных / самостоятельных работ, практические работы, тестирование)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sz="2800" b="1" dirty="0" smtClean="0">
                <a:solidFill>
                  <a:srgbClr val="FF0000"/>
                </a:solidFill>
              </a:rPr>
              <a:t>Метод экспертной  группы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sz="2800" b="1" dirty="0" smtClean="0">
                <a:solidFill>
                  <a:srgbClr val="FF0000"/>
                </a:solidFill>
              </a:rPr>
              <a:t>Наблюдение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sz="2800" b="1" dirty="0" smtClean="0">
                <a:solidFill>
                  <a:srgbClr val="00B050"/>
                </a:solidFill>
              </a:rPr>
              <a:t>Индивидуальный психолого-педагогический эксперимент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altLang="ru-RU" sz="2800" b="1" dirty="0" smtClean="0">
                <a:solidFill>
                  <a:srgbClr val="00B050"/>
                </a:solidFill>
              </a:rPr>
              <a:t>Изучение продуктов деятельности</a:t>
            </a:r>
          </a:p>
          <a:p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dirty="0">
                <a:solidFill>
                  <a:schemeClr val="accent2">
                    <a:lumMod val="75000"/>
                  </a:schemeClr>
                </a:solidFill>
                <a:effectLst/>
              </a:rPr>
              <a:t>Требования 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к оцениванию учебных </a:t>
            </a:r>
            <a:r>
              <a:rPr lang="ru-RU" sz="2700" dirty="0">
                <a:solidFill>
                  <a:schemeClr val="accent2">
                    <a:lumMod val="75000"/>
                  </a:schemeClr>
                </a:solidFill>
                <a:effectLst/>
              </a:rPr>
              <a:t>достижений обучающихся со значительными когнитивными нарушениями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686800" cy="5300663"/>
          </a:xfrm>
        </p:spPr>
        <p:txBody>
          <a:bodyPr>
            <a:noAutofit/>
          </a:bodyPr>
          <a:lstStyle/>
          <a:p>
            <a:pPr marL="548640" indent="-411480" fontAlgn="auto">
              <a:lnSpc>
                <a:spcPts val="25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Объективность;</a:t>
            </a:r>
          </a:p>
          <a:p>
            <a:pPr marL="548640" indent="-411480" fontAlgn="auto">
              <a:lnSpc>
                <a:spcPts val="25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Комплексность,  т.е. возможность охватить все аспекты и этапы формирования учебного навыка;</a:t>
            </a:r>
          </a:p>
          <a:p>
            <a:pPr marL="548640" indent="-411480" fontAlgn="auto">
              <a:lnSpc>
                <a:spcPts val="25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Чувствительность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 минимальным продвижениям обучающихся;</a:t>
            </a:r>
          </a:p>
          <a:p>
            <a:pPr marL="548640" indent="-411480" fontAlgn="auto">
              <a:lnSpc>
                <a:spcPts val="25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Минимизация временных затрат; </a:t>
            </a:r>
          </a:p>
          <a:p>
            <a:pPr marL="548640" indent="-411480" fontAlgn="auto">
              <a:lnSpc>
                <a:spcPts val="25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Простота в использовании на практике;</a:t>
            </a:r>
          </a:p>
          <a:p>
            <a:pPr marL="548640" indent="-411480" fontAlgn="auto">
              <a:lnSpc>
                <a:spcPts val="25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оценить прочность сформированных навыков в течение длительного времени и возможность их применения; </a:t>
            </a:r>
          </a:p>
          <a:p>
            <a:pPr marL="548640" indent="-411480" fontAlgn="auto">
              <a:lnSpc>
                <a:spcPts val="25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Нацеленность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на улучшение качества обучения с возможностью быстрой корректировки программ.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16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fontAlgn="auto">
              <a:lnSpc>
                <a:spcPts val="3600"/>
              </a:lnSpc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effectLst/>
              </a:rPr>
              <a:t>Способы обозначения выявленных результатов </a:t>
            </a:r>
            <a:endParaRPr lang="ru-RU" sz="36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1864" y="1331640"/>
            <a:ext cx="3754438" cy="5266010"/>
          </a:xfr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b="1" dirty="0" smtClean="0"/>
              <a:t>Количественные показатели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800" dirty="0" smtClean="0"/>
              <a:t>Оценка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800" dirty="0" err="1" smtClean="0"/>
              <a:t>Балльно-уровневая</a:t>
            </a:r>
            <a:r>
              <a:rPr lang="ru-RU" sz="2800" dirty="0" smtClean="0"/>
              <a:t> система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800" dirty="0" smtClean="0"/>
              <a:t>Количество правильно выполненных заданий за промежуток времени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800" dirty="0" smtClean="0"/>
              <a:t>Количество невербальных знаков, используемых за единицу времени в заданной модели общения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 smtClean="0"/>
              <a:t>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5265" y="1331640"/>
            <a:ext cx="4680842" cy="5266010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137160" indent="0" fontAlgn="auto">
              <a:lnSpc>
                <a:spcPts val="23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/>
              <a:t>Качественные критерии </a:t>
            </a:r>
            <a:r>
              <a:rPr lang="ru-RU" sz="2400" b="1" dirty="0"/>
              <a:t>по итогам практических </a:t>
            </a:r>
            <a:r>
              <a:rPr lang="ru-RU" sz="2400" b="1" dirty="0" smtClean="0"/>
              <a:t>действий</a:t>
            </a:r>
          </a:p>
          <a:p>
            <a:pPr marL="548640" indent="-411480" fontAlgn="auto">
              <a:lnSpc>
                <a:spcPts val="23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! – не выполняет; </a:t>
            </a:r>
          </a:p>
          <a:p>
            <a:pPr marL="548640" indent="-411480" fontAlgn="auto">
              <a:lnSpc>
                <a:spcPts val="23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ПП – выполняет со значительной помощью; </a:t>
            </a:r>
          </a:p>
          <a:p>
            <a:pPr marL="548640" indent="-411480" fontAlgn="auto">
              <a:lnSpc>
                <a:spcPts val="23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П – выполняет с частичной помощью; </a:t>
            </a:r>
          </a:p>
          <a:p>
            <a:pPr marL="548640" indent="-411480" fontAlgn="auto">
              <a:lnSpc>
                <a:spcPts val="23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И – по последовательной инструкции; </a:t>
            </a:r>
          </a:p>
          <a:p>
            <a:pPr marL="548640" indent="-411480" fontAlgn="auto">
              <a:lnSpc>
                <a:spcPts val="23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О – по образцу; </a:t>
            </a:r>
          </a:p>
          <a:p>
            <a:pPr marL="548640" indent="-411480" fontAlgn="auto">
              <a:lnSpc>
                <a:spcPts val="23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ОШ – самостоятельно, но с ошибками; </a:t>
            </a:r>
          </a:p>
          <a:p>
            <a:pPr marL="548640" indent="-411480" fontAlgn="auto">
              <a:lnSpc>
                <a:spcPts val="23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dirty="0"/>
              <a:t>С – самостоятельно и без ошибок.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974832" cy="102758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П. 2.9.5: Программы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/>
              </a:rPr>
              <a:t>отдельных учебных предметов, коррекционных курсов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: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38" y="1341438"/>
            <a:ext cx="8489950" cy="5311775"/>
          </a:xfrm>
        </p:spPr>
        <p:txBody>
          <a:bodyPr>
            <a:normAutofit fontScale="92500" lnSpcReduction="2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1) пояснительная записка, </a:t>
            </a:r>
            <a:r>
              <a:rPr lang="ru-RU" dirty="0"/>
              <a:t>в </a:t>
            </a:r>
            <a:r>
              <a:rPr lang="ru-RU" dirty="0" smtClean="0"/>
              <a:t>которой: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конкретизируются </a:t>
            </a:r>
            <a:r>
              <a:rPr lang="ru-RU" dirty="0"/>
              <a:t>общие цели образования с учетом специфики учебного предмета, коррекционного </a:t>
            </a:r>
            <a:r>
              <a:rPr lang="ru-RU" dirty="0" smtClean="0"/>
              <a:t>курса;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общая характеристика </a:t>
            </a:r>
            <a:r>
              <a:rPr lang="ru-RU" dirty="0"/>
              <a:t>учебного предмета, коррекционного курса с учетом особенностей его освоения </a:t>
            </a:r>
            <a:r>
              <a:rPr lang="ru-RU" dirty="0" smtClean="0"/>
              <a:t>обучающимися;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описание </a:t>
            </a:r>
            <a:r>
              <a:rPr lang="ru-RU" dirty="0"/>
              <a:t>места учебного предмета в учебном </a:t>
            </a:r>
            <a:r>
              <a:rPr lang="ru-RU" dirty="0" smtClean="0"/>
              <a:t>плане;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личностные </a:t>
            </a:r>
            <a:r>
              <a:rPr lang="ru-RU" dirty="0"/>
              <a:t>и предметные результаты освоения учебного предмета, 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2</a:t>
            </a:r>
            <a:r>
              <a:rPr lang="ru-RU" dirty="0" smtClean="0"/>
              <a:t>) </a:t>
            </a:r>
            <a:r>
              <a:rPr lang="ru-RU" dirty="0">
                <a:solidFill>
                  <a:srgbClr val="FF0000"/>
                </a:solidFill>
              </a:rPr>
              <a:t>содержание учебного предмета, коррекционного курса</a:t>
            </a:r>
            <a:r>
              <a:rPr lang="ru-RU" dirty="0"/>
              <a:t>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>
                <a:solidFill>
                  <a:srgbClr val="FF0000"/>
                </a:solidFill>
              </a:rPr>
              <a:t>тематическое планирование с определением основных видов учебной деятельности обучающихся;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4</a:t>
            </a:r>
            <a:r>
              <a:rPr lang="ru-RU" dirty="0" smtClean="0"/>
              <a:t>) </a:t>
            </a:r>
            <a:r>
              <a:rPr lang="ru-RU" dirty="0"/>
              <a:t>описание материально-технического обеспечения образовательной деятельности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effectLst/>
              </a:rPr>
              <a:t>Содержание учебного предмета, коррекционного курса</a:t>
            </a:r>
            <a:endParaRPr lang="ru-RU" dirty="0"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Структурировано: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 smtClean="0"/>
              <a:t>По направлениям (блокам,  разделам)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 smtClean="0"/>
              <a:t>По этапам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Направления / этапы должны быть соотносимы с задачами и ожидаемыми результатами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Примерный алгоритм составления рабочей программы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i="1" dirty="0"/>
              <a:t>Август:</a:t>
            </a:r>
          </a:p>
          <a:p>
            <a:pPr marL="633413" indent="-269875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1.	</a:t>
            </a:r>
            <a:r>
              <a:rPr lang="ru-RU" dirty="0" smtClean="0"/>
              <a:t>Предварительное составление рабочей </a:t>
            </a:r>
            <a:r>
              <a:rPr lang="ru-RU" dirty="0"/>
              <a:t>программы </a:t>
            </a:r>
            <a:endParaRPr lang="ru-RU" dirty="0" smtClean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i="1" dirty="0" smtClean="0"/>
              <a:t>Сентябрь</a:t>
            </a:r>
            <a:r>
              <a:rPr lang="ru-RU" b="1" dirty="0" smtClean="0"/>
              <a:t> </a:t>
            </a:r>
            <a:r>
              <a:rPr lang="ru-RU" dirty="0"/>
              <a:t>(</a:t>
            </a:r>
            <a:r>
              <a:rPr lang="ru-RU" i="1" dirty="0"/>
              <a:t>сроки могут варьироваться</a:t>
            </a:r>
            <a:r>
              <a:rPr lang="ru-RU" dirty="0"/>
              <a:t>):</a:t>
            </a:r>
          </a:p>
          <a:p>
            <a:pPr marL="714375" indent="-350838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1.	Реализация исходно-диагностического блока рабочей программы по предмету.</a:t>
            </a:r>
          </a:p>
          <a:p>
            <a:pPr marL="714375" indent="-350838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2.	Корректировка рабочей программы на основе результатов диагностики.</a:t>
            </a:r>
          </a:p>
          <a:p>
            <a:pPr marL="714375" indent="-350838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3.	Согласование и утверждение рабочей </a:t>
            </a:r>
            <a:r>
              <a:rPr lang="ru-RU" dirty="0" smtClean="0"/>
              <a:t>программы.</a:t>
            </a:r>
            <a:endParaRPr lang="ru-RU" dirty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i="1" dirty="0"/>
              <a:t>В течение учебного года: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Реализация рабочей </a:t>
            </a:r>
            <a:r>
              <a:rPr lang="ru-RU" dirty="0" smtClean="0"/>
              <a:t>программы  (допустимы корректировки). </a:t>
            </a:r>
            <a:endParaRPr lang="ru-RU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</a:rPr>
              <a:t>Рабочая программа по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предмету -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3097212"/>
          </a:xfrm>
        </p:spPr>
        <p:txBody>
          <a:bodyPr/>
          <a:lstStyle/>
          <a:p>
            <a:pPr marL="136525" indent="0">
              <a:buFont typeface="Wingdings 2" panose="05020102010507070707" pitchFamily="18" charset="2"/>
              <a:buNone/>
            </a:pPr>
            <a:r>
              <a:rPr lang="ru-RU" altLang="ru-RU" sz="3200" smtClean="0"/>
              <a:t>это документ, определяющий содержание, объем, порядок изучения какой-либо учебной дисциплины, в соответствии с которым учитель непосредственно осуществляет учебный процесс в конкретном классе по учебному предмету.</a:t>
            </a:r>
          </a:p>
        </p:txBody>
      </p:sp>
      <p:sp>
        <p:nvSpPr>
          <p:cNvPr id="5124" name="Объект 2"/>
          <p:cNvSpPr txBox="1">
            <a:spLocks/>
          </p:cNvSpPr>
          <p:nvPr/>
        </p:nvSpPr>
        <p:spPr bwMode="auto">
          <a:xfrm>
            <a:off x="509588" y="4813300"/>
            <a:ext cx="82296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47688" indent="-411163">
              <a:spcBef>
                <a:spcPct val="20000"/>
              </a:spcBef>
              <a:buClr>
                <a:srgbClr val="000000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8363" indent="-282575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52550" indent="-182563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4638" indent="-182563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01838" indent="-182563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59038" indent="-182563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16238" indent="-182563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73438" indent="-182563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ru-RU" i="1"/>
              <a:t>В соответствии с ФГОС  рабочие программы учебных предметов, курсов являются обязательным компонентом содержательного раздела ООП образовательной организации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/>
          <p:cNvSpPr>
            <a:spLocks noGrp="1"/>
          </p:cNvSpPr>
          <p:nvPr>
            <p:ph idx="1"/>
          </p:nvPr>
        </p:nvSpPr>
        <p:spPr>
          <a:xfrm>
            <a:off x="468313" y="931863"/>
            <a:ext cx="8229600" cy="47085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altLang="ru-RU" b="1" smtClean="0"/>
              <a:t>Цель рабочей программы</a:t>
            </a:r>
            <a:r>
              <a:rPr lang="ru-RU" altLang="ru-RU" smtClean="0"/>
              <a:t> – планирование, организация и управление учебным процессом по определенной учебной дисциплине.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b="1" smtClean="0"/>
              <a:t>Задачи учебной рабочей программы</a:t>
            </a:r>
            <a:r>
              <a:rPr lang="ru-RU" altLang="ru-RU" smtClean="0"/>
              <a:t> – конкретное определение содержания, объема, порядка изучения учебной дисциплины с учетом особенностей учебного процесса того или иного образовательного учреждения и контингента обучаемых.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Функции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85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altLang="ru-RU" sz="4400" b="1" dirty="0" smtClean="0"/>
              <a:t>нормативная;</a:t>
            </a:r>
            <a:r>
              <a:rPr lang="ru-RU" altLang="ru-RU" sz="4400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4400" b="1" dirty="0" smtClean="0"/>
              <a:t>информационно-методическая;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4400" b="1" dirty="0" smtClean="0"/>
              <a:t>организационно-планирующая</a:t>
            </a:r>
            <a:r>
              <a:rPr lang="ru-RU" altLang="ru-RU" b="1" dirty="0" smtClean="0"/>
              <a:t>.</a:t>
            </a: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Требования к рабочей программе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125538"/>
            <a:ext cx="8362950" cy="5732462"/>
          </a:xfrm>
        </p:spPr>
        <p:txBody>
          <a:bodyPr>
            <a:normAutofit fontScale="92500" lnSpcReduction="1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1. Наличие признаков нормативного документа.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2. Учет основных положений адаптированной образовательной программы.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3. Полнота раскрытия целей и ценностей обучения.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4. Системность и целостность содержания образования.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5. Последовательность расположения и взаимосвязь всех элементов содержания курса; определение методов, организационных форм и средств обучения, что отражает единство содержания образования и процесса обучения в построении программы.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6. Учет логических взаимосвязей с другими предметами учебного </a:t>
            </a:r>
            <a:r>
              <a:rPr lang="ru-RU" dirty="0" smtClean="0"/>
              <a:t>плана.</a:t>
            </a:r>
            <a:endParaRPr lang="ru-RU" dirty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7. Конкретность и однозначность представления элементов содержания образования.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Специфические требования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/>
              <a:t>ориентированность на формирование социально-значимых умений и навыков, жизненных компетенций, необходимых для социализации, ориентации в социальной среде, повседневных жизненных ситуациях;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/>
              <a:t>интегративное изучение отдельных дисциплин;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dirty="0"/>
              <a:t>невозможность полной стандартизации, наличие </a:t>
            </a:r>
            <a:r>
              <a:rPr lang="ru-RU" dirty="0" err="1"/>
              <a:t>разноуровневых</a:t>
            </a:r>
            <a:r>
              <a:rPr lang="ru-RU" dirty="0"/>
              <a:t> программ, адаптированных для индивидуального обучения; поддержка и развитие сложившегося уровня индивидуализации и вариативности образования.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0" y="116632"/>
            <a:ext cx="9140480" cy="10081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0" dirty="0">
                <a:solidFill>
                  <a:schemeClr val="accent1">
                    <a:lumMod val="50000"/>
                  </a:schemeClr>
                </a:solidFill>
                <a:effectLst/>
              </a:rPr>
              <a:t>п</a:t>
            </a:r>
            <a:r>
              <a:rPr lang="ru-RU" sz="2400" b="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. 2.9.5 </a:t>
            </a:r>
            <a:r>
              <a:rPr lang="ru-RU" sz="2800" b="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ФГОС УО: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Программы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/>
              </a:rPr>
              <a:t>отдельных учебных предметов,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effectLst/>
              </a:rPr>
              <a:t>курсов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должны содержать: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38" y="1196975"/>
            <a:ext cx="8931275" cy="5456238"/>
          </a:xfrm>
        </p:spPr>
        <p:txBody>
          <a:bodyPr>
            <a:normAutofit fontScale="92500" lnSpcReduction="2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1) </a:t>
            </a:r>
            <a:r>
              <a:rPr lang="ru-RU" u="sng" dirty="0" smtClean="0"/>
              <a:t>пояснительную записку</a:t>
            </a:r>
            <a:r>
              <a:rPr lang="ru-RU" dirty="0" smtClean="0"/>
              <a:t>, </a:t>
            </a:r>
            <a:r>
              <a:rPr lang="ru-RU" dirty="0"/>
              <a:t>в </a:t>
            </a:r>
            <a:r>
              <a:rPr lang="ru-RU" dirty="0" smtClean="0"/>
              <a:t>которой: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конкретизируются </a:t>
            </a:r>
            <a:r>
              <a:rPr lang="ru-RU" dirty="0"/>
              <a:t>общие цели образования с учетом специфики учебного предмета, коррекционного </a:t>
            </a:r>
            <a:r>
              <a:rPr lang="ru-RU" dirty="0" smtClean="0"/>
              <a:t>курса;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общая характеристика </a:t>
            </a:r>
            <a:r>
              <a:rPr lang="ru-RU" dirty="0"/>
              <a:t>учебного предмета, коррекционного курса с учетом особенностей его освоения </a:t>
            </a:r>
            <a:r>
              <a:rPr lang="ru-RU" dirty="0" smtClean="0"/>
              <a:t>обучающимися;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описание </a:t>
            </a:r>
            <a:r>
              <a:rPr lang="ru-RU" dirty="0"/>
              <a:t>места учебного предмета в учебном </a:t>
            </a:r>
            <a:r>
              <a:rPr lang="ru-RU" dirty="0" smtClean="0"/>
              <a:t>плане;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личностные </a:t>
            </a:r>
            <a:r>
              <a:rPr lang="ru-RU" dirty="0"/>
              <a:t>и предметные результаты освоения учебного предмета, 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2</a:t>
            </a:r>
            <a:r>
              <a:rPr lang="ru-RU" dirty="0" smtClean="0"/>
              <a:t>) </a:t>
            </a:r>
            <a:r>
              <a:rPr lang="ru-RU" u="sng" dirty="0"/>
              <a:t>содержание учебного предмета</a:t>
            </a:r>
            <a:r>
              <a:rPr lang="ru-RU" b="1" dirty="0"/>
              <a:t>, </a:t>
            </a:r>
            <a:r>
              <a:rPr lang="ru-RU" dirty="0"/>
              <a:t>коррекционного курса;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u="sng" dirty="0"/>
              <a:t>тематическое планирование </a:t>
            </a:r>
            <a:r>
              <a:rPr lang="ru-RU" dirty="0"/>
              <a:t>с определением основных видов учебной деятельности обучающихся;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4</a:t>
            </a:r>
            <a:r>
              <a:rPr lang="ru-RU" dirty="0" smtClean="0"/>
              <a:t>) </a:t>
            </a:r>
            <a:r>
              <a:rPr lang="ru-RU" u="sng" dirty="0"/>
              <a:t>описание материально-технического </a:t>
            </a:r>
            <a:r>
              <a:rPr lang="ru-RU" dirty="0"/>
              <a:t>обеспечения образовательной деятельности.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Раб программы УО</Template>
  <TotalTime>29</TotalTime>
  <Words>2259</Words>
  <Application>Microsoft Office PowerPoint</Application>
  <PresentationFormat>Экран (4:3)</PresentationFormat>
  <Paragraphs>299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7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Нормативно – правовое обеспечение</vt:lpstr>
      <vt:lpstr>Презентация PowerPoint</vt:lpstr>
      <vt:lpstr>Рабочая программа по предмету -</vt:lpstr>
      <vt:lpstr>Презентация PowerPoint</vt:lpstr>
      <vt:lpstr>Функции: </vt:lpstr>
      <vt:lpstr>Требования к рабочей программе</vt:lpstr>
      <vt:lpstr>Специфические требования</vt:lpstr>
      <vt:lpstr>п. 2.9.5 ФГОС УО: Программы отдельных учебных предметов,  курсов  должны содержать:</vt:lpstr>
      <vt:lpstr>В соответствии ФГОС ОВЗ рабочие программы отдельных учебных предметов, курсов должны содержать:</vt:lpstr>
      <vt:lpstr>Учебный план включает:</vt:lpstr>
      <vt:lpstr>Предметные области, предметы и отдельные программы</vt:lpstr>
      <vt:lpstr>Коррекционно-развивающие  области:</vt:lpstr>
      <vt:lpstr>Приказ № 1599:</vt:lpstr>
      <vt:lpstr>Предметы и коррекционные курсы учебного плана</vt:lpstr>
      <vt:lpstr>Титульный лист (визитная карточка)</vt:lpstr>
      <vt:lpstr>Презентация PowerPoint</vt:lpstr>
      <vt:lpstr>п. 2.9.5: Программы отдельных учебных предметов, коррекционных курсов:</vt:lpstr>
      <vt:lpstr>Формулировка цели</vt:lpstr>
      <vt:lpstr>Требования к формулировке задач </vt:lpstr>
      <vt:lpstr>П. 2.9.5: Программы отдельных учебных предметов, коррекционных курсов должны содержать:</vt:lpstr>
      <vt:lpstr>Сенсорное развитие</vt:lpstr>
      <vt:lpstr>Презентация PowerPoint</vt:lpstr>
      <vt:lpstr>Требования к формулировкам результатов</vt:lpstr>
      <vt:lpstr>Ожидаемые личностные результаты освоения курса «Сенсорное развитие»</vt:lpstr>
      <vt:lpstr>ПРИМЕРНЫЕ (ОЖИДАЕМЫЕ)  ПРЕДМЕТНЫЕ РЕЗУЛЬТАТЫ ОБУЧЕНИЯ ПО ПРЕДМЕТАМ И КОРРЕКЦИОННЫМ КУРСАМ</vt:lpstr>
      <vt:lpstr>Презентация PowerPoint</vt:lpstr>
      <vt:lpstr>Презентация PowerPoint</vt:lpstr>
      <vt:lpstr>Описание системы оценки достижения ожидаемых результатов</vt:lpstr>
      <vt:lpstr>Оценка результативности. При выявлении результативности обучения должен быть учтен ряд факторов:</vt:lpstr>
      <vt:lpstr>При выявлении результативности обучения должен быть учтен ряд факторов:</vt:lpstr>
      <vt:lpstr>Формы и способы оценки результативности освоения СИПР</vt:lpstr>
      <vt:lpstr>Методы оценивания</vt:lpstr>
      <vt:lpstr>Требования к оцениванию учебных достижений обучающихся со значительными когнитивными нарушениями</vt:lpstr>
      <vt:lpstr>Способы обозначения выявленных результатов </vt:lpstr>
      <vt:lpstr>П. 2.9.5: Программы отдельных учебных предметов, коррекционных курсов :</vt:lpstr>
      <vt:lpstr>Содержание учебного предмета, коррекционного курса</vt:lpstr>
      <vt:lpstr>Примерный алгоритм составления рабочей программы</vt:lpstr>
    </vt:vector>
  </TitlesOfParts>
  <Company>StartSoft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Гуров</dc:creator>
  <cp:lastModifiedBy>Гуров</cp:lastModifiedBy>
  <cp:revision>10</cp:revision>
  <dcterms:created xsi:type="dcterms:W3CDTF">2021-05-11T11:45:29Z</dcterms:created>
  <dcterms:modified xsi:type="dcterms:W3CDTF">2021-05-11T15:21:44Z</dcterms:modified>
</cp:coreProperties>
</file>