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77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80" r:id="rId13"/>
    <p:sldId id="268" r:id="rId14"/>
    <p:sldId id="281" r:id="rId15"/>
    <p:sldId id="282" r:id="rId16"/>
    <p:sldId id="269" r:id="rId17"/>
    <p:sldId id="283" r:id="rId18"/>
    <p:sldId id="270" r:id="rId19"/>
    <p:sldId id="284" r:id="rId20"/>
    <p:sldId id="271" r:id="rId21"/>
    <p:sldId id="272" r:id="rId22"/>
    <p:sldId id="285" r:id="rId23"/>
    <p:sldId id="286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1;&#1086;&#1083;&#1077;&#1079;&#1085;&#1077;&#1090;&#1074;&#1086;&#1088;&#1085;&#1099;&#1077;%20&#1073;&#1072;&#1082;&#1090;&#1077;&#1088;&#1080;&#1080;%20&#1095;&#1077;&#1083;&#1086;&#1074;&#1077;&#1082;&#1072;%20&#1057;&#1058;&#1054;&#1051;&#1041;&#1053;&#1071;&#1050;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1041;&#1086;&#1090;&#1091;&#1083;&#1080;&#1079;&#1084;%20-%20%20&#1057;&#1098;&#1077;&#1076;&#1086;&#1073;&#1085;&#1099;&#1077;%20&#1091;&#1073;&#1080;&#1081;&#1094;&#1099;.mp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6424.html" TargetMode="External"/><Relationship Id="rId2" Type="http://schemas.openxmlformats.org/officeDocument/2006/relationships/hyperlink" Target="http://www.studmedlib.ru/ru/book/ISBN97859704364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ollegelib.ru/book/ISBN9785970429334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7766936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Патогенные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анаэробы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21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</a:t>
            </a:r>
            <a:r>
              <a:rPr lang="ru-RU" sz="14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19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354" y="0"/>
            <a:ext cx="746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Патогенез. 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12191999" cy="6362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861" r="28922" b="56727"/>
          <a:stretch/>
        </p:blipFill>
        <p:spPr>
          <a:xfrm>
            <a:off x="0" y="10174"/>
            <a:ext cx="3162300" cy="2139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30655"/>
            <a:ext cx="316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«сардоническая улыбка».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2" y="237825"/>
            <a:ext cx="7093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Иммунитет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Постинфекционного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иммунитета нет, так как исход этого заболевания часто смертельный.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Искусственный иммунитет достигается путём введения анатоксина.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Иммунитет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антитоксический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ru-RU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7170" name="Picture 2" descr="http://probakterii.ru/wp-content/uploads/2015/05/Bakterii-stolbnj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85849"/>
            <a:ext cx="48006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32395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Специфическая профилактика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Основана на иммунизации анатоксином, являющимся компонентом АКДС.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170" t="11354" r="8515" b="13829"/>
          <a:stretch/>
        </p:blipFill>
        <p:spPr>
          <a:xfrm>
            <a:off x="6908800" y="495300"/>
            <a:ext cx="4787900" cy="3263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400" y="3294340"/>
            <a:ext cx="109693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Специфическое лечение.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Вводят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в/м противостолбнячную сыворотку.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Хороший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результат даёт иммуноглобулин, полученный из крови доноров, иммунизированных против столбняка.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Кроме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этого вводят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антибиотики: 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тетрациклинового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ряда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пенициллин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3" name="5-конечная звезда 2">
            <a:hlinkClick r:id="rId3" action="ppaction://hlinkfile"/>
          </p:cNvPr>
          <p:cNvSpPr/>
          <p:nvPr/>
        </p:nvSpPr>
        <p:spPr>
          <a:xfrm>
            <a:off x="9702800" y="5651500"/>
            <a:ext cx="1270000" cy="774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54" y="173384"/>
            <a:ext cx="115408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Возбудители газовой гангрены</a:t>
            </a:r>
            <a:endParaRPr lang="ru-RU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449580"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Анаэробная </a:t>
            </a:r>
            <a:r>
              <a:rPr lang="ru-RU" sz="3600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поликлостридиальная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(т.е. вызываемая различными видами клостридий) раневая (травматическая) инфекция.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Основное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значение имеет </a:t>
            </a:r>
            <a:r>
              <a:rPr lang="en-US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perfringens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реже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3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novyi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а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также другие виды клостридий в стойких ассоциациях между собой, аэробными гноеродными кокками и гнилостными анаэробными бактериями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ru-RU" sz="3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58847"/>
            <a:ext cx="11417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perfringens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Нормальный обитатель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кишечников человека и животных,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 почву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попадает с испражнениями.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Является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возбудителем раневой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инфекции: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вызывает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заболевание при попадании возбудителя в анаэробных условиях в раны.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 algn="just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Обладает высокой: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инвазивностью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токсигенностью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4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95808"/>
            <a:ext cx="11772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Главный фактор патогенности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экзотоксин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оказывающий: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Гемотоксическое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воздействие,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Некротоксическое воздействие,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Нейротоксическое воздействие,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Лейкотоксическое  воздействие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Летальное  воздействие. </a:t>
            </a:r>
          </a:p>
          <a:p>
            <a:pPr lvl="0" algn="just"/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Наряду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 газовой гангреной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perfringens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вызывает пищевые токсикоинфекции (в их основе - действие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энтеротоксинов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и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некротоксинов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46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686346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Особенности патогенеза.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отличие от гнойных заболеваний, вызываемых аэробами, при анаэробной инфекции преобладает не воспаление, 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а: </a:t>
            </a: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некроз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отек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газообразование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в тканях,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1257300" lvl="2" indent="-3429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отравление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токсинами и продуктами распада тканей. </a:t>
            </a:r>
            <a:endParaRPr lang="ru-RU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4" name="Picture 2" descr="http://meduniver.com/Medical/Microbiology/Img/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69" y="0"/>
            <a:ext cx="518998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0" y="163543"/>
            <a:ext cx="10972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Клостридии -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некропаразиты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активно создающие анаэробные условия и вызывающие некроз тканей, т.е. условия для своего размножения.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Некроз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мышечной и соединительной тканей - следствие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некротоксического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действия токсинов и ферментов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endParaRPr lang="ru-RU" sz="320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Газообразование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 тканях - результат ферментативной активности клостридий.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Общее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действие токсинов (общая интоксикация) проявляется преимущественно в нейротоксическом воздействии.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25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62" y="81961"/>
            <a:ext cx="742603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Иммунитет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- антитоксический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хирургическая обра­ботка ран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(иссечение, разрезы).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Специфическая профилактика: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адсорбированный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полианаток­син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Серопрофилактика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ранениях (чаще в военное время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Вводят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противогангренозную сыворотку. Используют также смесь анаэробных фагов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4" name="Picture 2" descr="http://www.medicalj.ru/images/infekcii/klostridii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93" y="0"/>
            <a:ext cx="4672107" cy="44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135404"/>
            <a:ext cx="637505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специфического лечения применяют антитоксическую сыворотку.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 антибиотики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пеницил­лин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сульфаниламидные препараты</a:t>
            </a:r>
          </a:p>
          <a:p>
            <a:pPr algn="just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Оксигенотерапию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0"/>
            <a:ext cx="7797801" cy="5226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02" y="0"/>
            <a:ext cx="9604398" cy="6383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63203"/>
            <a:ext cx="11747501" cy="65042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065000" cy="68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63" y="302265"/>
            <a:ext cx="10657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Общая характеристика патогенных анаэробных бактерий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Возбудитель столбняка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Возбудители газовой гангрены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Возбудитель ботулизма</a:t>
            </a:r>
            <a:endParaRPr lang="ru-RU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astroscan.ru/handbook/images-oth/bacillus-coagulan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11" y="2628900"/>
            <a:ext cx="5736071" cy="39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6" y="156792"/>
            <a:ext cx="48906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Возбудитель ботулизма</a:t>
            </a:r>
            <a:endParaRPr lang="ru-RU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449580"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Ботулизм - тяжелая пищевая </a:t>
            </a:r>
            <a:r>
              <a:rPr lang="ru-RU" sz="32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токсикоинфекция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, связанная с употреблением продуктов, зараженных </a:t>
            </a: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botulinum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, и характеризующаяся специфическим поражением центральной нервной системы. </a:t>
            </a:r>
            <a:endParaRPr lang="ru-RU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10242" name="Picture 2" descr="http://bezformata.ru/content/Images/000/048/087/image48087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02" y="1110899"/>
            <a:ext cx="6457019" cy="4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6" y="218761"/>
            <a:ext cx="7444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Свойства </a:t>
            </a:r>
            <a:r>
              <a:rPr lang="ru-RU" sz="36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возбудителя: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крупные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полиморфные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грамположительные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палочки,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подвижные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имеют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перитрихиальные жгутики.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Споры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овальные, располагаются </a:t>
            </a:r>
            <a:r>
              <a:rPr lang="ru-RU" sz="3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субтерминально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тенисная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 ракетка).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11266" name="Picture 2" descr="http://meduniver.com/Medical/Microbiology/Img/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52" y="135635"/>
            <a:ext cx="4600363" cy="4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312341"/>
            <a:ext cx="116459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Образуют восемь типов токсинов. </a:t>
            </a:r>
          </a:p>
          <a:p>
            <a:pPr lvl="0" algn="just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Важнейшие  характеристики токсинов: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аличие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или отсутствие протеолитических свойств (гидролиз казеина, продукция сероводорода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Токсин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оказывает нейротоксическое действие.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Токсин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попадает в организм с пищей, хотя вероятно может накапливаться при размножении возбудителя в тканях организма.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Токсин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термолабильный, хотя для полной инактивации необходимо кипячение до 20 мин.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Токсин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быстро всасывается в желудочно-кишечном тракте, проникает в кровь, избирательно действует на ядра продолговатого мозга и ганглиозные клетки спинного мозга.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83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11938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Развиваются нервно-паралитические явления: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нарушения глотания,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афония (потеря голоса),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дисфагия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офтальмо-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плегический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синдром:</a:t>
            </a:r>
          </a:p>
          <a:p>
            <a:pPr marL="2400300" lvl="4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косоглазие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400300" lvl="4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двоение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глазах,</a:t>
            </a:r>
          </a:p>
          <a:p>
            <a:pPr marL="2400300" lvl="4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опущение век, 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параличи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парезы глоточных и гортанных мышц,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остановка дыхания и сердечной деятельности.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67" y="0"/>
            <a:ext cx="1053603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0"/>
            <a:ext cx="6362700" cy="68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016"/>
            <a:ext cx="120777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Лечение и профилактика. </a:t>
            </a:r>
            <a:endParaRPr lang="ru-RU" sz="4400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Раннее </a:t>
            </a:r>
            <a:r>
              <a:rPr lang="ru-RU" sz="4400" dirty="0">
                <a:latin typeface="Times New Roman" panose="02020603050405020304" pitchFamily="18" charset="0"/>
                <a:ea typeface="MS Mincho" panose="02020609040205080304" pitchFamily="49" charset="-128"/>
              </a:rPr>
              <a:t>применение антитоксических сывороток. </a:t>
            </a:r>
            <a:endParaRPr lang="ru-RU" sz="4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Профилактики:</a:t>
            </a:r>
          </a:p>
          <a:p>
            <a:pPr marL="1485900" lvl="2" indent="-571500" algn="just">
              <a:buFont typeface="Wingdings" panose="05000000000000000000" pitchFamily="2" charset="2"/>
              <a:buChar char="v"/>
            </a:pPr>
            <a:r>
              <a:rPr lang="ru-RU" sz="4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санитарно-гигиенический </a:t>
            </a:r>
            <a:r>
              <a:rPr lang="ru-RU" sz="4400" dirty="0">
                <a:latin typeface="Times New Roman" panose="02020603050405020304" pitchFamily="18" charset="0"/>
                <a:ea typeface="MS Mincho" panose="02020609040205080304" pitchFamily="49" charset="-128"/>
              </a:rPr>
              <a:t>режим при обработке пищевых продуктов. </a:t>
            </a:r>
            <a:endParaRPr lang="ru-RU" sz="4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Особенно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опасны грибные консервы домашнего приготовления и другие продукты, хранящиеся в анаэробных условиях. </a:t>
            </a:r>
            <a:endParaRPr lang="ru-RU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5-конечная звезда 1">
            <a:hlinkClick r:id="rId2" action="ppaction://hlinkfile"/>
          </p:cNvPr>
          <p:cNvSpPr/>
          <p:nvPr/>
        </p:nvSpPr>
        <p:spPr>
          <a:xfrm>
            <a:off x="9664700" y="5537200"/>
            <a:ext cx="1574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45900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1. - 448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http://www.studmedlib.ru/ru/book/ISBN9785970436417.html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2. - 480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http://www.studmedlib.ru/ru/book/ISBN9785970436424.html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Черкес, Ф. К. Микробиология : учебник / Ф. К. Черкес, Л. Б. Богоявленская, Н. А. Бельская ; ред. Ф. К. Черкес. - Стер. изд. - М. : Альянс, 2014. - 512 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[Электронный ресурс] : учеб. для мед. училищ и колледжей / ред. В. В. Зверев, М. Н. Бойченко. - М. : ГЭОТАР-Медиа, 2014. - 368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http://www.medcollegelib.ru/book/ISBN9785970429334.html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21152"/>
            <a:ext cx="8585200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ресурсы: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КрасГМУ «Colibris»;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ВУЗ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Колледж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ЭМБ Консультант врача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Айбукс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Букап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Лань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НЭБ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eLibrary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18" y="367172"/>
            <a:ext cx="116967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Общая характеристика патогенных анаэробных </a:t>
            </a:r>
            <a:r>
              <a:rPr lang="ru-RU" sz="3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бактерий</a:t>
            </a:r>
            <a:endParaRPr lang="ru-RU" sz="36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Семейство </a:t>
            </a:r>
            <a:r>
              <a:rPr lang="en-US" sz="36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Bacilla</a:t>
            </a:r>
            <a:r>
              <a:rPr lang="ru-RU" sz="36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сеае</a:t>
            </a:r>
            <a:r>
              <a:rPr lang="ru-RU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ru-RU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endParaRPr lang="ru-RU" sz="36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4945" algn="just">
              <a:spcAft>
                <a:spcPts val="0"/>
              </a:spcAft>
            </a:pPr>
            <a:r>
              <a:rPr lang="ru-RU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Анаэробы </a:t>
            </a:r>
            <a:r>
              <a:rPr lang="ru-RU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обширная группа микроорганизмов, среди которых патогенны для человека: </a:t>
            </a:r>
            <a:endParaRPr lang="ru-RU" sz="36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 algn="just">
              <a:buFont typeface="Wingdings" panose="05000000000000000000" pitchFamily="2" charset="2"/>
              <a:buChar char="v"/>
            </a:pPr>
            <a:r>
              <a:rPr lang="ru-RU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en-US" sz="3600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en-US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Возбудитель столбняка</a:t>
            </a:r>
          </a:p>
          <a:p>
            <a:pPr marL="1485900" lvl="2" indent="-571500" algn="just">
              <a:buFont typeface="Wingdings" panose="05000000000000000000" pitchFamily="2" charset="2"/>
              <a:buChar char="v"/>
            </a:pPr>
            <a:r>
              <a:rPr lang="en-US" sz="3600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C.perfringens</a:t>
            </a:r>
            <a:r>
              <a:rPr lang="en-US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C.novyi</a:t>
            </a:r>
            <a:r>
              <a:rPr lang="en-US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Возбудители газовой </a:t>
            </a:r>
            <a:r>
              <a:rPr lang="ru-RU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гангрены</a:t>
            </a:r>
          </a:p>
          <a:p>
            <a:pPr marL="1485900" lvl="2" indent="-571500" algn="just">
              <a:buFont typeface="Wingdings" panose="05000000000000000000" pitchFamily="2" charset="2"/>
              <a:buChar char="v"/>
            </a:pPr>
            <a:r>
              <a:rPr lang="en-US" sz="3600" spc="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C.botulinum</a:t>
            </a:r>
            <a:r>
              <a:rPr lang="en-US" sz="36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Возбудитель ботулизма </a:t>
            </a:r>
          </a:p>
          <a:p>
            <a:pPr marL="1485900" lvl="2" indent="-571500" algn="just">
              <a:buFont typeface="Wingdings" panose="05000000000000000000" pitchFamily="2" charset="2"/>
              <a:buChar char="v"/>
            </a:pPr>
            <a:endParaRPr lang="ru-RU" sz="3600" spc="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18" y="221344"/>
            <a:ext cx="5740400" cy="4365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118" y="647636"/>
            <a:ext cx="7086600" cy="4584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153" y="-100538"/>
            <a:ext cx="10334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" y="243513"/>
            <a:ext cx="117729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7010" algn="ctr"/>
            <a:r>
              <a:rPr lang="ru-RU" sz="3200" b="1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Патогенные клостридии: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палочки размером 4-9x0,6-1,2 </a:t>
            </a:r>
            <a:r>
              <a:rPr lang="ru-RU" sz="3200" spc="5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spc="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культуры грамположительны. </a:t>
            </a:r>
            <a:endParaRPr lang="ru-RU" sz="3200" spc="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клостридии образуют споры овальной или круглой формы, </a:t>
            </a:r>
          </a:p>
          <a:p>
            <a:pPr lvl="0" algn="just"/>
            <a:r>
              <a:rPr lang="ru-RU" sz="3200" b="1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Расположение спор:</a:t>
            </a:r>
          </a:p>
          <a:p>
            <a:pPr marL="4000500" lvl="8" indent="-342900" algn="just">
              <a:buFont typeface="Wingdings" panose="05000000000000000000" pitchFamily="2" charset="2"/>
              <a:buChar char="v"/>
            </a:pPr>
            <a:r>
              <a:rPr lang="ru-RU" sz="3200" spc="5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терминально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spc="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0" lvl="8" indent="-342900" algn="just">
              <a:buFont typeface="Wingdings" panose="05000000000000000000" pitchFamily="2" charset="2"/>
              <a:buChar char="v"/>
            </a:pPr>
            <a:r>
              <a:rPr lang="ru-RU" sz="3200" spc="5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субтерминально</a:t>
            </a:r>
            <a:r>
              <a:rPr lang="ru-RU" sz="32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0" lvl="8" indent="-342900" algn="just">
              <a:buFont typeface="Wingdings" panose="05000000000000000000" pitchFamily="2" charset="2"/>
              <a:buChar char="v"/>
            </a:pPr>
            <a:r>
              <a:rPr lang="ru-RU" sz="32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центрально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spc="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анаэробов под­вижны. </a:t>
            </a:r>
            <a:endParaRPr lang="ru-RU" sz="3200" spc="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Жгутики 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располагаются </a:t>
            </a:r>
            <a:r>
              <a:rPr lang="ru-RU" sz="3200" spc="5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перитрихиально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spc="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32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Кло­стридии </a:t>
            </a:r>
            <a:r>
              <a:rPr lang="ru-RU" sz="32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продуцируют экзотоксины высокой биологи­ческой активности</a:t>
            </a:r>
            <a:r>
              <a:rPr lang="ru-RU" sz="24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9" y="197635"/>
            <a:ext cx="117417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 к факторам окружающей среды. </a:t>
            </a:r>
            <a:endParaRPr lang="ru-RU" sz="4000" b="1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Вегетативные </a:t>
            </a:r>
            <a:r>
              <a:rPr lang="ru-RU" sz="4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анаэробов мало устойчивы. </a:t>
            </a:r>
            <a:endParaRPr lang="ru-RU" sz="40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Споры </a:t>
            </a:r>
            <a:r>
              <a:rPr lang="ru-RU" sz="4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устойчивы </a:t>
            </a:r>
          </a:p>
          <a:p>
            <a:pPr marL="3200400" lvl="6" indent="-457200" algn="just">
              <a:buFont typeface="Wingdings" panose="05000000000000000000" pitchFamily="2" charset="2"/>
              <a:buChar char="v"/>
            </a:pPr>
            <a:r>
              <a:rPr lang="ru-RU" sz="40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физическим </a:t>
            </a:r>
            <a:r>
              <a:rPr lang="ru-RU" sz="40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факторам;</a:t>
            </a:r>
            <a:endParaRPr lang="ru-RU" sz="4000" spc="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0" lvl="6" indent="-457200" algn="just">
              <a:buFont typeface="Wingdings" panose="05000000000000000000" pitchFamily="2" charset="2"/>
              <a:buChar char="v"/>
            </a:pPr>
            <a:r>
              <a:rPr lang="ru-RU" sz="40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химическим </a:t>
            </a:r>
            <a:r>
              <a:rPr lang="ru-RU" sz="4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факторам: </a:t>
            </a:r>
            <a:endParaRPr lang="ru-RU" sz="40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endParaRPr lang="ru-RU" sz="40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4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переносят кипячение от 15-20 мин до нескольких часов в зависимости от вида бацилл. </a:t>
            </a:r>
            <a:endParaRPr lang="ru-RU" sz="40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582067"/>
            <a:ext cx="113411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Устойчивы: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6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низким </a:t>
            </a:r>
            <a:r>
              <a:rPr lang="ru-RU" sz="36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температурам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36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Высушиванию</a:t>
            </a:r>
            <a:r>
              <a:rPr lang="ru-RU" sz="36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ru-RU" sz="3600" spc="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6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Дезинфицирующих </a:t>
            </a:r>
            <a:r>
              <a:rPr lang="ru-RU" sz="36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 губят их только после длительной экспозиции (12-14 ч). </a:t>
            </a:r>
          </a:p>
          <a:p>
            <a:pPr lvl="0" algn="just"/>
            <a:r>
              <a:rPr lang="ru-RU" sz="36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Осо­бенно устойчивы споры возбудителей ботулизма. </a:t>
            </a:r>
          </a:p>
          <a:p>
            <a:pPr lvl="0" algn="just"/>
            <a:endParaRPr lang="ru-RU" sz="3600" spc="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Экзотоксин </a:t>
            </a:r>
            <a:r>
              <a:rPr lang="ru-RU" sz="36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en-US" sz="36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botulinum </a:t>
            </a:r>
            <a:r>
              <a:rPr lang="ru-RU" sz="36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высокой </a:t>
            </a:r>
            <a:r>
              <a:rPr lang="ru-RU" sz="36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устойчивостью </a:t>
            </a:r>
            <a:r>
              <a:rPr lang="ru-RU" sz="3600" spc="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разрушается только при 15-20-минутном кипячении.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950" y="120284"/>
            <a:ext cx="4389500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450302"/>
            <a:ext cx="84802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Возбудитель столбняка</a:t>
            </a:r>
            <a:endParaRPr lang="ru-RU" sz="2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194945" algn="just">
              <a:spcAft>
                <a:spcPts val="0"/>
              </a:spcAft>
            </a:pPr>
            <a:r>
              <a:rPr lang="ru-RU" sz="3200" b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Морфология.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палочки размером 4-8x0,4-1 мкм с закругленными краями. </a:t>
            </a:r>
            <a:endParaRPr lang="ru-RU" sz="32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Жгутики 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располагаются </a:t>
            </a:r>
            <a:r>
              <a:rPr lang="ru-RU" sz="32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перитрихиально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Капсул 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образуют. </a:t>
            </a:r>
            <a:endParaRPr lang="ru-RU" sz="32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Об­разуют 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споры шаровидной формы, расположенные </a:t>
            </a:r>
            <a:r>
              <a:rPr lang="ru-RU" sz="32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терминально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придает бацилле вид барабанной палочки. </a:t>
            </a:r>
            <a:endParaRPr lang="ru-RU" sz="3200" spc="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spc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Грамположительны</a:t>
            </a:r>
            <a:r>
              <a:rPr lang="ru-RU" sz="3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Картинки по запросу клостридии ботулиз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84963" y="1250863"/>
            <a:ext cx="6057900" cy="35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891" y="284249"/>
            <a:ext cx="7971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Источники инфекции. </a:t>
            </a:r>
            <a:endParaRPr lang="ru-RU" sz="3600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широко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распространены в природе.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животные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являются носителями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С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tetani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 обнаруживают в почве, куда они попадают из кишечника животных и человека.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4098" name="Picture 2" descr="http://www.gastroscan.ru/handbook/images03/neonatal-tetanu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27" y="284249"/>
            <a:ext cx="4000671" cy="26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482" y="3700569"/>
            <a:ext cx="118260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Заболевания столбняком чаще наблюдаются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1371600" lvl="2" indent="-457200" algn="just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в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сельской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местности </a:t>
            </a:r>
          </a:p>
          <a:p>
            <a:pPr lvl="0" algn="just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Споры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могут разноситься с пылью, попадая на одежду и другие предметы.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2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5" y="242685"/>
            <a:ext cx="7535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Пути передачи и входные ворота. </a:t>
            </a:r>
            <a:endParaRPr lang="ru-RU" sz="3600" b="1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Входными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воротами </a:t>
            </a: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является: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поврежденная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кожа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слизистые 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оболочки. </a:t>
            </a:r>
            <a:endParaRPr lang="ru-RU" sz="3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122" name="Picture 2" descr="http://medicine-live.ru/atlas/micro/samples/klost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3" y="323129"/>
            <a:ext cx="4463889" cy="23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4514471"/>
            <a:ext cx="1173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Опасны ранения с глубокой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травматизацией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тканей, в которые заносится земля, инородные тела и т.д. однако для возникновения заболевания иногда достаточно проникновения небольшой занозы.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760145"/>
            <a:ext cx="1135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Столбняк является раневой инфекцией, и заболеваемость связана с травматизмом (особенно в военное время). </a:t>
            </a:r>
          </a:p>
        </p:txBody>
      </p:sp>
    </p:spTree>
    <p:extLst>
      <p:ext uri="{BB962C8B-B14F-4D97-AF65-F5344CB8AC3E}">
        <p14:creationId xmlns:p14="http://schemas.microsoft.com/office/powerpoint/2010/main" val="4134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972</Words>
  <Application>Microsoft Office PowerPoint</Application>
  <PresentationFormat>Широкоэкранный</PresentationFormat>
  <Paragraphs>185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MS Mincho</vt:lpstr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Ключников Кирилл Александрович</cp:lastModifiedBy>
  <cp:revision>45</cp:revision>
  <dcterms:created xsi:type="dcterms:W3CDTF">2015-09-16T12:34:05Z</dcterms:created>
  <dcterms:modified xsi:type="dcterms:W3CDTF">2018-08-07T09:19:11Z</dcterms:modified>
</cp:coreProperties>
</file>