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51" r:id="rId11"/>
    <p:sldId id="352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8" r:id="rId32"/>
    <p:sldId id="344" r:id="rId33"/>
    <p:sldId id="347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8" r:id="rId42"/>
    <p:sldId id="269" r:id="rId43"/>
    <p:sldId id="270" r:id="rId44"/>
    <p:sldId id="271" r:id="rId45"/>
    <p:sldId id="275" r:id="rId46"/>
    <p:sldId id="276" r:id="rId47"/>
    <p:sldId id="277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FC86F-00B9-4E27-9679-BF812963D6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2C159FE-E25A-4051-9891-31D812DBA2FD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профилактика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B012EDA-5DF7-4DCE-998F-7E4EBE6DA6F5}" type="parTrans" cxnId="{B8607FFF-CE27-467F-8EB0-190E7CB9915C}">
      <dgm:prSet/>
      <dgm:spPr/>
      <dgm:t>
        <a:bodyPr/>
        <a:lstStyle/>
        <a:p>
          <a:endParaRPr lang="ru-RU"/>
        </a:p>
      </dgm:t>
    </dgm:pt>
    <dgm:pt modelId="{D63EBA94-60ED-43A9-9251-58CF0BFE8EDE}" type="sibTrans" cxnId="{B8607FFF-CE27-467F-8EB0-190E7CB9915C}">
      <dgm:prSet/>
      <dgm:spPr/>
      <dgm:t>
        <a:bodyPr/>
        <a:lstStyle/>
        <a:p>
          <a:endParaRPr lang="ru-RU"/>
        </a:p>
      </dgm:t>
    </dgm:pt>
    <dgm:pt modelId="{68571183-171C-47D7-A0EA-F4A3EA51D292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первичная</a:t>
          </a:r>
        </a:p>
      </dgm:t>
    </dgm:pt>
    <dgm:pt modelId="{AD6F63E0-E901-4F36-8E64-738DEB6828E6}" type="parTrans" cxnId="{7F568AF8-A3B1-4947-A739-1E1C2EE63063}">
      <dgm:prSet/>
      <dgm:spPr/>
      <dgm:t>
        <a:bodyPr/>
        <a:lstStyle/>
        <a:p>
          <a:endParaRPr lang="ru-RU"/>
        </a:p>
      </dgm:t>
    </dgm:pt>
    <dgm:pt modelId="{FB97046A-2B86-454A-8C79-3594CFB2B1B6}" type="sibTrans" cxnId="{7F568AF8-A3B1-4947-A739-1E1C2EE63063}">
      <dgm:prSet/>
      <dgm:spPr/>
      <dgm:t>
        <a:bodyPr/>
        <a:lstStyle/>
        <a:p>
          <a:endParaRPr lang="ru-RU"/>
        </a:p>
      </dgm:t>
    </dgm:pt>
    <dgm:pt modelId="{E1D43FDC-DA21-40B7-8F94-2BA72C1BA1B0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вторичная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4E2B759-5F01-4B26-BE77-6B01378BBB04}" type="parTrans" cxnId="{1F3872D0-5918-4274-B203-A1C70C0B91DB}">
      <dgm:prSet/>
      <dgm:spPr/>
      <dgm:t>
        <a:bodyPr/>
        <a:lstStyle/>
        <a:p>
          <a:endParaRPr lang="ru-RU"/>
        </a:p>
      </dgm:t>
    </dgm:pt>
    <dgm:pt modelId="{EA01EC13-F9AF-4144-82B9-692AC721D857}" type="sibTrans" cxnId="{1F3872D0-5918-4274-B203-A1C70C0B91DB}">
      <dgm:prSet/>
      <dgm:spPr/>
      <dgm:t>
        <a:bodyPr/>
        <a:lstStyle/>
        <a:p>
          <a:endParaRPr lang="ru-RU"/>
        </a:p>
      </dgm:t>
    </dgm:pt>
    <dgm:pt modelId="{92280F8B-597D-4009-A2E2-3827086DB4E9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третичная</a:t>
          </a:r>
        </a:p>
      </dgm:t>
    </dgm:pt>
    <dgm:pt modelId="{B80ABFA9-FFDE-438B-B702-D2F564A27929}" type="parTrans" cxnId="{6FD618FD-3AFE-4842-96EE-68BDAB307BD9}">
      <dgm:prSet/>
      <dgm:spPr/>
      <dgm:t>
        <a:bodyPr/>
        <a:lstStyle/>
        <a:p>
          <a:endParaRPr lang="ru-RU"/>
        </a:p>
      </dgm:t>
    </dgm:pt>
    <dgm:pt modelId="{29EBC98F-3084-4D60-98E5-A496BBBD7BB3}" type="sibTrans" cxnId="{6FD618FD-3AFE-4842-96EE-68BDAB307BD9}">
      <dgm:prSet/>
      <dgm:spPr/>
      <dgm:t>
        <a:bodyPr/>
        <a:lstStyle/>
        <a:p>
          <a:endParaRPr lang="ru-RU"/>
        </a:p>
      </dgm:t>
    </dgm:pt>
    <dgm:pt modelId="{5722143A-3844-43A9-895A-B542FA177E28}" type="pres">
      <dgm:prSet presAssocID="{E7AFC86F-00B9-4E27-9679-BF812963D6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594EEB-FAC8-4B3F-B6EE-8A5B67B6A14B}" type="pres">
      <dgm:prSet presAssocID="{A2C159FE-E25A-4051-9891-31D812DBA2FD}" presName="hierRoot1" presStyleCnt="0">
        <dgm:presLayoutVars>
          <dgm:hierBranch/>
        </dgm:presLayoutVars>
      </dgm:prSet>
      <dgm:spPr/>
    </dgm:pt>
    <dgm:pt modelId="{00F6324E-BCD1-4827-9357-37CA26F74086}" type="pres">
      <dgm:prSet presAssocID="{A2C159FE-E25A-4051-9891-31D812DBA2FD}" presName="rootComposite1" presStyleCnt="0"/>
      <dgm:spPr/>
    </dgm:pt>
    <dgm:pt modelId="{659BA1DE-17D0-4375-9FD5-DCCEDBFC4FD4}" type="pres">
      <dgm:prSet presAssocID="{A2C159FE-E25A-4051-9891-31D812DBA2F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AD4BC0-0244-44BD-B30C-12FC1FD5440E}" type="pres">
      <dgm:prSet presAssocID="{A2C159FE-E25A-4051-9891-31D812DBA2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F9B8FD-B7BB-4181-98C6-5D119A27DFB5}" type="pres">
      <dgm:prSet presAssocID="{A2C159FE-E25A-4051-9891-31D812DBA2FD}" presName="hierChild2" presStyleCnt="0"/>
      <dgm:spPr/>
    </dgm:pt>
    <dgm:pt modelId="{824F6BE9-0E09-41E2-BA7D-A4B3BA463BDE}" type="pres">
      <dgm:prSet presAssocID="{AD6F63E0-E901-4F36-8E64-738DEB6828E6}" presName="Name35" presStyleLbl="parChTrans1D2" presStyleIdx="0" presStyleCnt="3"/>
      <dgm:spPr/>
    </dgm:pt>
    <dgm:pt modelId="{FE50C982-4141-4B64-B5A1-5C266E0CBF4A}" type="pres">
      <dgm:prSet presAssocID="{68571183-171C-47D7-A0EA-F4A3EA51D292}" presName="hierRoot2" presStyleCnt="0">
        <dgm:presLayoutVars>
          <dgm:hierBranch/>
        </dgm:presLayoutVars>
      </dgm:prSet>
      <dgm:spPr/>
    </dgm:pt>
    <dgm:pt modelId="{1E05ADFA-E61A-4F18-9692-1C94E5DCFF0B}" type="pres">
      <dgm:prSet presAssocID="{68571183-171C-47D7-A0EA-F4A3EA51D292}" presName="rootComposite" presStyleCnt="0"/>
      <dgm:spPr/>
    </dgm:pt>
    <dgm:pt modelId="{A14434C6-FE88-4527-BC4B-5AC8960D8707}" type="pres">
      <dgm:prSet presAssocID="{68571183-171C-47D7-A0EA-F4A3EA51D2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3736D-B6F4-4C85-BF74-3A4754F71E33}" type="pres">
      <dgm:prSet presAssocID="{68571183-171C-47D7-A0EA-F4A3EA51D292}" presName="rootConnector" presStyleLbl="node2" presStyleIdx="0" presStyleCnt="3"/>
      <dgm:spPr/>
      <dgm:t>
        <a:bodyPr/>
        <a:lstStyle/>
        <a:p>
          <a:endParaRPr lang="ru-RU"/>
        </a:p>
      </dgm:t>
    </dgm:pt>
    <dgm:pt modelId="{E696C2F7-0D4A-4F19-AA15-3C1FD1D8CFF1}" type="pres">
      <dgm:prSet presAssocID="{68571183-171C-47D7-A0EA-F4A3EA51D292}" presName="hierChild4" presStyleCnt="0"/>
      <dgm:spPr/>
    </dgm:pt>
    <dgm:pt modelId="{281C073F-8575-403E-958A-252F2964652C}" type="pres">
      <dgm:prSet presAssocID="{68571183-171C-47D7-A0EA-F4A3EA51D292}" presName="hierChild5" presStyleCnt="0"/>
      <dgm:spPr/>
    </dgm:pt>
    <dgm:pt modelId="{FF48399C-7AE6-448E-88C5-F8EC84110C5D}" type="pres">
      <dgm:prSet presAssocID="{B4E2B759-5F01-4B26-BE77-6B01378BBB04}" presName="Name35" presStyleLbl="parChTrans1D2" presStyleIdx="1" presStyleCnt="3"/>
      <dgm:spPr/>
    </dgm:pt>
    <dgm:pt modelId="{F76B6921-6ECF-4430-B08A-122831A40AB9}" type="pres">
      <dgm:prSet presAssocID="{E1D43FDC-DA21-40B7-8F94-2BA72C1BA1B0}" presName="hierRoot2" presStyleCnt="0">
        <dgm:presLayoutVars>
          <dgm:hierBranch/>
        </dgm:presLayoutVars>
      </dgm:prSet>
      <dgm:spPr/>
    </dgm:pt>
    <dgm:pt modelId="{5A90E9C8-F86E-4EE3-8993-598F09EAFC98}" type="pres">
      <dgm:prSet presAssocID="{E1D43FDC-DA21-40B7-8F94-2BA72C1BA1B0}" presName="rootComposite" presStyleCnt="0"/>
      <dgm:spPr/>
    </dgm:pt>
    <dgm:pt modelId="{96DAC3EA-5C5B-42DB-B535-EEE7793F4A69}" type="pres">
      <dgm:prSet presAssocID="{E1D43FDC-DA21-40B7-8F94-2BA72C1BA1B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129780-8C3A-4653-88EC-C66381255027}" type="pres">
      <dgm:prSet presAssocID="{E1D43FDC-DA21-40B7-8F94-2BA72C1BA1B0}" presName="rootConnector" presStyleLbl="node2" presStyleIdx="1" presStyleCnt="3"/>
      <dgm:spPr/>
      <dgm:t>
        <a:bodyPr/>
        <a:lstStyle/>
        <a:p>
          <a:endParaRPr lang="ru-RU"/>
        </a:p>
      </dgm:t>
    </dgm:pt>
    <dgm:pt modelId="{92867F8E-B5C6-455A-B5C5-55EF37A5B06E}" type="pres">
      <dgm:prSet presAssocID="{E1D43FDC-DA21-40B7-8F94-2BA72C1BA1B0}" presName="hierChild4" presStyleCnt="0"/>
      <dgm:spPr/>
    </dgm:pt>
    <dgm:pt modelId="{5DE82680-E58F-4B93-8BB7-F0E6F5AE28EE}" type="pres">
      <dgm:prSet presAssocID="{E1D43FDC-DA21-40B7-8F94-2BA72C1BA1B0}" presName="hierChild5" presStyleCnt="0"/>
      <dgm:spPr/>
    </dgm:pt>
    <dgm:pt modelId="{8B3CE9BC-DFFC-42B2-9FD8-008DDD1F844B}" type="pres">
      <dgm:prSet presAssocID="{B80ABFA9-FFDE-438B-B702-D2F564A27929}" presName="Name35" presStyleLbl="parChTrans1D2" presStyleIdx="2" presStyleCnt="3"/>
      <dgm:spPr/>
    </dgm:pt>
    <dgm:pt modelId="{225A3029-5965-46C4-A344-0A2966CE44AD}" type="pres">
      <dgm:prSet presAssocID="{92280F8B-597D-4009-A2E2-3827086DB4E9}" presName="hierRoot2" presStyleCnt="0">
        <dgm:presLayoutVars>
          <dgm:hierBranch/>
        </dgm:presLayoutVars>
      </dgm:prSet>
      <dgm:spPr/>
    </dgm:pt>
    <dgm:pt modelId="{AAC85C7C-4BE3-4C9B-939F-DB271ED32DBD}" type="pres">
      <dgm:prSet presAssocID="{92280F8B-597D-4009-A2E2-3827086DB4E9}" presName="rootComposite" presStyleCnt="0"/>
      <dgm:spPr/>
    </dgm:pt>
    <dgm:pt modelId="{25513931-4D94-49F0-B4F8-27A93D1D45CB}" type="pres">
      <dgm:prSet presAssocID="{92280F8B-597D-4009-A2E2-3827086DB4E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FE74A-B41B-4083-9C3A-AD0690C076EA}" type="pres">
      <dgm:prSet presAssocID="{92280F8B-597D-4009-A2E2-3827086DB4E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CD578F9-9DA9-493A-827D-940EB832E4F3}" type="pres">
      <dgm:prSet presAssocID="{92280F8B-597D-4009-A2E2-3827086DB4E9}" presName="hierChild4" presStyleCnt="0"/>
      <dgm:spPr/>
    </dgm:pt>
    <dgm:pt modelId="{E9C96AFB-F56F-43DE-B583-F7BB088FD63E}" type="pres">
      <dgm:prSet presAssocID="{92280F8B-597D-4009-A2E2-3827086DB4E9}" presName="hierChild5" presStyleCnt="0"/>
      <dgm:spPr/>
    </dgm:pt>
    <dgm:pt modelId="{EDFD0412-288D-41B3-B6F7-966B0CE9E61B}" type="pres">
      <dgm:prSet presAssocID="{A2C159FE-E25A-4051-9891-31D812DBA2FD}" presName="hierChild3" presStyleCnt="0"/>
      <dgm:spPr/>
    </dgm:pt>
  </dgm:ptLst>
  <dgm:cxnLst>
    <dgm:cxn modelId="{7D5C744B-2D55-4B2B-B347-C783962C8F1A}" type="presOf" srcId="{E1D43FDC-DA21-40B7-8F94-2BA72C1BA1B0}" destId="{09129780-8C3A-4653-88EC-C66381255027}" srcOrd="1" destOrd="0" presId="urn:microsoft.com/office/officeart/2005/8/layout/orgChart1"/>
    <dgm:cxn modelId="{6B877907-0BE9-4138-895E-58B8850F5C63}" type="presOf" srcId="{E1D43FDC-DA21-40B7-8F94-2BA72C1BA1B0}" destId="{96DAC3EA-5C5B-42DB-B535-EEE7793F4A69}" srcOrd="0" destOrd="0" presId="urn:microsoft.com/office/officeart/2005/8/layout/orgChart1"/>
    <dgm:cxn modelId="{6FD618FD-3AFE-4842-96EE-68BDAB307BD9}" srcId="{A2C159FE-E25A-4051-9891-31D812DBA2FD}" destId="{92280F8B-597D-4009-A2E2-3827086DB4E9}" srcOrd="2" destOrd="0" parTransId="{B80ABFA9-FFDE-438B-B702-D2F564A27929}" sibTransId="{29EBC98F-3084-4D60-98E5-A496BBBD7BB3}"/>
    <dgm:cxn modelId="{3B4D1D42-52F6-479F-8687-057A4DD93BE1}" type="presOf" srcId="{92280F8B-597D-4009-A2E2-3827086DB4E9}" destId="{541FE74A-B41B-4083-9C3A-AD0690C076EA}" srcOrd="1" destOrd="0" presId="urn:microsoft.com/office/officeart/2005/8/layout/orgChart1"/>
    <dgm:cxn modelId="{65CE0AC2-520C-4D86-AA9F-8201324A71D1}" type="presOf" srcId="{68571183-171C-47D7-A0EA-F4A3EA51D292}" destId="{A14434C6-FE88-4527-BC4B-5AC8960D8707}" srcOrd="0" destOrd="0" presId="urn:microsoft.com/office/officeart/2005/8/layout/orgChart1"/>
    <dgm:cxn modelId="{1F3872D0-5918-4274-B203-A1C70C0B91DB}" srcId="{A2C159FE-E25A-4051-9891-31D812DBA2FD}" destId="{E1D43FDC-DA21-40B7-8F94-2BA72C1BA1B0}" srcOrd="1" destOrd="0" parTransId="{B4E2B759-5F01-4B26-BE77-6B01378BBB04}" sibTransId="{EA01EC13-F9AF-4144-82B9-692AC721D857}"/>
    <dgm:cxn modelId="{D23F158E-A285-49E7-8790-96620CCD52AE}" type="presOf" srcId="{A2C159FE-E25A-4051-9891-31D812DBA2FD}" destId="{659BA1DE-17D0-4375-9FD5-DCCEDBFC4FD4}" srcOrd="0" destOrd="0" presId="urn:microsoft.com/office/officeart/2005/8/layout/orgChart1"/>
    <dgm:cxn modelId="{91093EBA-0E7E-4285-A9CF-3DEF79966685}" type="presOf" srcId="{68571183-171C-47D7-A0EA-F4A3EA51D292}" destId="{3BB3736D-B6F4-4C85-BF74-3A4754F71E33}" srcOrd="1" destOrd="0" presId="urn:microsoft.com/office/officeart/2005/8/layout/orgChart1"/>
    <dgm:cxn modelId="{61CCA905-F6F6-438E-A8EE-135B71FA2772}" type="presOf" srcId="{92280F8B-597D-4009-A2E2-3827086DB4E9}" destId="{25513931-4D94-49F0-B4F8-27A93D1D45CB}" srcOrd="0" destOrd="0" presId="urn:microsoft.com/office/officeart/2005/8/layout/orgChart1"/>
    <dgm:cxn modelId="{CCCEECDD-6E16-4FD2-9353-E25FDFE0E817}" type="presOf" srcId="{AD6F63E0-E901-4F36-8E64-738DEB6828E6}" destId="{824F6BE9-0E09-41E2-BA7D-A4B3BA463BDE}" srcOrd="0" destOrd="0" presId="urn:microsoft.com/office/officeart/2005/8/layout/orgChart1"/>
    <dgm:cxn modelId="{7F568AF8-A3B1-4947-A739-1E1C2EE63063}" srcId="{A2C159FE-E25A-4051-9891-31D812DBA2FD}" destId="{68571183-171C-47D7-A0EA-F4A3EA51D292}" srcOrd="0" destOrd="0" parTransId="{AD6F63E0-E901-4F36-8E64-738DEB6828E6}" sibTransId="{FB97046A-2B86-454A-8C79-3594CFB2B1B6}"/>
    <dgm:cxn modelId="{F9AF70B7-560D-4287-B893-5125C705625E}" type="presOf" srcId="{A2C159FE-E25A-4051-9891-31D812DBA2FD}" destId="{B5AD4BC0-0244-44BD-B30C-12FC1FD5440E}" srcOrd="1" destOrd="0" presId="urn:microsoft.com/office/officeart/2005/8/layout/orgChart1"/>
    <dgm:cxn modelId="{6FF99454-AF44-4B38-95AF-F41D06C12AD9}" type="presOf" srcId="{B80ABFA9-FFDE-438B-B702-D2F564A27929}" destId="{8B3CE9BC-DFFC-42B2-9FD8-008DDD1F844B}" srcOrd="0" destOrd="0" presId="urn:microsoft.com/office/officeart/2005/8/layout/orgChart1"/>
    <dgm:cxn modelId="{B8607FFF-CE27-467F-8EB0-190E7CB9915C}" srcId="{E7AFC86F-00B9-4E27-9679-BF812963D65E}" destId="{A2C159FE-E25A-4051-9891-31D812DBA2FD}" srcOrd="0" destOrd="0" parTransId="{5B012EDA-5DF7-4DCE-998F-7E4EBE6DA6F5}" sibTransId="{D63EBA94-60ED-43A9-9251-58CF0BFE8EDE}"/>
    <dgm:cxn modelId="{8C2D0406-359B-4353-9ECC-8E237C83F3F6}" type="presOf" srcId="{E7AFC86F-00B9-4E27-9679-BF812963D65E}" destId="{5722143A-3844-43A9-895A-B542FA177E28}" srcOrd="0" destOrd="0" presId="urn:microsoft.com/office/officeart/2005/8/layout/orgChart1"/>
    <dgm:cxn modelId="{49CD146A-7F29-4FCB-8E90-F0C5E37CD67B}" type="presOf" srcId="{B4E2B759-5F01-4B26-BE77-6B01378BBB04}" destId="{FF48399C-7AE6-448E-88C5-F8EC84110C5D}" srcOrd="0" destOrd="0" presId="urn:microsoft.com/office/officeart/2005/8/layout/orgChart1"/>
    <dgm:cxn modelId="{23D8FB9D-CE3F-44DD-BA8A-0A63F5765626}" type="presParOf" srcId="{5722143A-3844-43A9-895A-B542FA177E28}" destId="{3C594EEB-FAC8-4B3F-B6EE-8A5B67B6A14B}" srcOrd="0" destOrd="0" presId="urn:microsoft.com/office/officeart/2005/8/layout/orgChart1"/>
    <dgm:cxn modelId="{CA81ECC6-7065-435E-880F-6CBE0FD7B0AE}" type="presParOf" srcId="{3C594EEB-FAC8-4B3F-B6EE-8A5B67B6A14B}" destId="{00F6324E-BCD1-4827-9357-37CA26F74086}" srcOrd="0" destOrd="0" presId="urn:microsoft.com/office/officeart/2005/8/layout/orgChart1"/>
    <dgm:cxn modelId="{0DA3DD92-DF8A-4164-8426-649C7C095187}" type="presParOf" srcId="{00F6324E-BCD1-4827-9357-37CA26F74086}" destId="{659BA1DE-17D0-4375-9FD5-DCCEDBFC4FD4}" srcOrd="0" destOrd="0" presId="urn:microsoft.com/office/officeart/2005/8/layout/orgChart1"/>
    <dgm:cxn modelId="{C4332996-2794-4BEB-BFB1-667226AAA709}" type="presParOf" srcId="{00F6324E-BCD1-4827-9357-37CA26F74086}" destId="{B5AD4BC0-0244-44BD-B30C-12FC1FD5440E}" srcOrd="1" destOrd="0" presId="urn:microsoft.com/office/officeart/2005/8/layout/orgChart1"/>
    <dgm:cxn modelId="{7F30D3FA-3075-4634-A260-BB84E8AA1B9C}" type="presParOf" srcId="{3C594EEB-FAC8-4B3F-B6EE-8A5B67B6A14B}" destId="{82F9B8FD-B7BB-4181-98C6-5D119A27DFB5}" srcOrd="1" destOrd="0" presId="urn:microsoft.com/office/officeart/2005/8/layout/orgChart1"/>
    <dgm:cxn modelId="{D6D17AF8-5596-4E8A-8C65-24CF5D084F1C}" type="presParOf" srcId="{82F9B8FD-B7BB-4181-98C6-5D119A27DFB5}" destId="{824F6BE9-0E09-41E2-BA7D-A4B3BA463BDE}" srcOrd="0" destOrd="0" presId="urn:microsoft.com/office/officeart/2005/8/layout/orgChart1"/>
    <dgm:cxn modelId="{C7783AA1-8948-410E-BBC3-E408DD17484F}" type="presParOf" srcId="{82F9B8FD-B7BB-4181-98C6-5D119A27DFB5}" destId="{FE50C982-4141-4B64-B5A1-5C266E0CBF4A}" srcOrd="1" destOrd="0" presId="urn:microsoft.com/office/officeart/2005/8/layout/orgChart1"/>
    <dgm:cxn modelId="{0ED87895-6CDF-4A0B-A8FD-02AA2C45928E}" type="presParOf" srcId="{FE50C982-4141-4B64-B5A1-5C266E0CBF4A}" destId="{1E05ADFA-E61A-4F18-9692-1C94E5DCFF0B}" srcOrd="0" destOrd="0" presId="urn:microsoft.com/office/officeart/2005/8/layout/orgChart1"/>
    <dgm:cxn modelId="{9132ED8B-AB1C-4965-ACC2-4AAA472EB677}" type="presParOf" srcId="{1E05ADFA-E61A-4F18-9692-1C94E5DCFF0B}" destId="{A14434C6-FE88-4527-BC4B-5AC8960D8707}" srcOrd="0" destOrd="0" presId="urn:microsoft.com/office/officeart/2005/8/layout/orgChart1"/>
    <dgm:cxn modelId="{C2F4FDF6-BBD0-4512-96DC-0BF67281CF50}" type="presParOf" srcId="{1E05ADFA-E61A-4F18-9692-1C94E5DCFF0B}" destId="{3BB3736D-B6F4-4C85-BF74-3A4754F71E33}" srcOrd="1" destOrd="0" presId="urn:microsoft.com/office/officeart/2005/8/layout/orgChart1"/>
    <dgm:cxn modelId="{50C0E4DA-1FB8-4696-AFE9-19758757090A}" type="presParOf" srcId="{FE50C982-4141-4B64-B5A1-5C266E0CBF4A}" destId="{E696C2F7-0D4A-4F19-AA15-3C1FD1D8CFF1}" srcOrd="1" destOrd="0" presId="urn:microsoft.com/office/officeart/2005/8/layout/orgChart1"/>
    <dgm:cxn modelId="{2FA8F2F5-3067-428D-9D2E-C886E1639D67}" type="presParOf" srcId="{FE50C982-4141-4B64-B5A1-5C266E0CBF4A}" destId="{281C073F-8575-403E-958A-252F2964652C}" srcOrd="2" destOrd="0" presId="urn:microsoft.com/office/officeart/2005/8/layout/orgChart1"/>
    <dgm:cxn modelId="{F0ED9CED-5F19-4AC1-AA90-353254C973E0}" type="presParOf" srcId="{82F9B8FD-B7BB-4181-98C6-5D119A27DFB5}" destId="{FF48399C-7AE6-448E-88C5-F8EC84110C5D}" srcOrd="2" destOrd="0" presId="urn:microsoft.com/office/officeart/2005/8/layout/orgChart1"/>
    <dgm:cxn modelId="{FDBA89B3-373B-4BDC-902E-0B093BDEFBA0}" type="presParOf" srcId="{82F9B8FD-B7BB-4181-98C6-5D119A27DFB5}" destId="{F76B6921-6ECF-4430-B08A-122831A40AB9}" srcOrd="3" destOrd="0" presId="urn:microsoft.com/office/officeart/2005/8/layout/orgChart1"/>
    <dgm:cxn modelId="{0E4D28ED-6EA9-4381-A223-67AFFEE91754}" type="presParOf" srcId="{F76B6921-6ECF-4430-B08A-122831A40AB9}" destId="{5A90E9C8-F86E-4EE3-8993-598F09EAFC98}" srcOrd="0" destOrd="0" presId="urn:microsoft.com/office/officeart/2005/8/layout/orgChart1"/>
    <dgm:cxn modelId="{32401705-27FA-46AF-AF32-DD5A2A17CA18}" type="presParOf" srcId="{5A90E9C8-F86E-4EE3-8993-598F09EAFC98}" destId="{96DAC3EA-5C5B-42DB-B535-EEE7793F4A69}" srcOrd="0" destOrd="0" presId="urn:microsoft.com/office/officeart/2005/8/layout/orgChart1"/>
    <dgm:cxn modelId="{2D93F3F5-80F8-4324-AA60-D27995AA89F5}" type="presParOf" srcId="{5A90E9C8-F86E-4EE3-8993-598F09EAFC98}" destId="{09129780-8C3A-4653-88EC-C66381255027}" srcOrd="1" destOrd="0" presId="urn:microsoft.com/office/officeart/2005/8/layout/orgChart1"/>
    <dgm:cxn modelId="{9099E98B-B0FA-4658-A838-DF5112D81373}" type="presParOf" srcId="{F76B6921-6ECF-4430-B08A-122831A40AB9}" destId="{92867F8E-B5C6-455A-B5C5-55EF37A5B06E}" srcOrd="1" destOrd="0" presId="urn:microsoft.com/office/officeart/2005/8/layout/orgChart1"/>
    <dgm:cxn modelId="{73100574-B12C-4B9D-B5A8-3936E9165FDD}" type="presParOf" srcId="{F76B6921-6ECF-4430-B08A-122831A40AB9}" destId="{5DE82680-E58F-4B93-8BB7-F0E6F5AE28EE}" srcOrd="2" destOrd="0" presId="urn:microsoft.com/office/officeart/2005/8/layout/orgChart1"/>
    <dgm:cxn modelId="{0BD375A4-A8BF-4694-91D8-56C60446C006}" type="presParOf" srcId="{82F9B8FD-B7BB-4181-98C6-5D119A27DFB5}" destId="{8B3CE9BC-DFFC-42B2-9FD8-008DDD1F844B}" srcOrd="4" destOrd="0" presId="urn:microsoft.com/office/officeart/2005/8/layout/orgChart1"/>
    <dgm:cxn modelId="{7FFF43F9-36A4-4646-8E6B-AE78AFD432DD}" type="presParOf" srcId="{82F9B8FD-B7BB-4181-98C6-5D119A27DFB5}" destId="{225A3029-5965-46C4-A344-0A2966CE44AD}" srcOrd="5" destOrd="0" presId="urn:microsoft.com/office/officeart/2005/8/layout/orgChart1"/>
    <dgm:cxn modelId="{75F0418C-F6A7-483B-8FD7-56EA1052A896}" type="presParOf" srcId="{225A3029-5965-46C4-A344-0A2966CE44AD}" destId="{AAC85C7C-4BE3-4C9B-939F-DB271ED32DBD}" srcOrd="0" destOrd="0" presId="urn:microsoft.com/office/officeart/2005/8/layout/orgChart1"/>
    <dgm:cxn modelId="{C4743979-D805-426E-A0F8-DB8AD5651ACB}" type="presParOf" srcId="{AAC85C7C-4BE3-4C9B-939F-DB271ED32DBD}" destId="{25513931-4D94-49F0-B4F8-27A93D1D45CB}" srcOrd="0" destOrd="0" presId="urn:microsoft.com/office/officeart/2005/8/layout/orgChart1"/>
    <dgm:cxn modelId="{618F8681-A194-4207-8C76-AE11EEF0BAB5}" type="presParOf" srcId="{AAC85C7C-4BE3-4C9B-939F-DB271ED32DBD}" destId="{541FE74A-B41B-4083-9C3A-AD0690C076EA}" srcOrd="1" destOrd="0" presId="urn:microsoft.com/office/officeart/2005/8/layout/orgChart1"/>
    <dgm:cxn modelId="{82628D5B-9167-45EC-BCD5-0B730F3AF323}" type="presParOf" srcId="{225A3029-5965-46C4-A344-0A2966CE44AD}" destId="{1CD578F9-9DA9-493A-827D-940EB832E4F3}" srcOrd="1" destOrd="0" presId="urn:microsoft.com/office/officeart/2005/8/layout/orgChart1"/>
    <dgm:cxn modelId="{2302B85C-5B43-4DDC-8A58-3F5CF3566AB2}" type="presParOf" srcId="{225A3029-5965-46C4-A344-0A2966CE44AD}" destId="{E9C96AFB-F56F-43DE-B583-F7BB088FD63E}" srcOrd="2" destOrd="0" presId="urn:microsoft.com/office/officeart/2005/8/layout/orgChart1"/>
    <dgm:cxn modelId="{30349B66-384D-4E4F-A8FF-0D0F34E2DAB3}" type="presParOf" srcId="{3C594EEB-FAC8-4B3F-B6EE-8A5B67B6A14B}" destId="{EDFD0412-288D-41B3-B6F7-966B0CE9E6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CE9BC-DFFC-42B2-9FD8-008DDD1F844B}">
      <dsp:nvSpPr>
        <dsp:cNvPr id="0" name=""/>
        <dsp:cNvSpPr/>
      </dsp:nvSpPr>
      <dsp:spPr>
        <a:xfrm>
          <a:off x="4085592" y="1853320"/>
          <a:ext cx="2890586" cy="50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36"/>
              </a:lnTo>
              <a:lnTo>
                <a:pt x="2890586" y="250836"/>
              </a:lnTo>
              <a:lnTo>
                <a:pt x="2890586" y="50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8399C-7AE6-448E-88C5-F8EC84110C5D}">
      <dsp:nvSpPr>
        <dsp:cNvPr id="0" name=""/>
        <dsp:cNvSpPr/>
      </dsp:nvSpPr>
      <dsp:spPr>
        <a:xfrm>
          <a:off x="4039872" y="1853320"/>
          <a:ext cx="91440" cy="501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F6BE9-0E09-41E2-BA7D-A4B3BA463BDE}">
      <dsp:nvSpPr>
        <dsp:cNvPr id="0" name=""/>
        <dsp:cNvSpPr/>
      </dsp:nvSpPr>
      <dsp:spPr>
        <a:xfrm>
          <a:off x="1195005" y="1853320"/>
          <a:ext cx="2890586" cy="501672"/>
        </a:xfrm>
        <a:custGeom>
          <a:avLst/>
          <a:gdLst/>
          <a:ahLst/>
          <a:cxnLst/>
          <a:rect l="0" t="0" r="0" b="0"/>
          <a:pathLst>
            <a:path>
              <a:moveTo>
                <a:pt x="2890586" y="0"/>
              </a:moveTo>
              <a:lnTo>
                <a:pt x="2890586" y="250836"/>
              </a:lnTo>
              <a:lnTo>
                <a:pt x="0" y="250836"/>
              </a:lnTo>
              <a:lnTo>
                <a:pt x="0" y="50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BA1DE-17D0-4375-9FD5-DCCEDBFC4FD4}">
      <dsp:nvSpPr>
        <dsp:cNvPr id="0" name=""/>
        <dsp:cNvSpPr/>
      </dsp:nvSpPr>
      <dsp:spPr>
        <a:xfrm>
          <a:off x="2891135" y="658863"/>
          <a:ext cx="2388914" cy="11944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профилактика</a:t>
          </a:r>
          <a:endParaRPr kumimoji="0" lang="ru-RU" sz="2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891135" y="658863"/>
        <a:ext cx="2388914" cy="1194457"/>
      </dsp:txXfrm>
    </dsp:sp>
    <dsp:sp modelId="{A14434C6-FE88-4527-BC4B-5AC8960D8707}">
      <dsp:nvSpPr>
        <dsp:cNvPr id="0" name=""/>
        <dsp:cNvSpPr/>
      </dsp:nvSpPr>
      <dsp:spPr>
        <a:xfrm>
          <a:off x="548" y="2354993"/>
          <a:ext cx="2388914" cy="11944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первичная</a:t>
          </a:r>
        </a:p>
      </dsp:txBody>
      <dsp:txXfrm>
        <a:off x="548" y="2354993"/>
        <a:ext cx="2388914" cy="1194457"/>
      </dsp:txXfrm>
    </dsp:sp>
    <dsp:sp modelId="{96DAC3EA-5C5B-42DB-B535-EEE7793F4A69}">
      <dsp:nvSpPr>
        <dsp:cNvPr id="0" name=""/>
        <dsp:cNvSpPr/>
      </dsp:nvSpPr>
      <dsp:spPr>
        <a:xfrm>
          <a:off x="2891135" y="2354993"/>
          <a:ext cx="2388914" cy="11944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вторичная</a:t>
          </a:r>
          <a:endParaRPr kumimoji="0" lang="ru-RU" sz="2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891135" y="2354993"/>
        <a:ext cx="2388914" cy="1194457"/>
      </dsp:txXfrm>
    </dsp:sp>
    <dsp:sp modelId="{25513931-4D94-49F0-B4F8-27A93D1D45CB}">
      <dsp:nvSpPr>
        <dsp:cNvPr id="0" name=""/>
        <dsp:cNvSpPr/>
      </dsp:nvSpPr>
      <dsp:spPr>
        <a:xfrm>
          <a:off x="5781721" y="2354993"/>
          <a:ext cx="2388914" cy="11944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третичная</a:t>
          </a:r>
        </a:p>
      </dsp:txBody>
      <dsp:txXfrm>
        <a:off x="5781721" y="2354993"/>
        <a:ext cx="2388914" cy="119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2B764-C43B-4F35-B4C2-9D828DA8257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9CB1-1B26-4877-BA42-D46B52BF0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3B5ED6-E8A4-4525-8888-59944664BC67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6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7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82D41-AC29-4DE7-A52A-BA719FEB4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25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3A0FD-E938-4AFE-847D-AE696F0DB6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88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6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1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7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7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0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7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7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10EB-433F-4C69-A3EF-6B4958D2DC18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0212-17AC-403D-AF4E-D00D97EE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ase.garant.ru/4100000/ee9753586947f35135b65aed7a30547c/#block_1701" TargetMode="External"/><Relationship Id="rId13" Type="http://schemas.openxmlformats.org/officeDocument/2006/relationships/hyperlink" Target="https://base.garant.ru/4100000/ee9753586947f35135b65aed7a30547c/#block_5000" TargetMode="External"/><Relationship Id="rId3" Type="http://schemas.openxmlformats.org/officeDocument/2006/relationships/hyperlink" Target="https://base.garant.ru/4100000/ee9753586947f35135b65aed7a30547c/#block_1015" TargetMode="External"/><Relationship Id="rId7" Type="http://schemas.openxmlformats.org/officeDocument/2006/relationships/hyperlink" Target="https://base.garant.ru/4100000/ee9753586947f35135b65aed7a30547c/#block_1801" TargetMode="External"/><Relationship Id="rId12" Type="http://schemas.openxmlformats.org/officeDocument/2006/relationships/hyperlink" Target="https://base.garant.ru/4100000/ee9753586947f35135b65aed7a30547c/#block_4010" TargetMode="External"/><Relationship Id="rId2" Type="http://schemas.openxmlformats.org/officeDocument/2006/relationships/hyperlink" Target="https://base.garant.ru/12137881/53f89421bbdaf741eb2d1ecc4ddb4c33/#block_1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4100000/ee9753586947f35135b65aed7a30547c/#block_1800" TargetMode="External"/><Relationship Id="rId11" Type="http://schemas.openxmlformats.org/officeDocument/2006/relationships/hyperlink" Target="https://base.garant.ru/4100000/ee9753586947f35135b65aed7a30547c/#block_1313" TargetMode="External"/><Relationship Id="rId5" Type="http://schemas.openxmlformats.org/officeDocument/2006/relationships/hyperlink" Target="https://base.garant.ru/4100000/ee9753586947f35135b65aed7a30547c/#block_490" TargetMode="External"/><Relationship Id="rId10" Type="http://schemas.openxmlformats.org/officeDocument/2006/relationships/hyperlink" Target="https://base.garant.ru/4100000/ee9753586947f35135b65aed7a30547c/#block_1020" TargetMode="External"/><Relationship Id="rId4" Type="http://schemas.openxmlformats.org/officeDocument/2006/relationships/hyperlink" Target="https://base.garant.ru/4100000/ee9753586947f35135b65aed7a30547c/#block_110" TargetMode="External"/><Relationship Id="rId9" Type="http://schemas.openxmlformats.org/officeDocument/2006/relationships/hyperlink" Target="https://base.garant.ru/4100000/ee9753586947f35135b65aed7a30547c/#block_1802" TargetMode="External"/><Relationship Id="rId14" Type="http://schemas.openxmlformats.org/officeDocument/2006/relationships/hyperlink" Target="https://base.garant.ru/4100000/ee9753586947f35135b65aed7a30547c/#block_901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ase.garant.ru/4100000/ee9753586947f35135b65aed7a30547c/#block_1701" TargetMode="External"/><Relationship Id="rId13" Type="http://schemas.openxmlformats.org/officeDocument/2006/relationships/hyperlink" Target="https://base.garant.ru/4100000/ee9753586947f35135b65aed7a30547c/#block_517" TargetMode="External"/><Relationship Id="rId18" Type="http://schemas.openxmlformats.org/officeDocument/2006/relationships/hyperlink" Target="https://base.garant.ru/4100000/ee9753586947f35135b65aed7a30547c/#block_10100" TargetMode="External"/><Relationship Id="rId3" Type="http://schemas.openxmlformats.org/officeDocument/2006/relationships/hyperlink" Target="https://base.garant.ru/4100000/ee9753586947f35135b65aed7a30547c/#block_1090" TargetMode="External"/><Relationship Id="rId7" Type="http://schemas.openxmlformats.org/officeDocument/2006/relationships/hyperlink" Target="https://base.garant.ru/4100000/ee9753586947f35135b65aed7a30547c/#block_1801" TargetMode="External"/><Relationship Id="rId12" Type="http://schemas.openxmlformats.org/officeDocument/2006/relationships/hyperlink" Target="https://base.garant.ru/4100000/ee9753586947f35135b65aed7a30547c/#block_10300" TargetMode="External"/><Relationship Id="rId17" Type="http://schemas.openxmlformats.org/officeDocument/2006/relationships/hyperlink" Target="https://base.garant.ru/4100000/ee9753586947f35135b65aed7a30547c/#block_1015" TargetMode="External"/><Relationship Id="rId2" Type="http://schemas.openxmlformats.org/officeDocument/2006/relationships/hyperlink" Target="https://base.garant.ru/4100000/ee9753586947f35135b65aed7a30547c/#block_1020" TargetMode="External"/><Relationship Id="rId16" Type="http://schemas.openxmlformats.org/officeDocument/2006/relationships/hyperlink" Target="https://base.garant.ru/4100000/ee9753586947f35135b65aed7a30547c/#block_1" TargetMode="External"/><Relationship Id="rId20" Type="http://schemas.openxmlformats.org/officeDocument/2006/relationships/hyperlink" Target="https://base.garant.ru/4100000/ee9753586947f35135b65aed7a30547c/#block_34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4100000/ee9753586947f35135b65aed7a30547c/#block_1800" TargetMode="External"/><Relationship Id="rId11" Type="http://schemas.openxmlformats.org/officeDocument/2006/relationships/hyperlink" Target="https://base.garant.ru/4100000/ee9753586947f35135b65aed7a30547c/#block_110" TargetMode="External"/><Relationship Id="rId5" Type="http://schemas.openxmlformats.org/officeDocument/2006/relationships/hyperlink" Target="https://base.garant.ru/4100000/ee9753586947f35135b65aed7a30547c/#block_490" TargetMode="External"/><Relationship Id="rId15" Type="http://schemas.openxmlformats.org/officeDocument/2006/relationships/hyperlink" Target="https://base.garant.ru/4100000/ee9753586947f35135b65aed7a30547c/#block_1024" TargetMode="External"/><Relationship Id="rId10" Type="http://schemas.openxmlformats.org/officeDocument/2006/relationships/hyperlink" Target="https://base.garant.ru/4100000/ee9753586947f35135b65aed7a30547c/#block_1036" TargetMode="External"/><Relationship Id="rId19" Type="http://schemas.openxmlformats.org/officeDocument/2006/relationships/hyperlink" Target="https://base.garant.ru/4100000/ee9753586947f35135b65aed7a30547c/#block_10200" TargetMode="External"/><Relationship Id="rId4" Type="http://schemas.openxmlformats.org/officeDocument/2006/relationships/hyperlink" Target="https://base.garant.ru/4100000/ee9753586947f35135b65aed7a30547c/#block_65" TargetMode="External"/><Relationship Id="rId9" Type="http://schemas.openxmlformats.org/officeDocument/2006/relationships/hyperlink" Target="https://base.garant.ru/4100000/ee9753586947f35135b65aed7a30547c/#block_1802" TargetMode="External"/><Relationship Id="rId14" Type="http://schemas.openxmlformats.org/officeDocument/2006/relationships/hyperlink" Target="https://base.garant.ru/4100000/ee9753586947f35135b65aed7a30547c/#block_108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shchyolkovo.ru/schelkovsky_district/social/social_protection/social_service/yantar/f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rpt=simage&amp;text=%D0%A4%D0%BE%D1%82%D0%BE%20%D0%BF%D1%80%D0%BE%D1%86%D0%B5%D1%81%D1%81%20%D0%B4%D0%B8%D1%81%D0%BF%D0%B0%D0%BD%D1%81%D0%B5%D1%80%D0%B8%D0%B7%D0%B0%D1%86%D0%B8%D0%B8&amp;img_url=www.omskmintrud.ru/site/images/tavrich/%E4%E8%F1%EF%E0%ED%F1%E5%F0%E8%E7%E0%F6%E8%FF_.jpg&amp;spsite=www.omskmintrud.ru&amp;p=4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fenscoman.ru/img2009/inv-pandus-7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rpt=simage&amp;img_url=www.shgoi.kz/wp-content/uploads/2010/04/pin2.jpg&amp;text=%D0%A4%D0%BE%D1%82%D0%BE%20%D0%B7%D0%B4%D0%B0%D0%BD%D0%B8%D0%B5%20%D1%81%20%D0%BF%D0%B0%D0%BD%D0%B4%D1%83%D1%81%D0%BE%D0%BC%20%D0%B8%20%D0%BF%D0%BE%D1%80%D1%83%D1%87%D0%BD%D1%8F%D0%BC%D0%B8&amp;spsite=www.ru.all-biz.info&amp;p=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ed=1&amp;rpt=simage&amp;img_url=www.tula.rodgor.ru/pictures/news/25855/picture-390h.jpg&amp;text=%D0%A4%D0%BE%D1%82%D0%BE%20%D0%B7%D0%B4%D0%B0%D0%BD%D0%B8%D0%B5%20%D1%81%20%D0%BF%D0%B0%D0%BD%D0%B4%D1%83%D1%81%D0%BE%D0%BC%20%D0%B8%20%D0%BF%D0%BE%D1%80%D1%83%D1%87%D0%BD%D1%8F%D0%BC%D0%B8&amp;spsite=fake-011-6218227.ru&amp;p=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ed=1&amp;rpt=simage&amp;img_url=www.segodnya.ua/img/forall/a/140952/72.jpg&amp;text=%D0%A4%D0%BE%D1%82%D0%BE%20%D0%BF%D1%80%D0%BE%D1%86%D0%B5%D1%81%D1%81%20%D0%BF%D1%80%D0%BE%D0%B2%D0%B5%D0%B4%D0%B5%D0%BD%D0%B8%D1%8F%20%D0%BF%D1%80%D0%B8%D0%B2%D0%B8%D0%B2%D0%BA%D0%B8&amp;spsite=fake-052-1771196.ru&amp;p=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9"/>
            <a:ext cx="7630616" cy="2259682"/>
          </a:xfrm>
        </p:spPr>
        <p:txBody>
          <a:bodyPr>
            <a:normAutofit/>
          </a:bodyPr>
          <a:lstStyle/>
          <a:p>
            <a:r>
              <a:rPr lang="ru-RU" b="1" dirty="0"/>
              <a:t>Предикторы формирования хронической патологии детей и подростков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Д.м.н. Моргун Андрей Васильевич</a:t>
            </a:r>
          </a:p>
          <a:p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5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Перечень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социально значимых </a:t>
            </a:r>
            <a:r>
              <a:rPr lang="ru-RU" b="1" dirty="0" smtClean="0"/>
              <a:t>заболеваний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392793"/>
              </p:ext>
            </p:extLst>
          </p:nvPr>
        </p:nvGraphicFramePr>
        <p:xfrm>
          <a:off x="467544" y="1600199"/>
          <a:ext cx="8352928" cy="5069160"/>
        </p:xfrm>
        <a:graphic>
          <a:graphicData uri="http://schemas.openxmlformats.org/drawingml/2006/table">
            <a:tbl>
              <a:tblPr/>
              <a:tblGrid>
                <a:gridCol w="484048"/>
                <a:gridCol w="2966344"/>
                <a:gridCol w="4902536"/>
              </a:tblGrid>
              <a:tr h="645166"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Код заболеваний</a:t>
                      </a:r>
                    </a:p>
                    <a:p>
                      <a:pPr indent="0"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 МКБ-10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Наименование заболеваний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1.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А 15 - А 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туберкулез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1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2.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А 50 - А 64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инфекции, передающиеся преимущественно половым путем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3.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В 16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; </a:t>
                      </a:r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В 18.0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; </a:t>
                      </a:r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В 18.1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гепатит В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</a:rPr>
                        <a:t>4.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В 17.1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; </a:t>
                      </a:r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В 18.2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гепатит С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1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5.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В 20 - В 24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болезнь, вызванная вирусом иммунодефицита человека (ВИЧ)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6.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С 00 - С 97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злокачественные новообразования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6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7.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Е 10 - Е 14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сахарный диабет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1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8.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F 00 - F 99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166">
                <a:tc>
                  <a:txBody>
                    <a:bodyPr/>
                    <a:lstStyle/>
                    <a:p>
                      <a:pPr indent="0" algn="r"/>
                      <a:r>
                        <a:rPr lang="ru-RU" sz="1600">
                          <a:solidFill>
                            <a:srgbClr val="464C55"/>
                          </a:solidFill>
                          <a:effectLst/>
                        </a:rPr>
                        <a:t>9.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I 10 - I 13.9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болезни, характеризующиеся повышенным кровяным давлением</a:t>
                      </a:r>
                    </a:p>
                  </a:txBody>
                  <a:tcPr marL="82290" marR="82290" marT="41145" marB="411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7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36" y="0"/>
            <a:ext cx="892899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Перечень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заболеваний, представляющих опасность для окружающих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473013"/>
              </p:ext>
            </p:extLst>
          </p:nvPr>
        </p:nvGraphicFramePr>
        <p:xfrm>
          <a:off x="467544" y="1137300"/>
          <a:ext cx="8136905" cy="5694442"/>
        </p:xfrm>
        <a:graphic>
          <a:graphicData uri="http://schemas.openxmlformats.org/drawingml/2006/table">
            <a:tbl>
              <a:tblPr/>
              <a:tblGrid>
                <a:gridCol w="464630"/>
                <a:gridCol w="2787767"/>
                <a:gridCol w="4588202"/>
                <a:gridCol w="296306"/>
              </a:tblGrid>
              <a:tr h="326916"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Код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заболеваний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заболеваний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В 20 - В 24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болезнь, вызванная вирусом иммунодефицита человека (ВИЧ)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7130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А 90 - А 99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вирусные лихорадки, передаваемые членистоногими, и вирусные геморрагические лихорадки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810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В 65 - В 83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гельминтозы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810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В 16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; </a:t>
                      </a:r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В 18.0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; </a:t>
                      </a:r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В 18.1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гепатит В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810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В 17.1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; </a:t>
                      </a:r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В 18.2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гепатит С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810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А 36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дифтерия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А 50 - А 64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инфекции, передающиеся преимущественно половым путем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810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А 30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лепра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6810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В 50 - В 54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малярия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В 85 - В 89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педикулез,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акариаз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и другие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инфестации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А 24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сап и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мелиоидоз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12.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А 22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сибирская язва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13.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А 15 - А 19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туберкулез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А 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холера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15.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19"/>
                        </a:rPr>
                        <a:t>А 20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чума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916">
                <a:tc>
                  <a:txBody>
                    <a:bodyPr/>
                    <a:lstStyle/>
                    <a:p>
                      <a:pPr indent="0" algn="r"/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16.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  <a:hlinkClick r:id="rId20"/>
                        </a:rPr>
                        <a:t>В 34.2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коронавирусная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инфекция (2019-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nCoV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63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dirty="0" smtClean="0"/>
              <a:t>Медицинская профилактика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один </a:t>
            </a:r>
            <a:r>
              <a:rPr lang="ru-RU" altLang="ru-RU" sz="2800" dirty="0" smtClean="0"/>
              <a:t>из 9 приоритетов охраны здоровья </a:t>
            </a:r>
            <a:r>
              <a:rPr lang="ru-RU" altLang="ru-RU" sz="2800" dirty="0"/>
              <a:t>населения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(</a:t>
            </a:r>
            <a:r>
              <a:rPr lang="ru-RU" altLang="ru-RU" sz="2800" dirty="0"/>
              <a:t>№323ФЗ от21.11.2011)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700808"/>
            <a:ext cx="6536812" cy="5157192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dirty="0" smtClean="0"/>
              <a:t>    </a:t>
            </a:r>
            <a:r>
              <a:rPr lang="ru-RU" altLang="ru-RU" sz="2400" b="1" dirty="0" smtClean="0"/>
              <a:t>Система профилактических мер, реализуемая через органы и учреждения здравоохранения</a:t>
            </a:r>
            <a:r>
              <a:rPr lang="ru-RU" altLang="ru-RU" sz="2400" dirty="0" smtClean="0"/>
              <a:t>. </a:t>
            </a:r>
            <a:endParaRPr lang="ru-RU" alt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/>
              <a:t>	</a:t>
            </a:r>
            <a:r>
              <a:rPr lang="ru-RU" altLang="ru-RU" sz="2400" dirty="0" smtClean="0"/>
              <a:t>По </a:t>
            </a:r>
            <a:r>
              <a:rPr lang="ru-RU" altLang="ru-RU" sz="2400" dirty="0" smtClean="0"/>
              <a:t>отношению к населению она подразделяется на</a:t>
            </a:r>
            <a:r>
              <a:rPr lang="ru-RU" altLang="ru-RU" sz="24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Индивидуальную – проводимую с отдельными индивидуумами</a:t>
            </a:r>
            <a:r>
              <a:rPr lang="ru-RU" altLang="ru-RU" sz="2400" dirty="0" smtClean="0"/>
              <a:t>;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Групповую – проводимую для группы лиц со сходными симптомами или факторами риска</a:t>
            </a:r>
            <a:r>
              <a:rPr lang="ru-RU" altLang="ru-RU" sz="2400" dirty="0" smtClean="0"/>
              <a:t>;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 smtClean="0"/>
              <a:t>Популяционную </a:t>
            </a:r>
            <a:r>
              <a:rPr lang="ru-RU" altLang="ru-RU" sz="2400" dirty="0" smtClean="0"/>
              <a:t>– проводимую для всего населения</a:t>
            </a:r>
          </a:p>
        </p:txBody>
      </p:sp>
      <p:pic>
        <p:nvPicPr>
          <p:cNvPr id="17412" name="Picture 25" descr="C:\Documents and Settings\KucheryavijAA\Мои документы\Мои рисунки\Организатор клипов (Microsoft)\j0431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70" y="3573016"/>
            <a:ext cx="581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840113" y="4495800"/>
            <a:ext cx="962025" cy="952500"/>
            <a:chOff x="7924800" y="4114800"/>
            <a:chExt cx="962025" cy="952500"/>
          </a:xfrm>
        </p:grpSpPr>
        <p:pic>
          <p:nvPicPr>
            <p:cNvPr id="17413" name="Picture 25" descr="C:\Documents and Settings\KucheryavijAA\Мои документы\Мои рисунки\Организатор клипов (Microsoft)\j0431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4114800"/>
              <a:ext cx="5810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25" descr="C:\Documents and Settings\KucheryavijAA\Мои документы\Мои рисунки\Организатор клипов (Microsoft)\j0431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4267200"/>
              <a:ext cx="5810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25" descr="C:\Documents and Settings\KucheryavijAA\Мои документы\Мои рисунки\Организатор клипов (Microsoft)\j0431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4495800"/>
              <a:ext cx="5810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418631" y="5632133"/>
            <a:ext cx="2767013" cy="857250"/>
            <a:chOff x="1752600" y="5715000"/>
            <a:chExt cx="2767013" cy="857250"/>
          </a:xfrm>
        </p:grpSpPr>
        <p:grpSp>
          <p:nvGrpSpPr>
            <p:cNvPr id="17416" name="Группа 25"/>
            <p:cNvGrpSpPr>
              <a:grpSpLocks/>
            </p:cNvGrpSpPr>
            <p:nvPr/>
          </p:nvGrpSpPr>
          <p:grpSpPr bwMode="auto">
            <a:xfrm>
              <a:off x="1752600" y="5715000"/>
              <a:ext cx="938213" cy="857250"/>
              <a:chOff x="1500166" y="4357694"/>
              <a:chExt cx="937846" cy="857256"/>
            </a:xfrm>
          </p:grpSpPr>
          <p:pic>
            <p:nvPicPr>
              <p:cNvPr id="17438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357694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9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0" y="4429132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0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1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5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2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3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918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7" name="Группа 25"/>
            <p:cNvGrpSpPr>
              <a:grpSpLocks/>
            </p:cNvGrpSpPr>
            <p:nvPr/>
          </p:nvGrpSpPr>
          <p:grpSpPr bwMode="auto">
            <a:xfrm>
              <a:off x="2362200" y="5715000"/>
              <a:ext cx="938213" cy="857250"/>
              <a:chOff x="1500166" y="4357694"/>
              <a:chExt cx="937846" cy="857256"/>
            </a:xfrm>
          </p:grpSpPr>
          <p:pic>
            <p:nvPicPr>
              <p:cNvPr id="17432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357694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3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0" y="4429132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4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5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5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7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918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8" name="Группа 25"/>
            <p:cNvGrpSpPr>
              <a:grpSpLocks/>
            </p:cNvGrpSpPr>
            <p:nvPr/>
          </p:nvGrpSpPr>
          <p:grpSpPr bwMode="auto">
            <a:xfrm>
              <a:off x="2971800" y="5715000"/>
              <a:ext cx="938213" cy="857250"/>
              <a:chOff x="1500166" y="4357694"/>
              <a:chExt cx="937846" cy="857256"/>
            </a:xfrm>
          </p:grpSpPr>
          <p:pic>
            <p:nvPicPr>
              <p:cNvPr id="17426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357694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7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0" y="4429132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8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9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5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0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1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918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9" name="Группа 25"/>
            <p:cNvGrpSpPr>
              <a:grpSpLocks/>
            </p:cNvGrpSpPr>
            <p:nvPr/>
          </p:nvGrpSpPr>
          <p:grpSpPr bwMode="auto">
            <a:xfrm>
              <a:off x="3581400" y="5715000"/>
              <a:ext cx="938213" cy="857250"/>
              <a:chOff x="1500166" y="4357694"/>
              <a:chExt cx="937846" cy="857256"/>
            </a:xfrm>
          </p:grpSpPr>
          <p:pic>
            <p:nvPicPr>
              <p:cNvPr id="17420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357694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0" y="4429132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2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3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56" y="4500570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4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5" name="Picture 25" descr="C:\Documents and Settings\KucheryavijAA\Мои документы\Мои рисунки\Организатор клипов (Microsoft)\j043164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918" y="4643446"/>
                <a:ext cx="58065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2434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4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По комплексу мероприятий медицинская профилактика подразделяется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54043802"/>
              </p:ext>
            </p:extLst>
          </p:nvPr>
        </p:nvGraphicFramePr>
        <p:xfrm>
          <a:off x="539552" y="1916832"/>
          <a:ext cx="8171185" cy="420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69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Первичная профилактика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4"/>
            <a:ext cx="8077200" cy="229093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/>
              <a:t>Комплекс </a:t>
            </a:r>
            <a:r>
              <a:rPr lang="ru-RU" altLang="ru-RU" dirty="0" smtClean="0"/>
              <a:t>медицинских и немедицинских </a:t>
            </a:r>
            <a:r>
              <a:rPr lang="ru-RU" altLang="ru-RU" b="1" dirty="0" smtClean="0"/>
              <a:t>мер, </a:t>
            </a:r>
            <a:r>
              <a:rPr lang="ru-RU" altLang="ru-RU" dirty="0" smtClean="0"/>
              <a:t>направленных на </a:t>
            </a:r>
            <a:r>
              <a:rPr lang="ru-RU" altLang="ru-RU" b="1" dirty="0" smtClean="0"/>
              <a:t>предупреждение </a:t>
            </a:r>
            <a:r>
              <a:rPr lang="ru-RU" altLang="ru-RU" dirty="0" smtClean="0"/>
              <a:t>развития отклонений в состоянии здоровья общих для всего </a:t>
            </a:r>
            <a:r>
              <a:rPr lang="ru-RU" altLang="ru-RU" dirty="0" smtClean="0"/>
              <a:t>населения </a:t>
            </a:r>
            <a:r>
              <a:rPr lang="ru-RU" altLang="ru-RU" sz="2000" dirty="0" smtClean="0"/>
              <a:t>   </a:t>
            </a: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67275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Первичная профилактика включает в себя различные формы работы: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829258" cy="4343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b="1" dirty="0" smtClean="0"/>
              <a:t>Формирование здорового образа </a:t>
            </a:r>
            <a:r>
              <a:rPr lang="ru-RU" altLang="ru-RU" sz="2400" b="1" dirty="0" smtClean="0"/>
              <a:t>жизни </a:t>
            </a:r>
            <a:r>
              <a:rPr lang="ru-RU" altLang="ru-RU" sz="2400" b="1" dirty="0" smtClean="0"/>
              <a:t>в </a:t>
            </a:r>
            <a:r>
              <a:rPr lang="ru-RU" altLang="ru-RU" sz="2400" b="1" dirty="0" err="1" smtClean="0"/>
              <a:t>т.ч</a:t>
            </a:r>
            <a:r>
              <a:rPr lang="ru-RU" altLang="ru-RU" sz="2400" b="1" dirty="0" smtClean="0"/>
              <a:t>.: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400" dirty="0" smtClean="0"/>
              <a:t>Создание постоянно-действующей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      пропагандисткой системы, направленной на повышение уровня знаний всех категорий населения о влиянии негативных факторов на здоровье;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400" dirty="0" smtClean="0"/>
              <a:t>Санитарно-гигиеническое воспитание;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ru-RU" altLang="ru-RU" sz="2400" dirty="0" smtClean="0"/>
              <a:t>Снижение распространенности курения, алкоголя и </a:t>
            </a:r>
            <a:r>
              <a:rPr lang="ru-RU" altLang="ru-RU" sz="2400" dirty="0" smtClean="0"/>
              <a:t>т.д. </a:t>
            </a:r>
            <a:r>
              <a:rPr lang="ru-RU" altLang="ru-RU" sz="2400" dirty="0"/>
              <a:t>(запрет курения в общественных местах, повышение акцизов, запрет рекламы и спонсорства, ограничение торговли, медпомощь, информирование);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ru-RU" altLang="ru-RU" sz="2400" dirty="0" smtClean="0"/>
              <a:t>Привлечение населения к занятиям физкультуры, повышение доступности различных видов </a:t>
            </a:r>
            <a:r>
              <a:rPr lang="ru-RU" altLang="ru-RU" sz="2400" dirty="0" smtClean="0"/>
              <a:t>оздоровления</a:t>
            </a:r>
            <a:endParaRPr lang="ru-RU" alt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6871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Первичная профилактика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5544616" cy="4572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ru-RU" altLang="ru-RU" sz="2400" dirty="0" smtClean="0"/>
              <a:t>Меры </a:t>
            </a:r>
            <a:r>
              <a:rPr lang="ru-RU" altLang="ru-RU" sz="2400" dirty="0" smtClean="0"/>
              <a:t>по предупреждению развития соматических и психических заболеваний, травм, в </a:t>
            </a:r>
            <a:r>
              <a:rPr lang="ru-RU" altLang="ru-RU" sz="2400" dirty="0" err="1" smtClean="0"/>
              <a:t>т.ч</a:t>
            </a:r>
            <a:r>
              <a:rPr lang="ru-RU" altLang="ru-RU" sz="2400" dirty="0" smtClean="0"/>
              <a:t>. профессионально обусловленных, несчастных случаев, инвалидности от неестественных причин, дорожно-транспортного </a:t>
            </a:r>
            <a:r>
              <a:rPr lang="ru-RU" altLang="ru-RU" sz="2400" dirty="0" smtClean="0"/>
              <a:t>травматизма.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ru-RU" altLang="ru-RU" sz="2400" dirty="0"/>
          </a:p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ru-RU" altLang="ru-RU" sz="2400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3.Проведение </a:t>
            </a:r>
            <a:r>
              <a:rPr lang="ru-RU" altLang="ru-RU" sz="2400" dirty="0" smtClean="0"/>
              <a:t>иммунопрофилактики различных групп населения от различных инфекционных заболеваний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52" y="170079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619376" cy="213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59786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Первичная профилактика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568952" cy="496855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4.   </a:t>
            </a:r>
            <a:r>
              <a:rPr lang="ru-RU" altLang="ru-RU" sz="2400" b="1" i="1" dirty="0" smtClean="0"/>
              <a:t>Профилактический медицинский осмотр </a:t>
            </a:r>
            <a:r>
              <a:rPr lang="ru-RU" altLang="ru-RU" sz="2400" i="1" dirty="0" smtClean="0"/>
              <a:t>проводится в целях раннего (своевременного) выявления патологических состояний, заболеваний и факторов риска их развития, немедицинского потребления наркотических средств и психотропных веществ, а также в целях формирования групп состояния здоровья и выработки рекомендаций для граждан по сохранению здоровья</a:t>
            </a:r>
            <a:endParaRPr lang="ru-RU" altLang="ru-RU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     </a:t>
            </a:r>
            <a:r>
              <a:rPr lang="ru-RU" altLang="ru-RU" sz="2400" b="1" dirty="0" smtClean="0"/>
              <a:t>Виды осмотров</a:t>
            </a:r>
            <a:r>
              <a:rPr lang="ru-RU" altLang="ru-RU" sz="2400" dirty="0" smtClean="0"/>
              <a:t>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При приеме на работу, поступлении в учебное заведение;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При приписке и призыве на военную службу;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Для экспертизы допуска к профессии, связанной с воздействием опасных или вредных производственных факторов;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Для раннего выявления социально-значимых заболеваний (онкологических, сердечнососудистых, туберкулеза);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 smtClean="0"/>
              <a:t>Осмотр декретированных контингентов (работники пищевых и коммунальных предприятий)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alt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6130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845425" cy="3724275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/>
              <a:t>5. Принятие мер по снижению влияния вредных факторов на организм человека (улучшение качества атмосферного воздуха, питьевой воды, структуры и качества питания, условий труда, быта и отдыха, уровня психосоциального стресса и других, влияющих на качество жизни), проведение экологического и санитарно-гигиенического скрининга</a:t>
            </a:r>
          </a:p>
        </p:txBody>
      </p:sp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59786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Первичная 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4317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19452"/>
            <a:ext cx="61023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Первичная профилактика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7693025" cy="3724275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dirty="0" smtClean="0"/>
              <a:t>6. Оздоровление лиц и контингентов населения, находящихся под воздействием неблагоприятных для здоровья факторов с применением мер медицинского и немедицинского </a:t>
            </a:r>
            <a:r>
              <a:rPr lang="ru-RU" altLang="ru-RU" dirty="0" smtClean="0"/>
              <a:t>характера: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dirty="0" smtClean="0"/>
              <a:t>	пример</a:t>
            </a:r>
            <a:r>
              <a:rPr lang="ru-RU" altLang="ru-RU" dirty="0"/>
              <a:t>, йодированная соль;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dirty="0"/>
              <a:t>    приобретение  оборудования для скрининга </a:t>
            </a:r>
            <a:r>
              <a:rPr lang="ru-RU" altLang="ru-RU" dirty="0" err="1"/>
              <a:t>экологозависимых</a:t>
            </a:r>
            <a:r>
              <a:rPr lang="ru-RU" altLang="ru-RU" dirty="0"/>
              <a:t> заболеваний)</a:t>
            </a:r>
          </a:p>
        </p:txBody>
      </p:sp>
    </p:spTree>
    <p:extLst>
      <p:ext uri="{BB962C8B-B14F-4D97-AF65-F5344CB8AC3E}">
        <p14:creationId xmlns:p14="http://schemas.microsoft.com/office/powerpoint/2010/main" val="36994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План лекции: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0772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600" dirty="0" smtClean="0"/>
              <a:t>Понятия:  факторы риска, хронические неинфекционные заболевания, социально-значимые заболевания</a:t>
            </a:r>
          </a:p>
          <a:p>
            <a:pPr eaLnBrk="1" hangingPunct="1"/>
            <a:r>
              <a:rPr lang="ru-RU" altLang="ru-RU" sz="2600" dirty="0" smtClean="0"/>
              <a:t> Определение  и классификация медицинской профилактики</a:t>
            </a:r>
          </a:p>
          <a:p>
            <a:pPr eaLnBrk="1" hangingPunct="1"/>
            <a:r>
              <a:rPr lang="ru-RU" altLang="ru-RU" sz="2600" dirty="0" smtClean="0"/>
              <a:t>Формы и методы медицинской профилактики</a:t>
            </a:r>
          </a:p>
          <a:p>
            <a:pPr eaLnBrk="1" hangingPunct="1"/>
            <a:r>
              <a:rPr lang="ru-RU" altLang="ru-RU" sz="2600" dirty="0" smtClean="0"/>
              <a:t>Определение социального маркетинга</a:t>
            </a:r>
          </a:p>
          <a:p>
            <a:pPr eaLnBrk="1" hangingPunct="1"/>
            <a:r>
              <a:rPr lang="ru-RU" altLang="ru-RU" sz="2600" dirty="0" smtClean="0"/>
              <a:t>Использование социального маркетинга в профилактических программах, этапы реализации и результаты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405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31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>Вторичная профилактика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77301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    	комплекс медицинских, социальных, санитарно-гигиенических и психологических мер, направленных на </a:t>
            </a:r>
            <a:r>
              <a:rPr lang="ru-RU" altLang="ru-RU" sz="2800" b="1" dirty="0" smtClean="0"/>
              <a:t>раннее выявление и  предупреждение развития заболеваний, обострений, осложнений и </a:t>
            </a:r>
            <a:r>
              <a:rPr lang="ru-RU" altLang="ru-RU" sz="2800" b="1" dirty="0" err="1" smtClean="0"/>
              <a:t>хронизации</a:t>
            </a:r>
            <a:r>
              <a:rPr lang="ru-RU" altLang="ru-RU" sz="2800" b="1" dirty="0" smtClean="0"/>
              <a:t> заболеваний</a:t>
            </a:r>
            <a:r>
              <a:rPr lang="ru-RU" altLang="ru-RU" sz="2800" dirty="0" smtClean="0"/>
              <a:t>, ограничений жизнедеятельности, вызывающих </a:t>
            </a:r>
            <a:r>
              <a:rPr lang="ru-RU" altLang="ru-RU" sz="2800" dirty="0" err="1" smtClean="0"/>
              <a:t>дезадаптацию</a:t>
            </a:r>
            <a:r>
              <a:rPr lang="ru-RU" altLang="ru-RU" sz="2800" dirty="0" smtClean="0"/>
              <a:t> больных в обществе, снижение трудоспособности, в том числе </a:t>
            </a:r>
            <a:r>
              <a:rPr lang="ru-RU" altLang="ru-RU" sz="2800" dirty="0" err="1" smtClean="0"/>
              <a:t>инвалидизацию</a:t>
            </a:r>
            <a:r>
              <a:rPr lang="ru-RU" altLang="ru-RU" sz="2800" dirty="0" smtClean="0"/>
              <a:t> и преждевременную </a:t>
            </a:r>
            <a:r>
              <a:rPr lang="ru-RU" altLang="ru-RU" sz="2800" dirty="0" smtClean="0"/>
              <a:t>смертность.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43582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848600" cy="91859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dirty="0" smtClean="0"/>
              <a:t>Формы </a:t>
            </a:r>
            <a:r>
              <a:rPr lang="ru-RU" altLang="ru-RU" sz="3200" dirty="0" smtClean="0"/>
              <a:t>работы вторичной </a:t>
            </a:r>
            <a:r>
              <a:rPr lang="ru-RU" altLang="ru-RU" sz="3200" dirty="0" smtClean="0"/>
              <a:t>профилактики</a:t>
            </a:r>
            <a:endParaRPr lang="ru-RU" altLang="ru-RU" sz="32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8139"/>
            <a:ext cx="6934200" cy="2987015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dirty="0" smtClean="0"/>
              <a:t>Целевое санитарно-гигиеническое воспитание, в </a:t>
            </a:r>
            <a:r>
              <a:rPr lang="ru-RU" altLang="ru-RU" sz="2400" dirty="0" err="1" smtClean="0"/>
              <a:t>т.ч</a:t>
            </a:r>
            <a:r>
              <a:rPr lang="ru-RU" altLang="ru-RU" sz="2400" dirty="0" smtClean="0"/>
              <a:t>. индивидуальное и групповое консультирование, обучение пациентов и членов их семей знаниям и навыкам, связанным с конкретным заболеванием;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dirty="0" smtClean="0"/>
              <a:t>Проведение диспансерных осмотров с целью оценки динамики состояния здоровья, проведения оздоровительных и лечебных мероприятий;</a:t>
            </a:r>
          </a:p>
        </p:txBody>
      </p:sp>
      <p:pic>
        <p:nvPicPr>
          <p:cNvPr id="25604" name="Picture 4" descr="f04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8" y="4800600"/>
            <a:ext cx="2395690" cy="17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PICT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7269"/>
            <a:ext cx="2310323" cy="173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Изображение 0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30" y="1556792"/>
            <a:ext cx="21049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i?id=120801402-1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2" y="4800600"/>
            <a:ext cx="2448272" cy="17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0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>Вторичная </a:t>
            </a:r>
            <a:r>
              <a:rPr lang="ru-RU" altLang="ru-RU" sz="4000" dirty="0" smtClean="0"/>
              <a:t>профилактика</a:t>
            </a:r>
            <a:endParaRPr lang="ru-RU" altLang="ru-RU" sz="40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196952"/>
          </a:xfrm>
          <a:solidFill>
            <a:srgbClr val="92D050"/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3. Проведение курсов профилактического лечения и целевого оздоровления, в </a:t>
            </a:r>
            <a:r>
              <a:rPr lang="ru-RU" altLang="ru-RU" sz="2400" dirty="0" err="1" smtClean="0"/>
              <a:t>т.ч</a:t>
            </a:r>
            <a:r>
              <a:rPr lang="ru-RU" altLang="ru-RU" sz="2400" dirty="0" smtClean="0"/>
              <a:t>.: лечебного питания, лечебной физкультуры, медицинского массажа, санаторно-курортного лечения;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4. Проведение медико-психологической адаптации к изменению состояния здоровья, формирование правильного восприятия и отношения к изменившимся возможностям и потребностям </a:t>
            </a:r>
            <a:r>
              <a:rPr lang="ru-RU" altLang="ru-RU" sz="2400" dirty="0" smtClean="0"/>
              <a:t>организма</a:t>
            </a:r>
            <a:endParaRPr lang="ru-RU" altLang="ru-RU" sz="1600" dirty="0" smtClean="0"/>
          </a:p>
        </p:txBody>
      </p:sp>
      <p:pic>
        <p:nvPicPr>
          <p:cNvPr id="26629" name="Picture 5" descr="gia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4975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24" y="5030316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8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i-main-pic" descr="Картинка 3 из 2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51" y="4725144"/>
            <a:ext cx="2632274" cy="19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486842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>Вторичная </a:t>
            </a:r>
            <a:r>
              <a:rPr lang="ru-RU" altLang="ru-RU" sz="4000" dirty="0" smtClean="0"/>
              <a:t>профилактика</a:t>
            </a:r>
            <a:endParaRPr lang="ru-RU" altLang="ru-RU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515" y="1432917"/>
            <a:ext cx="7693025" cy="3724275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5. Проведение мероприятий медико-социального, государственного характера, направленных на снижение уровня влияния модифицируемых факторов риска, сохранение остаточной трудоспособности и возможности к </a:t>
            </a:r>
            <a:r>
              <a:rPr lang="ru-RU" altLang="ru-RU" sz="2400" b="1" dirty="0" smtClean="0"/>
              <a:t>адаптации в социальной среде, создание условий для оптимальной жизнедеятельности больных</a:t>
            </a:r>
            <a:r>
              <a:rPr lang="ru-RU" altLang="ru-RU" sz="2400" dirty="0" smtClean="0"/>
              <a:t> и </a:t>
            </a:r>
            <a:r>
              <a:rPr lang="ru-RU" altLang="ru-RU" sz="2400" dirty="0" smtClean="0"/>
              <a:t>инвалидов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Н</a:t>
            </a:r>
            <a:r>
              <a:rPr lang="ru-RU" altLang="ru-RU" sz="2400" dirty="0" smtClean="0"/>
              <a:t>апример </a:t>
            </a:r>
            <a:r>
              <a:rPr lang="ru-RU" altLang="ru-RU" sz="2400" dirty="0" smtClean="0"/>
              <a:t>архитектурно-планировочные </a:t>
            </a:r>
            <a:r>
              <a:rPr lang="ru-RU" altLang="ru-RU" sz="2400" dirty="0"/>
              <a:t>решения, дополнительное лекарственное обеспечение, обеспечение медицинской и др. </a:t>
            </a:r>
            <a:r>
              <a:rPr lang="ru-RU" altLang="ru-RU" sz="2400" dirty="0"/>
              <a:t>техникой)</a:t>
            </a:r>
          </a:p>
        </p:txBody>
      </p:sp>
      <p:pic>
        <p:nvPicPr>
          <p:cNvPr id="27652" name="Picture 4" descr="i?id=60957774-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1997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i?id=12348731-1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72" y="2438400"/>
            <a:ext cx="1552453" cy="20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2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Третичная профилактика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916832"/>
            <a:ext cx="6516216" cy="3724275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    Комплекс медицинских, психологических, педагогических и социальных мероприятий, направленных на </a:t>
            </a:r>
            <a:r>
              <a:rPr lang="ru-RU" altLang="ru-RU" sz="2400" b="1" dirty="0" smtClean="0"/>
              <a:t>устранение или </a:t>
            </a:r>
            <a:r>
              <a:rPr lang="ru-RU" altLang="ru-RU" sz="2400" b="1" dirty="0" smtClean="0"/>
              <a:t>компенсацию ограничений </a:t>
            </a:r>
            <a:r>
              <a:rPr lang="ru-RU" altLang="ru-RU" sz="2400" b="1" dirty="0" smtClean="0"/>
              <a:t>жизнедеятельности, утраченных функций,</a:t>
            </a:r>
            <a:r>
              <a:rPr lang="ru-RU" altLang="ru-RU" sz="2400" dirty="0" smtClean="0"/>
              <a:t> с целью </a:t>
            </a:r>
            <a:r>
              <a:rPr lang="ru-RU" altLang="ru-RU" sz="2400" dirty="0" smtClean="0"/>
              <a:t>возможно более </a:t>
            </a:r>
            <a:r>
              <a:rPr lang="ru-RU" altLang="ru-RU" sz="2400" dirty="0" smtClean="0"/>
              <a:t>полного восстановления социального и профессионального статуса.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    </a:t>
            </a:r>
            <a:r>
              <a:rPr lang="ru-RU" altLang="ru-RU" sz="2400" b="1" dirty="0" smtClean="0"/>
              <a:t>Синонимы – реабилитация </a:t>
            </a:r>
            <a:r>
              <a:rPr lang="ru-RU" altLang="ru-RU" sz="2400" b="1" dirty="0" smtClean="0"/>
              <a:t>или     </a:t>
            </a:r>
            <a:r>
              <a:rPr lang="ru-RU" altLang="ru-RU" sz="2400" b="1" dirty="0" smtClean="0"/>
              <a:t>восстановление здоровья</a:t>
            </a:r>
          </a:p>
        </p:txBody>
      </p:sp>
      <p:pic>
        <p:nvPicPr>
          <p:cNvPr id="28676" name="Picture 4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0"/>
            <a:ext cx="16557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813300"/>
            <a:ext cx="23431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1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Медицинская профилактика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404864"/>
          </a:xfrm>
          <a:solidFill>
            <a:srgbClr val="92D050"/>
          </a:solidFill>
        </p:spPr>
        <p:txBody>
          <a:bodyPr/>
          <a:lstStyle/>
          <a:p>
            <a:pPr algn="just" eaLnBrk="1" hangingPunct="1"/>
            <a:r>
              <a:rPr lang="ru-RU" altLang="ru-RU" dirty="0" smtClean="0"/>
              <a:t>Специфическая (иммунопрофилактика)</a:t>
            </a:r>
          </a:p>
          <a:p>
            <a:pPr algn="just" eaLnBrk="1" hangingPunct="1"/>
            <a:r>
              <a:rPr lang="ru-RU" altLang="ru-RU" dirty="0" smtClean="0"/>
              <a:t>Не специфическая (закаливание, стимулирование иммунитета с помощью витаминов и пищевых продуктов и др.)</a:t>
            </a:r>
          </a:p>
        </p:txBody>
      </p:sp>
      <p:pic>
        <p:nvPicPr>
          <p:cNvPr id="29700" name="Picture 4" descr="i?id=110735963-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46240"/>
            <a:ext cx="3513665" cy="24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6240"/>
            <a:ext cx="4327000" cy="24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6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Приоритет профилактики в сфере охраны здоровья населения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000" dirty="0" smtClean="0"/>
              <a:t>            </a:t>
            </a:r>
            <a:r>
              <a:rPr lang="ru-RU" altLang="ru-RU" sz="2000" b="1" dirty="0" smtClean="0"/>
              <a:t>В соответствии с № </a:t>
            </a:r>
            <a:r>
              <a:rPr lang="ru-RU" altLang="ru-RU" sz="2000" b="1" dirty="0" smtClean="0"/>
              <a:t>323 ФЗ </a:t>
            </a:r>
            <a:r>
              <a:rPr lang="ru-RU" altLang="ru-RU" sz="2000" b="1" dirty="0" smtClean="0"/>
              <a:t>от 21.11.2011г.</a:t>
            </a:r>
          </a:p>
          <a:p>
            <a:r>
              <a:rPr lang="ru-RU" altLang="ru-RU" sz="2600" dirty="0" smtClean="0"/>
              <a:t>Разработка и реализация программ формирования здорового образа жизни, в </a:t>
            </a:r>
            <a:r>
              <a:rPr lang="ru-RU" altLang="ru-RU" sz="2600" dirty="0" err="1" smtClean="0"/>
              <a:t>т.ч</a:t>
            </a:r>
            <a:r>
              <a:rPr lang="ru-RU" altLang="ru-RU" sz="2600" dirty="0" smtClean="0"/>
              <a:t>. программ снижения потребления алкоголя и табака, борьба с немедицинским потреблением наркотических средств;</a:t>
            </a:r>
          </a:p>
          <a:p>
            <a:r>
              <a:rPr lang="ru-RU" altLang="ru-RU" sz="2600" dirty="0" smtClean="0"/>
              <a:t>Осуществление профилактических и противоэпидемических мероприятий;</a:t>
            </a:r>
          </a:p>
          <a:p>
            <a:r>
              <a:rPr lang="ru-RU" altLang="ru-RU" sz="2600" dirty="0" smtClean="0"/>
              <a:t>Осуществление мероприятий по раннему выявлению заболеваний, в </a:t>
            </a:r>
            <a:r>
              <a:rPr lang="ru-RU" altLang="ru-RU" sz="2600" dirty="0" err="1" smtClean="0"/>
              <a:t>т.ч</a:t>
            </a:r>
            <a:r>
              <a:rPr lang="ru-RU" altLang="ru-RU" sz="2600" dirty="0" smtClean="0"/>
              <a:t>. социально-значимых;</a:t>
            </a:r>
          </a:p>
          <a:p>
            <a:r>
              <a:rPr lang="ru-RU" altLang="ru-RU" sz="2600" dirty="0" smtClean="0"/>
              <a:t>Проведение профилактических и иных медицинских осмотров, диспансеризации, диспансерного наблюдения</a:t>
            </a:r>
          </a:p>
          <a:p>
            <a:r>
              <a:rPr lang="ru-RU" altLang="ru-RU" sz="2600" dirty="0" smtClean="0"/>
              <a:t>Обучение населения вопросам сохранения и укрепления </a:t>
            </a:r>
            <a:r>
              <a:rPr lang="ru-RU" altLang="ru-RU" sz="2600" dirty="0" smtClean="0"/>
              <a:t>здоровья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0785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 smtClean="0"/>
              <a:t>Определение  социального маркетинга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29600" cy="452596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400" b="1" dirty="0" smtClean="0"/>
              <a:t>Социальный маркетинг</a:t>
            </a:r>
            <a:r>
              <a:rPr lang="ru-RU" altLang="ru-RU" sz="2400" dirty="0" smtClean="0"/>
              <a:t> - это новая концепция социальной ответственности всех членов общества, которая ставит своей целью </a:t>
            </a:r>
            <a:r>
              <a:rPr lang="ru-RU" altLang="ru-RU" sz="2400" b="1" dirty="0" smtClean="0"/>
              <a:t>изменить поведение больших групп людей к лучшему для достижения социальной гармонии в обществе.</a:t>
            </a:r>
          </a:p>
          <a:p>
            <a:pPr algn="just" eaLnBrk="1" hangingPunct="1"/>
            <a:r>
              <a:rPr lang="ru-RU" altLang="ru-RU" sz="2400" b="1" dirty="0" smtClean="0"/>
              <a:t>Социальный маркетинг</a:t>
            </a:r>
            <a:r>
              <a:rPr lang="ru-RU" altLang="ru-RU" sz="2400" dirty="0" smtClean="0"/>
              <a:t> занимается решением трех вопросов: </a:t>
            </a:r>
            <a:r>
              <a:rPr lang="ru-RU" altLang="ru-RU" sz="2400" b="1" dirty="0" smtClean="0"/>
              <a:t>убеждением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(</a:t>
            </a:r>
            <a:r>
              <a:rPr lang="ru-RU" altLang="ru-RU" sz="2400" dirty="0" smtClean="0">
                <a:solidFill>
                  <a:srgbClr val="FF0000"/>
                </a:solidFill>
              </a:rPr>
              <a:t>курение </a:t>
            </a:r>
            <a:r>
              <a:rPr lang="ru-RU" altLang="ru-RU" sz="2400" dirty="0" smtClean="0">
                <a:solidFill>
                  <a:srgbClr val="FF0000"/>
                </a:solidFill>
              </a:rPr>
              <a:t>опасно для здоровья</a:t>
            </a:r>
            <a:r>
              <a:rPr lang="ru-RU" altLang="ru-RU" sz="2400" dirty="0" smtClean="0"/>
              <a:t>), </a:t>
            </a:r>
            <a:r>
              <a:rPr lang="ru-RU" altLang="ru-RU" sz="2400" b="1" dirty="0" smtClean="0"/>
              <a:t>побуждением</a:t>
            </a:r>
            <a:r>
              <a:rPr lang="ru-RU" altLang="ru-RU" sz="2400" dirty="0" smtClean="0"/>
              <a:t> или социальной практикой (</a:t>
            </a:r>
            <a:r>
              <a:rPr lang="ru-RU" altLang="ru-RU" sz="2400" dirty="0" smtClean="0">
                <a:solidFill>
                  <a:srgbClr val="FF0000"/>
                </a:solidFill>
              </a:rPr>
              <a:t>формирование необходимости бросить курить</a:t>
            </a:r>
            <a:r>
              <a:rPr lang="ru-RU" altLang="ru-RU" sz="2400" dirty="0" smtClean="0"/>
              <a:t>), и </a:t>
            </a:r>
            <a:r>
              <a:rPr lang="ru-RU" altLang="ru-RU" sz="2400" b="1" dirty="0" smtClean="0"/>
              <a:t>принятием решения</a:t>
            </a:r>
            <a:r>
              <a:rPr lang="ru-RU" altLang="ru-RU" sz="2400" dirty="0" smtClean="0"/>
              <a:t> или социальным продуктом (</a:t>
            </a:r>
            <a:r>
              <a:rPr lang="ru-RU" altLang="ru-RU" sz="2400" dirty="0" smtClean="0">
                <a:solidFill>
                  <a:srgbClr val="FF0000"/>
                </a:solidFill>
              </a:rPr>
              <a:t>улучшение здоровья, снижение риска</a:t>
            </a:r>
            <a:r>
              <a:rPr lang="ru-RU" altLang="ru-RU" sz="2400" dirty="0" smtClean="0"/>
              <a:t>). 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924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Социальный маркетинг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153400" cy="4752528"/>
          </a:xfrm>
        </p:spPr>
        <p:txBody>
          <a:bodyPr>
            <a:noAutofit/>
          </a:bodyPr>
          <a:lstStyle/>
          <a:p>
            <a:pPr marL="90488" indent="-90488" algn="just" eaLnBrk="1" hangingPunct="1">
              <a:buFont typeface="Wingdings" pitchFamily="2" charset="2"/>
              <a:buNone/>
            </a:pPr>
            <a:r>
              <a:rPr lang="ru-RU" altLang="ru-RU" sz="2400" b="1" dirty="0" smtClean="0"/>
              <a:t> Таким образом,  социальный маркетинг означает усилия, направленные на убеждение людей и побуждение их к принятию конкретных мер или усвоению таких привычек поведения, которые, по общему признанию, являются полезными.</a:t>
            </a:r>
            <a:r>
              <a:rPr lang="ru-RU" altLang="ru-RU" sz="2400" dirty="0" smtClean="0"/>
              <a:t> </a:t>
            </a:r>
          </a:p>
          <a:p>
            <a:pPr marL="90488" indent="-90488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 В отличии от санитарной пропаганды социальный маркетинг отражает мнение широкое группы людей, а не мнение «узкой группы», партии; проводится методом широкого обсуждения , а не в кулуарах; этичен в отличии от двойной морали; социальный маркетинг всегда предоставляет человеку право выбора в отличии от авторитарного мнения при пропаганде</a:t>
            </a:r>
            <a:r>
              <a:rPr lang="ru-RU" altLang="ru-RU" sz="2400" dirty="0" smtClean="0"/>
              <a:t>.</a:t>
            </a: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135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/>
              <a:t>Условия реализации социального маркетинга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Люди должны </a:t>
            </a:r>
            <a:r>
              <a:rPr lang="ru-RU" altLang="ru-RU" sz="2400" b="1" dirty="0" smtClean="0"/>
              <a:t>знать</a:t>
            </a:r>
            <a:r>
              <a:rPr lang="ru-RU" altLang="ru-RU" sz="2400" dirty="0" smtClean="0"/>
              <a:t>, что, отдавая предпочтение той или иной линии поведения, они </a:t>
            </a:r>
            <a:r>
              <a:rPr lang="ru-RU" altLang="ru-RU" sz="2400" b="1" dirty="0" smtClean="0"/>
              <a:t>имеют возможность выбора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(</a:t>
            </a:r>
            <a:r>
              <a:rPr lang="ru-RU" altLang="ru-RU" sz="2400" dirty="0" smtClean="0">
                <a:solidFill>
                  <a:srgbClr val="FF0000"/>
                </a:solidFill>
              </a:rPr>
              <a:t>курение или физкультура).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Они должны </a:t>
            </a:r>
            <a:r>
              <a:rPr lang="ru-RU" altLang="ru-RU" sz="2400" b="1" dirty="0" smtClean="0"/>
              <a:t>понимать</a:t>
            </a:r>
            <a:r>
              <a:rPr lang="ru-RU" altLang="ru-RU" sz="2400" dirty="0" smtClean="0"/>
              <a:t>, к чему </a:t>
            </a:r>
            <a:r>
              <a:rPr lang="ru-RU" altLang="ru-RU" sz="2400" b="1" dirty="0" smtClean="0"/>
              <a:t>может привести их поведение </a:t>
            </a:r>
            <a:r>
              <a:rPr lang="ru-RU" altLang="ru-RU" sz="2400" dirty="0" smtClean="0">
                <a:solidFill>
                  <a:srgbClr val="FF0000"/>
                </a:solidFill>
              </a:rPr>
              <a:t>(отдаленные эффекты в потомстве)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 Люди должны </a:t>
            </a:r>
            <a:r>
              <a:rPr lang="ru-RU" altLang="ru-RU" sz="2400" b="1" dirty="0" smtClean="0"/>
              <a:t>иметь возможность</a:t>
            </a:r>
            <a:r>
              <a:rPr lang="ru-RU" altLang="ru-RU" sz="2400" dirty="0" smtClean="0"/>
              <a:t> принять нужные меры и </a:t>
            </a:r>
            <a:r>
              <a:rPr lang="ru-RU" altLang="ru-RU" sz="2400" b="1" dirty="0" smtClean="0"/>
              <a:t>выбрать линию поведения </a:t>
            </a:r>
            <a:r>
              <a:rPr lang="ru-RU" altLang="ru-RU" sz="2400" dirty="0" smtClean="0">
                <a:solidFill>
                  <a:srgbClr val="FF0000"/>
                </a:solidFill>
              </a:rPr>
              <a:t>(помощники, внешние условия);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Они должны </a:t>
            </a:r>
            <a:r>
              <a:rPr lang="ru-RU" altLang="ru-RU" sz="2400" b="1" dirty="0" smtClean="0"/>
              <a:t>осознавать</a:t>
            </a:r>
            <a:r>
              <a:rPr lang="ru-RU" altLang="ru-RU" sz="2400" dirty="0" smtClean="0"/>
              <a:t>, что принятие рекомендуемых мер или линии поведения </a:t>
            </a:r>
            <a:r>
              <a:rPr lang="ru-RU" altLang="ru-RU" sz="2400" b="1" dirty="0" smtClean="0"/>
              <a:t>принесет им больше пользы</a:t>
            </a:r>
            <a:r>
              <a:rPr lang="ru-RU" altLang="ru-RU" sz="2400" dirty="0" smtClean="0"/>
              <a:t>, чем другой образ действий </a:t>
            </a:r>
            <a:r>
              <a:rPr lang="ru-RU" altLang="ru-RU" sz="2400" dirty="0" smtClean="0">
                <a:solidFill>
                  <a:srgbClr val="FF0000"/>
                </a:solidFill>
              </a:rPr>
              <a:t>(экономия финансов, продвижение по службе).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6489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>Факторы риска развития хронических неинфекционных заболеваний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153400" cy="3724275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b="1" dirty="0" smtClean="0"/>
              <a:t>Факторами </a:t>
            </a:r>
            <a:r>
              <a:rPr lang="ru-RU" altLang="ru-RU" sz="2400" b="1" dirty="0" smtClean="0"/>
              <a:t>риска </a:t>
            </a:r>
            <a:r>
              <a:rPr lang="ru-RU" altLang="ru-RU" sz="2400" b="1" dirty="0" smtClean="0"/>
              <a:t>- </a:t>
            </a:r>
            <a:r>
              <a:rPr lang="ru-RU" altLang="ru-RU" sz="2400" dirty="0" smtClean="0"/>
              <a:t>характеристики </a:t>
            </a:r>
            <a:r>
              <a:rPr lang="ru-RU" altLang="ru-RU" sz="2400" dirty="0" smtClean="0"/>
              <a:t>и показатели, поведенческого, </a:t>
            </a:r>
            <a:endParaRPr lang="ru-RU" altLang="ru-RU" sz="2400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биологического</a:t>
            </a:r>
            <a:r>
              <a:rPr lang="ru-RU" altLang="ru-RU" sz="2400" dirty="0" smtClean="0"/>
              <a:t>, </a:t>
            </a:r>
            <a:endParaRPr lang="ru-RU" altLang="ru-RU" sz="2400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генетического</a:t>
            </a:r>
            <a:r>
              <a:rPr lang="ru-RU" altLang="ru-RU" sz="2400" dirty="0" smtClean="0"/>
              <a:t>, </a:t>
            </a:r>
            <a:endParaRPr lang="ru-RU" altLang="ru-RU" sz="2400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экологического,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социального </a:t>
            </a:r>
            <a:r>
              <a:rPr lang="ru-RU" altLang="ru-RU" sz="2400" dirty="0" smtClean="0"/>
              <a:t>характера, </a:t>
            </a:r>
            <a:endParaRPr lang="ru-RU" altLang="ru-RU" sz="2400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окружающей среды,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производственной </a:t>
            </a:r>
            <a:r>
              <a:rPr lang="ru-RU" altLang="ru-RU" sz="2400" dirty="0" smtClean="0"/>
              <a:t>среды, </a:t>
            </a:r>
            <a:endParaRPr lang="ru-RU" altLang="ru-RU" sz="2400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повышающие </a:t>
            </a:r>
            <a:r>
              <a:rPr lang="ru-RU" altLang="ru-RU" sz="2400" dirty="0" smtClean="0"/>
              <a:t>вероятность развития заболевания, его прогрессирования и неблагоприятный исход</a:t>
            </a:r>
            <a:r>
              <a:rPr lang="ru-RU" altLang="ru-RU" sz="2400" dirty="0" smtClean="0"/>
              <a:t>.</a:t>
            </a:r>
            <a:endParaRPr lang="ru-RU" alt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5928054"/>
            <a:ext cx="217283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just"/>
            <a:r>
              <a:rPr lang="ru-RU" altLang="ru-RU" b="1" dirty="0" smtClean="0"/>
              <a:t>модифицируемые </a:t>
            </a:r>
            <a:endParaRPr lang="ru-RU" alt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16601" y="5928054"/>
            <a:ext cx="235231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altLang="ru-RU" b="1" dirty="0" err="1" smtClean="0"/>
              <a:t>немодифицируемые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067443" y="5510784"/>
            <a:ext cx="366338" cy="482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09587" y="5510784"/>
            <a:ext cx="366338" cy="482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4546848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Пример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/>
              <a:t>В </a:t>
            </a:r>
            <a:r>
              <a:rPr lang="ru-RU" altLang="ru-RU" dirty="0" smtClean="0"/>
              <a:t>Красноярском крае ежегодно уровень экспериментирования с наркотиками составляет 16,1 на 100 обследованных 15-ти летних мальчиков и 10,7 на 100 обследованных 15-ти летних </a:t>
            </a:r>
            <a:r>
              <a:rPr lang="ru-RU" altLang="ru-RU" dirty="0" smtClean="0"/>
              <a:t>девочек.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/>
              <a:t>Пик </a:t>
            </a:r>
            <a:r>
              <a:rPr lang="ru-RU" altLang="ru-RU" dirty="0" smtClean="0"/>
              <a:t>приобщения приходится на возраст 13-14 лет у мальчиков и 15-16 лет у </a:t>
            </a:r>
            <a:r>
              <a:rPr lang="ru-RU" altLang="ru-RU" dirty="0" smtClean="0"/>
              <a:t>девочек.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/>
              <a:t>В </a:t>
            </a:r>
            <a:r>
              <a:rPr lang="ru-RU" altLang="ru-RU" dirty="0" smtClean="0"/>
              <a:t>крае – 167338 подростков 15-17 лет из них 23420 подростков «знакомы» с </a:t>
            </a:r>
            <a:r>
              <a:rPr lang="ru-RU" altLang="ru-RU" dirty="0" smtClean="0"/>
              <a:t>наркотиками.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6300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Пример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dirty="0" smtClean="0"/>
              <a:t>Показ ролика социальной рекламы о профилактике курения в Великобритании позволил только за 1 день получить 10 тыс. звонков с просьбой оказать помощь в отказе от </a:t>
            </a:r>
            <a:r>
              <a:rPr lang="ru-RU" altLang="ru-RU" dirty="0" smtClean="0"/>
              <a:t>курения.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 smtClean="0"/>
              <a:t>В Красноярске  - показ ролика социальной рекламы о профилактике туберкулеза и рака легких привел к тому, что число посещений в поликлиники с профилактической целью увеличилось в 3 </a:t>
            </a:r>
            <a:r>
              <a:rPr lang="ru-RU" altLang="ru-RU" dirty="0" smtClean="0"/>
              <a:t>раза.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0055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Не только СМИ…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68478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dirty="0" smtClean="0"/>
              <a:t>   Средства массовой информации — телевидение, радио, газеты и </a:t>
            </a:r>
            <a:r>
              <a:rPr lang="ru-RU" altLang="ru-RU" dirty="0" smtClean="0"/>
              <a:t>журналы. Что еще?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82822" y="399788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sz="2800" b="1" dirty="0"/>
              <a:t>	</a:t>
            </a:r>
            <a:r>
              <a:rPr lang="ru-RU" altLang="ru-RU" sz="2800" b="1" dirty="0" smtClean="0"/>
              <a:t>торговые фирмы</a:t>
            </a:r>
            <a:endParaRPr lang="ru-RU" alt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795775"/>
            <a:ext cx="139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prstClr val="black"/>
                </a:solidFill>
              </a:rPr>
              <a:t>церкви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01" y="3997882"/>
            <a:ext cx="1260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prstClr val="black"/>
                </a:solidFill>
              </a:rPr>
              <a:t>школы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1260" y="3997882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prstClr val="black"/>
                </a:solidFill>
              </a:rPr>
              <a:t>профсоюзы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101" y="4874880"/>
            <a:ext cx="347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prstClr val="black"/>
                </a:solidFill>
              </a:rPr>
              <a:t>страховые компании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2186" y="4874880"/>
            <a:ext cx="2037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prstClr val="black"/>
                </a:solidFill>
              </a:rPr>
              <a:t>ассоциации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5795775"/>
            <a:ext cx="3352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prstClr val="black"/>
                </a:solidFill>
              </a:rPr>
              <a:t>городские собрания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071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4906888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Пример указаний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84784"/>
            <a:ext cx="9144000" cy="601456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Неконтролируемое высокое кровяное давление </a:t>
            </a:r>
            <a:r>
              <a:rPr lang="ru-RU" altLang="ru-RU" sz="2400" b="1" dirty="0" smtClean="0"/>
              <a:t>(проблема)</a:t>
            </a:r>
            <a:r>
              <a:rPr lang="ru-RU" altLang="ru-RU" sz="2400" dirty="0" smtClean="0"/>
              <a:t> может привести к сердечной недостаточности или инсульту </a:t>
            </a:r>
            <a:r>
              <a:rPr lang="ru-RU" altLang="ru-RU" sz="2400" b="1" dirty="0" smtClean="0"/>
              <a:t>(негативный исход).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Ежедневный прием лекарств </a:t>
            </a:r>
            <a:r>
              <a:rPr lang="ru-RU" altLang="ru-RU" sz="2400" b="1" dirty="0" smtClean="0"/>
              <a:t>(желаемое действие)</a:t>
            </a:r>
            <a:r>
              <a:rPr lang="ru-RU" altLang="ru-RU" sz="2400" dirty="0" smtClean="0"/>
              <a:t> может обеспечить долгую нормальную жизнь </a:t>
            </a:r>
            <a:r>
              <a:rPr lang="ru-RU" altLang="ru-RU" sz="2400" b="1" dirty="0" smtClean="0"/>
              <a:t>(польза или выгода)</a:t>
            </a:r>
            <a:r>
              <a:rPr lang="ru-RU" altLang="ru-RU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Принимать нужное вам лекарство каждый день </a:t>
            </a:r>
            <a:r>
              <a:rPr lang="ru-RU" altLang="ru-RU" sz="2400" b="1" dirty="0" smtClean="0"/>
              <a:t>(желаемое действие)</a:t>
            </a:r>
            <a:r>
              <a:rPr lang="ru-RU" altLang="ru-RU" sz="2400" dirty="0" smtClean="0"/>
              <a:t> нетрудно.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Чтобы не забывать о приеме лекарств, можно класть пузырек с таблетками в сахарницу, прикреплять его к ручке зубной щетки или просить жену напоминать вам о лекарстве </a:t>
            </a:r>
            <a:r>
              <a:rPr lang="ru-RU" altLang="ru-RU" sz="2400" b="1" dirty="0" smtClean="0"/>
              <a:t>(приобретение навыка). </a:t>
            </a:r>
            <a:r>
              <a:rPr lang="ru-RU" altLang="ru-RU" sz="2400" dirty="0" smtClean="0"/>
              <a:t>Это очень легко.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Принимайте ваше лекарство ежедневно </a:t>
            </a:r>
            <a:r>
              <a:rPr lang="ru-RU" altLang="ru-RU" sz="2400" b="1" dirty="0" smtClean="0"/>
              <a:t>(желаемое действие)</a:t>
            </a:r>
            <a:r>
              <a:rPr lang="ru-RU" altLang="ru-RU" sz="2400" dirty="0" smtClean="0"/>
              <a:t> и вы успеете воспитать ваших внуков </a:t>
            </a:r>
            <a:r>
              <a:rPr lang="ru-RU" altLang="ru-RU" sz="2400" b="1" dirty="0" smtClean="0"/>
              <a:t>(награда).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Принимайте это гипнотизирующее средство каждый день </a:t>
            </a:r>
            <a:r>
              <a:rPr lang="ru-RU" altLang="ru-RU" sz="2400" b="1" dirty="0" smtClean="0"/>
              <a:t>(желаемое действие)</a:t>
            </a:r>
            <a:r>
              <a:rPr lang="ru-RU" altLang="ru-RU" sz="2400" dirty="0" smtClean="0"/>
              <a:t>!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Вы будете рады, что делали это.</a:t>
            </a:r>
          </a:p>
        </p:txBody>
      </p:sp>
    </p:spTree>
    <p:extLst>
      <p:ext uri="{BB962C8B-B14F-4D97-AF65-F5344CB8AC3E}">
        <p14:creationId xmlns:p14="http://schemas.microsoft.com/office/powerpoint/2010/main" val="3884498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BE90-873C-4DFA-8F24-9B6735528AFE}" type="slidenum">
              <a:rPr lang="ru-RU"/>
              <a:pPr/>
              <a:t>34</a:t>
            </a:fld>
            <a:endParaRPr lang="ru-RU"/>
          </a:p>
        </p:txBody>
      </p:sp>
      <p:sp>
        <p:nvSpPr>
          <p:cNvPr id="161794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/>
          <a:p>
            <a:pPr algn="ctr" defTabSz="957263"/>
            <a:endParaRPr lang="ru-RU" sz="19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42144" y="6571456"/>
            <a:ext cx="5715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796" name="Прямоугольник 13"/>
          <p:cNvSpPr>
            <a:spLocks noChangeArrowheads="1"/>
          </p:cNvSpPr>
          <p:nvPr/>
        </p:nvSpPr>
        <p:spPr bwMode="auto">
          <a:xfrm>
            <a:off x="3071813" y="6286500"/>
            <a:ext cx="3571875" cy="571500"/>
          </a:xfrm>
          <a:prstGeom prst="rect">
            <a:avLst/>
          </a:prstGeom>
          <a:solidFill>
            <a:srgbClr val="1B6B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/>
          <a:p>
            <a:pPr algn="ctr" defTabSz="957263"/>
            <a:endParaRPr lang="ru-RU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1797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1300" b="1">
              <a:solidFill>
                <a:schemeClr val="bg1"/>
              </a:solidFill>
            </a:endParaRPr>
          </a:p>
        </p:txBody>
      </p:sp>
      <p:sp>
        <p:nvSpPr>
          <p:cNvPr id="161798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/>
          <a:p>
            <a:pPr algn="ctr" defTabSz="957263"/>
            <a:endParaRPr lang="ru-RU" sz="19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61799" name="Рисунок 10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180138"/>
            <a:ext cx="14033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1800" name="Object 9"/>
          <p:cNvGraphicFramePr>
            <a:graphicFrameLocks noChangeAspect="1"/>
          </p:cNvGraphicFramePr>
          <p:nvPr/>
        </p:nvGraphicFramePr>
        <p:xfrm>
          <a:off x="-39688" y="188913"/>
          <a:ext cx="9223376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4" imgW="14788515" imgH="9693783" progId="Visio.Drawing.11">
                  <p:embed/>
                </p:oleObj>
              </mc:Choice>
              <mc:Fallback>
                <p:oleObj name="Visio" r:id="rId4" imgW="14788515" imgH="96937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88" y="188913"/>
                        <a:ext cx="9223376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8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A113-2D29-4DD3-BE2C-E3EF54CD215D}" type="slidenum">
              <a:rPr lang="ru-RU"/>
              <a:pPr/>
              <a:t>35</a:t>
            </a:fld>
            <a:endParaRPr lang="ru-RU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ВЕДУЩИЕ ФАКТОРЫ РИСКА РАЗВИТИЯ ЗАБОЛЕВАНИЙ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У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ДЕТЕЙ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249738" cy="4924425"/>
          </a:xfrm>
        </p:spPr>
        <p:txBody>
          <a:bodyPr/>
          <a:lstStyle/>
          <a:p>
            <a:pPr algn="just"/>
            <a:r>
              <a:rPr lang="ru-RU" sz="2600" b="1" dirty="0" err="1">
                <a:latin typeface="Times New Roman" pitchFamily="18" charset="0"/>
              </a:rPr>
              <a:t>Внутришкольная</a:t>
            </a:r>
            <a:r>
              <a:rPr lang="ru-RU" sz="2600" b="1" dirty="0">
                <a:latin typeface="Times New Roman" pitchFamily="18" charset="0"/>
              </a:rPr>
              <a:t> среда вносит до 21-27%</a:t>
            </a:r>
          </a:p>
          <a:p>
            <a:pPr algn="just"/>
            <a:r>
              <a:rPr lang="ru-RU" sz="2600" b="1" dirty="0" err="1">
                <a:latin typeface="Times New Roman" pitchFamily="18" charset="0"/>
              </a:rPr>
              <a:t>Антропотехногенные</a:t>
            </a:r>
            <a:r>
              <a:rPr lang="ru-RU" sz="2600" b="1" dirty="0">
                <a:latin typeface="Times New Roman" pitchFamily="18" charset="0"/>
              </a:rPr>
              <a:t> загрязнения среды – 30-57%</a:t>
            </a:r>
          </a:p>
          <a:p>
            <a:pPr algn="just"/>
            <a:r>
              <a:rPr lang="ru-RU" sz="2600" b="1" dirty="0">
                <a:latin typeface="Times New Roman" pitchFamily="18" charset="0"/>
              </a:rPr>
              <a:t>Социально-гигиенические условия жизни детей – 25-40% </a:t>
            </a:r>
          </a:p>
          <a:p>
            <a:pPr algn="just"/>
            <a:r>
              <a:rPr lang="ru-RU" sz="2600" b="1" dirty="0">
                <a:latin typeface="Times New Roman" pitchFamily="18" charset="0"/>
              </a:rPr>
              <a:t>Медицинское обеспечение (до 25%)</a:t>
            </a:r>
          </a:p>
          <a:p>
            <a:pPr algn="just"/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139268" name="Picture 4" descr="DSC07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43926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ADA9-8D3F-4C9C-9E2D-B44F2C015AEF}" type="slidenum">
              <a:rPr lang="ru-RU"/>
              <a:pPr/>
              <a:t>36</a:t>
            </a:fld>
            <a:endParaRPr lang="ru-RU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640"/>
            <a:ext cx="8713787" cy="86337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Состояние здоровья детей 6-7 лет поступающих в 1 класс школы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311" y="2276872"/>
            <a:ext cx="4032250" cy="39592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</a:rPr>
              <a:t>80 - 90% детей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</a:rPr>
              <a:t>	имеют те или иные отклонения физического здоровья</a:t>
            </a:r>
          </a:p>
          <a:p>
            <a:pPr algn="just">
              <a:lnSpc>
                <a:spcPct val="90000"/>
              </a:lnSpc>
            </a:pPr>
            <a:r>
              <a:rPr lang="ru-RU" sz="2400" b="1" dirty="0">
                <a:latin typeface="Times New Roman" pitchFamily="18" charset="0"/>
              </a:rPr>
              <a:t> 18 - 20% имеют пограничные (негрубые) нарушения психического здоровья</a:t>
            </a:r>
          </a:p>
        </p:txBody>
      </p:sp>
      <p:pic>
        <p:nvPicPr>
          <p:cNvPr id="143364" name="Picture 4" descr="DSC02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872"/>
            <a:ext cx="46085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846B-8067-44CA-8C51-8988A69BA56E}" type="slidenum">
              <a:rPr lang="ru-RU"/>
              <a:pPr/>
              <a:t>37</a:t>
            </a:fld>
            <a:endParaRPr lang="ru-RU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08962" cy="936625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Динамика показателей здоровья детей по России за последние годы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5795963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В 1,5 раза увеличилось количество школьников с дефицитом массы тела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Частота выявляемости хр. заболеваний возросла на 20%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У 25% школьников отмечается задержка полового созревания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Растет общая заболеваемость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Увеличивается смертность среди подростков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Увеличивается число беременностей у подростков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Увеличивается число болезней, предаваемых половым путем, включая ВИЧ-инфекцию</a:t>
            </a:r>
          </a:p>
          <a:p>
            <a:pPr>
              <a:lnSpc>
                <a:spcPct val="90000"/>
              </a:lnSpc>
            </a:pPr>
            <a:r>
              <a:rPr lang="ru-RU" sz="2000" b="1">
                <a:latin typeface="Times New Roman" pitchFamily="18" charset="0"/>
              </a:rPr>
              <a:t>Увеличивается распространенность наркомании, токсикомании, алкоголизма</a:t>
            </a:r>
          </a:p>
        </p:txBody>
      </p:sp>
      <p:pic>
        <p:nvPicPr>
          <p:cNvPr id="140292" name="Picture 4" descr="IMG_23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32400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DDD3-8B3F-4AD9-88D5-B39D3B4973EF}" type="slidenum">
              <a:rPr lang="ru-RU"/>
              <a:pPr/>
              <a:t>38</a:t>
            </a:fld>
            <a:endParaRPr lang="ru-RU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08920"/>
            <a:ext cx="5724525" cy="414908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/>
              <a:t>Нервно-психическими нарушениями страдают более половины учащихся массовых школ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	(у старшеклассников и учащихся ПТУ показатель выше),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У учеников лицеев и гимназий  - на 20% чаще, чем в массовой школе.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Мл. школьников ВДНС 480‰, у старшеклассников - 875 ‰.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Заболеваемость нервно-психическими  болезнями увеличилась в 5 </a:t>
            </a:r>
            <a:r>
              <a:rPr lang="ru-RU" sz="2400" dirty="0" smtClean="0"/>
              <a:t>раз</a:t>
            </a:r>
            <a:r>
              <a:rPr lang="ru-RU" sz="2400" dirty="0"/>
              <a:t>.</a:t>
            </a:r>
            <a:r>
              <a:rPr lang="ru-RU" sz="2800" dirty="0"/>
              <a:t>	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pic>
        <p:nvPicPr>
          <p:cNvPr id="141315" name="Picture 3" descr="DSC07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2400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7847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/>
              <a:t>Увеличение числа подростков с первичной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/>
              <a:t>артериальной гипертензией </a:t>
            </a:r>
            <a:r>
              <a:rPr lang="ru-RU" sz="3200" b="1" dirty="0" smtClean="0"/>
              <a:t>– </a:t>
            </a:r>
            <a:r>
              <a:rPr lang="ru-RU" sz="3200" b="1" dirty="0"/>
              <a:t>2,4% -18% и артериальной </a:t>
            </a:r>
            <a:r>
              <a:rPr lang="ru-RU" sz="3200" b="1" dirty="0" smtClean="0"/>
              <a:t> гипотензией  </a:t>
            </a:r>
            <a:r>
              <a:rPr lang="ru-RU" sz="3200" b="1" dirty="0"/>
              <a:t>- 7,8% - 15,9%</a:t>
            </a:r>
            <a:r>
              <a:rPr lang="ru-RU" sz="3200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60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1FDB-05FD-4B2E-925A-F7F062D129EE}" type="slidenum">
              <a:rPr lang="ru-RU"/>
              <a:pPr/>
              <a:t>39</a:t>
            </a:fld>
            <a:endParaRPr lang="ru-RU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820150" cy="9937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</a:rPr>
              <a:t>ПРОБЛЕМЫ ОРГАНИЗАЦИИ ПИТАНИЯ ДЕТЕЙ И ПОДРОСТКОВ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9144000" cy="4392389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latin typeface="Times New Roman" pitchFamily="18" charset="0"/>
              </a:rPr>
              <a:t>Недостаточный охват учащихся питанием</a:t>
            </a:r>
          </a:p>
          <a:p>
            <a:pPr algn="just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latin typeface="Times New Roman" pitchFamily="18" charset="0"/>
              </a:rPr>
              <a:t>Формирования рациона питания детей (недостаточное потребление наиболее ценных в биологическом отношении пищевых продуктов, преобладание углеводно-жирового компонента)</a:t>
            </a:r>
          </a:p>
          <a:p>
            <a:pPr algn="just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latin typeface="Times New Roman" pitchFamily="18" charset="0"/>
              </a:rPr>
              <a:t>Слабая инфраструктура и материально-техническая база школьного питания</a:t>
            </a:r>
          </a:p>
          <a:p>
            <a:pPr algn="just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latin typeface="Times New Roman" pitchFamily="18" charset="0"/>
              </a:rPr>
              <a:t>Медленное внедрение новых форм организации питания детей</a:t>
            </a:r>
          </a:p>
          <a:p>
            <a:pPr algn="just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latin typeface="Times New Roman" pitchFamily="18" charset="0"/>
              </a:rPr>
              <a:t>Недостаточная эффективность производственного контроля на объектах </a:t>
            </a:r>
            <a:r>
              <a:rPr lang="ru-RU" sz="2800" dirty="0" smtClean="0">
                <a:latin typeface="Times New Roman" pitchFamily="18" charset="0"/>
              </a:rPr>
              <a:t>питания</a:t>
            </a:r>
            <a:endParaRPr 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327775" y="1992313"/>
            <a:ext cx="259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44802" dir="3127501" algn="ctr" rotWithShape="0">
              <a:srgbClr val="000050"/>
            </a:outer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1981200"/>
            <a:ext cx="2438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44802" dir="3127501" algn="ctr" rotWithShape="0">
              <a:srgbClr val="000050"/>
            </a:outer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819400" y="1557338"/>
            <a:ext cx="3121025" cy="14906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44802" dir="3127501" algn="ctr" rotWithShape="0">
              <a:srgbClr val="000050"/>
            </a:outer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-541338" y="188913"/>
            <a:ext cx="1028700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Образ жизни и факторы связанные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 риском развития заболеваний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724400" y="65532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i="1" dirty="0">
                <a:solidFill>
                  <a:srgbClr val="FFFF99"/>
                </a:solidFill>
                <a:latin typeface="Verdana" pitchFamily="34" charset="0"/>
              </a:rPr>
              <a:t>Reference   Adapted from De Backer et al.</a:t>
            </a:r>
            <a:endParaRPr lang="ru-RU" altLang="ru-RU" sz="1400" i="1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718855" name="Text Box 7"/>
          <p:cNvSpPr txBox="1">
            <a:spLocks noChangeArrowheads="1"/>
          </p:cNvSpPr>
          <p:nvPr/>
        </p:nvSpPr>
        <p:spPr bwMode="auto">
          <a:xfrm>
            <a:off x="250825" y="2276475"/>
            <a:ext cx="2234907" cy="38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Образ жизни</a:t>
            </a:r>
          </a:p>
        </p:txBody>
      </p:sp>
      <p:sp>
        <p:nvSpPr>
          <p:cNvPr id="718856" name="Text Box 8"/>
          <p:cNvSpPr txBox="1">
            <a:spLocks noChangeArrowheads="1"/>
          </p:cNvSpPr>
          <p:nvPr/>
        </p:nvSpPr>
        <p:spPr bwMode="auto">
          <a:xfrm>
            <a:off x="3137232" y="1733550"/>
            <a:ext cx="2525050" cy="10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Биохимические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или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физиологические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характеристики</a:t>
            </a:r>
          </a:p>
        </p:txBody>
      </p:sp>
      <p:sp>
        <p:nvSpPr>
          <p:cNvPr id="718857" name="Text Box 9"/>
          <p:cNvSpPr txBox="1">
            <a:spLocks noChangeArrowheads="1"/>
          </p:cNvSpPr>
          <p:nvPr/>
        </p:nvSpPr>
        <p:spPr bwMode="auto">
          <a:xfrm>
            <a:off x="6245225" y="2144713"/>
            <a:ext cx="2706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Индивидуальные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особенности</a:t>
            </a:r>
          </a:p>
        </p:txBody>
      </p:sp>
      <p:sp>
        <p:nvSpPr>
          <p:cNvPr id="718858" name="Text Box 10"/>
          <p:cNvSpPr txBox="1">
            <a:spLocks noChangeArrowheads="1"/>
          </p:cNvSpPr>
          <p:nvPr/>
        </p:nvSpPr>
        <p:spPr bwMode="auto">
          <a:xfrm>
            <a:off x="106362" y="3352799"/>
            <a:ext cx="2560638" cy="258532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Питание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ru-RU" dirty="0"/>
              <a:t>Курение табака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dirty="0"/>
              <a:t>Чрезмерное потребление алкоголя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ru-RU" dirty="0"/>
              <a:t>Недостаточная </a:t>
            </a:r>
          </a:p>
          <a:p>
            <a:pPr algn="ctr" eaLnBrk="1" hangingPunct="1">
              <a:defRPr/>
            </a:pPr>
            <a:r>
              <a:rPr lang="ru-RU" dirty="0"/>
              <a:t>физическая активность</a:t>
            </a:r>
          </a:p>
        </p:txBody>
      </p:sp>
      <p:sp>
        <p:nvSpPr>
          <p:cNvPr id="718859" name="Text Box 11"/>
          <p:cNvSpPr txBox="1">
            <a:spLocks noChangeArrowheads="1"/>
          </p:cNvSpPr>
          <p:nvPr/>
        </p:nvSpPr>
        <p:spPr bwMode="auto">
          <a:xfrm>
            <a:off x="2714692" y="3366975"/>
            <a:ext cx="3705951" cy="2628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65000"/>
              </a:lnSpc>
              <a:defRPr/>
            </a:pPr>
            <a:r>
              <a:rPr lang="ru-RU" dirty="0"/>
              <a:t>Артериальное давление</a:t>
            </a: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r>
              <a:rPr lang="ru-RU" dirty="0"/>
              <a:t>Общий холестерин (ХС ЛНП)</a:t>
            </a: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r>
              <a:rPr lang="ru-RU" dirty="0"/>
              <a:t>Холестерин ЛВП</a:t>
            </a: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r>
              <a:rPr lang="ru-RU" dirty="0" err="1"/>
              <a:t>Триглицериды</a:t>
            </a: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r>
              <a:rPr lang="ru-RU" dirty="0"/>
              <a:t>Гликемия</a:t>
            </a:r>
            <a:r>
              <a:rPr lang="en-US" dirty="0"/>
              <a:t>/</a:t>
            </a:r>
            <a:r>
              <a:rPr lang="ru-RU" dirty="0"/>
              <a:t>диабет</a:t>
            </a: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r>
              <a:rPr lang="ru-RU" dirty="0"/>
              <a:t>Избыточный вес</a:t>
            </a:r>
            <a:r>
              <a:rPr lang="en-US" dirty="0"/>
              <a:t>/</a:t>
            </a:r>
            <a:r>
              <a:rPr lang="ru-RU" dirty="0"/>
              <a:t>ожирение</a:t>
            </a: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endParaRPr lang="en-US" dirty="0"/>
          </a:p>
          <a:p>
            <a:pPr algn="ctr" eaLnBrk="1" hangingPunct="1">
              <a:lnSpc>
                <a:spcPct val="65000"/>
              </a:lnSpc>
              <a:defRPr/>
            </a:pPr>
            <a:r>
              <a:rPr lang="ru-RU" dirty="0"/>
              <a:t>Маркеры хронического воспаления</a:t>
            </a:r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6420643" y="3352800"/>
            <a:ext cx="2627313" cy="2085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dirty="0"/>
              <a:t>Возраст</a:t>
            </a:r>
            <a:endParaRPr lang="en-US" dirty="0"/>
          </a:p>
          <a:p>
            <a:pPr algn="ctr" eaLnBrk="1" hangingPunct="1">
              <a:lnSpc>
                <a:spcPct val="80000"/>
              </a:lnSpc>
              <a:defRPr/>
            </a:pPr>
            <a:endParaRPr lang="en-US" dirty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dirty="0"/>
              <a:t>Пол </a:t>
            </a:r>
            <a:endParaRPr lang="en-US" b="1" dirty="0"/>
          </a:p>
          <a:p>
            <a:pPr algn="ctr" eaLnBrk="1" hangingPunct="1">
              <a:lnSpc>
                <a:spcPct val="80000"/>
              </a:lnSpc>
              <a:defRPr/>
            </a:pPr>
            <a:endParaRPr lang="en-US" dirty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dirty="0"/>
              <a:t>Семейный анамнез по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dirty="0"/>
              <a:t>ранним случаям выявления ХНИЗ</a:t>
            </a:r>
            <a:endParaRPr lang="en-US" dirty="0"/>
          </a:p>
          <a:p>
            <a:pPr algn="ctr" eaLnBrk="1" hangingPunct="1">
              <a:lnSpc>
                <a:spcPct val="80000"/>
              </a:lnSpc>
              <a:defRPr/>
            </a:pPr>
            <a:endParaRPr lang="en-US" dirty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dirty="0"/>
              <a:t>Генетические маркеры</a:t>
            </a:r>
          </a:p>
        </p:txBody>
      </p:sp>
    </p:spTree>
    <p:extLst>
      <p:ext uri="{BB962C8B-B14F-4D97-AF65-F5344CB8AC3E}">
        <p14:creationId xmlns:p14="http://schemas.microsoft.com/office/powerpoint/2010/main" val="134938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1DBC-98B5-4EEC-9A95-862A30CF676C}" type="slidenum">
              <a:rPr lang="ru-RU"/>
              <a:pPr/>
              <a:t>40</a:t>
            </a:fld>
            <a:endParaRPr lang="ru-RU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135938" cy="7747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</a:rPr>
              <a:t>Современные проблемы образования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312"/>
            <a:ext cx="8374385" cy="51130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Рост учебной нагрузки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Расширение программного материала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Неудовлетворительное материальное состояние ДОУ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Увеличение количества уроков и домашних заданий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Преобладание углубленных программ обучения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Перегрузка учебным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val="18978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025D-C704-4C25-B3A5-600A7F7708C6}" type="slidenum">
              <a:rPr lang="ru-RU"/>
              <a:pPr/>
              <a:t>41</a:t>
            </a:fld>
            <a:endParaRPr lang="ru-RU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95288" y="0"/>
            <a:ext cx="84248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2800" dirty="0">
                <a:latin typeface="Times New Roman" pitchFamily="18" charset="0"/>
              </a:rPr>
              <a:t>Современное образование ориентировано на левополушарных детей (аналитические, речевые, </a:t>
            </a:r>
            <a:r>
              <a:rPr lang="ru-RU" sz="2800" dirty="0" err="1">
                <a:latin typeface="Times New Roman" pitchFamily="18" charset="0"/>
              </a:rPr>
              <a:t>алгоритмичные</a:t>
            </a:r>
            <a:r>
              <a:rPr lang="ru-RU" sz="2800" dirty="0">
                <a:latin typeface="Times New Roman" pitchFamily="18" charset="0"/>
              </a:rPr>
              <a:t>  программы) </a:t>
            </a: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0" y="2060575"/>
          <a:ext cx="91440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иаграмма" r:id="rId3" imgW="8229600" imgH="3562485" progId="MSGraph.Chart.8">
                  <p:embed followColorScheme="full"/>
                </p:oleObj>
              </mc:Choice>
              <mc:Fallback>
                <p:oleObj name="Диаграмма" r:id="rId3" imgW="8229600" imgH="35624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0575"/>
                        <a:ext cx="914400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3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2218-6436-4CC4-A94C-8AD367CA6E56}" type="slidenum">
              <a:rPr lang="ru-RU"/>
              <a:pPr/>
              <a:t>42</a:t>
            </a:fld>
            <a:endParaRPr lang="ru-RU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893175" cy="9191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</a:rPr>
              <a:t>ТРУДОВАЯ ЗАНЯТОСТЬ ПОДРОСТКОВ</a:t>
            </a:r>
            <a:r>
              <a:rPr lang="ru-RU" sz="2800" dirty="0">
                <a:latin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968875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25-30% московских подростков подрабатывают и столько же хотели бы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</a:rPr>
              <a:t>Основное время подработки – каникулы (до 70%)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</a:rPr>
              <a:t>После учебных занятий работают 18%.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</a:rPr>
              <a:t>В выходные дни – 19%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</a:rPr>
              <a:t>2/3 подростков подрабатывают 1-3 мес. в течение учебного года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</a:rPr>
              <a:t>До полугода работают 8%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</a:rPr>
              <a:t>Более 10% подростков подрабатывают в течение всего года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</a:rPr>
              <a:t>В 25-30% случаев при работе нарушается продолжительность рабочего дня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4000-C605-448E-816B-8F67288DBE1F}" type="slidenum">
              <a:rPr lang="ru-RU"/>
              <a:pPr/>
              <a:t>43</a:t>
            </a:fld>
            <a:endParaRPr lang="ru-RU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НЕГАТИВНЫЕ ФАКТОРЫ ТРУДОВОЙ ЗАНЯТОСТИ ПОДРОСТКОВ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Неадекватная (низкая) заработная плата.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Неинтересный характер работы.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Тяжелые условия труда.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Большая длительность рабочего дня (в отдельные случаях до 12 часов).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Высокое нервное напряжение.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Неблагоприятный психологический климат в коллективе.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Более высокая по сравнению с неработающими сверстниками распространенность поведенческих факторов риска (курение, регулярное употребление алкоголя, приобщение к наркотикам).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Недостаточная продолжительность сна.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/>
              <a:t>Ухудшение самочувствия, выраженное утомление подростков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234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94D8-044C-485C-BAEF-387959FCA6A3}" type="slidenum">
              <a:rPr lang="ru-RU"/>
              <a:pPr/>
              <a:t>44</a:t>
            </a:fld>
            <a:endParaRPr lang="ru-RU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2952750"/>
          </a:xfrm>
        </p:spPr>
        <p:txBody>
          <a:bodyPr>
            <a:normAutofit/>
          </a:bodyPr>
          <a:lstStyle/>
          <a:p>
            <a:r>
              <a:rPr lang="ru-RU" sz="3200" dirty="0"/>
              <a:t>До 90% всей потребности в профилактической, диагностической и лечебной помощи реализуется в учреждениях первичного звена здравоохранения в детских поликлиниках</a:t>
            </a:r>
          </a:p>
        </p:txBody>
      </p:sp>
      <p:pic>
        <p:nvPicPr>
          <p:cNvPr id="125956" name="Picture 4" descr="IMG_23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8163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DSC0747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7488" y="-6229350"/>
            <a:ext cx="359886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9" name="Picture 7" descr="DSC07475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7353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690E-D681-4491-9798-B94192764282}" type="slidenum">
              <a:rPr lang="ru-RU"/>
              <a:pPr/>
              <a:t>45</a:t>
            </a:fld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496300" cy="65976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Первичная профилактика</a:t>
            </a:r>
          </a:p>
          <a:p>
            <a:pPr algn="ctr"/>
            <a:endParaRPr lang="ru-RU" sz="2800" u="sng" dirty="0"/>
          </a:p>
          <a:p>
            <a:pPr>
              <a:buFont typeface="Wingdings" pitchFamily="2" charset="2"/>
              <a:buNone/>
            </a:pPr>
            <a:r>
              <a:rPr lang="ru-RU" sz="2500" dirty="0"/>
              <a:t>  1. Контроль за </a:t>
            </a:r>
          </a:p>
          <a:p>
            <a:pPr>
              <a:buFont typeface="Wingdings" pitchFamily="2" charset="2"/>
              <a:buNone/>
            </a:pPr>
            <a:r>
              <a:rPr lang="ru-RU" sz="2500" dirty="0"/>
              <a:t>	санитарно-</a:t>
            </a:r>
          </a:p>
          <a:p>
            <a:pPr>
              <a:buFont typeface="Wingdings" pitchFamily="2" charset="2"/>
              <a:buNone/>
            </a:pPr>
            <a:r>
              <a:rPr lang="ru-RU" sz="2500" dirty="0"/>
              <a:t>	гигиеническими </a:t>
            </a:r>
          </a:p>
          <a:p>
            <a:pPr>
              <a:buFont typeface="Wingdings" pitchFamily="2" charset="2"/>
              <a:buNone/>
            </a:pPr>
            <a:r>
              <a:rPr lang="ru-RU" sz="2500" dirty="0"/>
              <a:t>	условиями.</a:t>
            </a:r>
          </a:p>
          <a:p>
            <a:endParaRPr lang="ru-RU" sz="2500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500" dirty="0"/>
              <a:t>    2. Контроль и оказание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500" dirty="0"/>
              <a:t>	помощи в организации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2500" dirty="0"/>
              <a:t>	учебно- воспитательной работы в виде участия в составлении расписания занятий и составления режима дня и занятий.</a:t>
            </a:r>
          </a:p>
          <a:p>
            <a:endParaRPr lang="ru-RU" sz="2800" dirty="0"/>
          </a:p>
        </p:txBody>
      </p:sp>
      <p:pic>
        <p:nvPicPr>
          <p:cNvPr id="119813" name="Picture 5" descr="DSC073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1767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F9BBA-3DEE-4F30-A734-3D222B9FB711}" type="slidenum">
              <a:rPr lang="ru-RU"/>
              <a:pPr/>
              <a:t>46</a:t>
            </a:fld>
            <a:endParaRPr lang="ru-RU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700" dirty="0"/>
              <a:t>Питание</a:t>
            </a:r>
            <a:br>
              <a:rPr lang="ru-RU" sz="4700" dirty="0"/>
            </a:br>
            <a:endParaRPr lang="ru-RU" sz="4700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3960813" cy="4680743"/>
          </a:xfrm>
          <a:solidFill>
            <a:srgbClr val="92D050"/>
          </a:solidFill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1. Контроль за состоянием фактического питания.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2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2. Контроль за санитарным состоянием пищеблока.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2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3. Составление меню.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2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4.  Бракераж готовой продукции.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2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5. Контроль за выполнением натуральных норм</a:t>
            </a:r>
            <a:r>
              <a:rPr lang="ru-RU" sz="2200" dirty="0" smtClean="0"/>
              <a:t>.</a:t>
            </a:r>
            <a:endParaRPr lang="ru-RU" sz="2400" dirty="0"/>
          </a:p>
        </p:txBody>
      </p:sp>
      <p:pic>
        <p:nvPicPr>
          <p:cNvPr id="165892" name="Picture 4" descr="DSC074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46815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3593-E401-4923-AAD3-AFF15C22D4AB}" type="slidenum">
              <a:rPr lang="ru-RU"/>
              <a:pPr/>
              <a:t>47</a:t>
            </a:fld>
            <a:endParaRPr lang="ru-RU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Физическое воспитание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26" y="1225505"/>
            <a:ext cx="4500563" cy="4608513"/>
          </a:xfrm>
          <a:solidFill>
            <a:srgbClr val="92D050"/>
          </a:solidFill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/>
              <a:t>1. Распределение на медицинские группы для занятий физической культурой.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/>
              <a:t>2.Анализ эффективности физического воспитания с оценкой физической подготовки детей.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/>
              <a:t>3. Осуществление контроля за организацией физического воспитания</a:t>
            </a:r>
            <a:r>
              <a:rPr lang="ru-RU" sz="2500" dirty="0" smtClean="0"/>
              <a:t>.</a:t>
            </a:r>
            <a:endParaRPr lang="ru-RU" sz="2800" dirty="0"/>
          </a:p>
        </p:txBody>
      </p:sp>
      <p:pic>
        <p:nvPicPr>
          <p:cNvPr id="167940" name="Picture 4" descr="DSC074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4640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F927-7E56-4238-91FC-58BAAF805386}" type="slidenum">
              <a:rPr lang="ru-RU"/>
              <a:pPr/>
              <a:t>48</a:t>
            </a:fld>
            <a:endParaRPr lang="ru-RU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ru-RU" sz="4500" dirty="0"/>
              <a:t>Гигиеническое воспитание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27" y="1557338"/>
            <a:ext cx="4356100" cy="3888085"/>
          </a:xfrm>
          <a:solidFill>
            <a:srgbClr val="92D050"/>
          </a:solidFill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1. Рекомендации по организации и проведению гигиенического воспитания.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2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2. Организация мероприятий по профилактике близорукости, кариеса и нарушений осанки.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200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/>
              <a:t>3. Контроль за организацией  физического воспитания, закаливающих мероприятий</a:t>
            </a:r>
            <a:r>
              <a:rPr lang="ru-RU" sz="2200" dirty="0" smtClean="0"/>
              <a:t>.</a:t>
            </a:r>
            <a:endParaRPr lang="ru-RU" sz="2400" dirty="0"/>
          </a:p>
        </p:txBody>
      </p:sp>
      <p:pic>
        <p:nvPicPr>
          <p:cNvPr id="168964" name="Picture 4" descr="msoFF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392612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1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486B-DAE8-4C16-B135-6781B34070B4}" type="slidenum">
              <a:rPr lang="ru-RU"/>
              <a:pPr/>
              <a:t>49</a:t>
            </a:fld>
            <a:endParaRPr lang="ru-RU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893175" cy="56197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Методы профилактики  сколиоза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5038725" cy="5085184"/>
          </a:xfrm>
          <a:solidFill>
            <a:srgbClr val="92D050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/>
              <a:t>Внимание врача, педагога и родителей к позе ребенка во время выполнения учебной работы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Соответствующая росту и правильно сконструированная парта и рабочий стол дома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Профилактика утомления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dirty="0" smtClean="0"/>
              <a:t>(в </a:t>
            </a:r>
            <a:r>
              <a:rPr lang="ru-RU" sz="2400" dirty="0"/>
              <a:t>виде физкультурных минуток ), ввиду которого даже при соответствующей мебели ученик может принимать неправильное положение за  партой</a:t>
            </a:r>
          </a:p>
          <a:p>
            <a:pPr algn="just">
              <a:lnSpc>
                <a:spcPct val="90000"/>
              </a:lnSpc>
            </a:pPr>
            <a:r>
              <a:rPr lang="ru-RU" sz="2400" dirty="0"/>
              <a:t>Рациональная диета</a:t>
            </a:r>
          </a:p>
          <a:p>
            <a:pPr algn="just"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184324" name="Picture 4" descr="DSC074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276475"/>
            <a:ext cx="41052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Вклад основных факторов риска в смертность населения в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РФ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0243" name="Диаграмма 3"/>
          <p:cNvGraphicFramePr>
            <a:graphicFrameLocks/>
          </p:cNvGraphicFramePr>
          <p:nvPr/>
        </p:nvGraphicFramePr>
        <p:xfrm>
          <a:off x="0" y="1066800"/>
          <a:ext cx="91440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9144793" imgH="2889754" progId="Excel.Chart.8">
                  <p:embed/>
                </p:oleObj>
              </mc:Choice>
              <mc:Fallback>
                <p:oleObj r:id="rId3" imgW="9144793" imgH="288975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1440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Диаграмма 4"/>
          <p:cNvGraphicFramePr>
            <a:graphicFrameLocks/>
          </p:cNvGraphicFramePr>
          <p:nvPr/>
        </p:nvGraphicFramePr>
        <p:xfrm>
          <a:off x="0" y="4429125"/>
          <a:ext cx="91440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5" imgW="9144793" imgH="2603218" progId="Excel.Chart.8">
                  <p:embed/>
                </p:oleObj>
              </mc:Choice>
              <mc:Fallback>
                <p:oleObj r:id="rId5" imgW="9144793" imgH="26032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29125"/>
                        <a:ext cx="91440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3786188"/>
            <a:ext cx="9144000" cy="714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3200" b="1" dirty="0">
                <a:latin typeface="Calibri" pitchFamily="34" charset="0"/>
              </a:rPr>
              <a:t>Распространенность факторов риска НИЗ</a:t>
            </a:r>
          </a:p>
          <a:p>
            <a:pPr algn="ctr" eaLnBrk="1" hangingPunct="1"/>
            <a:r>
              <a:rPr lang="ru-RU" altLang="ru-RU" sz="3200" b="1" dirty="0">
                <a:latin typeface="Calibri" pitchFamily="34" charset="0"/>
              </a:rPr>
              <a:t>в </a:t>
            </a:r>
            <a:r>
              <a:rPr lang="ru-RU" altLang="ru-RU" sz="3200" b="1" dirty="0" smtClean="0">
                <a:latin typeface="Calibri" pitchFamily="34" charset="0"/>
              </a:rPr>
              <a:t>РФ</a:t>
            </a:r>
            <a:endParaRPr lang="ru-RU" altLang="ru-RU" sz="3200" b="1" dirty="0">
              <a:latin typeface="Calibri" pitchFamily="34" charset="0"/>
            </a:endParaRPr>
          </a:p>
        </p:txBody>
      </p:sp>
      <p:sp>
        <p:nvSpPr>
          <p:cNvPr id="10246" name="Text Box 168"/>
          <p:cNvSpPr txBox="1">
            <a:spLocks noChangeArrowheads="1"/>
          </p:cNvSpPr>
          <p:nvPr/>
        </p:nvSpPr>
        <p:spPr bwMode="auto">
          <a:xfrm>
            <a:off x="5106988" y="3500438"/>
            <a:ext cx="4037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>
                <a:latin typeface="Calibri" pitchFamily="34" charset="0"/>
              </a:rPr>
              <a:t>P. Marques Dying Too Young, World Bank,  200</a:t>
            </a:r>
            <a:r>
              <a:rPr lang="ru-RU" altLang="ru-RU" sz="1400">
                <a:latin typeface="Calibri" pitchFamily="34" charset="0"/>
              </a:rPr>
              <a:t>5</a:t>
            </a:r>
          </a:p>
        </p:txBody>
      </p:sp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357188" y="642938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%</a:t>
            </a: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571500" y="4643438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Calibri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714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2D3F-42B9-43FF-B78F-DB8F24529037}" type="slidenum">
              <a:rPr lang="ru-RU"/>
              <a:pPr/>
              <a:t>50</a:t>
            </a:fld>
            <a:endParaRPr lang="ru-RU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06362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Иммунопрофилактика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870" y="1449276"/>
            <a:ext cx="4033838" cy="482463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 smtClean="0"/>
              <a:t>1</a:t>
            </a:r>
            <a:r>
              <a:rPr lang="ru-RU" sz="2500" dirty="0"/>
              <a:t>. Планирование и анализ вакцинации.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/>
              <a:t>2. Осмотр перед прививками.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/>
              <a:t>3. Проведение вакцинации.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/>
              <a:t>4. Контроль за состоянием здоровья после прививки, регистрация местной и общей реакции</a:t>
            </a:r>
            <a:r>
              <a:rPr lang="ru-RU" sz="2500" dirty="0" smtClean="0"/>
              <a:t>.</a:t>
            </a:r>
            <a:endParaRPr lang="ru-RU" sz="2800" dirty="0"/>
          </a:p>
        </p:txBody>
      </p:sp>
      <p:pic>
        <p:nvPicPr>
          <p:cNvPr id="169988" name="Picture 4" descr="IMG_2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44640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060F-2085-4829-B2A5-67FF618D397A}" type="slidenum">
              <a:rPr lang="ru-RU"/>
              <a:pPr/>
              <a:t>51</a:t>
            </a:fld>
            <a:endParaRPr lang="ru-RU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700" dirty="0"/>
              <a:t>Мероприятия по обеспечению адаптации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108" y="1736614"/>
            <a:ext cx="4968875" cy="4535710"/>
          </a:xfrm>
          <a:solidFill>
            <a:srgbClr val="92D050"/>
          </a:solidFill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500" dirty="0"/>
              <a:t> </a:t>
            </a:r>
            <a:r>
              <a:rPr lang="ru-RU" sz="2500" dirty="0" smtClean="0"/>
              <a:t>1</a:t>
            </a:r>
            <a:r>
              <a:rPr lang="ru-RU" sz="2500" dirty="0"/>
              <a:t>. </a:t>
            </a:r>
            <a:r>
              <a:rPr lang="ru-RU" sz="2800" dirty="0"/>
              <a:t>Рекомендации по адаптации и её коррекции.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2. Контроль за течением адаптации и проведение медико-педагогической коррекции.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3. Проведение медико-педагогических мероприятий по формированию функциональной готовности к обучению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71012" name="Picture 4" descr="PC030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7449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DAEA8-1028-4B82-9A2A-C07F8A4C2D9A}" type="slidenum">
              <a:rPr lang="ru-RU"/>
              <a:pPr/>
              <a:t>52</a:t>
            </a:fld>
            <a:endParaRPr lang="ru-RU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748712" cy="114300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itchFamily="18" charset="0"/>
              </a:rPr>
              <a:t>Медико-педагогическая коррекция адаптации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832"/>
            <a:ext cx="8424614" cy="4104754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ru-RU" sz="2600" dirty="0">
                <a:latin typeface="Times New Roman" pitchFamily="18" charset="0"/>
              </a:rPr>
              <a:t>Мероприятия общего плана, направленные на предупреждение перекрестного инфицирования, утомления и совершенствование приспособительных механизмов.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sz="2600" dirty="0">
                <a:latin typeface="Times New Roman" pitchFamily="18" charset="0"/>
              </a:rPr>
              <a:t>Повышение неспецифической реактивности ребенка.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sz="2600" dirty="0">
                <a:latin typeface="Times New Roman" pitchFamily="18" charset="0"/>
              </a:rPr>
              <a:t>Воздействие на метаболические звенья эмоционального стресса.</a:t>
            </a:r>
          </a:p>
          <a:p>
            <a:pPr marL="609600" indent="-609600" algn="just">
              <a:lnSpc>
                <a:spcPct val="90000"/>
              </a:lnSpc>
            </a:pPr>
            <a:r>
              <a:rPr lang="ru-RU" sz="2600" dirty="0">
                <a:latin typeface="Times New Roman" pitchFamily="18" charset="0"/>
              </a:rPr>
              <a:t>Уменьшение силы эмоционального стресса и предупреждение невротических расстройств.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6361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5FD9-8FCC-4C63-9AB0-6024A8AE5810}" type="slidenum">
              <a:rPr lang="ru-RU"/>
              <a:pPr/>
              <a:t>53</a:t>
            </a:fld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Диспансеризация</a:t>
            </a:r>
            <a:endParaRPr lang="ru-RU" sz="4000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40763" cy="410475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900" dirty="0"/>
              <a:t>1. Проведение углубленных профилактических осмотров.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900" dirty="0"/>
              <a:t>2. Проведение скрининг тестов по выявлению отклонений в состоянии здоровья.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900" dirty="0"/>
              <a:t>3. Рекомендации педагогическому персоналу по коррекции отклонений в состоянии здоровья.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900" dirty="0"/>
              <a:t>4. Проведение назначенных оздоровительных мероприятий и контроль за их выполнением в детских поликлиниках</a:t>
            </a:r>
            <a:r>
              <a:rPr lang="ru-RU" sz="29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1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369A-8CDB-470C-82DF-B4F6A7A3884E}" type="slidenum">
              <a:rPr lang="ru-RU"/>
              <a:pPr/>
              <a:t>54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5148263" cy="273685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Недостаточная эффективность профилактических медицинских осмотров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13100"/>
            <a:ext cx="9144000" cy="3644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проводимых ЛПУ, за счет низкой </a:t>
            </a:r>
            <a:r>
              <a:rPr lang="ru-RU" dirty="0" err="1"/>
              <a:t>выявляемости</a:t>
            </a:r>
            <a:r>
              <a:rPr lang="ru-RU" dirty="0"/>
              <a:t> </a:t>
            </a:r>
            <a:r>
              <a:rPr lang="ru-RU" dirty="0" err="1"/>
              <a:t>функц</a:t>
            </a:r>
            <a:r>
              <a:rPr lang="ru-RU" dirty="0"/>
              <a:t>. нарушений, начал. ст. хр. заболеваний, отклонений в ФР (в 3-8 раз ниже, чем при выборочных осмотрах специалистов НИИ гигиены и охраны здоровья детей и подростков ГУ НЦЗД РАМН).</a:t>
            </a:r>
          </a:p>
        </p:txBody>
      </p:sp>
      <p:pic>
        <p:nvPicPr>
          <p:cNvPr id="135172" name="Picture 4" descr="P101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37449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372E-C6F9-4060-A2AB-AA79443937F1}" type="slidenum">
              <a:rPr lang="ru-RU"/>
              <a:pPr/>
              <a:t>55</a:t>
            </a:fld>
            <a:endParaRPr lang="ru-R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На доврачебном этапе проводится анкетирование родителей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4859338" cy="5373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1. Анкета для родителей, касающаяся анамнеза заболеваний ребенка.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2. Анкета для родителей младших школьников в возрасте от 7 до 10 лет включительно, направленная на выявление факторов риска развития нарушений здоровья (нарушение режима дня, питания, чрезмерные дополнительные учебные нагрузки и др.).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3. Анкета для учащихся старше 10 лет, направленная на выявление факторов риска развития нарушений здоровья (нарушение режима дня, питания,  курение, употребление алкоголя и др.).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4. Анкета для выявления расстройств менструальной функции у девушек-подростков.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138244" name="Picture 4" descr="CIMG0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889375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/>
              <a:t>Хронические неинфекционные заболевания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627784" y="1844824"/>
            <a:ext cx="3888432" cy="2448272"/>
          </a:xfrm>
          <a:solidFill>
            <a:srgbClr val="FFC000"/>
          </a:solidFill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b="1" dirty="0" smtClean="0"/>
              <a:t>Хронические заболевания: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err="1" smtClean="0"/>
              <a:t>Сердечнососудистые</a:t>
            </a:r>
            <a:r>
              <a:rPr lang="ru-RU" altLang="ru-RU" sz="2400" dirty="0" smtClean="0"/>
              <a:t>,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Респираторные,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Онкологические,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Сахарный </a:t>
            </a:r>
            <a:r>
              <a:rPr lang="ru-RU" altLang="ru-RU" sz="2400" dirty="0" smtClean="0"/>
              <a:t>диабет. </a:t>
            </a:r>
            <a:endParaRPr lang="ru-RU" altLang="ru-RU" sz="2000" i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797152"/>
            <a:ext cx="7704856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/>
              <a:t>Длительный латентный </a:t>
            </a:r>
            <a:r>
              <a:rPr lang="ru-RU" altLang="ru-RU" sz="2400" dirty="0"/>
              <a:t>периодом,</a:t>
            </a:r>
          </a:p>
          <a:p>
            <a:pPr algn="just"/>
            <a:r>
              <a:rPr lang="ru-RU" altLang="ru-RU" sz="2400" dirty="0" smtClean="0"/>
              <a:t>Продолжительное  течение, </a:t>
            </a:r>
            <a:endParaRPr lang="ru-RU" altLang="ru-RU" sz="2400" dirty="0"/>
          </a:p>
          <a:p>
            <a:pPr algn="just"/>
            <a:r>
              <a:rPr lang="ru-RU" altLang="ru-RU" sz="2400" dirty="0" smtClean="0"/>
              <a:t>Появление симптомов </a:t>
            </a:r>
            <a:r>
              <a:rPr lang="ru-RU" altLang="ru-RU" sz="2400" dirty="0"/>
              <a:t>через 5-30 лет после воздействия факторов риска, связанных с образом жизни</a:t>
            </a:r>
            <a:endParaRPr lang="ru-RU" alt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3763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Неинфекционные заболевания определяют 76% всех причин смерти населения Российской Федерации</a:t>
            </a:r>
          </a:p>
        </p:txBody>
      </p:sp>
      <p:graphicFrame>
        <p:nvGraphicFramePr>
          <p:cNvPr id="12291" name="Диаграмма 4"/>
          <p:cNvGraphicFramePr>
            <a:graphicFrameLocks/>
          </p:cNvGraphicFramePr>
          <p:nvPr/>
        </p:nvGraphicFramePr>
        <p:xfrm>
          <a:off x="1143000" y="1981200"/>
          <a:ext cx="7500938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3" imgW="7498730" imgH="4712616" progId="Excel.Chart.8">
                  <p:embed/>
                </p:oleObj>
              </mc:Choice>
              <mc:Fallback>
                <p:oleObj r:id="rId3" imgW="7498730" imgH="47126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500938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5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ru-RU" sz="2400" b="1">
              <a:latin typeface="Calibri" pitchFamily="34" charset="0"/>
            </a:endParaRPr>
          </a:p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Стратегии профилактики неинфекционных заболеваний</a:t>
            </a:r>
          </a:p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в РФ (на основе опыта программ</a:t>
            </a:r>
            <a:r>
              <a:rPr lang="en-US" altLang="ru-RU" sz="2800" b="1">
                <a:latin typeface="Calibri" pitchFamily="34" charset="0"/>
              </a:rPr>
              <a:t> CINDI, </a:t>
            </a:r>
            <a:r>
              <a:rPr lang="ru-RU" altLang="ru-RU" sz="2800" b="1">
                <a:latin typeface="Calibri" pitchFamily="34" charset="0"/>
              </a:rPr>
              <a:t>ТАСИС, ВОЗ)</a:t>
            </a:r>
          </a:p>
          <a:p>
            <a:pPr algn="ctr" eaLnBrk="1" hangingPunct="1"/>
            <a:endParaRPr lang="ru-RU" altLang="ru-RU" sz="200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43000"/>
          <a:ext cx="91440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/>
                <a:gridCol w="3357586"/>
                <a:gridCol w="1214446"/>
                <a:gridCol w="1500198"/>
                <a:gridCol w="12144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Стратегии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Реализация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Целевая доля популяции, %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Вклад  в  снижение смертности, %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Доля в затратах, %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latin typeface="+mn-lt"/>
                          <a:cs typeface="Arial" charset="0"/>
                        </a:rPr>
                        <a:t>Популяционная</a:t>
                      </a:r>
                    </a:p>
                    <a:p>
                      <a:pPr marL="342900" indent="-342900"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latin typeface="+mn-lt"/>
                          <a:cs typeface="Arial" charset="0"/>
                        </a:rPr>
                        <a:t>(в т.ч. низкий и средний риск)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- формирование здорового образа жизни на межведомственной основе (программы)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100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50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10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Arial" charset="0"/>
                        </a:rPr>
                        <a:t>Высокого риска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(высокий и очень высокий риск</a:t>
                      </a:r>
                      <a:r>
                        <a:rPr lang="ru-RU" sz="1600" b="1" baseline="0" dirty="0" smtClean="0">
                          <a:latin typeface="+mn-lt"/>
                        </a:rPr>
                        <a:t> без доказанных НИЗ)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+mn-lt"/>
                        </a:rPr>
                        <a:t>-совершенствование системы раннего выявления лиц с высоким риском и коррекции у них ФР (диспансеризация, профилактические осмотры)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20-40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20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30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charset="0"/>
                        </a:rPr>
                        <a:t>Вторичная профилактика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(доказанные НИЗ)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latin typeface="+mn-lt"/>
                        </a:rPr>
                        <a:t>обеспечение стандарта лечения</a:t>
                      </a:r>
                      <a:r>
                        <a:rPr lang="en-US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baseline="0" dirty="0" smtClean="0">
                          <a:latin typeface="+mn-lt"/>
                        </a:rPr>
                        <a:t>(лекарства, интервенция, хирургия)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baseline="0" dirty="0" smtClean="0">
                          <a:latin typeface="+mn-lt"/>
                        </a:rPr>
                        <a:t>обучение врачей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baseline="0" dirty="0" smtClean="0">
                          <a:latin typeface="+mn-lt"/>
                        </a:rPr>
                        <a:t>повышение приверженности пациентов к лечению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baseline="0" dirty="0" smtClean="0">
                          <a:latin typeface="+mn-lt"/>
                        </a:rPr>
                        <a:t>- коррекция ФР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latin typeface="+mn-lt"/>
                        </a:rPr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latin typeface="+mn-lt"/>
                        </a:rPr>
                        <a:t>30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b="1" dirty="0" smtClean="0">
                          <a:latin typeface="+mn-lt"/>
                        </a:rPr>
                        <a:t>60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/>
              <a:t>Социально значимые  заболевания и заболевания, представляющие опасность для окружающих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712968" cy="180020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dirty="0" smtClean="0"/>
              <a:t>Заболевания, обусловленные преимущественно социально-экономическими условиями, наносящими ущерб обществу и требующие социальной </a:t>
            </a:r>
            <a:r>
              <a:rPr lang="ru-RU" altLang="ru-RU" sz="2400" dirty="0" smtClean="0"/>
              <a:t>защиты, а также </a:t>
            </a:r>
            <a:r>
              <a:rPr lang="ru-RU" altLang="ru-RU" sz="2400" b="1" dirty="0" smtClean="0"/>
              <a:t>опасные для окружающих.</a:t>
            </a:r>
            <a:endParaRPr lang="ru-RU" altLang="ru-RU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07534" y="422108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Постановление</a:t>
            </a:r>
            <a:r>
              <a:rPr lang="ru-RU" altLang="ru-RU" sz="2000" b="1" dirty="0"/>
              <a:t> №715 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от 01.12.2004г</a:t>
            </a:r>
            <a:r>
              <a:rPr lang="ru-RU" altLang="ru-RU" sz="2000" b="1" dirty="0" smtClean="0"/>
              <a:t>. </a:t>
            </a:r>
          </a:p>
          <a:p>
            <a:pPr algn="ctr"/>
            <a:r>
              <a:rPr lang="ru-RU" altLang="ru-RU" sz="2000" dirty="0" smtClean="0"/>
              <a:t>«</a:t>
            </a:r>
            <a:r>
              <a:rPr lang="ru-RU" altLang="ru-RU" sz="2000" dirty="0"/>
              <a:t>Об утверждении перечня социально-значимых заболеваний, представляющих опасность для окружающих» утверждены 2 перечня: </a:t>
            </a:r>
            <a:r>
              <a:rPr lang="ru-RU" altLang="ru-RU" sz="2000" i="1" dirty="0"/>
              <a:t>социально-значимых заболеваний и заболеваний, представляющих опасность для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1123859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2609</Words>
  <Application>Microsoft Office PowerPoint</Application>
  <PresentationFormat>Экран (4:3)</PresentationFormat>
  <Paragraphs>446</Paragraphs>
  <Slides>55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Тема Office</vt:lpstr>
      <vt:lpstr>Диаграмма Microsoft Excel</vt:lpstr>
      <vt:lpstr>Visio</vt:lpstr>
      <vt:lpstr>Диаграмма</vt:lpstr>
      <vt:lpstr>Предикторы формирования хронической патологии детей и подростков </vt:lpstr>
      <vt:lpstr>План лекции:</vt:lpstr>
      <vt:lpstr>Факторы риска развития хронических неинфекционных заболеваний</vt:lpstr>
      <vt:lpstr>Презентация PowerPoint</vt:lpstr>
      <vt:lpstr>Презентация PowerPoint</vt:lpstr>
      <vt:lpstr>Хронические неинфекционные заболевания</vt:lpstr>
      <vt:lpstr>Презентация PowerPoint</vt:lpstr>
      <vt:lpstr>Презентация PowerPoint</vt:lpstr>
      <vt:lpstr>Социально значимые  заболевания и заболевания, представляющие опасность для окружающих</vt:lpstr>
      <vt:lpstr>Перечень социально значимых заболеваний</vt:lpstr>
      <vt:lpstr>Перечень заболеваний, представляющих опасность для окружающих</vt:lpstr>
      <vt:lpstr>Медицинская профилактика  один из 9 приоритетов охраны здоровья населения  (№323ФЗ от21.11.2011)</vt:lpstr>
      <vt:lpstr>По комплексу мероприятий медицинская профилактика подразделяется</vt:lpstr>
      <vt:lpstr>Первичная профилактика</vt:lpstr>
      <vt:lpstr>Первичная профилактика включает в себя различные формы работы:</vt:lpstr>
      <vt:lpstr>Первичная профилактика</vt:lpstr>
      <vt:lpstr>Первичная профилактика</vt:lpstr>
      <vt:lpstr>Первичная профилактика</vt:lpstr>
      <vt:lpstr>Первичная профилактика</vt:lpstr>
      <vt:lpstr>Вторичная профилактика </vt:lpstr>
      <vt:lpstr>Формы работы вторичной профилактики</vt:lpstr>
      <vt:lpstr>Вторичная профилактика</vt:lpstr>
      <vt:lpstr>Вторичная профилактика</vt:lpstr>
      <vt:lpstr>Третичная профилактика</vt:lpstr>
      <vt:lpstr>Медицинская профилактика</vt:lpstr>
      <vt:lpstr>Приоритет профилактики в сфере охраны здоровья населения</vt:lpstr>
      <vt:lpstr>Определение  социального маркетинга</vt:lpstr>
      <vt:lpstr>Социальный маркетинг</vt:lpstr>
      <vt:lpstr>Условия реализации социального маркетинга</vt:lpstr>
      <vt:lpstr>Пример</vt:lpstr>
      <vt:lpstr>Пример</vt:lpstr>
      <vt:lpstr>Не только СМИ…</vt:lpstr>
      <vt:lpstr>Пример указаний</vt:lpstr>
      <vt:lpstr>Презентация PowerPoint</vt:lpstr>
      <vt:lpstr>ВЕДУЩИЕ ФАКТОРЫ РИСКА РАЗВИТИЯ ЗАБОЛЕВАНИЙ У ДЕТЕЙ </vt:lpstr>
      <vt:lpstr>Состояние здоровья детей 6-7 лет поступающих в 1 класс школы </vt:lpstr>
      <vt:lpstr>Динамика показателей здоровья детей по России за последние годы</vt:lpstr>
      <vt:lpstr>Презентация PowerPoint</vt:lpstr>
      <vt:lpstr>ПРОБЛЕМЫ ОРГАНИЗАЦИИ ПИТАНИЯ ДЕТЕЙ И ПОДРОСТКОВ</vt:lpstr>
      <vt:lpstr>Современные проблемы образования</vt:lpstr>
      <vt:lpstr>Презентация PowerPoint</vt:lpstr>
      <vt:lpstr>ТРУДОВАЯ ЗАНЯТОСТЬ ПОДРОСТКОВ </vt:lpstr>
      <vt:lpstr>НЕГАТИВНЫЕ ФАКТОРЫ ТРУДОВОЙ ЗАНЯТОСТИ ПОДРОСТКОВ</vt:lpstr>
      <vt:lpstr>До 90% всей потребности в профилактической, диагностической и лечебной помощи реализуется в учреждениях первичного звена здравоохранения в детских поликлиниках</vt:lpstr>
      <vt:lpstr>Презентация PowerPoint</vt:lpstr>
      <vt:lpstr>Питание </vt:lpstr>
      <vt:lpstr>Физическое воспитание</vt:lpstr>
      <vt:lpstr>Гигиеническое воспитание</vt:lpstr>
      <vt:lpstr>Методы профилактики  сколиоза</vt:lpstr>
      <vt:lpstr>Иммунопрофилактика </vt:lpstr>
      <vt:lpstr>Мероприятия по обеспечению адаптации</vt:lpstr>
      <vt:lpstr>Медико-педагогическая коррекция адаптации</vt:lpstr>
      <vt:lpstr>Диспансеризация</vt:lpstr>
      <vt:lpstr>Недостаточная эффективность профилактических медицинских осмотров</vt:lpstr>
      <vt:lpstr>На доврачебном этапе проводится анкетирование родителей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Предикторы формирования хронической патологии детей и подростков</dc:title>
  <dc:creator>Adminn</dc:creator>
  <cp:lastModifiedBy>Рецензент</cp:lastModifiedBy>
  <cp:revision>10</cp:revision>
  <dcterms:created xsi:type="dcterms:W3CDTF">2017-12-17T05:07:01Z</dcterms:created>
  <dcterms:modified xsi:type="dcterms:W3CDTF">2022-04-21T01:28:34Z</dcterms:modified>
</cp:coreProperties>
</file>