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37"/>
  </p:notesMasterIdLst>
  <p:sldIdLst>
    <p:sldId id="312" r:id="rId2"/>
    <p:sldId id="318" r:id="rId3"/>
    <p:sldId id="320" r:id="rId4"/>
    <p:sldId id="322" r:id="rId5"/>
    <p:sldId id="323" r:id="rId6"/>
    <p:sldId id="324" r:id="rId7"/>
    <p:sldId id="325" r:id="rId8"/>
    <p:sldId id="326" r:id="rId9"/>
    <p:sldId id="327" r:id="rId10"/>
    <p:sldId id="328" r:id="rId11"/>
    <p:sldId id="329" r:id="rId12"/>
    <p:sldId id="330" r:id="rId13"/>
    <p:sldId id="273" r:id="rId14"/>
    <p:sldId id="274" r:id="rId15"/>
    <p:sldId id="316" r:id="rId16"/>
    <p:sldId id="276" r:id="rId17"/>
    <p:sldId id="275" r:id="rId18"/>
    <p:sldId id="313" r:id="rId19"/>
    <p:sldId id="314" r:id="rId20"/>
    <p:sldId id="277" r:id="rId21"/>
    <p:sldId id="263" r:id="rId22"/>
    <p:sldId id="285" r:id="rId23"/>
    <p:sldId id="286" r:id="rId24"/>
    <p:sldId id="287" r:id="rId25"/>
    <p:sldId id="297" r:id="rId26"/>
    <p:sldId id="278" r:id="rId27"/>
    <p:sldId id="279" r:id="rId28"/>
    <p:sldId id="280" r:id="rId29"/>
    <p:sldId id="293" r:id="rId30"/>
    <p:sldId id="281" r:id="rId31"/>
    <p:sldId id="282" r:id="rId32"/>
    <p:sldId id="284" r:id="rId33"/>
    <p:sldId id="296" r:id="rId34"/>
    <p:sldId id="298" r:id="rId35"/>
    <p:sldId id="332" r:id="rId3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9" autoAdjust="0"/>
    <p:restoredTop sz="96026" autoAdjust="0"/>
  </p:normalViewPr>
  <p:slideViewPr>
    <p:cSldViewPr>
      <p:cViewPr>
        <p:scale>
          <a:sx n="82" d="100"/>
          <a:sy n="82" d="100"/>
        </p:scale>
        <p:origin x="-1734" y="-226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7ACBF57-2E81-4340-B793-98D412492867}" type="datetimeFigureOut">
              <a:rPr lang="ru-RU"/>
              <a:pPr>
                <a:defRPr/>
              </a:pPr>
              <a:t>06.03.2017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1DB58B7-27CA-40BD-9AE3-5423DBF17D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en-US" smtClean="0"/>
          </a:p>
        </p:txBody>
      </p:sp>
      <p:sp>
        <p:nvSpPr>
          <p:cNvPr id="788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EBBF70-9980-485F-B027-637191723D77}" type="slidenum">
              <a:rPr lang="ru-RU" altLang="en-US" smtClean="0"/>
              <a:pPr/>
              <a:t>12</a:t>
            </a:fld>
            <a:endParaRPr lang="ru-RU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B2E34A-66A8-4182-B7A8-FCCC8F02CCF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B62BA2-9E25-466F-9C40-03CB1A30B1C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ED5575-47F9-4134-A6D6-FF2E345FE440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В настоящее время точно не определены критерии несостоятельности перфорантных вен. </a:t>
            </a:r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6599F9-11AF-42B5-A740-2255A6E9D193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DB58B7-27CA-40BD-9AE3-5423DBF17DFB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BABDA-B465-48ED-9DEF-7AF602F85F53}" type="datetimeFigureOut">
              <a:rPr lang="ru-RU" smtClean="0"/>
              <a:pPr>
                <a:defRPr/>
              </a:pPr>
              <a:t>06.03.2017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4DFC61-5F15-4106-83A9-61844625FEA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65A550-3711-4A6C-A432-17858DCD5E3E}" type="datetimeFigureOut">
              <a:rPr lang="ru-RU" smtClean="0"/>
              <a:pPr>
                <a:defRPr/>
              </a:pPr>
              <a:t>06.03.2017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8EFC4-F1A2-4009-AD32-135633D3E8F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51E382-6411-480A-8758-87CF59C5554E}" type="datetimeFigureOut">
              <a:rPr lang="ru-RU" smtClean="0"/>
              <a:pPr>
                <a:defRPr/>
              </a:pPr>
              <a:t>06.03.2017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4C5CB8-4578-40CB-8965-347C62A3F92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F5407D-7BB6-40B9-B81E-56AA10101B61}" type="datetimeFigureOut">
              <a:rPr lang="ru-RU" smtClean="0"/>
              <a:pPr>
                <a:defRPr/>
              </a:pPr>
              <a:t>06.03.2017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CDB14E-7418-4E26-A381-F2F74C23A3A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24B6BD-84B7-44A7-8B4D-DB5D202B4644}" type="datetimeFigureOut">
              <a:rPr lang="ru-RU" smtClean="0"/>
              <a:pPr>
                <a:defRPr/>
              </a:pPr>
              <a:t>06.03.2017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EEA546-3F79-47AA-AEDA-09CE417322D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0A93D3-99E4-4B82-BE2B-CE4FBABE86D3}" type="datetimeFigureOut">
              <a:rPr lang="ru-RU" smtClean="0"/>
              <a:pPr>
                <a:defRPr/>
              </a:pPr>
              <a:t>06.03.2017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732FDE-EAFA-452C-8005-D7E45B18F9E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D3C99A-277C-494B-9121-9C06EBEEC656}" type="datetimeFigureOut">
              <a:rPr lang="ru-RU" smtClean="0"/>
              <a:pPr>
                <a:defRPr/>
              </a:pPr>
              <a:t>06.03.2017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109F75-6ED8-4597-8D75-406533D6B53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684013-2B78-4B8C-A6CC-7AC1D84B0BCD}" type="datetimeFigureOut">
              <a:rPr lang="ru-RU" smtClean="0"/>
              <a:pPr>
                <a:defRPr/>
              </a:pPr>
              <a:t>06.03.2017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54FD9A-F754-498E-A632-9736BB5E53F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A80DDE-A412-492B-B6D9-9C8E4A5F58FB}" type="datetimeFigureOut">
              <a:rPr lang="ru-RU" smtClean="0"/>
              <a:pPr>
                <a:defRPr/>
              </a:pPr>
              <a:t>06.03.2017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A13D52-06D4-4FB2-839B-D5F56AAF5A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84B59C-D769-4607-BE7F-DAFE5235F2BA}" type="datetimeFigureOut">
              <a:rPr lang="ru-RU" smtClean="0"/>
              <a:pPr>
                <a:defRPr/>
              </a:pPr>
              <a:t>06.03.2017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9925A-CDB8-4B51-A3C9-08D8D5D81E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66DE43-2753-4E04-AE84-68F66CB77A29}" type="datetimeFigureOut">
              <a:rPr lang="ru-RU" smtClean="0"/>
              <a:pPr>
                <a:defRPr/>
              </a:pPr>
              <a:t>06.03.2017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962E-4E60-46E3-965C-786C858456B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141745D-CD3B-4A5C-A772-130015177977}" type="datetimeFigureOut">
              <a:rPr lang="ru-RU" smtClean="0"/>
              <a:pPr>
                <a:defRPr/>
              </a:pPr>
              <a:t>06.03.2017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67531DB-ED87-479B-960A-80AFA3DB9AC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>
          <a:xfrm>
            <a:off x="250825" y="1268413"/>
            <a:ext cx="8642350" cy="2305050"/>
          </a:xfrm>
        </p:spPr>
        <p:txBody>
          <a:bodyPr/>
          <a:lstStyle/>
          <a:p>
            <a:pPr algn="ctr" eaLnBrk="1" hangingPunct="1"/>
            <a:r>
              <a:rPr lang="ru-RU" sz="4600" dirty="0" smtClean="0">
                <a:solidFill>
                  <a:schemeClr val="tx1"/>
                </a:solidFill>
              </a:rPr>
              <a:t>Диагностические критерии отбора для оперативного лечения варикозной болезни</a:t>
            </a:r>
          </a:p>
        </p:txBody>
      </p:sp>
      <p:sp>
        <p:nvSpPr>
          <p:cNvPr id="14338" name="Содержимое 2"/>
          <p:cNvSpPr>
            <a:spLocks noGrp="1"/>
          </p:cNvSpPr>
          <p:nvPr>
            <p:ph idx="1"/>
          </p:nvPr>
        </p:nvSpPr>
        <p:spPr>
          <a:xfrm>
            <a:off x="468313" y="3860800"/>
            <a:ext cx="8218487" cy="2463800"/>
          </a:xfrm>
        </p:spPr>
        <p:txBody>
          <a:bodyPr>
            <a:normAutofit/>
          </a:bodyPr>
          <a:lstStyle/>
          <a:p>
            <a:pPr algn="ctr">
              <a:buFont typeface="Wingdings 2" pitchFamily="18" charset="2"/>
              <a:buNone/>
            </a:pPr>
            <a:r>
              <a:rPr lang="ru-RU" sz="1800" dirty="0" err="1" smtClean="0"/>
              <a:t>КрасГМУ</a:t>
            </a:r>
            <a:r>
              <a:rPr lang="ru-RU" sz="1800" dirty="0" smtClean="0"/>
              <a:t>,  </a:t>
            </a:r>
            <a:r>
              <a:rPr lang="ru-RU" sz="1800" dirty="0" smtClean="0"/>
              <a:t>кафедра лучевой </a:t>
            </a:r>
            <a:r>
              <a:rPr lang="ru-RU" sz="1800" dirty="0" err="1" smtClean="0"/>
              <a:t>диагнгостики</a:t>
            </a:r>
            <a:r>
              <a:rPr lang="ru-RU" sz="1800" dirty="0" smtClean="0"/>
              <a:t>, </a:t>
            </a:r>
          </a:p>
          <a:p>
            <a:pPr algn="ctr">
              <a:buFont typeface="Wingdings 2" pitchFamily="18" charset="2"/>
              <a:buNone/>
            </a:pPr>
            <a:r>
              <a:rPr lang="ru-RU" sz="1800" dirty="0" smtClean="0"/>
              <a:t> </a:t>
            </a:r>
            <a:r>
              <a:rPr lang="ru-RU" sz="1800" dirty="0" smtClean="0"/>
              <a:t>кафедра и клиника хирургических болезней  </a:t>
            </a:r>
          </a:p>
          <a:p>
            <a:pPr algn="ctr">
              <a:buFont typeface="Wingdings 2" pitchFamily="18" charset="2"/>
              <a:buNone/>
            </a:pPr>
            <a:r>
              <a:rPr lang="ru-RU" sz="1800" dirty="0" smtClean="0"/>
              <a:t>им. проф. А.М. </a:t>
            </a:r>
            <a:r>
              <a:rPr lang="ru-RU" sz="1800" dirty="0" err="1" smtClean="0"/>
              <a:t>Дыхно</a:t>
            </a:r>
            <a:r>
              <a:rPr lang="ru-RU" sz="1800" dirty="0" smtClean="0"/>
              <a:t> с курсом эндоскопии и </a:t>
            </a:r>
            <a:r>
              <a:rPr lang="ru-RU" sz="1800" dirty="0" err="1" smtClean="0"/>
              <a:t>эндохирургии</a:t>
            </a:r>
            <a:r>
              <a:rPr lang="ru-RU" sz="1800" dirty="0" smtClean="0"/>
              <a:t> ПО.</a:t>
            </a:r>
          </a:p>
          <a:p>
            <a:pPr algn="ctr">
              <a:buNone/>
            </a:pPr>
            <a:r>
              <a:rPr lang="ru-RU" sz="1800" dirty="0" smtClean="0"/>
              <a:t>Докладчик к.мн., доцент В.Ю. Толстихин </a:t>
            </a:r>
          </a:p>
          <a:p>
            <a:pPr algn="ctr">
              <a:buFont typeface="Wingdings 2" pitchFamily="18" charset="2"/>
              <a:buNone/>
            </a:pPr>
            <a:r>
              <a:rPr lang="ru-RU" sz="1800" dirty="0" smtClean="0"/>
              <a:t> </a:t>
            </a:r>
          </a:p>
          <a:p>
            <a:pPr algn="ctr">
              <a:buFont typeface="Wingdings 2" pitchFamily="18" charset="2"/>
              <a:buNone/>
            </a:pPr>
            <a:r>
              <a:rPr lang="ru-RU" sz="2000" dirty="0" smtClean="0"/>
              <a:t>2017 </a:t>
            </a:r>
            <a:r>
              <a:rPr lang="ru-RU" sz="2000" dirty="0" smtClean="0"/>
              <a:t>г.</a:t>
            </a:r>
          </a:p>
        </p:txBody>
      </p:sp>
      <p:pic>
        <p:nvPicPr>
          <p:cNvPr id="14339" name="Рисунок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" y="368300"/>
            <a:ext cx="1582738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08112"/>
          </a:xfrm>
        </p:spPr>
        <p:txBody>
          <a:bodyPr/>
          <a:lstStyle/>
          <a:p>
            <a:pPr algn="ctr" eaLnBrk="1" hangingPunct="1"/>
            <a:r>
              <a:rPr lang="ru-RU" altLang="en-US" i="1" dirty="0" smtClean="0"/>
              <a:t>Хирургия 20-ый  век</a:t>
            </a:r>
          </a:p>
        </p:txBody>
      </p:sp>
      <p:pic>
        <p:nvPicPr>
          <p:cNvPr id="22531" name="Рисунок 5"/>
          <p:cNvPicPr>
            <a:picLocks noChangeAspect="1"/>
          </p:cNvPicPr>
          <p:nvPr/>
        </p:nvPicPr>
        <p:blipFill>
          <a:blip r:embed="rId2" cstate="print"/>
          <a:srcRect l="23560"/>
          <a:stretch>
            <a:fillRect/>
          </a:stretch>
        </p:blipFill>
        <p:spPr bwMode="auto">
          <a:xfrm>
            <a:off x="683568" y="1665288"/>
            <a:ext cx="2805757" cy="43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Рисунок 3"/>
          <p:cNvPicPr>
            <a:picLocks noChangeAspect="1"/>
          </p:cNvPicPr>
          <p:nvPr/>
        </p:nvPicPr>
        <p:blipFill>
          <a:blip r:embed="rId3" cstate="print"/>
          <a:srcRect l="23907" t="9033"/>
          <a:stretch>
            <a:fillRect/>
          </a:stretch>
        </p:blipFill>
        <p:spPr bwMode="auto">
          <a:xfrm>
            <a:off x="5292080" y="1556792"/>
            <a:ext cx="2952328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трелка вправо 7"/>
          <p:cNvSpPr/>
          <p:nvPr/>
        </p:nvSpPr>
        <p:spPr>
          <a:xfrm>
            <a:off x="3924300" y="3284538"/>
            <a:ext cx="1223963" cy="32067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Умножение 8"/>
          <p:cNvSpPr/>
          <p:nvPr/>
        </p:nvSpPr>
        <p:spPr>
          <a:xfrm>
            <a:off x="4284663" y="2781300"/>
            <a:ext cx="358775" cy="1295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19" name="TextBox 9"/>
          <p:cNvSpPr txBox="1">
            <a:spLocks noChangeArrowheads="1"/>
          </p:cNvSpPr>
          <p:nvPr/>
        </p:nvSpPr>
        <p:spPr bwMode="auto">
          <a:xfrm>
            <a:off x="4859338" y="5805488"/>
            <a:ext cx="38163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en-US" sz="2400"/>
              <a:t>Прошлый век!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3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1" y="1628800"/>
            <a:ext cx="2232248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 r="65965"/>
          <a:stretch>
            <a:fillRect/>
          </a:stretch>
        </p:blipFill>
        <p:spPr bwMode="auto">
          <a:xfrm>
            <a:off x="4788024" y="1628800"/>
            <a:ext cx="1800101" cy="288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35280" cy="136815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en-US" dirty="0" smtClean="0">
                <a:solidFill>
                  <a:srgbClr val="FF0000"/>
                </a:solidFill>
              </a:rPr>
              <a:t>Хирургия</a:t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i="1" dirty="0" smtClean="0"/>
              <a:t>Хирургия </a:t>
            </a:r>
            <a:br>
              <a:rPr lang="ru-RU" altLang="en-US" i="1" dirty="0" smtClean="0"/>
            </a:br>
            <a:r>
              <a:rPr lang="ru-RU" altLang="en-US" i="1" dirty="0" smtClean="0"/>
              <a:t>20 век                                21 век </a:t>
            </a:r>
            <a:br>
              <a:rPr lang="ru-RU" altLang="en-US" i="1" dirty="0" smtClean="0"/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> </a:t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>     Хирургия </a:t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> 20 век                21 век</a:t>
            </a:r>
          </a:p>
        </p:txBody>
      </p:sp>
      <p:pic>
        <p:nvPicPr>
          <p:cNvPr id="23557" name="Рисунок 3"/>
          <p:cNvPicPr>
            <a:picLocks noChangeAspect="1"/>
          </p:cNvPicPr>
          <p:nvPr/>
        </p:nvPicPr>
        <p:blipFill>
          <a:blip r:embed="rId4" cstate="print"/>
          <a:srcRect l="16594"/>
          <a:stretch>
            <a:fillRect/>
          </a:stretch>
        </p:blipFill>
        <p:spPr bwMode="auto">
          <a:xfrm>
            <a:off x="6227763" y="1628775"/>
            <a:ext cx="1944687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68313" y="4652963"/>
          <a:ext cx="7775574" cy="13827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19863"/>
                <a:gridCol w="1871896"/>
                <a:gridCol w="1727906"/>
                <a:gridCol w="1655909"/>
              </a:tblGrid>
              <a:tr h="371096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Доступ в паху</a:t>
                      </a:r>
                      <a:endParaRPr lang="ru-RU" sz="1800" b="1" dirty="0"/>
                    </a:p>
                  </a:txBody>
                  <a:tcPr marL="91425" marR="91425" marT="45752" marB="45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разрез 3-4</a:t>
                      </a:r>
                      <a:r>
                        <a:rPr lang="ru-RU" sz="1800" baseline="0" dirty="0" smtClean="0"/>
                        <a:t> см</a:t>
                      </a:r>
                      <a:endParaRPr lang="ru-RU" sz="1800" dirty="0"/>
                    </a:p>
                  </a:txBody>
                  <a:tcPr marL="91425" marR="91425" marT="45752" marB="45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нет</a:t>
                      </a:r>
                      <a:endParaRPr lang="ru-RU" sz="1800" dirty="0"/>
                    </a:p>
                  </a:txBody>
                  <a:tcPr marL="91425" marR="91425" marT="45752" marB="45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нет</a:t>
                      </a:r>
                      <a:endParaRPr lang="ru-RU" sz="1800" dirty="0"/>
                    </a:p>
                  </a:txBody>
                  <a:tcPr marL="91425" marR="91425" marT="45752" marB="45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1096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Доступ на голени</a:t>
                      </a:r>
                      <a:endParaRPr lang="ru-RU" sz="1800" b="1" dirty="0"/>
                    </a:p>
                  </a:txBody>
                  <a:tcPr marL="91425" marR="91425" marT="45752" marB="45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прокол</a:t>
                      </a:r>
                      <a:endParaRPr lang="ru-RU" sz="1800" dirty="0"/>
                    </a:p>
                  </a:txBody>
                  <a:tcPr marL="91425" marR="91425" marT="45752" marB="45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прокол</a:t>
                      </a:r>
                      <a:endParaRPr lang="ru-RU" sz="1800" dirty="0"/>
                    </a:p>
                  </a:txBody>
                  <a:tcPr marL="91425" marR="91425" marT="45752" marB="45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нет</a:t>
                      </a:r>
                      <a:endParaRPr lang="ru-RU" sz="1800" dirty="0"/>
                    </a:p>
                  </a:txBody>
                  <a:tcPr marL="91425" marR="91425" marT="45752" marB="45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0521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Доступы для удаления притоков</a:t>
                      </a:r>
                      <a:endParaRPr lang="ru-RU" sz="1800" b="1" dirty="0"/>
                    </a:p>
                  </a:txBody>
                  <a:tcPr marL="91425" marR="91425" marT="45752" marB="45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проколы</a:t>
                      </a:r>
                      <a:endParaRPr lang="ru-RU" sz="1800" dirty="0"/>
                    </a:p>
                  </a:txBody>
                  <a:tcPr marL="91425" marR="91425" marT="45752" marB="45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проколы</a:t>
                      </a:r>
                      <a:endParaRPr lang="ru-RU" sz="1800" dirty="0"/>
                    </a:p>
                  </a:txBody>
                  <a:tcPr marL="91425" marR="91425" marT="45752" marB="45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нет</a:t>
                      </a:r>
                      <a:endParaRPr lang="ru-RU" sz="1800" dirty="0"/>
                    </a:p>
                  </a:txBody>
                  <a:tcPr marL="91425" marR="91425" marT="45752" marB="45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700808"/>
            <a:ext cx="172819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792088"/>
          </a:xfrm>
        </p:spPr>
        <p:txBody>
          <a:bodyPr/>
          <a:lstStyle/>
          <a:p>
            <a:pPr algn="ctr" eaLnBrk="1" hangingPunct="1"/>
            <a:r>
              <a:rPr lang="ru-RU" altLang="en-US" i="1" dirty="0" smtClean="0"/>
              <a:t>Хирургия 21 век</a:t>
            </a:r>
          </a:p>
        </p:txBody>
      </p:sp>
      <p:pic>
        <p:nvPicPr>
          <p:cNvPr id="24579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844675"/>
            <a:ext cx="2509837" cy="376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6138" y="1844675"/>
            <a:ext cx="2533650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Box 6"/>
          <p:cNvSpPr txBox="1">
            <a:spLocks noChangeArrowheads="1"/>
          </p:cNvSpPr>
          <p:nvPr/>
        </p:nvSpPr>
        <p:spPr bwMode="auto">
          <a:xfrm>
            <a:off x="3635375" y="2781300"/>
            <a:ext cx="2016125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en-US"/>
              <a:t>Лазер</a:t>
            </a:r>
            <a:br>
              <a:rPr lang="ru-RU" altLang="en-US"/>
            </a:br>
            <a:endParaRPr lang="ru-RU" altLang="en-US" sz="1400"/>
          </a:p>
          <a:p>
            <a:pPr algn="ctr"/>
            <a:r>
              <a:rPr lang="ru-RU" altLang="en-US" sz="1400"/>
              <a:t>или</a:t>
            </a:r>
          </a:p>
          <a:p>
            <a:pPr algn="ctr"/>
            <a:endParaRPr lang="ru-RU" altLang="en-US" sz="1400"/>
          </a:p>
          <a:p>
            <a:pPr algn="ctr"/>
            <a:r>
              <a:rPr lang="ru-RU" altLang="en-US"/>
              <a:t>РЧО</a:t>
            </a:r>
          </a:p>
          <a:p>
            <a:pPr algn="ctr"/>
            <a:endParaRPr lang="ru-RU" altLang="en-US" sz="1400"/>
          </a:p>
          <a:p>
            <a:pPr algn="ctr"/>
            <a:r>
              <a:rPr lang="ru-RU" altLang="en-US" sz="1400"/>
              <a:t>или</a:t>
            </a:r>
          </a:p>
          <a:p>
            <a:pPr algn="ctr"/>
            <a:endParaRPr lang="ru-RU" altLang="en-US" sz="1400"/>
          </a:p>
          <a:p>
            <a:pPr algn="ctr"/>
            <a:r>
              <a:rPr lang="ru-RU" altLang="en-US"/>
              <a:t>Флебэктомия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3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3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>
          <a:xfrm>
            <a:off x="428625" y="1000125"/>
            <a:ext cx="8229600" cy="15621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600" dirty="0" smtClean="0"/>
              <a:t>Международный междисциплинарный консенсус по венозной анатомической номенклатуре, </a:t>
            </a:r>
            <a:r>
              <a:rPr lang="ru-RU" sz="2000" dirty="0" smtClean="0"/>
              <a:t>(VEIN-TERM),</a:t>
            </a:r>
            <a:r>
              <a:rPr lang="en-US" sz="2000" dirty="0" smtClean="0"/>
              <a:t> </a:t>
            </a:r>
            <a:r>
              <a:rPr lang="ru-RU" sz="2000" dirty="0" smtClean="0"/>
              <a:t> </a:t>
            </a:r>
            <a:r>
              <a:rPr lang="ru-RU" sz="2000" dirty="0" err="1" smtClean="0"/>
              <a:t>Journal</a:t>
            </a:r>
            <a:r>
              <a:rPr lang="ru-RU" sz="2000" dirty="0" smtClean="0"/>
              <a:t> </a:t>
            </a:r>
            <a:r>
              <a:rPr lang="ru-RU" sz="2000" dirty="0" err="1" smtClean="0"/>
              <a:t>of</a:t>
            </a:r>
            <a:r>
              <a:rPr lang="ru-RU" sz="2000" dirty="0" smtClean="0"/>
              <a:t> </a:t>
            </a:r>
            <a:r>
              <a:rPr lang="ru-RU" sz="2000" dirty="0" err="1" smtClean="0"/>
              <a:t>Vascular</a:t>
            </a:r>
            <a:r>
              <a:rPr lang="ru-RU" sz="2000" dirty="0" smtClean="0"/>
              <a:t> </a:t>
            </a:r>
            <a:r>
              <a:rPr lang="ru-RU" sz="2000" dirty="0" err="1" smtClean="0"/>
              <a:t>Surgery</a:t>
            </a:r>
            <a:r>
              <a:rPr lang="en-US" sz="2000" dirty="0" smtClean="0"/>
              <a:t> 2009</a:t>
            </a:r>
            <a:endParaRPr lang="ru-RU" sz="2000" dirty="0" smtClean="0"/>
          </a:p>
        </p:txBody>
      </p:sp>
      <p:sp>
        <p:nvSpPr>
          <p:cNvPr id="15362" name="Содержимое 2"/>
          <p:cNvSpPr>
            <a:spLocks noGrp="1"/>
          </p:cNvSpPr>
          <p:nvPr>
            <p:ph idx="1"/>
          </p:nvPr>
        </p:nvSpPr>
        <p:spPr>
          <a:xfrm>
            <a:off x="457200" y="2786063"/>
            <a:ext cx="8229600" cy="3538537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i="1" dirty="0" smtClean="0"/>
              <a:t>Унифицированная терминология вен нижних конечностей:</a:t>
            </a:r>
          </a:p>
          <a:p>
            <a:pPr eaLnBrk="1" hangingPunct="1"/>
            <a:r>
              <a:rPr lang="ru-RU" i="1" dirty="0" smtClean="0"/>
              <a:t>Поверхностные вены</a:t>
            </a:r>
          </a:p>
          <a:p>
            <a:pPr eaLnBrk="1" hangingPunct="1"/>
            <a:r>
              <a:rPr lang="ru-RU" i="1" dirty="0" smtClean="0"/>
              <a:t>Глубокие вены</a:t>
            </a:r>
          </a:p>
          <a:p>
            <a:pPr eaLnBrk="1" hangingPunct="1"/>
            <a:r>
              <a:rPr lang="ru-RU" i="1" dirty="0" err="1" smtClean="0"/>
              <a:t>Перфорантные</a:t>
            </a:r>
            <a:r>
              <a:rPr lang="ru-RU" i="1" dirty="0" smtClean="0"/>
              <a:t> вены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50" y="928688"/>
            <a:ext cx="2928938" cy="5837237"/>
          </a:xfrm>
        </p:spPr>
      </p:pic>
      <p:sp>
        <p:nvSpPr>
          <p:cNvPr id="16386" name="TextBox 8"/>
          <p:cNvSpPr txBox="1">
            <a:spLocks noChangeArrowheads="1"/>
          </p:cNvSpPr>
          <p:nvPr/>
        </p:nvSpPr>
        <p:spPr bwMode="auto">
          <a:xfrm>
            <a:off x="3429000" y="714375"/>
            <a:ext cx="48577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i="1" dirty="0">
                <a:latin typeface="Constantia" pitchFamily="18" charset="0"/>
              </a:rPr>
              <a:t>Основные поверхностные вены</a:t>
            </a:r>
          </a:p>
        </p:txBody>
      </p:sp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3429000" y="2143125"/>
            <a:ext cx="55006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Constantia" pitchFamily="18" charset="0"/>
              </a:rPr>
              <a:t>1. </a:t>
            </a:r>
            <a:r>
              <a:rPr lang="ru-RU" sz="2800" b="1">
                <a:latin typeface="Constantia" pitchFamily="18" charset="0"/>
              </a:rPr>
              <a:t>Большая подкожная вена</a:t>
            </a:r>
          </a:p>
        </p:txBody>
      </p:sp>
      <p:sp>
        <p:nvSpPr>
          <p:cNvPr id="16388" name="TextBox 15"/>
          <p:cNvSpPr txBox="1">
            <a:spLocks noChangeArrowheads="1"/>
          </p:cNvSpPr>
          <p:nvPr/>
        </p:nvSpPr>
        <p:spPr bwMode="auto">
          <a:xfrm>
            <a:off x="3429000" y="2643188"/>
            <a:ext cx="5500688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latin typeface="Constantia" pitchFamily="18" charset="0"/>
              </a:rPr>
              <a:t>2</a:t>
            </a:r>
            <a:r>
              <a:rPr lang="ru-RU" sz="2400" b="1">
                <a:latin typeface="Constantia" pitchFamily="18" charset="0"/>
              </a:rPr>
              <a:t>. Основные  притоки БПВ</a:t>
            </a:r>
          </a:p>
          <a:p>
            <a:r>
              <a:rPr lang="ru-RU" sz="2400">
                <a:latin typeface="Constantia" pitchFamily="18" charset="0"/>
              </a:rPr>
              <a:t>2.1. Межсафенные вены</a:t>
            </a:r>
          </a:p>
          <a:p>
            <a:r>
              <a:rPr lang="ru-RU" sz="2400">
                <a:latin typeface="Constantia" pitchFamily="18" charset="0"/>
              </a:rPr>
              <a:t>2.2. Задняя окружающая бедро вена</a:t>
            </a:r>
          </a:p>
          <a:p>
            <a:r>
              <a:rPr lang="ru-RU" sz="2400">
                <a:latin typeface="Constantia" pitchFamily="18" charset="0"/>
              </a:rPr>
              <a:t>2.3. Передняя окружающая бедро вена</a:t>
            </a:r>
          </a:p>
          <a:p>
            <a:r>
              <a:rPr lang="ru-RU" sz="2400">
                <a:latin typeface="Constantia" pitchFamily="18" charset="0"/>
              </a:rPr>
              <a:t>2.4. Задняя добавочная большая подкожная вена</a:t>
            </a:r>
          </a:p>
          <a:p>
            <a:r>
              <a:rPr lang="ru-RU" sz="2400">
                <a:latin typeface="Constantia" pitchFamily="18" charset="0"/>
              </a:rPr>
              <a:t>2.5. Передняя добавочная большая подкожная вена</a:t>
            </a:r>
          </a:p>
          <a:p>
            <a:r>
              <a:rPr lang="ru-RU" sz="2400">
                <a:latin typeface="Constantia" pitchFamily="18" charset="0"/>
              </a:rPr>
              <a:t>2.6. Поверхностная добавочная большая подкожная вена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4"/>
          <p:cNvSpPr>
            <a:spLocks noGrp="1"/>
          </p:cNvSpPr>
          <p:nvPr>
            <p:ph type="title"/>
          </p:nvPr>
        </p:nvSpPr>
        <p:spPr>
          <a:xfrm>
            <a:off x="395535" y="692696"/>
            <a:ext cx="8748465" cy="1368152"/>
          </a:xfrm>
        </p:spPr>
        <p:txBody>
          <a:bodyPr/>
          <a:lstStyle/>
          <a:p>
            <a:r>
              <a:rPr lang="ru-RU" sz="1600" dirty="0" smtClean="0"/>
              <a:t> </a:t>
            </a:r>
            <a:r>
              <a:rPr lang="ru-RU" sz="1800" dirty="0" smtClean="0">
                <a:solidFill>
                  <a:schemeClr val="tx1"/>
                </a:solidFill>
              </a:rPr>
              <a:t>Схематическое изображение гемодинамической роли клапанов СФС (</a:t>
            </a:r>
            <a:r>
              <a:rPr lang="ru-RU" sz="1800" dirty="0" err="1" smtClean="0">
                <a:solidFill>
                  <a:schemeClr val="tx1"/>
                </a:solidFill>
              </a:rPr>
              <a:t>Pieri</a:t>
            </a:r>
            <a:r>
              <a:rPr lang="ru-RU" sz="1800" dirty="0" smtClean="0">
                <a:solidFill>
                  <a:schemeClr val="tx1"/>
                </a:solidFill>
              </a:rPr>
              <a:t>, 1995) 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TV - терминальный клапан PTV - </a:t>
            </a:r>
            <a:r>
              <a:rPr lang="ru-RU" sz="1800" dirty="0" err="1" smtClean="0">
                <a:solidFill>
                  <a:schemeClr val="tx1"/>
                </a:solidFill>
              </a:rPr>
              <a:t>претерминальный</a:t>
            </a:r>
            <a:r>
              <a:rPr lang="ru-RU" sz="1800" dirty="0" smtClean="0">
                <a:solidFill>
                  <a:schemeClr val="tx1"/>
                </a:solidFill>
              </a:rPr>
              <a:t> клапан 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SSV - </a:t>
            </a:r>
            <a:r>
              <a:rPr lang="ru-RU" sz="1800" dirty="0" err="1" smtClean="0">
                <a:solidFill>
                  <a:schemeClr val="tx1"/>
                </a:solidFill>
              </a:rPr>
              <a:t>супрасафенный</a:t>
            </a:r>
            <a:r>
              <a:rPr lang="ru-RU" sz="1800" dirty="0" smtClean="0">
                <a:solidFill>
                  <a:schemeClr val="tx1"/>
                </a:solidFill>
              </a:rPr>
              <a:t> клапан ISV - </a:t>
            </a:r>
            <a:r>
              <a:rPr lang="ru-RU" sz="1800" dirty="0" err="1" smtClean="0">
                <a:solidFill>
                  <a:schemeClr val="tx1"/>
                </a:solidFill>
              </a:rPr>
              <a:t>инфрасафенный</a:t>
            </a:r>
            <a:r>
              <a:rPr lang="ru-RU" sz="1800" dirty="0" smtClean="0">
                <a:solidFill>
                  <a:schemeClr val="tx1"/>
                </a:solidFill>
              </a:rPr>
              <a:t> клапан </a:t>
            </a:r>
          </a:p>
        </p:txBody>
      </p:sp>
      <p:pic>
        <p:nvPicPr>
          <p:cNvPr id="46086" name="Picture 6" descr="клапаны БПВ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47837" y="2434431"/>
            <a:ext cx="5648325" cy="28575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>
          <a:xfrm>
            <a:off x="457200" y="1071563"/>
            <a:ext cx="8229600" cy="776287"/>
          </a:xfrm>
        </p:spPr>
        <p:txBody>
          <a:bodyPr/>
          <a:lstStyle/>
          <a:p>
            <a:pPr algn="ctr" eaLnBrk="1" hangingPunct="1"/>
            <a:r>
              <a:rPr lang="ru-RU" sz="4400" i="1" dirty="0" smtClean="0"/>
              <a:t>Паховое венозное сплетение</a:t>
            </a:r>
          </a:p>
        </p:txBody>
      </p:sp>
      <p:pic>
        <p:nvPicPr>
          <p:cNvPr id="1741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643313" y="3143250"/>
            <a:ext cx="825500" cy="3071813"/>
          </a:xfrm>
        </p:spPr>
      </p:pic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5" y="2214563"/>
            <a:ext cx="2928938" cy="387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5"/>
          <p:cNvSpPr>
            <a:spLocks noChangeArrowheads="1"/>
          </p:cNvSpPr>
          <p:nvPr/>
        </p:nvSpPr>
        <p:spPr bwMode="auto">
          <a:xfrm>
            <a:off x="4500563" y="2000250"/>
            <a:ext cx="44291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sz="2400">
                <a:latin typeface="Times New Roman" pitchFamily="18" charset="0"/>
                <a:cs typeface="Times New Roman" pitchFamily="18" charset="0"/>
              </a:rPr>
              <a:t>1. Поверхностная надчревная вена;</a:t>
            </a:r>
          </a:p>
          <a:p>
            <a:pPr algn="just"/>
            <a:r>
              <a:rPr lang="ru-RU" sz="2400">
                <a:latin typeface="Times New Roman" pitchFamily="18" charset="0"/>
                <a:cs typeface="Times New Roman" pitchFamily="18" charset="0"/>
              </a:rPr>
              <a:t>2. Наружная срамная вена;</a:t>
            </a:r>
          </a:p>
          <a:p>
            <a:pPr algn="just"/>
            <a:r>
              <a:rPr lang="ru-RU" sz="2400">
                <a:latin typeface="Times New Roman" pitchFamily="18" charset="0"/>
                <a:cs typeface="Times New Roman" pitchFamily="18" charset="0"/>
              </a:rPr>
              <a:t>3. Поверхностная вена,</a:t>
            </a:r>
          </a:p>
          <a:p>
            <a:pPr algn="just"/>
            <a:r>
              <a:rPr lang="ru-RU" sz="2400">
                <a:latin typeface="Times New Roman" pitchFamily="18" charset="0"/>
                <a:cs typeface="Times New Roman" pitchFamily="18" charset="0"/>
              </a:rPr>
              <a:t>окружающая подвздошную кость.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07988" y="1000125"/>
            <a:ext cx="2433637" cy="5857875"/>
          </a:xfrm>
        </p:spPr>
      </p:pic>
      <p:sp>
        <p:nvSpPr>
          <p:cNvPr id="19458" name="TextBox 4"/>
          <p:cNvSpPr txBox="1">
            <a:spLocks noChangeArrowheads="1"/>
          </p:cNvSpPr>
          <p:nvPr/>
        </p:nvSpPr>
        <p:spPr bwMode="auto">
          <a:xfrm>
            <a:off x="3714750" y="1571625"/>
            <a:ext cx="4786313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3. Малая подкожная вена</a:t>
            </a:r>
          </a:p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3.1. </a:t>
            </a:r>
            <a:r>
              <a:rPr lang="ru-RU" sz="2400" i="1">
                <a:latin typeface="Times New Roman" pitchFamily="18" charset="0"/>
                <a:cs typeface="Times New Roman" pitchFamily="18" charset="0"/>
              </a:rPr>
              <a:t>Поверхностная добавочная малая подкожная вена</a:t>
            </a:r>
          </a:p>
          <a:p>
            <a:r>
              <a:rPr lang="ru-RU" sz="2400" i="1">
                <a:latin typeface="Times New Roman" pitchFamily="18" charset="0"/>
                <a:cs typeface="Times New Roman" pitchFamily="18" charset="0"/>
              </a:rPr>
              <a:t>3.2. Краниальное продолжение малой подкожной вены</a:t>
            </a:r>
          </a:p>
          <a:p>
            <a:endParaRPr lang="ru-RU" sz="2400" i="1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4.Латеральная венозная система</a:t>
            </a:r>
          </a:p>
          <a:p>
            <a:endParaRPr lang="ru-RU" sz="2400" i="1">
              <a:latin typeface="Constantia" pitchFamily="18" charset="0"/>
            </a:endParaRPr>
          </a:p>
          <a:p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100" i="1" dirty="0" smtClean="0"/>
              <a:t>Особенности анатомического строения проксимального сегмента МПВ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127625"/>
          </a:xfrm>
        </p:spPr>
        <p:txBody>
          <a:bodyPr>
            <a:normAutofit fontScale="3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                            </a:t>
            </a:r>
            <a:r>
              <a:rPr lang="ru-RU" b="1" dirty="0" smtClean="0"/>
              <a:t>СПС  - есть                                                       СПС - нет</a:t>
            </a: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u="sng" dirty="0" smtClean="0"/>
              <a:t>Прямое впадение</a:t>
            </a:r>
            <a:r>
              <a:rPr lang="ru-RU" dirty="0" smtClean="0"/>
              <a:t>       </a:t>
            </a:r>
            <a:r>
              <a:rPr lang="ru-RU" u="sng" dirty="0" smtClean="0"/>
              <a:t>Наличие вены,  являющейся СПС</a:t>
            </a:r>
            <a:r>
              <a:rPr lang="ru-RU" dirty="0" smtClean="0"/>
              <a:t>          МПВ дренируется в </a:t>
            </a:r>
            <a:r>
              <a:rPr lang="ru-RU" dirty="0" err="1" smtClean="0"/>
              <a:t>перфорантную</a:t>
            </a:r>
            <a:r>
              <a:rPr lang="ru-RU" dirty="0" smtClean="0"/>
              <a:t> вену голени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                                                                                                                                 (впадение МПВ в венозный синус медиальной головки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                                                                                                                                                                                                 икроножной мышцы)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                                                                                                        МПВ впадает в ствол БПВ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                                                                                                        МПВ  впадает  в </a:t>
            </a:r>
            <a:r>
              <a:rPr lang="ru-RU" dirty="0" err="1" smtClean="0"/>
              <a:t>перфорантные</a:t>
            </a:r>
            <a:r>
              <a:rPr lang="ru-RU" dirty="0" smtClean="0"/>
              <a:t> вены ,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                                                                                                               соединяющиеся с  глубокими венами бедра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                                                                                                         Имеется ПДМПВ поверхностная добавочная МПВ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                                                                                                        Имеется  </a:t>
            </a:r>
            <a:r>
              <a:rPr lang="ru-RU" dirty="0" err="1" smtClean="0"/>
              <a:t>перфорантная</a:t>
            </a:r>
            <a:r>
              <a:rPr lang="ru-RU" dirty="0" smtClean="0"/>
              <a:t> вена </a:t>
            </a:r>
            <a:r>
              <a:rPr lang="ru-RU" dirty="0" err="1" smtClean="0"/>
              <a:t>Тьери</a:t>
            </a:r>
            <a:r>
              <a:rPr lang="ru-RU" dirty="0" smtClean="0"/>
              <a:t>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                                                                                                                   (ПДМПВ впадает в </a:t>
            </a:r>
            <a:r>
              <a:rPr lang="ru-RU" dirty="0" err="1" smtClean="0"/>
              <a:t>ПкВ</a:t>
            </a:r>
            <a:r>
              <a:rPr lang="ru-RU" dirty="0" smtClean="0"/>
              <a:t> через отдельную               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                                                                                                                                              </a:t>
            </a:r>
            <a:r>
              <a:rPr lang="ru-RU" dirty="0" err="1" smtClean="0"/>
              <a:t>перфорантную</a:t>
            </a:r>
            <a:r>
              <a:rPr lang="ru-RU" dirty="0" smtClean="0"/>
              <a:t> вену                      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                                                                                                                                            </a:t>
            </a:r>
            <a:r>
              <a:rPr lang="ru-RU" dirty="0" err="1" smtClean="0"/>
              <a:t>Тьери</a:t>
            </a:r>
            <a:r>
              <a:rPr lang="ru-RU" dirty="0" smtClean="0"/>
              <a:t>, </a:t>
            </a:r>
            <a:r>
              <a:rPr lang="ru-RU" dirty="0" err="1" smtClean="0"/>
              <a:t>расположеную</a:t>
            </a:r>
            <a:r>
              <a:rPr lang="ru-RU" dirty="0" smtClean="0"/>
              <a:t> в </a:t>
            </a:r>
            <a:r>
              <a:rPr lang="ru-RU" dirty="0" err="1" smtClean="0"/>
              <a:t>Пк</a:t>
            </a:r>
            <a:r>
              <a:rPr lang="ru-RU" dirty="0" smtClean="0"/>
              <a:t>/ямке               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                                                                                                                                             </a:t>
            </a:r>
            <a:r>
              <a:rPr lang="ru-RU" dirty="0" err="1" smtClean="0"/>
              <a:t>проксимальнее</a:t>
            </a:r>
            <a:r>
              <a:rPr lang="ru-RU" dirty="0" smtClean="0"/>
              <a:t> СПС)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u="sng" dirty="0" smtClean="0"/>
              <a:t> МПВ в </a:t>
            </a:r>
            <a:r>
              <a:rPr lang="ru-RU" u="sng" dirty="0" err="1" smtClean="0"/>
              <a:t>ПкВ</a:t>
            </a:r>
            <a:r>
              <a:rPr lang="ru-RU" dirty="0" smtClean="0"/>
              <a:t>                 (от МПВ отходит вена анастомоз,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                                                                  между МПВ и </a:t>
            </a:r>
            <a:r>
              <a:rPr lang="ru-RU" dirty="0" err="1" smtClean="0"/>
              <a:t>ПкВ</a:t>
            </a:r>
            <a:r>
              <a:rPr lang="ru-RU" dirty="0" smtClean="0"/>
              <a:t>)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                                                             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  </a:t>
            </a:r>
            <a:r>
              <a:rPr lang="ru-RU" u="sng" dirty="0" smtClean="0"/>
              <a:t> КПМПВ – есть </a:t>
            </a:r>
            <a:r>
              <a:rPr lang="ru-RU" dirty="0" smtClean="0"/>
              <a:t>                  </a:t>
            </a:r>
            <a:r>
              <a:rPr lang="ru-RU" u="sng" dirty="0" smtClean="0"/>
              <a:t> КПМПВ – нет </a:t>
            </a:r>
            <a:r>
              <a:rPr lang="ru-RU" dirty="0" smtClean="0"/>
              <a:t>                            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краниальное продолжением МПВ 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 </a:t>
            </a:r>
            <a:endParaRPr lang="ru-RU" dirty="0"/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1619250" y="1557338"/>
            <a:ext cx="649288" cy="3587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2339975" y="1557338"/>
            <a:ext cx="719138" cy="3587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1116013" y="5084763"/>
            <a:ext cx="215900" cy="2889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1476375" y="5084763"/>
            <a:ext cx="1582738" cy="2889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9366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/>
              <a:t>Особенности анатомического строения проксимального сегмента МПВ </a:t>
            </a:r>
            <a:endParaRPr lang="ru-RU" sz="36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199062"/>
          </a:xfrm>
        </p:spPr>
        <p:txBody>
          <a:bodyPr>
            <a:normAutofit fontScale="40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4400" u="sng" dirty="0" smtClean="0"/>
              <a:t>1. С наличием СПС :</a:t>
            </a:r>
            <a:endParaRPr lang="ru-RU" sz="44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u="sng" dirty="0" smtClean="0"/>
              <a:t>С прямым впадением МПВ в </a:t>
            </a:r>
            <a:r>
              <a:rPr lang="ru-RU" sz="2900" u="sng" dirty="0" err="1" smtClean="0"/>
              <a:t>ПкВ</a:t>
            </a:r>
            <a:endParaRPr lang="ru-RU" sz="29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dirty="0" smtClean="0"/>
              <a:t>С краниальным продолжением МПВ (КПМПВ) / без краниального продолжения МПВ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dirty="0" smtClean="0"/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u="sng" dirty="0" smtClean="0"/>
              <a:t>С наличием вены,  являющейся СПС (от МПВ отходит вена анастомоз, между МПВ и </a:t>
            </a:r>
            <a:r>
              <a:rPr lang="ru-RU" sz="2900" u="sng" dirty="0" err="1" smtClean="0"/>
              <a:t>ПкВ</a:t>
            </a:r>
            <a:r>
              <a:rPr lang="ru-RU" sz="2900" u="sng" dirty="0" smtClean="0"/>
              <a:t>)</a:t>
            </a:r>
            <a:endParaRPr lang="ru-RU" sz="29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dirty="0" smtClean="0"/>
              <a:t>С краниальным продолжением МПВ/ без краниального продолжения МПВ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dirty="0" smtClean="0"/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4400" u="sng" dirty="0" smtClean="0"/>
              <a:t>2.</a:t>
            </a:r>
            <a:r>
              <a:rPr lang="ru-RU" u="sng" dirty="0" smtClean="0"/>
              <a:t> </a:t>
            </a:r>
            <a:r>
              <a:rPr lang="ru-RU" sz="4400" u="sng" dirty="0" smtClean="0"/>
              <a:t>Особенности анатомического строения  МПВ при отсутствии   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4400" u="sng" dirty="0" smtClean="0"/>
              <a:t>    СПС :</a:t>
            </a:r>
            <a:endParaRPr lang="ru-RU" sz="44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dirty="0" smtClean="0"/>
              <a:t>МПВ дренируется в </a:t>
            </a:r>
            <a:r>
              <a:rPr lang="ru-RU" sz="2900" dirty="0" err="1" smtClean="0"/>
              <a:t>перфорантную</a:t>
            </a:r>
            <a:r>
              <a:rPr lang="ru-RU" sz="2900" dirty="0" smtClean="0"/>
              <a:t> вену голени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dirty="0" smtClean="0"/>
              <a:t>       (впадение МПВ в венозный синус медиальной головки икроножной мышцы)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dirty="0" smtClean="0"/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dirty="0" smtClean="0"/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dirty="0" smtClean="0"/>
              <a:t>Впадение МПВ в ствол БПВ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dirty="0" smtClean="0"/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dirty="0" smtClean="0"/>
              <a:t>Впадение МПВ в </a:t>
            </a:r>
            <a:r>
              <a:rPr lang="ru-RU" sz="2900" dirty="0" err="1" smtClean="0"/>
              <a:t>перфорантные</a:t>
            </a:r>
            <a:r>
              <a:rPr lang="ru-RU" sz="2900" dirty="0" smtClean="0"/>
              <a:t> вены , соединяющиеся с  глубокими венами бедра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dirty="0" smtClean="0"/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dirty="0" smtClean="0"/>
              <a:t>Поверхностная добавочная МПВ (ПДМПВ)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dirty="0" smtClean="0"/>
              <a:t>                        ( ПДМПВ впадает в </a:t>
            </a:r>
            <a:r>
              <a:rPr lang="ru-RU" sz="2900" dirty="0" err="1" smtClean="0"/>
              <a:t>ПкВ</a:t>
            </a:r>
            <a:r>
              <a:rPr lang="ru-RU" sz="2900" dirty="0" smtClean="0"/>
              <a:t> через отдельную </a:t>
            </a:r>
            <a:r>
              <a:rPr lang="ru-RU" sz="2900" dirty="0" err="1" smtClean="0"/>
              <a:t>перфорантную</a:t>
            </a:r>
            <a:r>
              <a:rPr lang="ru-RU" sz="2900" dirty="0" smtClean="0"/>
              <a:t> вену  </a:t>
            </a:r>
            <a:r>
              <a:rPr lang="ru-RU" sz="2900" dirty="0" err="1" smtClean="0"/>
              <a:t>Тьери</a:t>
            </a:r>
            <a:r>
              <a:rPr lang="ru-RU" sz="2900" dirty="0" smtClean="0"/>
              <a:t>,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dirty="0" smtClean="0"/>
              <a:t>                              </a:t>
            </a:r>
            <a:r>
              <a:rPr lang="ru-RU" sz="2900" dirty="0" err="1" smtClean="0"/>
              <a:t>расположеную</a:t>
            </a:r>
            <a:r>
              <a:rPr lang="ru-RU" sz="2900" dirty="0" smtClean="0"/>
              <a:t> в </a:t>
            </a:r>
            <a:r>
              <a:rPr lang="ru-RU" sz="2900" dirty="0" err="1" smtClean="0"/>
              <a:t>Пк</a:t>
            </a:r>
            <a:r>
              <a:rPr lang="ru-RU" sz="2900" dirty="0" smtClean="0"/>
              <a:t>/ямке </a:t>
            </a:r>
            <a:r>
              <a:rPr lang="ru-RU" sz="2900" dirty="0" err="1" smtClean="0"/>
              <a:t>проксимальнее</a:t>
            </a:r>
            <a:r>
              <a:rPr lang="ru-RU" sz="2900" dirty="0" smtClean="0"/>
              <a:t> СПС)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dirty="0" smtClean="0"/>
              <a:t> </a:t>
            </a:r>
            <a:endParaRPr lang="ru-RU" sz="2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268760"/>
            <a:ext cx="878497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2" pitchFamily="18" charset="2"/>
              <a:buNone/>
            </a:pPr>
            <a:r>
              <a:rPr lang="ru-RU" sz="2400" i="1" dirty="0" smtClean="0">
                <a:latin typeface="+mj-lt"/>
              </a:rPr>
              <a:t>«Неточная диагностика венозного заболевания, что было нормой в прошлом, изменилась с момента введения </a:t>
            </a:r>
            <a:r>
              <a:rPr lang="ru-RU" sz="2400" i="1" dirty="0" err="1" smtClean="0">
                <a:latin typeface="+mj-lt"/>
              </a:rPr>
              <a:t>неинвазивного</a:t>
            </a:r>
            <a:r>
              <a:rPr lang="ru-RU" sz="2400" i="1" dirty="0" smtClean="0">
                <a:latin typeface="+mj-lt"/>
              </a:rPr>
              <a:t> ультразвукового сканирования в 80-ые годы прошлого века. </a:t>
            </a:r>
          </a:p>
          <a:p>
            <a:pPr>
              <a:buFont typeface="Wingdings 2" pitchFamily="18" charset="2"/>
              <a:buNone/>
            </a:pPr>
            <a:r>
              <a:rPr lang="ru-RU" sz="2400" i="1" dirty="0" smtClean="0">
                <a:latin typeface="+mj-lt"/>
              </a:rPr>
              <a:t> После того, как была предоставлена возможность точной диагностики причин и механизмов возникновения хронического заболевания в отдельных сегментах вен нижних конечностей, стало необходимым разработать систему классификации, с помощью которой можно было бы интерпретировать данные на понятном для всех языке»    </a:t>
            </a:r>
          </a:p>
          <a:p>
            <a:pPr>
              <a:buFont typeface="Wingdings 2" pitchFamily="18" charset="2"/>
              <a:buNone/>
            </a:pPr>
            <a:r>
              <a:rPr lang="ru-RU" sz="2400" dirty="0" smtClean="0"/>
              <a:t>   М. R. </a:t>
            </a:r>
            <a:r>
              <a:rPr lang="ru-RU" sz="2400" dirty="0" err="1" smtClean="0"/>
              <a:t>Perrin</a:t>
            </a:r>
            <a:r>
              <a:rPr lang="ru-RU" sz="2400" dirty="0" smtClean="0"/>
              <a:t>,  </a:t>
            </a:r>
            <a:r>
              <a:rPr lang="en-US" sz="2400" dirty="0" smtClean="0"/>
              <a:t>B. </a:t>
            </a:r>
            <a:r>
              <a:rPr lang="en-US" sz="2400" dirty="0" err="1" smtClean="0"/>
              <a:t>Eklof</a:t>
            </a:r>
            <a:r>
              <a:rPr lang="ru-RU" sz="2400" dirty="0" smtClean="0"/>
              <a:t>   </a:t>
            </a:r>
            <a:r>
              <a:rPr lang="en-US" sz="2400" dirty="0" smtClean="0"/>
              <a:t>EVF</a:t>
            </a:r>
            <a:endParaRPr lang="ru-RU" sz="2400" dirty="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1" y="785813"/>
            <a:ext cx="6480720" cy="50006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i="1" dirty="0" err="1" smtClean="0"/>
              <a:t>Перфорантные</a:t>
            </a:r>
            <a:r>
              <a:rPr lang="ru-RU" sz="4000" i="1" dirty="0" smtClean="0"/>
              <a:t> вены </a:t>
            </a:r>
            <a:endParaRPr lang="ru-RU" sz="4000" i="1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1500" y="1428750"/>
            <a:ext cx="1979613" cy="5130800"/>
          </a:xfrm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38" y="1428750"/>
            <a:ext cx="16764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3500438" y="1500188"/>
            <a:ext cx="25717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1223963" algn="l"/>
              </a:tabLst>
            </a:pPr>
            <a:r>
              <a:rPr lang="ru-RU" sz="2400">
                <a:latin typeface="Times New Roman" pitchFamily="18" charset="0"/>
                <a:ea typeface="Newton-Regular"/>
                <a:cs typeface="Times New Roman" pitchFamily="18" charset="0"/>
              </a:rPr>
              <a:t>1. перфоранты стопы</a:t>
            </a:r>
          </a:p>
          <a:p>
            <a:pPr eaLnBrk="0" hangingPunct="0">
              <a:tabLst>
                <a:tab pos="1223963" algn="l"/>
              </a:tabLst>
            </a:pPr>
            <a:r>
              <a:rPr lang="ru-RU" sz="2400">
                <a:latin typeface="Times New Roman" pitchFamily="18" charset="0"/>
                <a:ea typeface="Newton-Regular"/>
                <a:cs typeface="Times New Roman" pitchFamily="18" charset="0"/>
              </a:rPr>
              <a:t>2. перфоранты лодыжки</a:t>
            </a:r>
          </a:p>
          <a:p>
            <a:pPr eaLnBrk="0" hangingPunct="0">
              <a:tabLst>
                <a:tab pos="1223963" algn="l"/>
              </a:tabLst>
            </a:pPr>
            <a:r>
              <a:rPr lang="ru-RU" sz="2400">
                <a:latin typeface="Times New Roman" pitchFamily="18" charset="0"/>
                <a:ea typeface="Newton-Regular"/>
                <a:cs typeface="Times New Roman" pitchFamily="18" charset="0"/>
              </a:rPr>
              <a:t>3. перфоранты голени</a:t>
            </a:r>
          </a:p>
          <a:p>
            <a:pPr eaLnBrk="0" hangingPunct="0">
              <a:tabLst>
                <a:tab pos="1223963" algn="l"/>
              </a:tabLst>
            </a:pPr>
            <a:r>
              <a:rPr lang="ru-RU" sz="2400">
                <a:latin typeface="Times New Roman" pitchFamily="18" charset="0"/>
                <a:ea typeface="Newton-Regular"/>
                <a:cs typeface="Times New Roman" pitchFamily="18" charset="0"/>
              </a:rPr>
              <a:t>4. перфоранты коленного сустава</a:t>
            </a:r>
          </a:p>
          <a:p>
            <a:pPr eaLnBrk="0" hangingPunct="0">
              <a:tabLst>
                <a:tab pos="1223963" algn="l"/>
              </a:tabLst>
            </a:pPr>
            <a:r>
              <a:rPr lang="ru-RU" sz="2400">
                <a:latin typeface="Times New Roman" pitchFamily="18" charset="0"/>
                <a:ea typeface="Newton-Regular"/>
                <a:cs typeface="Times New Roman" pitchFamily="18" charset="0"/>
              </a:rPr>
              <a:t>5. Перфоранты бедра</a:t>
            </a:r>
          </a:p>
          <a:p>
            <a:pPr eaLnBrk="0" hangingPunct="0">
              <a:tabLst>
                <a:tab pos="1223963" algn="l"/>
              </a:tabLst>
            </a:pPr>
            <a:r>
              <a:rPr lang="ru-RU" sz="2400">
                <a:latin typeface="Times New Roman" pitchFamily="18" charset="0"/>
                <a:ea typeface="Newton-Regular"/>
                <a:cs typeface="Times New Roman" pitchFamily="18" charset="0"/>
              </a:rPr>
              <a:t>6. перфоранты ягодиц.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>
          <a:xfrm>
            <a:off x="571500" y="857250"/>
            <a:ext cx="4186238" cy="847725"/>
          </a:xfrm>
        </p:spPr>
        <p:txBody>
          <a:bodyPr/>
          <a:lstStyle/>
          <a:p>
            <a:pPr eaLnBrk="1" hangingPunct="1"/>
            <a:r>
              <a:rPr lang="ru-RU" i="1" dirty="0" err="1" smtClean="0"/>
              <a:t>Перфоранты</a:t>
            </a:r>
            <a:endParaRPr lang="ru-RU" i="1" dirty="0" smtClean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57250" y="1785938"/>
            <a:ext cx="2982913" cy="4357687"/>
          </a:xfrm>
        </p:spPr>
      </p:pic>
      <p:sp>
        <p:nvSpPr>
          <p:cNvPr id="25603" name="TextBox 4"/>
          <p:cNvSpPr txBox="1">
            <a:spLocks noChangeArrowheads="1"/>
          </p:cNvSpPr>
          <p:nvPr/>
        </p:nvSpPr>
        <p:spPr bwMode="auto">
          <a:xfrm>
            <a:off x="4500563" y="1714500"/>
            <a:ext cx="33575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nstantia" pitchFamily="18" charset="0"/>
              </a:rPr>
              <a:t>Дренирующая функция</a:t>
            </a:r>
          </a:p>
          <a:p>
            <a:r>
              <a:rPr lang="ru-RU">
                <a:latin typeface="Constantia" pitchFamily="18" charset="0"/>
              </a:rPr>
              <a:t>С клапанами, без клапанов</a:t>
            </a:r>
          </a:p>
          <a:p>
            <a:endParaRPr lang="ru-RU">
              <a:latin typeface="Constantia" pitchFamily="18" charset="0"/>
            </a:endParaRPr>
          </a:p>
          <a:p>
            <a:r>
              <a:rPr lang="ru-RU">
                <a:latin typeface="Constantia" pitchFamily="18" charset="0"/>
              </a:rPr>
              <a:t> </a:t>
            </a:r>
          </a:p>
        </p:txBody>
      </p:sp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4429125" y="2571750"/>
            <a:ext cx="4429125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onstantia" pitchFamily="18" charset="0"/>
              </a:rPr>
              <a:t>Ни один</a:t>
            </a:r>
            <a:r>
              <a:rPr lang="ru-RU">
                <a:latin typeface="Constantia" pitchFamily="18" charset="0"/>
              </a:rPr>
              <a:t> из ультразвуковых параметров (диаметр, продолжительность рефлюкса, двунаправленный кровоток) </a:t>
            </a:r>
            <a:r>
              <a:rPr lang="ru-RU" sz="2400">
                <a:latin typeface="Constantia" pitchFamily="18" charset="0"/>
              </a:rPr>
              <a:t>не может быть основанием для признания определенной перфорантной вены несостоятельной.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428625" y="500063"/>
            <a:ext cx="8229600" cy="1272753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ts val="4800"/>
              </a:lnSpc>
            </a:pPr>
            <a:r>
              <a:rPr lang="ru-RU" sz="3600" i="1" dirty="0" smtClean="0"/>
              <a:t>Типы взаиморасположения БПВ и ее переднего притока на бедре                                    </a:t>
            </a:r>
            <a:r>
              <a:rPr lang="ru-RU" sz="1800" i="1" dirty="0" smtClean="0"/>
              <a:t> (Стойко Ю.М., </a:t>
            </a:r>
            <a:r>
              <a:rPr lang="ru-RU" sz="1800" i="1" dirty="0" err="1" smtClean="0"/>
              <a:t>Мазайшвили</a:t>
            </a:r>
            <a:r>
              <a:rPr lang="ru-RU" sz="1800" i="1" dirty="0" smtClean="0"/>
              <a:t> К.В., </a:t>
            </a:r>
            <a:r>
              <a:rPr lang="ru-RU" sz="1800" i="1" dirty="0" err="1" smtClean="0"/>
              <a:t>Чен</a:t>
            </a:r>
            <a:r>
              <a:rPr lang="ru-RU" sz="1800" i="1" dirty="0" smtClean="0"/>
              <a:t> В.И.,  2008)</a:t>
            </a: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88" y="2214563"/>
            <a:ext cx="2697162" cy="3571875"/>
          </a:xfrm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286000"/>
            <a:ext cx="251142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00" y="2428875"/>
            <a:ext cx="24971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6"/>
          <p:cNvSpPr txBox="1">
            <a:spLocks noChangeArrowheads="1"/>
          </p:cNvSpPr>
          <p:nvPr/>
        </p:nvSpPr>
        <p:spPr bwMode="auto">
          <a:xfrm>
            <a:off x="1285875" y="6000750"/>
            <a:ext cx="1133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Constantia" pitchFamily="18" charset="0"/>
              </a:rPr>
              <a:t>i-</a:t>
            </a:r>
            <a:r>
              <a:rPr lang="ru-RU" sz="3200">
                <a:latin typeface="Constantia" pitchFamily="18" charset="0"/>
              </a:rPr>
              <a:t>тип</a:t>
            </a:r>
          </a:p>
        </p:txBody>
      </p:sp>
      <p:sp>
        <p:nvSpPr>
          <p:cNvPr id="27654" name="TextBox 7"/>
          <p:cNvSpPr txBox="1">
            <a:spLocks noChangeArrowheads="1"/>
          </p:cNvSpPr>
          <p:nvPr/>
        </p:nvSpPr>
        <p:spPr bwMode="auto">
          <a:xfrm>
            <a:off x="4214813" y="6072188"/>
            <a:ext cx="13573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Constantia" pitchFamily="18" charset="0"/>
              </a:rPr>
              <a:t>h-</a:t>
            </a:r>
            <a:r>
              <a:rPr lang="ru-RU" sz="2800">
                <a:latin typeface="Constantia" pitchFamily="18" charset="0"/>
              </a:rPr>
              <a:t>тип</a:t>
            </a:r>
          </a:p>
        </p:txBody>
      </p:sp>
      <p:sp>
        <p:nvSpPr>
          <p:cNvPr id="27655" name="TextBox 8"/>
          <p:cNvSpPr txBox="1">
            <a:spLocks noChangeArrowheads="1"/>
          </p:cNvSpPr>
          <p:nvPr/>
        </p:nvSpPr>
        <p:spPr bwMode="auto">
          <a:xfrm>
            <a:off x="7215188" y="6072188"/>
            <a:ext cx="1060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Constantia" pitchFamily="18" charset="0"/>
              </a:rPr>
              <a:t>s-</a:t>
            </a:r>
            <a:r>
              <a:rPr lang="ru-RU" sz="2800">
                <a:latin typeface="Constantia" pitchFamily="18" charset="0"/>
              </a:rPr>
              <a:t>тип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600" i="1" dirty="0" smtClean="0"/>
              <a:t>Анатомические особенности</a:t>
            </a:r>
            <a:br>
              <a:rPr lang="ru-RU" sz="3600" i="1" dirty="0" smtClean="0"/>
            </a:br>
            <a:r>
              <a:rPr lang="ru-RU" sz="3600" i="1" dirty="0" smtClean="0"/>
              <a:t> строения СФС </a:t>
            </a:r>
            <a:r>
              <a:rPr lang="ru-RU" sz="4000" i="1" dirty="0" smtClean="0"/>
              <a:t/>
            </a:r>
            <a:br>
              <a:rPr lang="ru-RU" sz="4000" i="1" dirty="0" smtClean="0"/>
            </a:br>
            <a:r>
              <a:rPr lang="ru-RU" sz="1600" i="1" dirty="0" smtClean="0"/>
              <a:t>(Шевченко Ю.Л., Стойко Ю.М., </a:t>
            </a:r>
            <a:r>
              <a:rPr lang="ru-RU" sz="1600" i="1" dirty="0" err="1" smtClean="0"/>
              <a:t>Мазайшвили</a:t>
            </a:r>
            <a:r>
              <a:rPr lang="ru-RU" sz="1600" i="1" dirty="0" smtClean="0"/>
              <a:t> К.В.,  2010)</a:t>
            </a:r>
          </a:p>
        </p:txBody>
      </p:sp>
      <p:sp>
        <p:nvSpPr>
          <p:cNvPr id="28674" name="Содержимое 3"/>
          <p:cNvSpPr>
            <a:spLocks noGrp="1"/>
          </p:cNvSpPr>
          <p:nvPr>
            <p:ph idx="1"/>
          </p:nvPr>
        </p:nvSpPr>
        <p:spPr>
          <a:xfrm>
            <a:off x="457200" y="1935163"/>
            <a:ext cx="4223977" cy="584775"/>
          </a:xfrm>
        </p:spPr>
        <p:txBody>
          <a:bodyPr wrap="none">
            <a:spAutoFit/>
          </a:bodyPr>
          <a:lstStyle/>
          <a:p>
            <a:pPr eaLnBrk="1" hangingPunct="1">
              <a:buFont typeface="Wingdings 2" pitchFamily="18" charset="2"/>
              <a:buNone/>
            </a:pPr>
            <a:r>
              <a:rPr lang="en-US" sz="2800" dirty="0" err="1" smtClean="0"/>
              <a:t>i</a:t>
            </a:r>
            <a:r>
              <a:rPr lang="ru-RU" sz="2800" dirty="0" smtClean="0"/>
              <a:t>-образная конфигура</a:t>
            </a:r>
            <a:r>
              <a:rPr lang="ru-RU" dirty="0" smtClean="0"/>
              <a:t>ция 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63" y="2686050"/>
            <a:ext cx="2571750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3"/>
          <p:cNvSpPr txBox="1">
            <a:spLocks/>
          </p:cNvSpPr>
          <p:nvPr/>
        </p:nvSpPr>
        <p:spPr>
          <a:xfrm>
            <a:off x="5004048" y="1928813"/>
            <a:ext cx="3885952" cy="492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r>
              <a:rPr lang="en-US" sz="2600" dirty="0">
                <a:latin typeface="+mn-lt"/>
                <a:cs typeface="+mn-cs"/>
              </a:rPr>
              <a:t>h</a:t>
            </a:r>
            <a:r>
              <a:rPr lang="ru-RU" sz="2600" dirty="0">
                <a:latin typeface="+mn-lt"/>
                <a:cs typeface="+mn-cs"/>
              </a:rPr>
              <a:t>-образная конфигурация </a:t>
            </a:r>
          </a:p>
        </p:txBody>
      </p:sp>
      <p:pic>
        <p:nvPicPr>
          <p:cNvPr id="2867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5" y="2500313"/>
            <a:ext cx="1949450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3714750"/>
            <a:ext cx="1068388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14375" y="2357438"/>
            <a:ext cx="1536700" cy="3571875"/>
          </a:xfrm>
        </p:spPr>
      </p:pic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25" y="3357563"/>
            <a:ext cx="10096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3"/>
          <p:cNvSpPr txBox="1">
            <a:spLocks/>
          </p:cNvSpPr>
          <p:nvPr/>
        </p:nvSpPr>
        <p:spPr>
          <a:xfrm>
            <a:off x="142875" y="1214438"/>
            <a:ext cx="2714625" cy="892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r>
              <a:rPr lang="ru-RU" sz="2600" dirty="0" smtClean="0">
                <a:latin typeface="+mn-lt"/>
                <a:cs typeface="+mn-cs"/>
              </a:rPr>
              <a:t>     </a:t>
            </a:r>
            <a:r>
              <a:rPr lang="en-US" sz="2600" dirty="0" smtClean="0">
                <a:latin typeface="+mn-lt"/>
                <a:cs typeface="+mn-cs"/>
              </a:rPr>
              <a:t>o</a:t>
            </a:r>
            <a:r>
              <a:rPr lang="ru-RU" sz="2600" dirty="0">
                <a:latin typeface="+mn-lt"/>
                <a:cs typeface="+mn-cs"/>
              </a:rPr>
              <a:t>-образная конфигурация </a:t>
            </a:r>
          </a:p>
        </p:txBody>
      </p:sp>
      <p:sp>
        <p:nvSpPr>
          <p:cNvPr id="8" name="Содержимое 3"/>
          <p:cNvSpPr txBox="1">
            <a:spLocks/>
          </p:cNvSpPr>
          <p:nvPr/>
        </p:nvSpPr>
        <p:spPr>
          <a:xfrm>
            <a:off x="6215063" y="1214438"/>
            <a:ext cx="2714625" cy="892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r>
              <a:rPr lang="ru-RU" sz="2600" dirty="0" err="1">
                <a:latin typeface="+mn-lt"/>
                <a:cs typeface="+mn-cs"/>
              </a:rPr>
              <a:t>Плексиформнаяконфигурация</a:t>
            </a:r>
            <a:r>
              <a:rPr lang="ru-RU" sz="2600" dirty="0">
                <a:latin typeface="+mn-lt"/>
                <a:cs typeface="+mn-cs"/>
              </a:rPr>
              <a:t> </a:t>
            </a:r>
          </a:p>
        </p:txBody>
      </p:sp>
      <p:sp>
        <p:nvSpPr>
          <p:cNvPr id="9" name="Содержимое 3"/>
          <p:cNvSpPr txBox="1">
            <a:spLocks/>
          </p:cNvSpPr>
          <p:nvPr/>
        </p:nvSpPr>
        <p:spPr>
          <a:xfrm>
            <a:off x="3143250" y="1214438"/>
            <a:ext cx="2643188" cy="892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r>
              <a:rPr lang="en-US" sz="2600" dirty="0">
                <a:latin typeface="+mn-lt"/>
                <a:cs typeface="+mn-cs"/>
              </a:rPr>
              <a:t>f</a:t>
            </a:r>
            <a:r>
              <a:rPr lang="ru-RU" sz="2600" dirty="0">
                <a:latin typeface="+mn-lt"/>
                <a:cs typeface="+mn-cs"/>
              </a:rPr>
              <a:t>-образная конфигурация </a:t>
            </a:r>
          </a:p>
        </p:txBody>
      </p:sp>
      <p:pic>
        <p:nvPicPr>
          <p:cNvPr id="2970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636912"/>
            <a:ext cx="2214563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88" y="2928938"/>
            <a:ext cx="411162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441287">
            <a:off x="5160963" y="2705100"/>
            <a:ext cx="411162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2636912"/>
            <a:ext cx="2373313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625" y="5500688"/>
            <a:ext cx="442913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solidFill>
                  <a:srgbClr val="FF0000"/>
                </a:solidFill>
              </a:rPr>
              <a:t>Анатомическая классификация вариантов строения терминального отдела МПВ </a:t>
            </a:r>
            <a:r>
              <a:rPr lang="ru-RU" sz="2200" dirty="0" smtClean="0">
                <a:solidFill>
                  <a:srgbClr val="FF0000"/>
                </a:solidFill>
              </a:rPr>
              <a:t>(Шевченко Ю.Л., Стойко Ю.М., </a:t>
            </a:r>
            <a:r>
              <a:rPr lang="ru-RU" sz="2200" dirty="0" err="1" smtClean="0">
                <a:solidFill>
                  <a:srgbClr val="FF0000"/>
                </a:solidFill>
              </a:rPr>
              <a:t>Мазайшвили</a:t>
            </a:r>
            <a:r>
              <a:rPr lang="ru-RU" sz="2200" dirty="0" smtClean="0">
                <a:solidFill>
                  <a:srgbClr val="FF0000"/>
                </a:solidFill>
              </a:rPr>
              <a:t> К.В.,  2010)</a:t>
            </a:r>
            <a:endParaRPr lang="ru-RU" sz="2200" dirty="0">
              <a:solidFill>
                <a:srgbClr val="FF0000"/>
              </a:solidFill>
            </a:endParaRPr>
          </a:p>
        </p:txBody>
      </p:sp>
      <p:pic>
        <p:nvPicPr>
          <p:cNvPr id="307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04248" y="4221089"/>
            <a:ext cx="2088232" cy="2016224"/>
          </a:xfrm>
        </p:spPr>
      </p:pic>
      <p:sp>
        <p:nvSpPr>
          <p:cNvPr id="6" name="TextBox 5"/>
          <p:cNvSpPr txBox="1"/>
          <p:nvPr/>
        </p:nvSpPr>
        <p:spPr>
          <a:xfrm>
            <a:off x="323528" y="2000250"/>
            <a:ext cx="626469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С образованием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сафено-поплитеального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соустья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 прямым впадением МПВ в ПКВ: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		а)  с наличием краниального продолжения МПВ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		б) без наличия краниального продолжения МПВ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2. С наличием вены- анастомоза, являющейся СФС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		а) с наличием краниального продолжения МПВ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		б) без краниального продолжения МПВ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Без образования СПС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1. С впадением МПВ в мышечные вены голени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С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впадением МПВ в БПВ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3. С впадением МПВ в глубокие вены бедра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25" y="2000250"/>
            <a:ext cx="2139950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i="1" dirty="0" smtClean="0">
                <a:latin typeface="+mn-lt"/>
                <a:ea typeface="+mn-ea"/>
                <a:cs typeface="+mn-cs"/>
              </a:rPr>
              <a:t>Оснащение </a:t>
            </a:r>
          </a:p>
        </p:txBody>
      </p:sp>
      <p:sp>
        <p:nvSpPr>
          <p:cNvPr id="31746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 eaLnBrk="1" hangingPunct="1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Ультразвуковой аппарат (стационарный или портативный) с линейными датчиками 5-13 МГц,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конвексными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датчиками 3-5МГц.</a:t>
            </a:r>
          </a:p>
          <a:p>
            <a:pPr algn="just" eaLnBrk="1" hangingPunct="1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В-режим + режим ЦДК (дуплексное сканирование) + Р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допплер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(триплексное сканирование)</a:t>
            </a:r>
          </a:p>
          <a:p>
            <a:pPr algn="just" eaLnBrk="1" hangingPunct="1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Допплер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оптимизированный для оценки низкоскоростных потоков (5—10 см/с). </a:t>
            </a:r>
          </a:p>
          <a:p>
            <a:pPr algn="just" eaLnBrk="1" hangingPunct="1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Условие ДС- оценка поверхностных и глубоких  вен  нижних конечностей. </a:t>
            </a:r>
          </a:p>
          <a:p>
            <a:pPr algn="just" eaLnBrk="1" hangingPunct="1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400" i="1" dirty="0" smtClean="0"/>
              <a:t>  Цели УЗДС вен:</a:t>
            </a:r>
          </a:p>
        </p:txBody>
      </p:sp>
      <p:sp>
        <p:nvSpPr>
          <p:cNvPr id="32770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ru-RU" smtClean="0">
                <a:latin typeface="Times New Roman" pitchFamily="18" charset="0"/>
                <a:cs typeface="Times New Roman" pitchFamily="18" charset="0"/>
              </a:rPr>
              <a:t>Подтверждение клинического диагноза</a:t>
            </a:r>
          </a:p>
          <a:p>
            <a:pPr eaLnBrk="1" hangingPunct="1"/>
            <a:r>
              <a:rPr lang="ru-RU" smtClean="0">
                <a:latin typeface="Times New Roman" pitchFamily="18" charset="0"/>
                <a:cs typeface="Times New Roman" pitchFamily="18" charset="0"/>
              </a:rPr>
              <a:t>Оценка характера и объема поражения венозного русла для выбора метода лечения </a:t>
            </a:r>
          </a:p>
          <a:p>
            <a:pPr eaLnBrk="1" hangingPunct="1"/>
            <a:r>
              <a:rPr lang="ru-RU" smtClean="0">
                <a:latin typeface="Times New Roman" pitchFamily="18" charset="0"/>
                <a:cs typeface="Times New Roman" pitchFamily="18" charset="0"/>
              </a:rPr>
              <a:t>Предоперационная разметка варикозных поверхностных и недостаточных перфорантых вен</a:t>
            </a:r>
          </a:p>
          <a:p>
            <a:pPr eaLnBrk="1" hangingPunct="1"/>
            <a:r>
              <a:rPr lang="ru-RU" smtClean="0">
                <a:latin typeface="Times New Roman" pitchFamily="18" charset="0"/>
                <a:cs typeface="Times New Roman" pitchFamily="18" charset="0"/>
              </a:rPr>
              <a:t>Динамический интраоперационный контроль при эндоваскулярном или миниинвазивном вмешательстве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i="1" dirty="0" smtClean="0"/>
              <a:t>Задачи УЗДС  в диагностике варикозной болезни</a:t>
            </a:r>
            <a:endParaRPr lang="ru-RU" dirty="0"/>
          </a:p>
        </p:txBody>
      </p:sp>
      <p:sp>
        <p:nvSpPr>
          <p:cNvPr id="33794" name="Содержимое 2"/>
          <p:cNvSpPr>
            <a:spLocks noGrp="1"/>
          </p:cNvSpPr>
          <p:nvPr>
            <p:ph idx="1"/>
          </p:nvPr>
        </p:nvSpPr>
        <p:spPr>
          <a:xfrm>
            <a:off x="571500" y="2286000"/>
            <a:ext cx="8229600" cy="1643063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buFont typeface="Wingdings 2" pitchFamily="18" charset="2"/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1. выявление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рефлюкса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и его источника (источников)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2. маршрут  (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машруты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) распространения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рефлюкса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3. пути возврата крови в систему глубоких вен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642938"/>
            <a:ext cx="8229600" cy="63341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i="1" dirty="0" smtClean="0"/>
              <a:t>Выявление </a:t>
            </a:r>
            <a:r>
              <a:rPr lang="ru-RU" sz="4400" i="1" dirty="0" err="1" smtClean="0"/>
              <a:t>рефлюкса</a:t>
            </a:r>
            <a:endParaRPr lang="ru-RU" sz="4400" i="1" dirty="0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9512" y="1700808"/>
            <a:ext cx="3024337" cy="4752528"/>
          </a:xfrm>
          <a:noFill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1916113"/>
            <a:ext cx="4536504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028343"/>
            <a:ext cx="468052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библейской истории о Вавилонской башне скрыт интересный и ценный урок: общий язык позволяет людям достичь необыкновенных результатов. Без общего языка этот проект был бы не только невозможным (как это выяснилось впоследствии), но также невообразимым. </a:t>
            </a:r>
            <a:endParaRPr lang="en-US" dirty="0" smtClean="0"/>
          </a:p>
          <a:p>
            <a:r>
              <a:rPr lang="ru-RU" dirty="0" smtClean="0"/>
              <a:t>Созданием СЕАР (клинико-этиологической </a:t>
            </a:r>
            <a:r>
              <a:rPr lang="ru-RU" dirty="0" err="1" smtClean="0"/>
              <a:t>анатомо­патофизиологической</a:t>
            </a:r>
            <a:r>
              <a:rPr lang="ru-RU" dirty="0" smtClean="0"/>
              <a:t>) классификации, как «общего языка» для общения на тему хронических венозных нарушений, Американский венозный Форум (АВФ) заложил основы для будущего прогресса в сфере хронического венозного заболевания (ХВЗ).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980728"/>
            <a:ext cx="388843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857250"/>
            <a:ext cx="8301038" cy="500063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i="1" dirty="0" smtClean="0"/>
              <a:t>Выявление </a:t>
            </a:r>
            <a:r>
              <a:rPr lang="ru-RU" sz="4000" i="1" dirty="0" err="1" smtClean="0"/>
              <a:t>рефлюкса</a:t>
            </a:r>
            <a:r>
              <a:rPr lang="ru-RU" sz="4000" i="1" dirty="0" smtClean="0"/>
              <a:t> в венах нижних конечностей</a:t>
            </a:r>
            <a:endParaRPr lang="ru-RU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72815"/>
            <a:ext cx="8229600" cy="4727997"/>
          </a:xfrm>
        </p:spPr>
        <p:txBody>
          <a:bodyPr>
            <a:normAutofit fontScale="77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Вертикальная позиция (Стоя или сидя)  - проекция СФС, СПС,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перфорантов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Проба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Вальсальвы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для оценки состояния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сафенофеморального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соустья, проксимального сегмента большой подкожной вены и проксимального сегмента общей бедренной вены;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Дистальная компрессионная проба - венозные сегменты, расположенные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дистальнее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Смена цветового кода при выполнении функциональных тестов в режиме цветового кодирования и  появление звукового сигнала в точке локации при проведении пробы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Вальсальвы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или декомпрессии мышц голени;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Патологическим 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является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рефлюкс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продолжительностью более 0,5 с ?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80120"/>
          </a:xfrm>
        </p:spPr>
        <p:txBody>
          <a:bodyPr/>
          <a:lstStyle/>
          <a:p>
            <a:pPr eaLnBrk="1" hangingPunct="1"/>
            <a:r>
              <a:rPr lang="ru-RU" i="1" dirty="0" smtClean="0"/>
              <a:t>Источники </a:t>
            </a:r>
            <a:r>
              <a:rPr lang="ru-RU" i="1" dirty="0" err="1" smtClean="0"/>
              <a:t>рефлюкса</a:t>
            </a:r>
            <a:endParaRPr lang="ru-RU" i="1" dirty="0" smtClean="0"/>
          </a:p>
        </p:txBody>
      </p:sp>
      <p:sp>
        <p:nvSpPr>
          <p:cNvPr id="36866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eaLnBrk="1" hangingPunct="1">
              <a:buFont typeface="Wingdings 2" pitchFamily="18" charset="2"/>
              <a:buNone/>
            </a:pPr>
            <a:r>
              <a:rPr lang="ru-RU" dirty="0" smtClean="0"/>
              <a:t>Для вен нижних конечностей</a:t>
            </a:r>
          </a:p>
          <a:p>
            <a:pPr eaLnBrk="1" hangingPunct="1"/>
            <a:r>
              <a:rPr lang="ru-RU" dirty="0" smtClean="0"/>
              <a:t>СФС для БПВ (верхний </a:t>
            </a:r>
            <a:r>
              <a:rPr lang="ru-RU" dirty="0" err="1" smtClean="0"/>
              <a:t>вено-венозный</a:t>
            </a:r>
            <a:r>
              <a:rPr lang="ru-RU" dirty="0" smtClean="0"/>
              <a:t> сброс)</a:t>
            </a:r>
          </a:p>
          <a:p>
            <a:pPr eaLnBrk="1" hangingPunct="1"/>
            <a:r>
              <a:rPr lang="ru-RU" dirty="0" smtClean="0"/>
              <a:t>СПС для МПВ (низкий </a:t>
            </a:r>
            <a:r>
              <a:rPr lang="ru-RU" dirty="0" err="1" smtClean="0"/>
              <a:t>вено-венозный</a:t>
            </a:r>
            <a:r>
              <a:rPr lang="ru-RU" dirty="0" smtClean="0"/>
              <a:t> сброс)</a:t>
            </a:r>
          </a:p>
          <a:p>
            <a:pPr eaLnBrk="1" hangingPunct="1"/>
            <a:r>
              <a:rPr lang="ru-RU" dirty="0" err="1" smtClean="0"/>
              <a:t>Перфорантные</a:t>
            </a:r>
            <a:r>
              <a:rPr lang="ru-RU" dirty="0" smtClean="0"/>
              <a:t> вены</a:t>
            </a:r>
          </a:p>
          <a:p>
            <a:pPr eaLnBrk="1" hangingPunct="1"/>
            <a:r>
              <a:rPr lang="ru-RU" dirty="0" smtClean="0"/>
              <a:t>Промежностные вены</a:t>
            </a:r>
          </a:p>
          <a:p>
            <a:pPr eaLnBrk="1" hangingPunct="1"/>
            <a:r>
              <a:rPr lang="ru-RU" dirty="0" smtClean="0"/>
              <a:t>Диаметры несостоятельных БПВ, МПВ.</a:t>
            </a:r>
          </a:p>
          <a:p>
            <a:pPr eaLnBrk="1" hangingPunct="1"/>
            <a:r>
              <a:rPr lang="ru-RU" dirty="0" smtClean="0"/>
              <a:t>Анатомические особенности строения вен             ( тип ствола , изгибы, локализация притоков 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857250"/>
            <a:ext cx="8229600" cy="64293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/>
              <a:t>Маршрут распространения </a:t>
            </a:r>
            <a:r>
              <a:rPr lang="ru-RU" sz="3600" i="1" dirty="0" err="1" smtClean="0"/>
              <a:t>рефлюкса</a:t>
            </a:r>
            <a:r>
              <a:rPr lang="ru-RU" sz="3600" i="1" dirty="0" smtClean="0"/>
              <a:t> по БПВ при несостоятельном СФС</a:t>
            </a:r>
            <a:endParaRPr lang="ru-RU" sz="3600" i="1" dirty="0"/>
          </a:p>
        </p:txBody>
      </p:sp>
      <p:pic>
        <p:nvPicPr>
          <p:cNvPr id="3789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" y="1714500"/>
            <a:ext cx="1589088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Box 9"/>
          <p:cNvSpPr txBox="1">
            <a:spLocks noChangeArrowheads="1"/>
          </p:cNvSpPr>
          <p:nvPr/>
        </p:nvSpPr>
        <p:spPr bwMode="auto">
          <a:xfrm>
            <a:off x="357188" y="5786438"/>
            <a:ext cx="19288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nstantia" pitchFamily="18" charset="0"/>
              </a:rPr>
              <a:t>проксимальный</a:t>
            </a:r>
          </a:p>
        </p:txBody>
      </p:sp>
      <p:pic>
        <p:nvPicPr>
          <p:cNvPr id="3789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13" y="1714500"/>
            <a:ext cx="1687512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02250" y="1785938"/>
            <a:ext cx="1477963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5188" y="1785938"/>
            <a:ext cx="150495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5" name="TextBox 14"/>
          <p:cNvSpPr txBox="1">
            <a:spLocks noChangeArrowheads="1"/>
          </p:cNvSpPr>
          <p:nvPr/>
        </p:nvSpPr>
        <p:spPr bwMode="auto">
          <a:xfrm>
            <a:off x="2643188" y="5786438"/>
            <a:ext cx="2214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nstantia" pitchFamily="18" charset="0"/>
              </a:rPr>
              <a:t>распространенный</a:t>
            </a:r>
          </a:p>
        </p:txBody>
      </p:sp>
      <p:sp>
        <p:nvSpPr>
          <p:cNvPr id="37896" name="TextBox 15"/>
          <p:cNvSpPr txBox="1">
            <a:spLocks noChangeArrowheads="1"/>
          </p:cNvSpPr>
          <p:nvPr/>
        </p:nvSpPr>
        <p:spPr bwMode="auto">
          <a:xfrm>
            <a:off x="5214938" y="5786438"/>
            <a:ext cx="1714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nstantia" pitchFamily="18" charset="0"/>
              </a:rPr>
              <a:t>субтотальный</a:t>
            </a:r>
          </a:p>
        </p:txBody>
      </p:sp>
      <p:sp>
        <p:nvSpPr>
          <p:cNvPr id="37897" name="TextBox 16"/>
          <p:cNvSpPr txBox="1">
            <a:spLocks noChangeArrowheads="1"/>
          </p:cNvSpPr>
          <p:nvPr/>
        </p:nvSpPr>
        <p:spPr bwMode="auto">
          <a:xfrm>
            <a:off x="7286625" y="5786438"/>
            <a:ext cx="1428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nstantia" pitchFamily="18" charset="0"/>
              </a:rPr>
              <a:t>тотальный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00063" y="548680"/>
            <a:ext cx="8229600" cy="951508"/>
          </a:xfrm>
          <a:prstGeom prst="rect">
            <a:avLst/>
          </a:prstGeom>
        </p:spPr>
        <p:txBody>
          <a:bodyPr lIns="0" rIns="0" bIns="0" anchor="b">
            <a:normAutofit fontScale="90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i="1" dirty="0">
                <a:latin typeface="+mj-lt"/>
                <a:ea typeface="+mj-ea"/>
                <a:cs typeface="+mj-cs"/>
              </a:rPr>
              <a:t>Маршрут распространения </a:t>
            </a:r>
            <a:r>
              <a:rPr lang="ru-RU" sz="3600" i="1" dirty="0" err="1">
                <a:latin typeface="+mj-lt"/>
                <a:ea typeface="+mj-ea"/>
                <a:cs typeface="+mj-cs"/>
              </a:rPr>
              <a:t>рефлюкса</a:t>
            </a:r>
            <a:r>
              <a:rPr lang="ru-RU" sz="3600" i="1" dirty="0">
                <a:latin typeface="+mj-lt"/>
                <a:ea typeface="+mj-ea"/>
                <a:cs typeface="+mj-cs"/>
              </a:rPr>
              <a:t> по МПВ при несостоятельном СПС</a:t>
            </a:r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88" y="1571625"/>
            <a:ext cx="4506912" cy="3500438"/>
          </a:xfrm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0" y="1643063"/>
            <a:ext cx="2868613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extBox 6"/>
          <p:cNvSpPr txBox="1">
            <a:spLocks noChangeArrowheads="1"/>
          </p:cNvSpPr>
          <p:nvPr/>
        </p:nvSpPr>
        <p:spPr bwMode="auto">
          <a:xfrm>
            <a:off x="1" y="5085184"/>
            <a:ext cx="15476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 err="1" smtClean="0">
                <a:latin typeface="Constantia" pitchFamily="18" charset="0"/>
              </a:rPr>
              <a:t>Проксима-льный</a:t>
            </a:r>
            <a:endParaRPr lang="ru-RU" dirty="0">
              <a:latin typeface="Constantia" pitchFamily="18" charset="0"/>
            </a:endParaRPr>
          </a:p>
        </p:txBody>
      </p:sp>
      <p:sp>
        <p:nvSpPr>
          <p:cNvPr id="38917" name="TextBox 7"/>
          <p:cNvSpPr txBox="1">
            <a:spLocks noChangeArrowheads="1"/>
          </p:cNvSpPr>
          <p:nvPr/>
        </p:nvSpPr>
        <p:spPr bwMode="auto">
          <a:xfrm>
            <a:off x="1500188" y="5085184"/>
            <a:ext cx="22145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latin typeface="Constantia" pitchFamily="18" charset="0"/>
              </a:rPr>
              <a:t>Р</a:t>
            </a:r>
            <a:r>
              <a:rPr lang="ru-RU" dirty="0" smtClean="0">
                <a:latin typeface="Constantia" pitchFamily="18" charset="0"/>
              </a:rPr>
              <a:t>аспространенный</a:t>
            </a:r>
            <a:endParaRPr lang="ru-RU" dirty="0">
              <a:latin typeface="Constantia" pitchFamily="18" charset="0"/>
            </a:endParaRPr>
          </a:p>
        </p:txBody>
      </p:sp>
      <p:sp>
        <p:nvSpPr>
          <p:cNvPr id="38918" name="Прямоугольник 8"/>
          <p:cNvSpPr>
            <a:spLocks noChangeArrowheads="1"/>
          </p:cNvSpPr>
          <p:nvPr/>
        </p:nvSpPr>
        <p:spPr bwMode="auto">
          <a:xfrm>
            <a:off x="3643313" y="5085184"/>
            <a:ext cx="17086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 err="1">
                <a:latin typeface="Constantia" pitchFamily="18" charset="0"/>
              </a:rPr>
              <a:t>С</a:t>
            </a:r>
            <a:r>
              <a:rPr lang="ru-RU" dirty="0" err="1" smtClean="0">
                <a:latin typeface="Constantia" pitchFamily="18" charset="0"/>
              </a:rPr>
              <a:t>убтотальный</a:t>
            </a:r>
            <a:endParaRPr lang="ru-RU" dirty="0">
              <a:latin typeface="Constantia" pitchFamily="18" charset="0"/>
            </a:endParaRPr>
          </a:p>
        </p:txBody>
      </p:sp>
      <p:sp>
        <p:nvSpPr>
          <p:cNvPr id="38919" name="TextBox 9"/>
          <p:cNvSpPr txBox="1">
            <a:spLocks noChangeArrowheads="1"/>
          </p:cNvSpPr>
          <p:nvPr/>
        </p:nvSpPr>
        <p:spPr bwMode="auto">
          <a:xfrm>
            <a:off x="5500688" y="5157192"/>
            <a:ext cx="1428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latin typeface="Constantia" pitchFamily="18" charset="0"/>
              </a:rPr>
              <a:t>Т</a:t>
            </a:r>
            <a:r>
              <a:rPr lang="ru-RU" dirty="0" smtClean="0">
                <a:latin typeface="Constantia" pitchFamily="18" charset="0"/>
              </a:rPr>
              <a:t>отальный</a:t>
            </a:r>
            <a:endParaRPr lang="ru-RU" dirty="0">
              <a:latin typeface="Constantia" pitchFamily="18" charset="0"/>
            </a:endParaRPr>
          </a:p>
        </p:txBody>
      </p:sp>
      <p:sp>
        <p:nvSpPr>
          <p:cNvPr id="38920" name="TextBox 10"/>
          <p:cNvSpPr txBox="1">
            <a:spLocks noChangeArrowheads="1"/>
          </p:cNvSpPr>
          <p:nvPr/>
        </p:nvSpPr>
        <p:spPr bwMode="auto">
          <a:xfrm>
            <a:off x="7072313" y="5157192"/>
            <a:ext cx="1428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latin typeface="Constantia" pitchFamily="18" charset="0"/>
              </a:rPr>
              <a:t>Л</a:t>
            </a:r>
            <a:r>
              <a:rPr lang="ru-RU" dirty="0" smtClean="0">
                <a:latin typeface="Constantia" pitchFamily="18" charset="0"/>
              </a:rPr>
              <a:t>окальный</a:t>
            </a:r>
            <a:endParaRPr lang="ru-RU" dirty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14500" y="1214438"/>
            <a:ext cx="4930775" cy="3708400"/>
          </a:xfrm>
        </p:spPr>
      </p:pic>
      <p:sp>
        <p:nvSpPr>
          <p:cNvPr id="39938" name="TextBox 4"/>
          <p:cNvSpPr txBox="1">
            <a:spLocks noChangeArrowheads="1"/>
          </p:cNvSpPr>
          <p:nvPr/>
        </p:nvSpPr>
        <p:spPr bwMode="auto">
          <a:xfrm>
            <a:off x="1143000" y="642938"/>
            <a:ext cx="76438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 dirty="0">
                <a:latin typeface="Calibri" pitchFamily="34" charset="0"/>
              </a:rPr>
              <a:t>Путь патологического распространения </a:t>
            </a:r>
            <a:r>
              <a:rPr lang="ru-RU" sz="2400" i="1" dirty="0" err="1">
                <a:latin typeface="Calibri" pitchFamily="34" charset="0"/>
              </a:rPr>
              <a:t>рефлюкс</a:t>
            </a:r>
            <a:r>
              <a:rPr lang="ru-RU" sz="2400" i="1" dirty="0" err="1">
                <a:latin typeface="Constantia" pitchFamily="18" charset="0"/>
              </a:rPr>
              <a:t>а</a:t>
            </a:r>
            <a:r>
              <a:rPr lang="ru-RU" sz="2400" i="1" dirty="0">
                <a:latin typeface="Constantia" pitchFamily="18" charset="0"/>
              </a:rPr>
              <a:t>  </a:t>
            </a:r>
          </a:p>
          <a:p>
            <a:endParaRPr lang="ru-RU" sz="2400" dirty="0">
              <a:latin typeface="Constantia" pitchFamily="18" charset="0"/>
            </a:endParaRPr>
          </a:p>
        </p:txBody>
      </p:sp>
      <p:sp>
        <p:nvSpPr>
          <p:cNvPr id="39939" name="TextBox 5"/>
          <p:cNvSpPr txBox="1">
            <a:spLocks noChangeArrowheads="1"/>
          </p:cNvSpPr>
          <p:nvPr/>
        </p:nvSpPr>
        <p:spPr bwMode="auto">
          <a:xfrm>
            <a:off x="571500" y="5500688"/>
            <a:ext cx="81391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nstantia" pitchFamily="18" charset="0"/>
              </a:rPr>
              <a:t>Верхний вено-венозный сброс с распространенным рефлюксом по  ЗДБПВ, </a:t>
            </a:r>
          </a:p>
          <a:p>
            <a:r>
              <a:rPr lang="ru-RU">
                <a:latin typeface="Constantia" pitchFamily="18" charset="0"/>
              </a:rPr>
              <a:t>С дренированием рефлюкса в междуглавый перфорант, частично в МПВ.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Смотри правильно!</a:t>
            </a:r>
            <a:endParaRPr lang="ru-RU" dirty="0"/>
          </a:p>
        </p:txBody>
      </p:sp>
      <p:pic>
        <p:nvPicPr>
          <p:cNvPr id="4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1268760"/>
            <a:ext cx="8352927" cy="5112568"/>
          </a:xfr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435280" cy="1442424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Российские клинические рекомендации  по диагностике и лечению хронических заболеваний вен (2013)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78886" y="1600200"/>
            <a:ext cx="319522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920875"/>
            <a:ext cx="3254347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443186"/>
          </a:xfrm>
        </p:spPr>
        <p:txBody>
          <a:bodyPr/>
          <a:lstStyle/>
          <a:p>
            <a:pPr algn="ctr"/>
            <a:r>
              <a:rPr lang="ru-RU" altLang="ru-RU" i="1" dirty="0" smtClean="0"/>
              <a:t>Хронические заболевания вен:</a:t>
            </a:r>
          </a:p>
        </p:txBody>
      </p:sp>
      <p:sp>
        <p:nvSpPr>
          <p:cNvPr id="1433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z="2800" b="1" dirty="0" smtClean="0"/>
              <a:t>Варикозная болезнь нижних конечностей</a:t>
            </a:r>
          </a:p>
          <a:p>
            <a:r>
              <a:rPr lang="ru-RU" altLang="ru-RU" sz="2800" b="1" dirty="0" err="1" smtClean="0"/>
              <a:t>Посттромботическая</a:t>
            </a:r>
            <a:r>
              <a:rPr lang="ru-RU" altLang="ru-RU" sz="2800" b="1" dirty="0" smtClean="0"/>
              <a:t> болезнь</a:t>
            </a:r>
          </a:p>
          <a:p>
            <a:r>
              <a:rPr lang="ru-RU" altLang="ru-RU" sz="2800" b="1" dirty="0" smtClean="0"/>
              <a:t>Варикозная болезнь органов малого таза</a:t>
            </a:r>
          </a:p>
          <a:p>
            <a:r>
              <a:rPr lang="ru-RU" altLang="ru-RU" sz="2800" b="1" dirty="0" smtClean="0"/>
              <a:t>Венозные </a:t>
            </a:r>
            <a:r>
              <a:rPr lang="ru-RU" altLang="ru-RU" sz="2800" b="1" dirty="0" err="1" smtClean="0"/>
              <a:t>ангиодисплазии</a:t>
            </a:r>
            <a:endParaRPr lang="ru-RU" altLang="ru-RU" sz="2800" b="1" dirty="0" smtClean="0">
              <a:latin typeface="Arial" charset="0"/>
            </a:endParaRPr>
          </a:p>
          <a:p>
            <a:r>
              <a:rPr lang="ru-RU" altLang="ru-RU" sz="2800" dirty="0" err="1" smtClean="0">
                <a:latin typeface="Arial" charset="0"/>
              </a:rPr>
              <a:t>Телеангиодисплазии</a:t>
            </a:r>
            <a:r>
              <a:rPr lang="ru-RU" altLang="ru-RU" sz="2800" dirty="0" smtClean="0">
                <a:latin typeface="Arial" charset="0"/>
              </a:rPr>
              <a:t> и ретикулярный </a:t>
            </a:r>
            <a:r>
              <a:rPr lang="ru-RU" altLang="ru-RU" sz="2800" dirty="0" err="1" smtClean="0">
                <a:latin typeface="Arial" charset="0"/>
              </a:rPr>
              <a:t>варикоз</a:t>
            </a:r>
            <a:endParaRPr lang="ru-RU" altLang="ru-RU" sz="2800" dirty="0" smtClean="0">
              <a:latin typeface="Arial" charset="0"/>
            </a:endParaRPr>
          </a:p>
          <a:p>
            <a:r>
              <a:rPr lang="ru-RU" altLang="ru-RU" sz="2800" dirty="0" err="1" smtClean="0">
                <a:latin typeface="Arial" charset="0"/>
              </a:rPr>
              <a:t>Флебопатия</a:t>
            </a:r>
            <a:endParaRPr lang="ru-RU" altLang="ru-RU" sz="2800" dirty="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60363"/>
            <a:ext cx="8229600" cy="1916509"/>
          </a:xfrm>
        </p:spPr>
        <p:txBody>
          <a:bodyPr/>
          <a:lstStyle/>
          <a:p>
            <a:pPr algn="ctr" eaLnBrk="1" hangingPunct="1"/>
            <a:r>
              <a:rPr lang="ru-RU" altLang="en-US" sz="3600" i="1" dirty="0" err="1" smtClean="0"/>
              <a:t>Инвазивные</a:t>
            </a:r>
            <a:r>
              <a:rPr lang="ru-RU" altLang="en-US" sz="3600" i="1" dirty="0" smtClean="0"/>
              <a:t> методы лечения варикозной болезни.  </a:t>
            </a:r>
            <a:br>
              <a:rPr lang="ru-RU" altLang="en-US" sz="3600" i="1" dirty="0" smtClean="0"/>
            </a:br>
            <a:r>
              <a:rPr lang="ru-RU" altLang="en-US" sz="3600" i="1" dirty="0" smtClean="0"/>
              <a:t>Что мы можем сейчас?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04863"/>
            <a:ext cx="8229600" cy="3805411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ru-RU" altLang="en-US" dirty="0" err="1" smtClean="0"/>
              <a:t>Флебэктомия</a:t>
            </a:r>
            <a:endParaRPr lang="ru-RU" altLang="en-US" dirty="0" smtClean="0"/>
          </a:p>
          <a:p>
            <a:pPr eaLnBrk="1" hangingPunct="1"/>
            <a:r>
              <a:rPr lang="ru-RU" altLang="en-US" dirty="0" smtClean="0"/>
              <a:t>Лазерная облитерация</a:t>
            </a:r>
          </a:p>
          <a:p>
            <a:pPr eaLnBrk="1" hangingPunct="1"/>
            <a:r>
              <a:rPr lang="ru-RU" altLang="en-US" dirty="0" smtClean="0"/>
              <a:t>Радиочастотная облитерация</a:t>
            </a:r>
          </a:p>
          <a:p>
            <a:pPr eaLnBrk="1" hangingPunct="1"/>
            <a:r>
              <a:rPr lang="ru-RU" altLang="en-US" dirty="0" err="1" smtClean="0"/>
              <a:t>Склерооблитерация</a:t>
            </a:r>
            <a:endParaRPr lang="ru-RU" altLang="en-US" dirty="0" smtClean="0"/>
          </a:p>
          <a:p>
            <a:pPr eaLnBrk="1" hangingPunct="1"/>
            <a:r>
              <a:rPr lang="ru-RU" altLang="en-US" dirty="0" smtClean="0"/>
              <a:t>Облитерация паром</a:t>
            </a:r>
          </a:p>
          <a:p>
            <a:pPr eaLnBrk="1" hangingPunct="1"/>
            <a:r>
              <a:rPr lang="ru-RU" altLang="en-US" dirty="0" smtClean="0"/>
              <a:t>Облитерация клеем (</a:t>
            </a:r>
            <a:r>
              <a:rPr lang="ru-RU" altLang="en-US" dirty="0" err="1" smtClean="0"/>
              <a:t>цианокрилатом</a:t>
            </a:r>
            <a:r>
              <a:rPr lang="ru-RU" altLang="en-US" dirty="0" smtClean="0"/>
              <a:t>)</a:t>
            </a:r>
          </a:p>
          <a:p>
            <a:pPr eaLnBrk="1" hangingPunct="1"/>
            <a:r>
              <a:rPr lang="en-US" altLang="en-US" dirty="0" smtClean="0"/>
              <a:t>CHIVA</a:t>
            </a:r>
          </a:p>
          <a:p>
            <a:pPr eaLnBrk="1" hangingPunct="1"/>
            <a:r>
              <a:rPr lang="en-US" altLang="en-US" dirty="0" smtClean="0"/>
              <a:t>ASVAL</a:t>
            </a:r>
            <a:endParaRPr lang="ru-RU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635918"/>
          </a:xfrm>
        </p:spPr>
        <p:txBody>
          <a:bodyPr>
            <a:normAutofit fontScale="90000"/>
          </a:bodyPr>
          <a:lstStyle/>
          <a:p>
            <a:pPr algn="ctr" eaLnBrk="1" hangingPunct="1"/>
            <a:endParaRPr lang="ru-RU" altLang="en-US" dirty="0" smtClea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088" y="2996952"/>
            <a:ext cx="756126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 err="1"/>
              <a:t>Флебэктомия</a:t>
            </a:r>
            <a:endParaRPr lang="ru-RU" sz="2800" dirty="0"/>
          </a:p>
          <a:p>
            <a:pPr>
              <a:defRPr/>
            </a:pPr>
            <a:endParaRPr lang="ru-RU" sz="2400" dirty="0"/>
          </a:p>
          <a:p>
            <a:pPr>
              <a:defRPr/>
            </a:pPr>
            <a:r>
              <a:rPr lang="ru-RU" sz="2400" dirty="0"/>
              <a:t>Комбинация хирургических способов, включающая:</a:t>
            </a:r>
            <a:br>
              <a:rPr lang="ru-RU" sz="2400" dirty="0"/>
            </a:br>
            <a:endParaRPr lang="ru-RU" sz="2400" dirty="0"/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400" dirty="0" err="1"/>
              <a:t>кроссэктомию</a:t>
            </a:r>
            <a:r>
              <a:rPr lang="ru-RU" sz="2400" dirty="0"/>
              <a:t> (перевязку БПВ/МПВ)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400" dirty="0" err="1"/>
              <a:t>стриппинг</a:t>
            </a:r>
            <a:r>
              <a:rPr lang="ru-RU" sz="2400" dirty="0"/>
              <a:t> (удаление стволов БПВ/МПВ)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400" dirty="0" err="1"/>
              <a:t>минифлебэктомию</a:t>
            </a:r>
            <a:r>
              <a:rPr lang="ru-RU" sz="2400" dirty="0"/>
              <a:t> расширенных притоков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400" dirty="0" err="1"/>
              <a:t>диссекцию</a:t>
            </a:r>
            <a:r>
              <a:rPr lang="ru-RU" sz="2400" dirty="0"/>
              <a:t> несостоятельных </a:t>
            </a:r>
            <a:r>
              <a:rPr lang="ru-RU" sz="2400" dirty="0" err="1"/>
              <a:t>перфорантов</a:t>
            </a:r>
            <a:endParaRPr lang="ru-RU" sz="2400" dirty="0"/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2400" dirty="0"/>
          </a:p>
        </p:txBody>
      </p:sp>
      <p:grpSp>
        <p:nvGrpSpPr>
          <p:cNvPr id="7" name="Group 26"/>
          <p:cNvGrpSpPr>
            <a:grpSpLocks/>
          </p:cNvGrpSpPr>
          <p:nvPr/>
        </p:nvGrpSpPr>
        <p:grpSpPr bwMode="auto">
          <a:xfrm>
            <a:off x="395288" y="188640"/>
            <a:ext cx="8375650" cy="2736304"/>
            <a:chOff x="378" y="1415"/>
            <a:chExt cx="5140" cy="1427"/>
          </a:xfrm>
        </p:grpSpPr>
        <p:grpSp>
          <p:nvGrpSpPr>
            <p:cNvPr id="8" name="Group 8"/>
            <p:cNvGrpSpPr>
              <a:grpSpLocks/>
            </p:cNvGrpSpPr>
            <p:nvPr/>
          </p:nvGrpSpPr>
          <p:grpSpPr bwMode="auto">
            <a:xfrm>
              <a:off x="390" y="1616"/>
              <a:ext cx="1576" cy="1226"/>
              <a:chOff x="1536" y="1492"/>
              <a:chExt cx="1296" cy="1008"/>
            </a:xfrm>
          </p:grpSpPr>
          <p:sp>
            <p:nvSpPr>
              <p:cNvPr id="18" name="Rectangle 9"/>
              <p:cNvSpPr>
                <a:spLocks noChangeArrowheads="1"/>
              </p:cNvSpPr>
              <p:nvPr/>
            </p:nvSpPr>
            <p:spPr bwMode="blackWhite">
              <a:xfrm>
                <a:off x="1536" y="1492"/>
                <a:ext cx="1296" cy="1008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tint val="20392"/>
                      <a:invGamma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ln w="38100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pic>
            <p:nvPicPr>
              <p:cNvPr id="19" name="Picture 10" descr="litigation-cx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584" y="1536"/>
                <a:ext cx="1200" cy="923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  <a:miter lim="800000"/>
                <a:headEnd/>
                <a:tailEnd/>
              </a:ln>
            </p:spPr>
          </p:pic>
        </p:grpSp>
        <p:grpSp>
          <p:nvGrpSpPr>
            <p:cNvPr id="9" name="Group 11"/>
            <p:cNvGrpSpPr>
              <a:grpSpLocks/>
            </p:cNvGrpSpPr>
            <p:nvPr/>
          </p:nvGrpSpPr>
          <p:grpSpPr bwMode="auto">
            <a:xfrm>
              <a:off x="2166" y="1616"/>
              <a:ext cx="1576" cy="1226"/>
              <a:chOff x="2880" y="1492"/>
              <a:chExt cx="1296" cy="1008"/>
            </a:xfrm>
          </p:grpSpPr>
          <p:sp>
            <p:nvSpPr>
              <p:cNvPr id="16" name="Rectangle 12"/>
              <p:cNvSpPr>
                <a:spLocks noChangeArrowheads="1"/>
              </p:cNvSpPr>
              <p:nvPr/>
            </p:nvSpPr>
            <p:spPr bwMode="blackWhite">
              <a:xfrm>
                <a:off x="2880" y="1492"/>
                <a:ext cx="1296" cy="1008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tint val="20392"/>
                      <a:invGamma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ln w="38100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pic>
            <p:nvPicPr>
              <p:cNvPr id="17" name="Picture 13" descr="stripping-cx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928" y="1536"/>
                <a:ext cx="1200" cy="923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  <a:miter lim="800000"/>
                <a:headEnd/>
                <a:tailEnd/>
              </a:ln>
            </p:spPr>
          </p:pic>
        </p:grpSp>
        <p:sp>
          <p:nvSpPr>
            <p:cNvPr id="10" name="Text Box 14"/>
            <p:cNvSpPr txBox="1">
              <a:spLocks noChangeArrowheads="1"/>
            </p:cNvSpPr>
            <p:nvPr/>
          </p:nvSpPr>
          <p:spPr bwMode="auto">
            <a:xfrm>
              <a:off x="378" y="1423"/>
              <a:ext cx="1540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 anchorCtr="1">
              <a:spAutoFit/>
            </a:bodyPr>
            <a:lstStyle/>
            <a:p>
              <a:pPr algn="ctr"/>
              <a:endParaRPr lang="ru-RU" sz="2200">
                <a:ea typeface="MS PGothic" pitchFamily="34" charset="-128"/>
              </a:endParaRPr>
            </a:p>
          </p:txBody>
        </p:sp>
        <p:sp>
          <p:nvSpPr>
            <p:cNvPr id="11" name="Text Box 15"/>
            <p:cNvSpPr txBox="1">
              <a:spLocks noChangeArrowheads="1"/>
            </p:cNvSpPr>
            <p:nvPr/>
          </p:nvSpPr>
          <p:spPr bwMode="auto">
            <a:xfrm>
              <a:off x="2158" y="1415"/>
              <a:ext cx="1636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 anchorCtr="1">
              <a:spAutoFit/>
            </a:bodyPr>
            <a:lstStyle/>
            <a:p>
              <a:pPr algn="ctr"/>
              <a:endParaRPr lang="ru-RU" sz="2200">
                <a:ea typeface="MS PGothic" pitchFamily="34" charset="-128"/>
              </a:endParaRPr>
            </a:p>
          </p:txBody>
        </p:sp>
        <p:sp>
          <p:nvSpPr>
            <p:cNvPr id="12" name="Text Box 16"/>
            <p:cNvSpPr txBox="1">
              <a:spLocks noChangeArrowheads="1"/>
            </p:cNvSpPr>
            <p:nvPr/>
          </p:nvSpPr>
          <p:spPr bwMode="auto">
            <a:xfrm>
              <a:off x="4082" y="1423"/>
              <a:ext cx="1296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 anchorCtr="1">
              <a:spAutoFit/>
            </a:bodyPr>
            <a:lstStyle/>
            <a:p>
              <a:pPr algn="ctr"/>
              <a:endParaRPr lang="ru-RU" sz="2200">
                <a:ea typeface="MS PGothic" pitchFamily="34" charset="-128"/>
              </a:endParaRPr>
            </a:p>
          </p:txBody>
        </p:sp>
        <p:grpSp>
          <p:nvGrpSpPr>
            <p:cNvPr id="13" name="Group 17"/>
            <p:cNvGrpSpPr>
              <a:grpSpLocks/>
            </p:cNvGrpSpPr>
            <p:nvPr/>
          </p:nvGrpSpPr>
          <p:grpSpPr bwMode="auto">
            <a:xfrm>
              <a:off x="3942" y="1615"/>
              <a:ext cx="1576" cy="1226"/>
              <a:chOff x="3848" y="1476"/>
              <a:chExt cx="1576" cy="1226"/>
            </a:xfrm>
          </p:grpSpPr>
          <p:sp>
            <p:nvSpPr>
              <p:cNvPr id="14" name="Rectangle 18"/>
              <p:cNvSpPr>
                <a:spLocks noChangeArrowheads="1"/>
              </p:cNvSpPr>
              <p:nvPr/>
            </p:nvSpPr>
            <p:spPr bwMode="blackWhite">
              <a:xfrm>
                <a:off x="3848" y="1476"/>
                <a:ext cx="1576" cy="1226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tint val="20392"/>
                      <a:invGamma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ln w="38100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graphicFrame>
            <p:nvGraphicFramePr>
              <p:cNvPr id="15" name="Object 2"/>
              <p:cNvGraphicFramePr>
                <a:graphicFrameLocks noChangeAspect="1"/>
              </p:cNvGraphicFramePr>
              <p:nvPr/>
            </p:nvGraphicFramePr>
            <p:xfrm>
              <a:off x="3894" y="1529"/>
              <a:ext cx="1485" cy="1121"/>
            </p:xfrm>
            <a:graphic>
              <a:graphicData uri="http://schemas.openxmlformats.org/presentationml/2006/ole">
                <p:oleObj spid="_x0000_s6146" name="Photo Editor Photo" r:id="rId5" imgW="10295238" imgH="10488489" progId="">
                  <p:embed/>
                </p:oleObj>
              </a:graphicData>
            </a:graphic>
          </p:graphicFrame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7926"/>
          </a:xfrm>
        </p:spPr>
        <p:txBody>
          <a:bodyPr>
            <a:normAutofit fontScale="90000"/>
          </a:bodyPr>
          <a:lstStyle/>
          <a:p>
            <a:pPr algn="ctr" eaLnBrk="1" hangingPunct="1"/>
            <a:endParaRPr lang="ru-RU" altLang="en-US" dirty="0" smtClea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088" y="476673"/>
            <a:ext cx="7561262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 err="1"/>
              <a:t>Термооблитерация</a:t>
            </a:r>
            <a:r>
              <a:rPr lang="ru-RU" sz="2800" dirty="0"/>
              <a:t> </a:t>
            </a:r>
            <a:br>
              <a:rPr lang="ru-RU" sz="2800" dirty="0"/>
            </a:br>
            <a:r>
              <a:rPr lang="ru-RU" sz="2000" dirty="0"/>
              <a:t>(лазерная, радиочастотная, паром)</a:t>
            </a:r>
          </a:p>
          <a:p>
            <a:pPr>
              <a:defRPr/>
            </a:pPr>
            <a:endParaRPr lang="ru-RU" sz="2400" dirty="0"/>
          </a:p>
          <a:p>
            <a:pPr>
              <a:defRPr/>
            </a:pPr>
            <a:r>
              <a:rPr lang="ru-RU" sz="2400" dirty="0"/>
              <a:t>Комбинация хирургических способов, включающая:</a:t>
            </a:r>
            <a:br>
              <a:rPr lang="ru-RU" sz="2400" dirty="0"/>
            </a:br>
            <a:endParaRPr lang="ru-RU" sz="2400" dirty="0"/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400" dirty="0"/>
              <a:t>термическое воздействие на ствол БПВ/МПВ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400" dirty="0" err="1"/>
              <a:t>минифлебэктомию</a:t>
            </a:r>
            <a:r>
              <a:rPr lang="ru-RU" sz="2400" dirty="0"/>
              <a:t> расширенных притоков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400" dirty="0" err="1"/>
              <a:t>диссекцию</a:t>
            </a:r>
            <a:r>
              <a:rPr lang="ru-RU" sz="2400" dirty="0"/>
              <a:t>/облитерацию несостоятельных </a:t>
            </a:r>
            <a:r>
              <a:rPr lang="ru-RU" sz="2400" dirty="0" err="1"/>
              <a:t>перфорантов</a:t>
            </a:r>
            <a:endParaRPr lang="ru-RU" sz="2400" dirty="0"/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2400" dirty="0"/>
          </a:p>
        </p:txBody>
      </p:sp>
      <p:pic>
        <p:nvPicPr>
          <p:cNvPr id="59" name="Picture 2" descr="http://medtown.ru/d_use/3592_117574_a_1343295009.jpg"/>
          <p:cNvPicPr>
            <a:picLocks noChangeAspect="1" noChangeArrowheads="1"/>
          </p:cNvPicPr>
          <p:nvPr/>
        </p:nvPicPr>
        <p:blipFill>
          <a:blip r:embed="rId2" cstate="print"/>
          <a:srcRect l="9523"/>
          <a:stretch>
            <a:fillRect/>
          </a:stretch>
        </p:blipFill>
        <p:spPr bwMode="auto">
          <a:xfrm>
            <a:off x="1115616" y="3933056"/>
            <a:ext cx="295232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Содержимое 6" descr="Рисунок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60032" y="3933056"/>
            <a:ext cx="3312368" cy="201213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7926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endParaRPr lang="ru-RU" altLang="en-US" dirty="0" smtClea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31840" y="908720"/>
            <a:ext cx="5472534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 smtClean="0"/>
              <a:t>                    </a:t>
            </a:r>
            <a:r>
              <a:rPr lang="ru-RU" sz="2800" dirty="0" err="1" smtClean="0"/>
              <a:t>Склерооблитерация</a:t>
            </a:r>
            <a:r>
              <a:rPr lang="ru-RU" sz="2800" dirty="0" smtClean="0"/>
              <a:t> </a:t>
            </a:r>
            <a:r>
              <a:rPr lang="ru-RU" sz="2800" dirty="0"/>
              <a:t/>
            </a:r>
            <a:br>
              <a:rPr lang="ru-RU" sz="2800" dirty="0"/>
            </a:br>
            <a:endParaRPr lang="ru-RU" sz="2400" dirty="0"/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400" dirty="0" err="1"/>
              <a:t>микропенная</a:t>
            </a:r>
            <a:r>
              <a:rPr lang="ru-RU" sz="2400" dirty="0"/>
              <a:t> облитерация стволов БПВ/МПВ</a:t>
            </a:r>
          </a:p>
          <a:p>
            <a:pPr algn="ctr">
              <a:spcAft>
                <a:spcPts val="600"/>
              </a:spcAft>
              <a:defRPr/>
            </a:pPr>
            <a:r>
              <a:rPr lang="ru-RU" sz="2400" dirty="0"/>
              <a:t>и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400" dirty="0" err="1"/>
              <a:t>склерозирование</a:t>
            </a:r>
            <a:r>
              <a:rPr lang="ru-RU" sz="2400" dirty="0"/>
              <a:t> расширенных притоков</a:t>
            </a:r>
          </a:p>
          <a:p>
            <a:pPr>
              <a:defRPr/>
            </a:pPr>
            <a:endParaRPr lang="ru-RU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266700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3282</TotalTime>
  <Words>906</Words>
  <Application>Microsoft Office PowerPoint</Application>
  <PresentationFormat>Экран (4:3)</PresentationFormat>
  <Paragraphs>233</Paragraphs>
  <Slides>35</Slides>
  <Notes>6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7" baseType="lpstr">
      <vt:lpstr>Тема Office</vt:lpstr>
      <vt:lpstr>Photo Editor Photo</vt:lpstr>
      <vt:lpstr>Диагностические критерии отбора для оперативного лечения варикозной болезни</vt:lpstr>
      <vt:lpstr>Слайд 2</vt:lpstr>
      <vt:lpstr>Слайд 3</vt:lpstr>
      <vt:lpstr>Российские клинические рекомендации  по диагностике и лечению хронических заболеваний вен (2013)</vt:lpstr>
      <vt:lpstr>Хронические заболевания вен:</vt:lpstr>
      <vt:lpstr>Инвазивные методы лечения варикозной болезни.   Что мы можем сейчас?</vt:lpstr>
      <vt:lpstr>Слайд 7</vt:lpstr>
      <vt:lpstr>Слайд 8</vt:lpstr>
      <vt:lpstr> </vt:lpstr>
      <vt:lpstr>Хирургия 20-ый  век</vt:lpstr>
      <vt:lpstr>Хирургия                                                                              Хирургия  20 век                                21 век                                                                                    Хирургия   20 век                21 век</vt:lpstr>
      <vt:lpstr>Хирургия 21 век</vt:lpstr>
      <vt:lpstr>Международный междисциплинарный консенсус по венозной анатомической номенклатуре, (VEIN-TERM),  Journal of Vascular Surgery 2009</vt:lpstr>
      <vt:lpstr>Слайд 14</vt:lpstr>
      <vt:lpstr> Схематическое изображение гемодинамической роли клапанов СФС (Pieri, 1995)  TV - терминальный клапан PTV - претерминальный клапан  SSV - супрасафенный клапан ISV - инфрасафенный клапан </vt:lpstr>
      <vt:lpstr>Паховое венозное сплетение</vt:lpstr>
      <vt:lpstr>Слайд 17</vt:lpstr>
      <vt:lpstr>Особенности анатомического строения проксимального сегмента МПВ   </vt:lpstr>
      <vt:lpstr>Особенности анатомического строения проксимального сегмента МПВ </vt:lpstr>
      <vt:lpstr>Перфорантные вены </vt:lpstr>
      <vt:lpstr>Перфоранты</vt:lpstr>
      <vt:lpstr>Типы взаиморасположения БПВ и ее переднего притока на бедре                                     (Стойко Ю.М., Мазайшвили К.В., Чен В.И.,  2008)</vt:lpstr>
      <vt:lpstr>Анатомические особенности  строения СФС  (Шевченко Ю.Л., Стойко Ю.М., Мазайшвили К.В.,  2010)</vt:lpstr>
      <vt:lpstr>Слайд 24</vt:lpstr>
      <vt:lpstr>Анатомическая классификация вариантов строения терминального отдела МПВ (Шевченко Ю.Л., Стойко Ю.М., Мазайшвили К.В.,  2010)</vt:lpstr>
      <vt:lpstr>Оснащение </vt:lpstr>
      <vt:lpstr>  Цели УЗДС вен:</vt:lpstr>
      <vt:lpstr>Задачи УЗДС  в диагностике варикозной болезни</vt:lpstr>
      <vt:lpstr>Выявление рефлюкса</vt:lpstr>
      <vt:lpstr>Выявление рефлюкса в венах нижних конечностей</vt:lpstr>
      <vt:lpstr>Источники рефлюкса</vt:lpstr>
      <vt:lpstr>Маршрут распространения рефлюкса по БПВ при несостоятельном СФС</vt:lpstr>
      <vt:lpstr>Слайд 33</vt:lpstr>
      <vt:lpstr>Слайд 34</vt:lpstr>
      <vt:lpstr>Смотри правильно!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Дуплексное сканирование вен при ХЗВ</dc:title>
  <dc:creator>Намсалма</dc:creator>
  <cp:lastModifiedBy>User</cp:lastModifiedBy>
  <cp:revision>295</cp:revision>
  <dcterms:created xsi:type="dcterms:W3CDTF">2015-02-09T05:12:28Z</dcterms:created>
  <dcterms:modified xsi:type="dcterms:W3CDTF">2017-03-06T16:10:56Z</dcterms:modified>
</cp:coreProperties>
</file>