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401" r:id="rId2"/>
    <p:sldId id="262" r:id="rId3"/>
    <p:sldId id="270" r:id="rId4"/>
    <p:sldId id="300" r:id="rId5"/>
    <p:sldId id="301" r:id="rId6"/>
    <p:sldId id="302" r:id="rId7"/>
    <p:sldId id="303" r:id="rId8"/>
    <p:sldId id="304" r:id="rId9"/>
    <p:sldId id="264" r:id="rId10"/>
    <p:sldId id="308" r:id="rId11"/>
    <p:sldId id="309" r:id="rId12"/>
    <p:sldId id="288" r:id="rId13"/>
    <p:sldId id="265" r:id="rId14"/>
    <p:sldId id="266" r:id="rId15"/>
    <p:sldId id="267" r:id="rId16"/>
    <p:sldId id="268" r:id="rId17"/>
    <p:sldId id="269" r:id="rId18"/>
    <p:sldId id="276" r:id="rId19"/>
    <p:sldId id="275" r:id="rId20"/>
    <p:sldId id="294" r:id="rId21"/>
    <p:sldId id="271" r:id="rId22"/>
    <p:sldId id="277" r:id="rId23"/>
    <p:sldId id="281" r:id="rId24"/>
    <p:sldId id="310" r:id="rId25"/>
    <p:sldId id="274" r:id="rId26"/>
    <p:sldId id="284" r:id="rId27"/>
    <p:sldId id="285" r:id="rId28"/>
    <p:sldId id="40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86" autoAdjust="0"/>
  </p:normalViewPr>
  <p:slideViewPr>
    <p:cSldViewPr>
      <p:cViewPr varScale="1">
        <p:scale>
          <a:sx n="85" d="100"/>
          <a:sy n="85" d="100"/>
        </p:scale>
        <p:origin x="158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2D59-0892-4DB6-A553-A849ACF1963C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A3D36-D17B-4EC4-AB42-318A2D700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1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b="0" i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51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CFF2F732-EE54-4588-BFF2-5966DBBDD54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52525" y="685800"/>
            <a:ext cx="4498975" cy="3375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324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94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4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47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30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4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3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7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48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15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5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5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34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081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18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8818DBC5-B566-48A3-A10F-7B20B68BCB6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273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6C62327E-2FA8-4145-9CAD-CE732CB0AC3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30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10D18F4B-E6FB-4309-B7E0-398B4CA6FA2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8789" name="Rectangle 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52525" y="685800"/>
            <a:ext cx="4498975" cy="3375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90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B0E13B56-8E37-42D8-8FA2-A5C854436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476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73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9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10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9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6EF85FB7-0D61-4E76-BD0F-70D3ABFF768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52525" y="685800"/>
            <a:ext cx="4498975" cy="3375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324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4E88B2AC-68D9-4269-B355-1C502C218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40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25CF7CF1-DC14-4B75-AD43-5E4D2AA8C37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30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375182BE-F5C9-4659-A8D3-35861B2A98A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352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B0ECA6AB-F6A3-441C-8504-15153C2CD9B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511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768A0E4F-FA33-4184-A18A-4D9CFFFEF24A}" type="slidenum">
              <a:rPr lang="ru-RU" altLang="ru-RU" sz="120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pPr algn="r"/>
              <a:t>5</a:t>
            </a:fld>
            <a:endParaRPr lang="ru-RU" altLang="ru-RU" sz="120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1444C6CB-61B3-485E-9CB5-529FD6055267}" type="slidenum">
              <a:rPr lang="ru-RU" altLang="ru-RU" sz="120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pPr algn="r"/>
              <a:t>5</a:t>
            </a:fld>
            <a:endParaRPr lang="ru-RU" altLang="ru-RU" sz="120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3015" name="Rectangle 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405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3F374A2E-FDF6-4184-8305-6A3804E758A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30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3545F7C3-14F2-49DE-AA2C-F93AFD4BF5D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6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352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3D1B3919-E265-4422-A310-2555BDB99C92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6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511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9771FF40-C9C4-4CCA-89E3-144FF6F91D28}" type="slidenum">
              <a:rPr lang="ru-RU" altLang="ru-RU" sz="120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pPr algn="r"/>
              <a:t>6</a:t>
            </a:fld>
            <a:endParaRPr lang="ru-RU" altLang="ru-RU" sz="120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9A6C8976-8518-4733-8577-B1FBE666CF47}" type="slidenum">
              <a:rPr lang="ru-RU" altLang="ru-RU" sz="120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pPr algn="r"/>
              <a:t>6</a:t>
            </a:fld>
            <a:endParaRPr lang="ru-RU" altLang="ru-RU" sz="120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5063" name="Rectangle 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853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457795A6-D698-4934-A228-2A18763E40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30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41FCCC22-9A4B-4F23-9FC4-97AFE506049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352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93B73811-1F86-4BEB-B1D1-B9A7810C5C1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511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6A08778D-C2FA-4944-8E87-186E9F13A7D6}" type="slidenum">
              <a:rPr lang="ru-RU" altLang="ru-RU" sz="120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pPr algn="r"/>
              <a:t>7</a:t>
            </a:fld>
            <a:endParaRPr lang="ru-RU" altLang="ru-RU" sz="120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A9006C13-CB18-499E-A8BB-F96C239030FE}" type="slidenum">
              <a:rPr lang="ru-RU" altLang="ru-RU" sz="120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pPr algn="r"/>
              <a:t>7</a:t>
            </a:fld>
            <a:endParaRPr lang="ru-RU" altLang="ru-RU" sz="120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7111" name="Rectangle 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01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B2C8937D-22FD-429C-929E-68936801456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30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2489A6A2-DD0A-4E32-829C-930A9E46D7AA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352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65D90537-39FC-4281-B82A-06137FB2991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 algn="r"/>
              <a:t>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511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3F6583B6-4D74-4279-8344-EEDC1CB0BE41}" type="slidenum">
              <a:rPr lang="ru-RU" altLang="ru-RU" sz="120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pPr algn="r"/>
              <a:t>8</a:t>
            </a:fld>
            <a:endParaRPr lang="ru-RU" altLang="ru-RU" sz="120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F7A69225-46C1-4791-9559-D17194BE145E}" type="slidenum">
              <a:rPr lang="ru-RU" altLang="ru-RU" sz="1200">
                <a:solidFill>
                  <a:srgbClr val="000000"/>
                </a:solidFill>
                <a:ea typeface="DejaVu Sans" pitchFamily="32" charset="0"/>
                <a:cs typeface="DejaVu Sans" pitchFamily="32" charset="0"/>
              </a:rPr>
              <a:pPr algn="r"/>
              <a:t>8</a:t>
            </a:fld>
            <a:endParaRPr lang="ru-RU" altLang="ru-RU" sz="1200">
              <a:solidFill>
                <a:srgbClr val="000000"/>
              </a:solidFill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49159" name="Rectangle 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83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3D36-D17B-4EC4-AB42-318A2D7008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8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901CECCD-3848-41AC-893D-D6F5692D09B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2" charset="0"/>
                <a:cs typeface="DejaVu Sans" pitchFamily="32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fld id="{186F4DB2-6C31-43AA-837F-46432D3BFEA3}" type="slidenum">
              <a:rPr lang="ru-RU" altLang="ru-RU" sz="1200">
                <a:solidFill>
                  <a:srgbClr val="000000"/>
                </a:solidFill>
                <a:ea typeface="WenQuanYi Micro Hei" charset="-122"/>
              </a:rPr>
              <a:pPr algn="r"/>
              <a:t>10</a:t>
            </a:fld>
            <a:endParaRPr lang="ru-RU" altLang="ru-RU" sz="1200">
              <a:solidFill>
                <a:srgbClr val="000000"/>
              </a:solidFill>
              <a:ea typeface="WenQuanYi Micro Hei" charset="-122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11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7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1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22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0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3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0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8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3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1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5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1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0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0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31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учреждение высшего профессионального образования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«Красноярский государственный медицинский университет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имени профессора В. Ф. Войно-Ясенецкого»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травматологии, ортопедии и нейрохирургии с курсом ПО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кафедры: ДМН, Профессор Шнякин Павел Геннадьевич</a:t>
            </a: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Кафедральный руководитель: ДМН, Профессор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Гатиатулин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Равиль Рафаилович </a:t>
            </a: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Кл. ординатор 1 года обучения</a:t>
            </a:r>
          </a:p>
          <a:p>
            <a:pPr marL="0" indent="0" algn="r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Мухаммадиев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Санджар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Анварджонович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28" descr="andry_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1174648" cy="23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4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57200" y="117475"/>
            <a:ext cx="8229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700"/>
              </a:spcBef>
            </a:pPr>
            <a:r>
              <a:rPr lang="ru-RU" altLang="ru-RU" sz="2800">
                <a:solidFill>
                  <a:srgbClr val="000000"/>
                </a:solidFill>
              </a:rPr>
              <a:t>Повреждения при политравме всегда являются следствием высокоэнергетического воздействия, и поэтому, как правило, отличаются </a:t>
            </a:r>
            <a:r>
              <a:rPr lang="ru-RU" altLang="ru-RU" sz="2800" b="1" u="sng">
                <a:solidFill>
                  <a:srgbClr val="000000"/>
                </a:solidFill>
              </a:rPr>
              <a:t>полиморфизмом и тяжестью</a:t>
            </a:r>
            <a:r>
              <a:rPr lang="ru-RU" altLang="ru-RU" sz="280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33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439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79512" y="402779"/>
            <a:ext cx="8108030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200" dirty="0">
                <a:solidFill>
                  <a:srgbClr val="FFFF00"/>
                </a:solidFill>
              </a:rPr>
              <a:t>«Золотой   час» </a:t>
            </a:r>
            <a:r>
              <a:rPr lang="ru-RU" altLang="ru-RU" sz="1200" dirty="0">
                <a:solidFill>
                  <a:schemeClr val="tx1"/>
                </a:solidFill>
              </a:rPr>
              <a:t>- период   относительной компенсации,   когда   кровопотеря еще не превысила 700—1000 мл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«Светлый промежуток» - когда внутричерепные и внутримозговые гематомы еще невелики и не сдавливают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головной мозг, сознание пострадавшего не утрачено.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27" y="1340768"/>
            <a:ext cx="4825082" cy="24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8958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466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Концепция «золотого часа»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7262982" cy="43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Организация и мероприятия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проходимости дыхательных путей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Остановка наружного кровотечения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Транспортировка в специализированный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травмоцентр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оказания специализированной помощи в стационаре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Травмоцентр</a:t>
            </a:r>
            <a:r>
              <a:rPr lang="ru-RU" dirty="0"/>
              <a:t> 1 уровня</a:t>
            </a:r>
          </a:p>
          <a:p>
            <a:r>
              <a:rPr lang="ru-RU" dirty="0" err="1"/>
              <a:t>Травмоцентр</a:t>
            </a:r>
            <a:r>
              <a:rPr lang="ru-RU" dirty="0"/>
              <a:t> 2 уровня</a:t>
            </a:r>
          </a:p>
          <a:p>
            <a:r>
              <a:rPr lang="ru-RU" dirty="0" err="1"/>
              <a:t>Травмоцентр</a:t>
            </a:r>
            <a:r>
              <a:rPr lang="ru-RU" dirty="0"/>
              <a:t> 3 уровня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оказания помощи на месте происшествия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Сортировка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Неотложная помощь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Срочная помощь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Несрочная помощь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Умершие.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Эвакуация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1-я очередь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2-я очередь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3-я очередь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4-я очередь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Неотложная помощь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Первичное обследование: АВС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airway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дыхательные пути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breathing)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дыхание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circulation)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кровообращение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*С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catastrophic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haemorrage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наружное кровотечение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** перелом шейного отдела позвоночника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«А» - Обеспечение проходимости ВДП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«В» - Дача кислорода или ИВЛ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«С»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Инфузия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кровезаменителей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* Остановка наружного кровотечения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** Иммобилизация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Организация стационарной специализированной медицинской помощи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Травмоцентры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 уровня – возможность лечения большинства пострадавших и стабилизации жизненно важных функций для дальнейшей эвакуации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Травмоцентры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уровня – обладают всеми возможностями для лечения пострадавших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политравмой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не имеют в своем составе врачей всех специальностей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Травмоцентры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уровня – могут оказать помощь всем пострадавшим и имеют в составе всех специалистов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Диагностика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Общие проявления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Сознание</a:t>
            </a:r>
          </a:p>
          <a:p>
            <a:r>
              <a:rPr lang="ru-RU" dirty="0"/>
              <a:t>Нарушения дыхания</a:t>
            </a:r>
          </a:p>
          <a:p>
            <a:r>
              <a:rPr lang="ru-RU" dirty="0"/>
              <a:t>Нарушения  кровообращения</a:t>
            </a:r>
          </a:p>
          <a:p>
            <a:r>
              <a:rPr lang="ru-RU" dirty="0"/>
              <a:t>Нарушения движений</a:t>
            </a:r>
          </a:p>
          <a:p>
            <a:r>
              <a:rPr lang="ru-RU" dirty="0"/>
              <a:t>Кровотечения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Местные изменения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Шкала </a:t>
            </a:r>
            <a:r>
              <a:rPr lang="en-US" dirty="0"/>
              <a:t> AIS – abbreviated injury scale </a:t>
            </a:r>
            <a:r>
              <a:rPr lang="ru-RU" dirty="0"/>
              <a:t>(сокращенная шкала повреждений)</a:t>
            </a:r>
          </a:p>
          <a:p>
            <a:r>
              <a:rPr lang="ru-RU" dirty="0"/>
              <a:t>Шкала </a:t>
            </a:r>
            <a:r>
              <a:rPr lang="en-US" dirty="0"/>
              <a:t>ISS – injury severity score </a:t>
            </a:r>
            <a:r>
              <a:rPr lang="ru-RU" dirty="0"/>
              <a:t>(шкала тяжести повреждений)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Бальная оценка тяжести травмы по шкале </a:t>
            </a:r>
            <a:r>
              <a:rPr lang="en-US" sz="4400" dirty="0"/>
              <a:t>AIS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 балл – легкая травма</a:t>
            </a:r>
          </a:p>
          <a:p>
            <a:r>
              <a:rPr lang="ru-RU" dirty="0"/>
              <a:t>2 балла – средней тяжести</a:t>
            </a:r>
          </a:p>
          <a:p>
            <a:r>
              <a:rPr lang="ru-RU" dirty="0"/>
              <a:t>3 балла –  тяжелая, без угрозы для жизни</a:t>
            </a:r>
          </a:p>
          <a:p>
            <a:r>
              <a:rPr lang="ru-RU" dirty="0"/>
              <a:t>4  балла – тяжелая с угрозой для жизни </a:t>
            </a:r>
          </a:p>
          <a:p>
            <a:r>
              <a:rPr lang="ru-RU" dirty="0"/>
              <a:t>5  баллов – крайне тяжелая, выживание сомнительно</a:t>
            </a:r>
          </a:p>
          <a:p>
            <a:r>
              <a:rPr lang="ru-RU" dirty="0"/>
              <a:t>6  баллов – повреждения не совместимые с жизнью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тяжести травмы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051513"/>
              </p:ext>
            </p:extLst>
          </p:nvPr>
        </p:nvGraphicFramePr>
        <p:xfrm>
          <a:off x="844246" y="1147482"/>
          <a:ext cx="6711951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Вид повреждения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  <a:r>
                        <a:rPr lang="en-US" dirty="0"/>
                        <a:t>  AIS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Баллы</a:t>
                      </a:r>
                      <a:r>
                        <a:rPr lang="en-US" dirty="0"/>
                        <a:t>   ISS</a:t>
                      </a:r>
                      <a:endParaRPr lang="ru-RU" dirty="0"/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Сотрясение</a:t>
                      </a:r>
                      <a:r>
                        <a:rPr lang="ru-RU" baseline="0" dirty="0"/>
                        <a:t> головного  мозга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Внутричерепная гематома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Перелом позвонка </a:t>
                      </a:r>
                      <a:r>
                        <a:rPr lang="ru-RU" dirty="0" err="1"/>
                        <a:t>неосложненный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Перелом позвонка осложненный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Перелом ключицы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Разрыв аорты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75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Ушиб почки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Разрыв почки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Перелом плечевой</a:t>
                      </a:r>
                      <a:r>
                        <a:rPr lang="ru-RU" baseline="0" dirty="0"/>
                        <a:t> кости</a:t>
                      </a:r>
                      <a:endParaRPr lang="ru-RU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Перелом надколенника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Множественный переломы костей таза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Политравма</a:t>
            </a:r>
            <a:r>
              <a:rPr lang="ru-RU" sz="3200" dirty="0"/>
              <a:t> – определения: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i="1" dirty="0" err="1"/>
              <a:t>Политравма</a:t>
            </a:r>
            <a:r>
              <a:rPr lang="ru-RU" altLang="ru-RU" sz="2000" dirty="0"/>
              <a:t> – сборное понятие, включающее множественные, сочетанные и комбинированные повреждения. </a:t>
            </a:r>
          </a:p>
          <a:p>
            <a:pPr marL="0" indent="0">
              <a:buNone/>
            </a:pPr>
            <a:endParaRPr lang="ru-RU" sz="2000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Множественная травма – несколько повреждений в одной системе органов (напр. множественные переломы костей голени). </a:t>
            </a:r>
          </a:p>
          <a:p>
            <a:r>
              <a:rPr lang="ru-RU" dirty="0"/>
              <a:t> Сочетанная травма – повреждения в разных системах органов (переломы + черепно-мозговая травма, переломы + повреждение печени). </a:t>
            </a:r>
          </a:p>
          <a:p>
            <a:r>
              <a:rPr lang="ru-RU" dirty="0"/>
              <a:t> Комбинированная травма – сочетание повреждений с различным механизмом травмы (перелом + ожог).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838D9-32F6-4009-974F-CF0DAFA9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тяжести </a:t>
            </a:r>
            <a:r>
              <a:rPr lang="ru-RU" dirty="0" err="1"/>
              <a:t>политравмы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AD15EB7-4A53-49EF-ADBD-F9BE053580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2993681"/>
              </p:ext>
            </p:extLst>
          </p:nvPr>
        </p:nvGraphicFramePr>
        <p:xfrm>
          <a:off x="457200" y="1920874"/>
          <a:ext cx="3826768" cy="425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384">
                  <a:extLst>
                    <a:ext uri="{9D8B030D-6E8A-4147-A177-3AD203B41FA5}">
                      <a16:colId xmlns:a16="http://schemas.microsoft.com/office/drawing/2014/main" val="3378480418"/>
                    </a:ext>
                  </a:extLst>
                </a:gridCol>
                <a:gridCol w="1913384">
                  <a:extLst>
                    <a:ext uri="{9D8B030D-6E8A-4147-A177-3AD203B41FA5}">
                      <a16:colId xmlns:a16="http://schemas.microsoft.com/office/drawing/2014/main" val="764986251"/>
                    </a:ext>
                  </a:extLst>
                </a:gridCol>
              </a:tblGrid>
              <a:tr h="1086279">
                <a:tc>
                  <a:txBody>
                    <a:bodyPr/>
                    <a:lstStyle/>
                    <a:p>
                      <a:r>
                        <a:rPr lang="ru-RU" dirty="0"/>
                        <a:t>Тяжесть травмы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Баллы по </a:t>
                      </a:r>
                      <a:r>
                        <a:rPr lang="en-US" dirty="0"/>
                        <a:t>ISS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87671"/>
                  </a:ext>
                </a:extLst>
              </a:tr>
              <a:tr h="629352">
                <a:tc>
                  <a:txBody>
                    <a:bodyPr/>
                    <a:lstStyle/>
                    <a:p>
                      <a:r>
                        <a:rPr lang="ru-RU" dirty="0"/>
                        <a:t>Незначительная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Менее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854149"/>
                  </a:ext>
                </a:extLst>
              </a:tr>
              <a:tr h="629352">
                <a:tc>
                  <a:txBody>
                    <a:bodyPr/>
                    <a:lstStyle/>
                    <a:p>
                      <a:r>
                        <a:rPr lang="ru-RU" dirty="0"/>
                        <a:t>Умеренная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47817"/>
                  </a:ext>
                </a:extLst>
              </a:tr>
              <a:tr h="629352">
                <a:tc>
                  <a:txBody>
                    <a:bodyPr/>
                    <a:lstStyle/>
                    <a:p>
                      <a:r>
                        <a:rPr lang="ru-RU" dirty="0"/>
                        <a:t>Тяжелая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723"/>
                  </a:ext>
                </a:extLst>
              </a:tr>
              <a:tr h="629352">
                <a:tc>
                  <a:txBody>
                    <a:bodyPr/>
                    <a:lstStyle/>
                    <a:p>
                      <a:r>
                        <a:rPr lang="ru-RU" dirty="0"/>
                        <a:t>Пограничная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95270"/>
                  </a:ext>
                </a:extLst>
              </a:tr>
              <a:tr h="629352">
                <a:tc>
                  <a:txBody>
                    <a:bodyPr/>
                    <a:lstStyle/>
                    <a:p>
                      <a:r>
                        <a:rPr lang="ru-RU" dirty="0"/>
                        <a:t>Экстремальная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Более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82978"/>
                  </a:ext>
                </a:extLst>
              </a:tr>
            </a:tbl>
          </a:graphicData>
        </a:graphic>
      </p:graphicFrame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E8B55F-0EA7-47F0-A4E8-DBF31C0F6C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16016" y="2055813"/>
            <a:ext cx="3150393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7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0667" y="116632"/>
            <a:ext cx="8229600" cy="1082384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Шкала ком Глазго </a:t>
            </a:r>
          </a:p>
        </p:txBody>
      </p:sp>
      <p:pic>
        <p:nvPicPr>
          <p:cNvPr id="2050" name="Picture 2" descr="C:\Users\user\Downloads\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79512" y="1199016"/>
            <a:ext cx="5398337" cy="5398337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661005" y="2132856"/>
            <a:ext cx="3452192" cy="3790020"/>
          </a:xfrm>
        </p:spPr>
        <p:txBody>
          <a:bodyPr>
            <a:normAutofit/>
          </a:bodyPr>
          <a:lstStyle/>
          <a:p>
            <a:r>
              <a:rPr lang="ru-RU" dirty="0"/>
              <a:t>15 – ясное сознание</a:t>
            </a:r>
          </a:p>
          <a:p>
            <a:r>
              <a:rPr lang="ru-RU" dirty="0"/>
              <a:t>13-14 – умеренное оглушение</a:t>
            </a:r>
          </a:p>
          <a:p>
            <a:r>
              <a:rPr lang="ru-RU" dirty="0"/>
              <a:t>11-12 – глубокое оглушение</a:t>
            </a:r>
          </a:p>
          <a:p>
            <a:r>
              <a:rPr lang="ru-RU" dirty="0"/>
              <a:t>9-10 – сопор</a:t>
            </a:r>
          </a:p>
          <a:p>
            <a:r>
              <a:rPr lang="ru-RU" dirty="0"/>
              <a:t>7-8 – кома умеренная</a:t>
            </a:r>
          </a:p>
          <a:p>
            <a:r>
              <a:rPr lang="ru-RU" dirty="0"/>
              <a:t>5-6 – кома глубокая</a:t>
            </a:r>
          </a:p>
          <a:p>
            <a:r>
              <a:rPr lang="ru-RU" dirty="0"/>
              <a:t>3-4 – кома запредельная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Оценка результатов тестирования по шкале </a:t>
            </a:r>
            <a:r>
              <a:rPr lang="en-US" sz="4000" dirty="0"/>
              <a:t>APACHE II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97025" y="3321844"/>
            <a:ext cx="51720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DC – damage control (</a:t>
            </a:r>
            <a:r>
              <a:rPr lang="ru-RU" dirty="0"/>
              <a:t>контроль повреждений)</a:t>
            </a:r>
          </a:p>
          <a:p>
            <a:pPr>
              <a:buNone/>
            </a:pPr>
            <a:r>
              <a:rPr lang="en-US" dirty="0"/>
              <a:t>DCS – damage control surgery  (</a:t>
            </a:r>
            <a:r>
              <a:rPr lang="ru-RU" dirty="0"/>
              <a:t>контроль повреждений внутренних органов)</a:t>
            </a:r>
          </a:p>
          <a:p>
            <a:pPr>
              <a:buNone/>
            </a:pPr>
            <a:r>
              <a:rPr lang="en-US" dirty="0"/>
              <a:t>DCO – damage control orthopedics (</a:t>
            </a:r>
            <a:r>
              <a:rPr lang="ru-RU" dirty="0"/>
              <a:t>контроль повреждений ОДС)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28996" y="1928802"/>
            <a:ext cx="5043598" cy="320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1"/>
          <p:cNvSpPr txBox="1">
            <a:spLocks noChangeArrowheads="1"/>
          </p:cNvSpPr>
          <p:nvPr/>
        </p:nvSpPr>
        <p:spPr bwMode="auto">
          <a:xfrm>
            <a:off x="250825" y="2420938"/>
            <a:ext cx="8523288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48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4000"/>
              </a:lnSpc>
            </a:pPr>
            <a:r>
              <a:rPr lang="ru-RU" altLang="ru-RU" sz="2400" b="1" dirty="0">
                <a:solidFill>
                  <a:schemeClr val="tx1"/>
                </a:solidFill>
              </a:rPr>
              <a:t>Главный принцип</a:t>
            </a:r>
          </a:p>
          <a:p>
            <a:pPr algn="ctr">
              <a:lnSpc>
                <a:spcPct val="94000"/>
              </a:lnSpc>
            </a:pPr>
            <a:r>
              <a:rPr lang="ru-RU" altLang="ru-RU" sz="2400" b="1" dirty="0">
                <a:solidFill>
                  <a:schemeClr val="tx1"/>
                </a:solidFill>
              </a:rPr>
              <a:t>-</a:t>
            </a:r>
          </a:p>
          <a:p>
            <a:pPr algn="ctr">
              <a:lnSpc>
                <a:spcPct val="94000"/>
              </a:lnSpc>
            </a:pPr>
            <a:r>
              <a:rPr lang="ru-RU" altLang="ru-RU" sz="2400" b="1" dirty="0">
                <a:solidFill>
                  <a:schemeClr val="tx1"/>
                </a:solidFill>
              </a:rPr>
              <a:t>минимизация хирургической травмы, которая может усугубить нестабильность состояния пострадавшего !!!!</a:t>
            </a:r>
          </a:p>
        </p:txBody>
      </p:sp>
      <p:sp>
        <p:nvSpPr>
          <p:cNvPr id="117763" name="Rectangle 2"/>
          <p:cNvSpPr>
            <a:spLocks noChangeArrowheads="1"/>
          </p:cNvSpPr>
          <p:nvPr/>
        </p:nvSpPr>
        <p:spPr bwMode="auto">
          <a:xfrm>
            <a:off x="684213" y="404813"/>
            <a:ext cx="7848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4000"/>
              </a:lnSpc>
            </a:pPr>
            <a:r>
              <a:rPr lang="ru-RU" altLang="ru-RU" sz="2400" b="1" dirty="0" err="1">
                <a:solidFill>
                  <a:schemeClr val="tx1"/>
                </a:solidFill>
              </a:rPr>
              <a:t>Damage</a:t>
            </a:r>
            <a:r>
              <a:rPr lang="ru-RU" altLang="ru-RU" sz="2400" b="1" dirty="0">
                <a:solidFill>
                  <a:schemeClr val="tx1"/>
                </a:solidFill>
              </a:rPr>
              <a:t> Control (“контроль повреждений”) –  тактика </a:t>
            </a:r>
            <a:r>
              <a:rPr lang="ru-RU" altLang="ru-RU" sz="2400" b="1" u="sng" dirty="0">
                <a:solidFill>
                  <a:schemeClr val="tx1"/>
                </a:solidFill>
              </a:rPr>
              <a:t>ЭТАПНОГО</a:t>
            </a:r>
            <a:r>
              <a:rPr lang="ru-RU" altLang="ru-RU" sz="2400" b="1" dirty="0">
                <a:solidFill>
                  <a:schemeClr val="tx1"/>
                </a:solidFill>
              </a:rPr>
              <a:t> хирургического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212195477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Лечение пациента с тяжелой сочетанной скелетной травмой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06" y="2594775"/>
            <a:ext cx="4518106" cy="304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932040" y="2018913"/>
            <a:ext cx="3155566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sz="4400" dirty="0"/>
              <a:t>Критерии </a:t>
            </a:r>
            <a:r>
              <a:rPr lang="ru-RU" sz="4400" dirty="0" err="1"/>
              <a:t>политравмы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Тяжелое, крайне тяжелое, критическое состояние (шок, кома, ОДН, ОСН, терминальное состояние)</a:t>
            </a:r>
          </a:p>
          <a:p>
            <a:r>
              <a:rPr lang="ru-RU" dirty="0"/>
              <a:t>Тяжелая или крайне тяжелая травма</a:t>
            </a:r>
          </a:p>
          <a:p>
            <a:r>
              <a:rPr lang="ru-RU" dirty="0"/>
              <a:t>Нуждаемость в проведении реанимационных и хирургических мероприятий, направленных на  сохранение жизни</a:t>
            </a:r>
          </a:p>
          <a:p>
            <a:r>
              <a:rPr lang="ru-RU" dirty="0"/>
              <a:t>Нуждаемость в многопрофильном высокотехнологичном восстановительном лечении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Классификация операций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Неотложные – спасение жизни</a:t>
            </a:r>
          </a:p>
          <a:p>
            <a:r>
              <a:rPr lang="ru-RU" dirty="0"/>
              <a:t>Срочные – стабилизация жизненно-важных функций и профилактика опасных для жизни осложнений</a:t>
            </a:r>
          </a:p>
          <a:p>
            <a:r>
              <a:rPr lang="ru-RU" dirty="0"/>
              <a:t>Отсроченные – профилактика тяжелых неопасных для жизни осложнений</a:t>
            </a:r>
          </a:p>
          <a:p>
            <a:r>
              <a:rPr lang="ru-RU" dirty="0"/>
              <a:t>Плановые – восстановление структуры и функции поврежденных органов и систем организма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D60124AC-FEDD-48B3-9897-BF170F41F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Список литературы:</a:t>
            </a:r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BB890F0B-5493-4634-888B-007F2C6C4B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dirty="0"/>
              <a:t>1. Клинические рекомендации: Сочетанная и множественная травма, сопровождающаяся шоком (</a:t>
            </a:r>
            <a:r>
              <a:rPr lang="ru-RU" altLang="ru-RU" dirty="0" err="1"/>
              <a:t>Политравма</a:t>
            </a:r>
            <a:r>
              <a:rPr lang="ru-RU" altLang="ru-RU" dirty="0"/>
              <a:t>) - 2022г.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dirty="0"/>
              <a:t>2.</a:t>
            </a:r>
            <a:r>
              <a:rPr lang="ru-RU" altLang="ru-RU" dirty="0">
                <a:latin typeface="REG"/>
              </a:rPr>
              <a:t> Об утверждении Порядка оказания медицинской помощи взрослому населению по профилю «анестезиология и реаниматология»: приказ Минздрава РФ от 15 ноября 2019 г. № 919н.</a:t>
            </a:r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321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7562" y="1259681"/>
            <a:ext cx="7694966" cy="52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008063"/>
            <a:ext cx="8524875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42938" y="252413"/>
            <a:ext cx="820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</a:rPr>
              <a:t>Дорожно-транспортные происшествия</a:t>
            </a:r>
          </a:p>
        </p:txBody>
      </p:sp>
    </p:spTree>
    <p:extLst>
      <p:ext uri="{BB962C8B-B14F-4D97-AF65-F5344CB8AC3E}">
        <p14:creationId xmlns:p14="http://schemas.microsoft.com/office/powerpoint/2010/main" val="4031510406"/>
      </p:ext>
    </p:extLst>
  </p:cSld>
  <p:clrMapOvr>
    <a:masterClrMapping/>
  </p:clrMapOvr>
  <p:transition advTm="3481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355600" y="241300"/>
            <a:ext cx="820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</a:rPr>
              <a:t>Суицидальные попытки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38250"/>
            <a:ext cx="8572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156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079500"/>
            <a:ext cx="854233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55600" y="284163"/>
            <a:ext cx="820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</a:rPr>
              <a:t>Производственная травма</a:t>
            </a:r>
          </a:p>
        </p:txBody>
      </p:sp>
    </p:spTree>
    <p:extLst>
      <p:ext uri="{BB962C8B-B14F-4D97-AF65-F5344CB8AC3E}">
        <p14:creationId xmlns:p14="http://schemas.microsoft.com/office/powerpoint/2010/main" val="34540658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46138"/>
            <a:ext cx="7704138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57188" y="284163"/>
            <a:ext cx="820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</a:rPr>
              <a:t>Техногенные катастрофы</a:t>
            </a:r>
          </a:p>
        </p:txBody>
      </p:sp>
    </p:spTree>
    <p:extLst>
      <p:ext uri="{BB962C8B-B14F-4D97-AF65-F5344CB8AC3E}">
        <p14:creationId xmlns:p14="http://schemas.microsoft.com/office/powerpoint/2010/main" val="20519525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16038"/>
            <a:ext cx="84201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55600" y="325438"/>
            <a:ext cx="820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</a:rPr>
              <a:t>Террористические акты</a:t>
            </a:r>
          </a:p>
        </p:txBody>
      </p:sp>
    </p:spTree>
    <p:extLst>
      <p:ext uri="{BB962C8B-B14F-4D97-AF65-F5344CB8AC3E}">
        <p14:creationId xmlns:p14="http://schemas.microsoft.com/office/powerpoint/2010/main" val="20219310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Летальность при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политравме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результате ДТП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50% погибают на месте происшествия от тяжелых несовместимых с жизнью повреждений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30% погибают в течении 1-3 часов после травмы от ее непосредственных осложнений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20% умирают в течении ближайших 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различных осложнений травматической болезни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24398</TotalTime>
  <Words>876</Words>
  <Application>Microsoft Office PowerPoint</Application>
  <PresentationFormat>Экран (4:3)</PresentationFormat>
  <Paragraphs>214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REG</vt:lpstr>
      <vt:lpstr>Times New Roman</vt:lpstr>
      <vt:lpstr>Wingdings 3</vt:lpstr>
      <vt:lpstr>Ион</vt:lpstr>
      <vt:lpstr> Федеральное государственное бюджетное образовательное                 учреждение высшего профессионального образования        «Красноярский государственный медицинский университет                       имени профессора В. Ф. Войно-Ясенецкого»</vt:lpstr>
      <vt:lpstr>Политравма – определения: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Летальность при политравме в результате ДТП</vt:lpstr>
      <vt:lpstr>Презентация PowerPoint</vt:lpstr>
      <vt:lpstr>Презентация PowerPoint</vt:lpstr>
      <vt:lpstr>Концепция «золотого часа»</vt:lpstr>
      <vt:lpstr>Организация и мероприятия</vt:lpstr>
      <vt:lpstr>Организация оказания помощи на месте происшествия</vt:lpstr>
      <vt:lpstr>Неотложная помощь</vt:lpstr>
      <vt:lpstr>Организация стационарной специализированной медицинской помощи</vt:lpstr>
      <vt:lpstr>Диагностика</vt:lpstr>
      <vt:lpstr>Бальная оценка тяжести травмы по шкале AIS</vt:lpstr>
      <vt:lpstr>Оценка тяжести травмы</vt:lpstr>
      <vt:lpstr>Оценка тяжести политравмы</vt:lpstr>
      <vt:lpstr>Шкала ком Глазго </vt:lpstr>
      <vt:lpstr>Оценка результатов тестирования по шкале APACHE II</vt:lpstr>
      <vt:lpstr>Стратегия</vt:lpstr>
      <vt:lpstr>Презентация PowerPoint</vt:lpstr>
      <vt:lpstr>Лечение пациента с тяжелой сочетанной скелетной травмой</vt:lpstr>
      <vt:lpstr>Критерии политравмы</vt:lpstr>
      <vt:lpstr>Классификация операций</vt:lpstr>
      <vt:lpstr>Список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ПОЛИТРАВМА</dc:title>
  <dc:creator>user</dc:creator>
  <cp:lastModifiedBy>User</cp:lastModifiedBy>
  <cp:revision>112</cp:revision>
  <dcterms:created xsi:type="dcterms:W3CDTF">2016-11-05T09:17:17Z</dcterms:created>
  <dcterms:modified xsi:type="dcterms:W3CDTF">2024-06-09T05:20:45Z</dcterms:modified>
</cp:coreProperties>
</file>