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62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E1FF60-0431-44C3-A798-5AE497CB7041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C026E3-DC20-4398-ACF0-9197ECEF07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555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altLang="ru-RU" smtClean="0"/>
              <a:t>Добавьте «обучения» после «ординатор 1-го года»</a:t>
            </a:r>
          </a:p>
        </p:txBody>
      </p:sp>
      <p:sp>
        <p:nvSpPr>
          <p:cNvPr id="41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02FF280F-2CE6-44FC-A19F-2D1051508DCC}" type="slidenum">
              <a:rPr lang="ru-RU" altLang="ru-RU" smtClean="0"/>
              <a:pPr/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36463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166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60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0163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4479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3479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21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844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1528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039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8787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35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ABD6B6-9406-4EA6-985A-B0A7BBDCD908}" type="datetimeFigureOut">
              <a:rPr lang="ru-RU" smtClean="0"/>
              <a:t>06.06.2022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3FBD0-A13B-4B21-A679-89D3CB0A76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487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rcid.org/0000-0001-7538-385X" TargetMode="External"/><Relationship Id="rId3" Type="http://schemas.openxmlformats.org/officeDocument/2006/relationships/hyperlink" Target="https://doi.org/10.1148/rg.2021200069" TargetMode="External"/><Relationship Id="rId7" Type="http://schemas.openxmlformats.org/officeDocument/2006/relationships/hyperlink" Target="https://orcid.org/0000-0001-5254-1181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orcid.org/0000-0002-4439-6970" TargetMode="External"/><Relationship Id="rId5" Type="http://schemas.openxmlformats.org/officeDocument/2006/relationships/image" Target="../media/image1.png"/><Relationship Id="rId10" Type="http://schemas.openxmlformats.org/officeDocument/2006/relationships/image" Target="../media/image2.png"/><Relationship Id="rId4" Type="http://schemas.openxmlformats.org/officeDocument/2006/relationships/hyperlink" Target="https://orcid.org/0000-0002-3303-8318" TargetMode="External"/><Relationship Id="rId9" Type="http://schemas.openxmlformats.org/officeDocument/2006/relationships/hyperlink" Target="https://pubs.rsna.org/journal/radiographics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ctrTitle"/>
          </p:nvPr>
        </p:nvSpPr>
        <p:spPr>
          <a:xfrm>
            <a:off x="0" y="3713019"/>
            <a:ext cx="6788727" cy="3144982"/>
          </a:xfrm>
        </p:spPr>
        <p:txBody>
          <a:bodyPr>
            <a:normAutofit/>
          </a:bodyPr>
          <a:lstStyle/>
          <a:p>
            <a:pPr algn="l"/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r>
              <a:rPr lang="ru-RU" altLang="ru-RU" sz="2000" dirty="0" smtClean="0"/>
              <a:t/>
            </a:r>
            <a:br>
              <a:rPr lang="ru-RU" altLang="ru-RU" sz="2000" dirty="0" smtClean="0"/>
            </a:br>
            <a:endParaRPr lang="ru-RU" altLang="ru-RU" sz="2000" dirty="0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67644" y="2017586"/>
            <a:ext cx="9144000" cy="2308225"/>
          </a:xfrm>
        </p:spPr>
        <p:txBody>
          <a:bodyPr rtlCol="0">
            <a:normAutofit fontScale="85000" lnSpcReduction="20000"/>
          </a:bodyPr>
          <a:lstStyle/>
          <a:p>
            <a:r>
              <a:rPr lang="ru-RU" sz="5400" b="1" dirty="0" err="1"/>
              <a:t>Мультимодальная</a:t>
            </a:r>
            <a:r>
              <a:rPr lang="ru-RU" sz="5400" b="1" dirty="0"/>
              <a:t> визуализация транспозиции магистральных </a:t>
            </a:r>
            <a:r>
              <a:rPr lang="ru-RU" sz="5400" b="1" dirty="0" smtClean="0"/>
              <a:t>артерий</a:t>
            </a:r>
            <a:endParaRPr lang="en-US" sz="5400" b="1" dirty="0" smtClean="0"/>
          </a:p>
          <a:p>
            <a:r>
              <a:rPr lang="ru-RU" sz="5400" b="1" dirty="0" smtClean="0"/>
              <a:t>Часть 4</a:t>
            </a:r>
            <a:endParaRPr lang="ru-RU" sz="5400" b="1" dirty="0"/>
          </a:p>
        </p:txBody>
      </p:sp>
      <p:sp>
        <p:nvSpPr>
          <p:cNvPr id="3076" name="Прямоугольник 3"/>
          <p:cNvSpPr>
            <a:spLocks noChangeArrowheads="1"/>
          </p:cNvSpPr>
          <p:nvPr/>
        </p:nvSpPr>
        <p:spPr bwMode="auto">
          <a:xfrm>
            <a:off x="292100" y="0"/>
            <a:ext cx="11495088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300" dirty="0"/>
              <a:t>Федеральное государственное бюджетное образовательное учреждение высшего образования "Красноярский государственный медицинский университет имени профессора В.Ф. </a:t>
            </a:r>
            <a:r>
              <a:rPr lang="ru-RU" altLang="ru-RU" sz="2300" dirty="0" err="1"/>
              <a:t>Войно-Ясенецкого</a:t>
            </a:r>
            <a:r>
              <a:rPr lang="ru-RU" altLang="ru-RU" sz="2300" dirty="0"/>
              <a:t>" Министерства здравоохранения Российской Федерации</a:t>
            </a:r>
            <a:br>
              <a:rPr lang="ru-RU" altLang="ru-RU" sz="2300" dirty="0"/>
            </a:br>
            <a:r>
              <a:rPr lang="ru-RU" altLang="ru-RU" sz="2300" dirty="0"/>
              <a:t> Кафедра лучевой диагностики ИПО </a:t>
            </a:r>
          </a:p>
        </p:txBody>
      </p:sp>
      <p:sp>
        <p:nvSpPr>
          <p:cNvPr id="5" name="Подзаголовок 2">
            <a:extLst>
              <a:ext uri="{FF2B5EF4-FFF2-40B4-BE49-F238E27FC236}"/>
            </a:extLst>
          </p:cNvPr>
          <p:cNvSpPr txBox="1">
            <a:spLocks/>
          </p:cNvSpPr>
          <p:nvPr/>
        </p:nvSpPr>
        <p:spPr>
          <a:xfrm>
            <a:off x="7939088" y="5503863"/>
            <a:ext cx="3848100" cy="1147762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ru-RU" b="1" dirty="0" smtClean="0"/>
              <a:t>Выполнил: врач-ординатор 1-го </a:t>
            </a:r>
            <a:r>
              <a:rPr lang="ru-RU" b="1" dirty="0" err="1" smtClean="0"/>
              <a:t>го</a:t>
            </a:r>
            <a:r>
              <a:rPr lang="az-Cyrl-AZ" b="1" dirty="0" smtClean="0"/>
              <a:t>д</a:t>
            </a:r>
            <a:r>
              <a:rPr lang="ru-RU" b="1" dirty="0" smtClean="0"/>
              <a:t>а  кафедры лучевой диагностики ИПО</a:t>
            </a:r>
          </a:p>
          <a:p>
            <a:pPr algn="r" fontAlgn="auto">
              <a:spcAft>
                <a:spcPts val="0"/>
              </a:spcAft>
              <a:defRPr/>
            </a:pPr>
            <a:r>
              <a:rPr lang="ru-RU" b="1" dirty="0" smtClean="0"/>
              <a:t>                                   Николаев Н.М.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39710" y="5161267"/>
            <a:ext cx="4855464" cy="138499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Arzu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en-US" alt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Canan</a:t>
            </a:r>
            <a:r>
              <a:rPr lang="en-US" altLang="ru-RU" b="1" dirty="0" smtClean="0">
                <a:solidFill>
                  <a:srgbClr val="000000"/>
                </a:solidFill>
                <a:latin typeface="Open Sans"/>
              </a:rPr>
              <a:t>, Ravi </a:t>
            </a:r>
            <a:r>
              <a:rPr lang="en-US" altLang="ru-RU" b="1" dirty="0" err="1" smtClean="0">
                <a:solidFill>
                  <a:srgbClr val="000000"/>
                </a:solidFill>
                <a:latin typeface="Open Sans"/>
              </a:rPr>
              <a:t>Ashwath</a:t>
            </a:r>
            <a:r>
              <a:rPr lang="en-US" altLang="ru-RU" b="1" dirty="0" smtClean="0">
                <a:solidFill>
                  <a:srgbClr val="000000"/>
                </a:solidFill>
                <a:latin typeface="Open Sans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ru-RU" b="1" dirty="0" err="1" smtClean="0">
                <a:solidFill>
                  <a:srgbClr val="000000"/>
                </a:solidFill>
                <a:latin typeface="Open Sans"/>
              </a:rPr>
              <a:t>Prachi</a:t>
            </a:r>
            <a:r>
              <a:rPr lang="en-US" altLang="ru-RU" b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ru-RU" b="1" dirty="0" err="1" smtClean="0">
                <a:solidFill>
                  <a:srgbClr val="000000"/>
                </a:solidFill>
                <a:latin typeface="Open Sans"/>
              </a:rPr>
              <a:t>P.Agarwal</a:t>
            </a:r>
            <a:r>
              <a:rPr lang="en-US" altLang="ru-RU" b="1" dirty="0" smtClean="0">
                <a:solidFill>
                  <a:srgbClr val="000000"/>
                </a:solidFill>
                <a:latin typeface="Open Sans"/>
              </a:rPr>
              <a:t>, Christopher Francois, </a:t>
            </a:r>
            <a:r>
              <a:rPr lang="en-US" altLang="ru-RU" b="1" dirty="0" err="1" smtClean="0">
                <a:solidFill>
                  <a:srgbClr val="000000"/>
                </a:solidFill>
                <a:latin typeface="Open Sans"/>
              </a:rPr>
              <a:t>Prabhakar</a:t>
            </a:r>
            <a:r>
              <a:rPr lang="en-US" altLang="ru-RU" b="1" dirty="0" smtClean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altLang="ru-RU" b="1" dirty="0" err="1" smtClean="0">
                <a:solidFill>
                  <a:srgbClr val="000000"/>
                </a:solidFill>
                <a:latin typeface="Open Sans"/>
              </a:rPr>
              <a:t>Rajiah</a:t>
            </a:r>
            <a:endParaRPr kumimoji="0" lang="en-US" altLang="ru-RU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Published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ru-RU" altLang="ru-RU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Online</a:t>
            </a:r>
            <a:r>
              <a:rPr kumimoji="0" lang="ru-RU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:</a:t>
            </a:r>
            <a:r>
              <a:rPr kumimoji="0" lang="en-US" alt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kumimoji="0" lang="ru-RU" altLang="ru-RU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Jan</a:t>
            </a: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 22 2021</a:t>
            </a:r>
            <a:endParaRPr kumimoji="0" lang="en-US" alt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rgbClr val="AC012B"/>
                </a:solidFill>
                <a:effectLst/>
                <a:latin typeface="Open Sans"/>
                <a:hlinkClick r:id="rId3"/>
              </a:rPr>
              <a:t>https://doi.org/10.1148/rg.2021200069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Open Sans"/>
            </a:endParaRPr>
          </a:p>
        </p:txBody>
      </p:sp>
      <p:pic>
        <p:nvPicPr>
          <p:cNvPr id="1026" name="Picture 2" descr="https://pubs.rsna.org/templates/jsp/images/orcid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69976" y="4649662"/>
            <a:ext cx="6069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ttps://pubs.rsna.org/templates/jsp/images/orcid.png">
            <a:hlinkClick r:id="rId6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827526" y="4649662"/>
            <a:ext cx="6069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pubs.rsna.org/templates/jsp/images/orcid.png">
            <a:hlinkClick r:id="rId7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246876" y="4649662"/>
            <a:ext cx="6069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https://pubs.rsna.org/templates/jsp/images/orcid.png">
            <a:hlinkClick r:id="rId8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9275826" y="4649662"/>
            <a:ext cx="60693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ttps://pubs.rsna.org/pb-assets/images/logos/RadioGraphics_logo-1516662132517.pn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710" y="4501184"/>
            <a:ext cx="3695700" cy="58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0562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9587"/>
          </a:xfrm>
        </p:spPr>
        <p:txBody>
          <a:bodyPr/>
          <a:lstStyle/>
          <a:p>
            <a:pPr algn="ctr"/>
            <a:r>
              <a:rPr lang="ru-RU" b="1" dirty="0" smtClean="0"/>
              <a:t>МРТ-изображение у </a:t>
            </a:r>
            <a:r>
              <a:rPr lang="ru-RU" b="1" dirty="0"/>
              <a:t>пациента </a:t>
            </a:r>
            <a:r>
              <a:rPr lang="ru-RU" b="1" dirty="0" smtClean="0"/>
              <a:t>с КТМС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385799"/>
            <a:ext cx="5538978" cy="5234490"/>
          </a:xfrm>
        </p:spPr>
      </p:pic>
      <p:sp>
        <p:nvSpPr>
          <p:cNvPr id="5" name="Прямоугольник 4"/>
          <p:cNvSpPr/>
          <p:nvPr/>
        </p:nvSpPr>
        <p:spPr>
          <a:xfrm>
            <a:off x="838200" y="2895523"/>
            <a:ext cx="455066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i="0" dirty="0" smtClean="0">
                <a:solidFill>
                  <a:srgbClr val="000000"/>
                </a:solidFill>
                <a:effectLst/>
                <a:latin typeface="Open Sans"/>
              </a:rPr>
              <a:t>Аорта, расположенная кпереди и слева от ствола легочной артерии.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03921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7160" y="0"/>
            <a:ext cx="11856720" cy="1325563"/>
          </a:xfrm>
        </p:spPr>
        <p:txBody>
          <a:bodyPr/>
          <a:lstStyle/>
          <a:p>
            <a:r>
              <a:rPr lang="ru-RU" b="1" dirty="0" smtClean="0"/>
              <a:t>Аксиальное МРТ-изображение у пациента с КТМС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43" y="1243584"/>
            <a:ext cx="6568137" cy="5422424"/>
          </a:xfrm>
        </p:spPr>
      </p:pic>
      <p:sp>
        <p:nvSpPr>
          <p:cNvPr id="5" name="Прямоугольник 4"/>
          <p:cNvSpPr/>
          <p:nvPr/>
        </p:nvSpPr>
        <p:spPr>
          <a:xfrm>
            <a:off x="308000" y="2923744"/>
            <a:ext cx="49469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000000"/>
                </a:solidFill>
                <a:latin typeface="Open Sans"/>
              </a:rPr>
              <a:t>Л</a:t>
            </a:r>
            <a:r>
              <a:rPr lang="ru-RU" sz="3200" b="0" i="0" dirty="0" smtClean="0">
                <a:solidFill>
                  <a:srgbClr val="000000"/>
                </a:solidFill>
                <a:effectLst/>
                <a:latin typeface="Open Sans"/>
              </a:rPr>
              <a:t>евое предсердие, </a:t>
            </a:r>
          </a:p>
          <a:p>
            <a:r>
              <a:rPr lang="ru-RU" sz="3200" b="0" i="0" dirty="0" smtClean="0">
                <a:solidFill>
                  <a:srgbClr val="000000"/>
                </a:solidFill>
                <a:effectLst/>
                <a:latin typeface="Open Sans"/>
              </a:rPr>
              <a:t>соединенное с морфологически правым желудочком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51170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60119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/>
              <a:t>МРТ-изображение у пациента с КТМС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624328"/>
            <a:ext cx="4337304" cy="3552634"/>
          </a:xfrm>
        </p:spPr>
        <p:txBody>
          <a:bodyPr/>
          <a:lstStyle/>
          <a:p>
            <a:r>
              <a:rPr lang="ru-RU" dirty="0"/>
              <a:t>ЛЖ, соединенный с ПП </a:t>
            </a:r>
            <a:r>
              <a:rPr lang="ru-RU" dirty="0" smtClean="0"/>
              <a:t>и стволом легочной артерии.</a:t>
            </a:r>
          </a:p>
          <a:p>
            <a:r>
              <a:rPr lang="ru-RU" dirty="0" smtClean="0"/>
              <a:t>ПЖ </a:t>
            </a:r>
            <a:r>
              <a:rPr lang="ru-RU" dirty="0"/>
              <a:t>соединен с </a:t>
            </a:r>
            <a:r>
              <a:rPr lang="ru-RU" dirty="0" smtClean="0"/>
              <a:t>аортой.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512" y="950102"/>
            <a:ext cx="5534406" cy="5696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443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406" y="1"/>
            <a:ext cx="10515600" cy="813994"/>
          </a:xfrm>
        </p:spPr>
        <p:txBody>
          <a:bodyPr/>
          <a:lstStyle/>
          <a:p>
            <a:pPr algn="ctr"/>
            <a:r>
              <a:rPr lang="ru-RU" b="1" dirty="0" smtClean="0"/>
              <a:t>МРТ-видеофрагмент у пациента с КТМС</a:t>
            </a:r>
            <a:endParaRPr lang="ru-RU" dirty="0"/>
          </a:p>
        </p:txBody>
      </p:sp>
      <p:pic>
        <p:nvPicPr>
          <p:cNvPr id="4" name="rg200069suppm1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7534" y="813995"/>
            <a:ext cx="7735887" cy="4351338"/>
          </a:xfrm>
        </p:spPr>
      </p:pic>
      <p:sp>
        <p:nvSpPr>
          <p:cNvPr id="5" name="Прямоугольник 4"/>
          <p:cNvSpPr/>
          <p:nvPr/>
        </p:nvSpPr>
        <p:spPr>
          <a:xfrm>
            <a:off x="174466" y="5548390"/>
            <a:ext cx="11841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Open Sans"/>
              </a:rPr>
              <a:t>М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Open Sans"/>
              </a:rPr>
              <a:t>орфологический ПЖ, соединенный с ЛП,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Open Sans"/>
              </a:rPr>
              <a:t>трикуспидальным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Open Sans"/>
              </a:rPr>
              <a:t> клапаном.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0" i="0" dirty="0" smtClean="0">
                <a:solidFill>
                  <a:srgbClr val="000000"/>
                </a:solidFill>
                <a:effectLst/>
                <a:latin typeface="Open Sans"/>
              </a:rPr>
              <a:t>ПЖ расширен и гипертрофирован, с выраженной систолической дисфункцией.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rgbClr val="000000"/>
                </a:solidFill>
                <a:latin typeface="Open Sans"/>
              </a:rPr>
              <a:t>У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Open Sans"/>
              </a:rPr>
              <a:t>меренная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Open Sans"/>
              </a:rPr>
              <a:t>регургитация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ru-RU" sz="2400" b="0" i="0" dirty="0" err="1" smtClean="0">
                <a:solidFill>
                  <a:srgbClr val="000000"/>
                </a:solidFill>
                <a:effectLst/>
                <a:latin typeface="Open Sans"/>
              </a:rPr>
              <a:t>трикуспидального</a:t>
            </a:r>
            <a:r>
              <a:rPr lang="ru-RU" sz="2400" b="0" i="0" dirty="0" smtClean="0">
                <a:solidFill>
                  <a:srgbClr val="000000"/>
                </a:solidFill>
                <a:effectLst/>
                <a:latin typeface="Open Sans"/>
              </a:rPr>
              <a:t> клапана вследствие дилатации ПЖ.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01544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Транспозиция органов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Транспозиция органов (лат.</a:t>
            </a:r>
            <a:r>
              <a:rPr lang="ru-RU" dirty="0"/>
              <a:t> </a:t>
            </a:r>
            <a:r>
              <a:rPr lang="en-US" i="1" dirty="0" err="1"/>
              <a:t>situs</a:t>
            </a:r>
            <a:r>
              <a:rPr lang="en-US" i="1" dirty="0"/>
              <a:t> </a:t>
            </a:r>
            <a:r>
              <a:rPr lang="en-US" i="1" dirty="0" err="1"/>
              <a:t>inversus</a:t>
            </a:r>
            <a:r>
              <a:rPr lang="en-US" dirty="0" smtClean="0"/>
              <a:t>)</a:t>
            </a:r>
            <a:r>
              <a:rPr lang="ru-RU" dirty="0" smtClean="0"/>
              <a:t>, встречается в 20% КТМС и характеризуется зеркальным расположение органов.</a:t>
            </a:r>
          </a:p>
          <a:p>
            <a:endParaRPr lang="ru-RU" dirty="0" smtClean="0"/>
          </a:p>
          <a:p>
            <a:r>
              <a:rPr lang="ru-RU" dirty="0"/>
              <a:t>Транспозиция </a:t>
            </a:r>
            <a:r>
              <a:rPr lang="ru-RU" dirty="0" smtClean="0"/>
              <a:t>бывает:</a:t>
            </a:r>
            <a:endParaRPr lang="ru-RU" dirty="0"/>
          </a:p>
          <a:p>
            <a:pPr marL="0" indent="0" algn="ctr">
              <a:buNone/>
            </a:pPr>
            <a:r>
              <a:rPr lang="ru-RU" dirty="0" smtClean="0"/>
              <a:t>     Полная </a:t>
            </a:r>
            <a:r>
              <a:rPr lang="ru-RU" dirty="0"/>
              <a:t>(тотальная) — зеркально расположены все </a:t>
            </a:r>
            <a:r>
              <a:rPr lang="ru-RU" dirty="0" smtClean="0"/>
              <a:t>органы</a:t>
            </a:r>
          </a:p>
          <a:p>
            <a:pPr marL="0" indent="0" algn="ctr">
              <a:buNone/>
            </a:pPr>
            <a:r>
              <a:rPr lang="ru-RU" dirty="0" smtClean="0"/>
              <a:t>Частичная </a:t>
            </a:r>
            <a:r>
              <a:rPr lang="ru-RU" dirty="0"/>
              <a:t>— зеркально располагаются только один или </a:t>
            </a:r>
            <a:r>
              <a:rPr lang="ru-RU" dirty="0" smtClean="0"/>
              <a:t>                 несколько </a:t>
            </a:r>
            <a:r>
              <a:rPr lang="ru-RU" dirty="0"/>
              <a:t>органов (встречается чаще полной транспозиции).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6304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732" y="155449"/>
            <a:ext cx="10515600" cy="1307592"/>
          </a:xfrm>
        </p:spPr>
        <p:txBody>
          <a:bodyPr>
            <a:normAutofit/>
          </a:bodyPr>
          <a:lstStyle/>
          <a:p>
            <a:r>
              <a:rPr lang="ru-RU" b="1" dirty="0"/>
              <a:t>Аксиальное </a:t>
            </a:r>
            <a:r>
              <a:rPr lang="ru-RU" b="1" dirty="0" smtClean="0"/>
              <a:t>МРТ-изображение пациента с КТМС и транспозицией органов 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984" y="1699791"/>
            <a:ext cx="6478085" cy="5031750"/>
          </a:xfrm>
        </p:spPr>
      </p:pic>
      <p:sp>
        <p:nvSpPr>
          <p:cNvPr id="5" name="Прямоугольник 4"/>
          <p:cNvSpPr/>
          <p:nvPr/>
        </p:nvSpPr>
        <p:spPr>
          <a:xfrm>
            <a:off x="673732" y="3472934"/>
            <a:ext cx="374173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0" i="0" dirty="0" smtClean="0">
                <a:solidFill>
                  <a:srgbClr val="000000"/>
                </a:solidFill>
                <a:effectLst/>
              </a:rPr>
              <a:t>Селезенка справа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b="0" i="0" dirty="0" smtClean="0">
                <a:solidFill>
                  <a:srgbClr val="000000"/>
                </a:solidFill>
                <a:effectLst/>
              </a:rPr>
              <a:t>Печень слева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990339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9056" y="99949"/>
            <a:ext cx="10515600" cy="1325563"/>
          </a:xfrm>
        </p:spPr>
        <p:txBody>
          <a:bodyPr/>
          <a:lstStyle/>
          <a:p>
            <a:r>
              <a:rPr lang="ru-RU" b="1" dirty="0"/>
              <a:t>Аксиальное </a:t>
            </a:r>
            <a:r>
              <a:rPr lang="ru-RU" b="1" dirty="0" smtClean="0"/>
              <a:t>МРТ-изображение пациента с КТМС и транспозицией органов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47928" y="3337559"/>
            <a:ext cx="4556760" cy="2546795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Аорта, расположенная </a:t>
            </a:r>
            <a:r>
              <a:rPr lang="ru-RU" sz="3200" dirty="0"/>
              <a:t>впереди и справа от ЛА.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602958"/>
            <a:ext cx="6010656" cy="509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2465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299083"/>
          </a:xfrm>
        </p:spPr>
        <p:txBody>
          <a:bodyPr/>
          <a:lstStyle/>
          <a:p>
            <a:r>
              <a:rPr lang="ru-RU" b="1" dirty="0" smtClean="0"/>
              <a:t>Аксиальное МРТ-изображение пациента с КТМС и транспозицией органов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4192" y="2304287"/>
            <a:ext cx="3907536" cy="3920627"/>
          </a:xfrm>
        </p:spPr>
        <p:txBody>
          <a:bodyPr/>
          <a:lstStyle/>
          <a:p>
            <a:r>
              <a:rPr lang="ru-RU" dirty="0"/>
              <a:t>А</a:t>
            </a:r>
            <a:r>
              <a:rPr lang="ru-RU" dirty="0" smtClean="0"/>
              <a:t>орта </a:t>
            </a:r>
            <a:r>
              <a:rPr lang="ru-RU" dirty="0"/>
              <a:t>соединяется с правым </a:t>
            </a:r>
            <a:r>
              <a:rPr lang="ru-RU" dirty="0" smtClean="0"/>
              <a:t>желудочком, </a:t>
            </a:r>
            <a:r>
              <a:rPr lang="ru-RU" dirty="0"/>
              <a:t>который соединяется с левым предсердием </a:t>
            </a:r>
            <a:endParaRPr lang="ru-RU" i="1" dirty="0"/>
          </a:p>
          <a:p>
            <a:r>
              <a:rPr lang="ru-RU" dirty="0" smtClean="0"/>
              <a:t>ЛЖ соединен с правым предсердием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968" y="1464251"/>
            <a:ext cx="6464808" cy="516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3993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Сагиттальное МРТ-изображение пациента с КТМС и транспозицией органов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715767"/>
            <a:ext cx="4337304" cy="3461195"/>
          </a:xfrm>
        </p:spPr>
        <p:txBody>
          <a:bodyPr/>
          <a:lstStyle/>
          <a:p>
            <a:r>
              <a:rPr lang="ru-RU" dirty="0" smtClean="0"/>
              <a:t>Правый желудочек соединён с аортой.</a:t>
            </a:r>
          </a:p>
          <a:p>
            <a:r>
              <a:rPr lang="ru-RU" dirty="0"/>
              <a:t>Л</a:t>
            </a:r>
            <a:r>
              <a:rPr lang="ru-RU" dirty="0" smtClean="0"/>
              <a:t>евый желудочек соединен со стволом легочной артерии.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792" y="1656957"/>
            <a:ext cx="5560314" cy="494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70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64259"/>
          </a:xfrm>
        </p:spPr>
        <p:txBody>
          <a:bodyPr/>
          <a:lstStyle/>
          <a:p>
            <a:pPr algn="ctr"/>
            <a:r>
              <a:rPr lang="ru-RU" b="1" dirty="0"/>
              <a:t>Врожденно </a:t>
            </a:r>
            <a:r>
              <a:rPr lang="ru-RU" b="1" dirty="0" err="1" smtClean="0"/>
              <a:t>скорригированная</a:t>
            </a:r>
            <a:r>
              <a:rPr lang="ru-RU" b="1" dirty="0" smtClean="0"/>
              <a:t> ТМА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23159"/>
            <a:ext cx="10515600" cy="3753803"/>
          </a:xfrm>
        </p:spPr>
        <p:txBody>
          <a:bodyPr>
            <a:normAutofit/>
          </a:bodyPr>
          <a:lstStyle/>
          <a:p>
            <a:r>
              <a:rPr lang="ru-RU" sz="3200" dirty="0"/>
              <a:t>К</a:t>
            </a:r>
            <a:r>
              <a:rPr lang="ru-RU" sz="3200" dirty="0" smtClean="0"/>
              <a:t>орригированная транспозиция магистральных сосудов (КТМС) характеризуется атриовентрикулярной </a:t>
            </a:r>
            <a:r>
              <a:rPr lang="ru-RU" sz="3200" dirty="0" err="1" smtClean="0"/>
              <a:t>дискордантностью</a:t>
            </a:r>
            <a:r>
              <a:rPr lang="ru-RU" sz="3200" dirty="0" smtClean="0"/>
              <a:t> (т.е. ЛП морфологически соединяется с правым желудочком, а ПП соединяется с морфологическим ЛЖ)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553387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Эпидемиология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496311"/>
            <a:ext cx="10515600" cy="3680651"/>
          </a:xfrm>
        </p:spPr>
        <p:txBody>
          <a:bodyPr/>
          <a:lstStyle/>
          <a:p>
            <a:r>
              <a:rPr lang="ru-RU" dirty="0" smtClean="0"/>
              <a:t>КТМС встречается </a:t>
            </a:r>
            <a:r>
              <a:rPr lang="ru-RU" dirty="0"/>
              <a:t>редко, с распространенностью </a:t>
            </a:r>
            <a:r>
              <a:rPr lang="ru-RU" dirty="0" smtClean="0"/>
              <a:t>один случай </a:t>
            </a:r>
            <a:r>
              <a:rPr lang="ru-RU" dirty="0"/>
              <a:t>на 13 000 </a:t>
            </a:r>
            <a:r>
              <a:rPr lang="ru-RU" dirty="0" smtClean="0"/>
              <a:t>живорождённых детей, </a:t>
            </a:r>
            <a:r>
              <a:rPr lang="ru-RU" dirty="0"/>
              <a:t>что составляет менее 1% всех врожденных пороков </a:t>
            </a:r>
            <a:r>
              <a:rPr lang="ru-RU" dirty="0" smtClean="0"/>
              <a:t>сердца.</a:t>
            </a:r>
          </a:p>
          <a:p>
            <a:r>
              <a:rPr lang="ru-RU" dirty="0" smtClean="0"/>
              <a:t>Мужчины более предрасположены к этому пороку.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90369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13688" y="118237"/>
            <a:ext cx="4693920" cy="1325563"/>
          </a:xfrm>
        </p:spPr>
        <p:txBody>
          <a:bodyPr/>
          <a:lstStyle/>
          <a:p>
            <a:r>
              <a:rPr lang="ru-RU" sz="4800" b="1" dirty="0" smtClean="0"/>
              <a:t>Эмбриология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4593336" cy="4351338"/>
          </a:xfrm>
        </p:spPr>
        <p:txBody>
          <a:bodyPr/>
          <a:lstStyle/>
          <a:p>
            <a:r>
              <a:rPr lang="ru-RU" dirty="0" smtClean="0"/>
              <a:t>При КТМС, сердечная </a:t>
            </a:r>
            <a:r>
              <a:rPr lang="ru-RU" dirty="0"/>
              <a:t>трубка загибается влево вместо обычной </a:t>
            </a:r>
            <a:r>
              <a:rPr lang="ru-RU" cap="all" dirty="0"/>
              <a:t>D</a:t>
            </a:r>
            <a:r>
              <a:rPr lang="ru-RU" dirty="0"/>
              <a:t> -</a:t>
            </a:r>
            <a:r>
              <a:rPr lang="ru-RU" dirty="0" smtClean="0"/>
              <a:t>петли, в результате чего </a:t>
            </a:r>
            <a:r>
              <a:rPr lang="ru-RU" dirty="0"/>
              <a:t>правый желудочек располагается слева от левого желудочка, что приводит к соединению аорты с правым желудочком и легочной артерии с левым желудочком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082" y="521549"/>
            <a:ext cx="4769358" cy="60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573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5048" y="90805"/>
            <a:ext cx="6047232" cy="1325563"/>
          </a:xfrm>
        </p:spPr>
        <p:txBody>
          <a:bodyPr/>
          <a:lstStyle/>
          <a:p>
            <a:r>
              <a:rPr lang="ru-RU" b="1" dirty="0" smtClean="0"/>
              <a:t>Гемодинамика порока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0456" y="1916112"/>
            <a:ext cx="5233416" cy="4351338"/>
          </a:xfrm>
        </p:spPr>
        <p:txBody>
          <a:bodyPr>
            <a:normAutofit lnSpcReduction="10000"/>
          </a:bodyPr>
          <a:lstStyle/>
          <a:p>
            <a:r>
              <a:rPr lang="ru-RU" dirty="0" err="1" smtClean="0"/>
              <a:t>Дезоксигенированная</a:t>
            </a:r>
            <a:r>
              <a:rPr lang="ru-RU" dirty="0" smtClean="0"/>
              <a:t> </a:t>
            </a:r>
            <a:r>
              <a:rPr lang="ru-RU" dirty="0"/>
              <a:t>кровь поступает в ПП и через митральный клапан оттекает в </a:t>
            </a:r>
            <a:r>
              <a:rPr lang="ru-RU" dirty="0" err="1"/>
              <a:t>дискордантный</a:t>
            </a:r>
            <a:r>
              <a:rPr lang="ru-RU" dirty="0"/>
              <a:t> ЛЖ и далее в ЛА. </a:t>
            </a:r>
            <a:endParaRPr lang="ru-RU" dirty="0" smtClean="0"/>
          </a:p>
          <a:p>
            <a:r>
              <a:rPr lang="ru-RU" dirty="0" smtClean="0"/>
              <a:t>Насыщенная </a:t>
            </a:r>
            <a:r>
              <a:rPr lang="ru-RU" dirty="0"/>
              <a:t>кислородом легочная венозная кровь возвращается в левое предсердие и через трехстворчатый клапан оттекает в </a:t>
            </a:r>
            <a:r>
              <a:rPr lang="ru-RU" dirty="0" err="1"/>
              <a:t>дискордантный</a:t>
            </a:r>
            <a:r>
              <a:rPr lang="ru-RU" dirty="0"/>
              <a:t> ПЖ и в аорту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260" y="630937"/>
            <a:ext cx="5654946" cy="5636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995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К</a:t>
            </a:r>
            <a:r>
              <a:rPr lang="ru-RU" b="1" dirty="0" smtClean="0"/>
              <a:t>линика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212847"/>
            <a:ext cx="10515600" cy="3964115"/>
          </a:xfrm>
        </p:spPr>
        <p:txBody>
          <a:bodyPr/>
          <a:lstStyle/>
          <a:p>
            <a:r>
              <a:rPr lang="ru-RU" dirty="0"/>
              <a:t>Из-за физиологически скорректированного кровообращения </a:t>
            </a:r>
            <a:r>
              <a:rPr lang="ru-RU" dirty="0" smtClean="0"/>
              <a:t>изолированный порок протекает бессимптомно, иногда до преклонного возраста. </a:t>
            </a:r>
          </a:p>
          <a:p>
            <a:r>
              <a:rPr lang="ru-RU" dirty="0" smtClean="0"/>
              <a:t>В старости КТМС может </a:t>
            </a:r>
            <a:r>
              <a:rPr lang="ru-RU" dirty="0"/>
              <a:t>проявляться дисфункцией правого желудочка и/или блокадой сердца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Основная клиника порока обусловлена сопутствующими патологиями.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5922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Сопутствующие патологии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90% пациентов </a:t>
            </a:r>
            <a:r>
              <a:rPr lang="ru-RU" dirty="0"/>
              <a:t>с </a:t>
            </a:r>
            <a:r>
              <a:rPr lang="ru-RU" dirty="0" smtClean="0"/>
              <a:t>КТМС </a:t>
            </a:r>
            <a:r>
              <a:rPr lang="ru-RU" dirty="0"/>
              <a:t>имеют сопутствующие </a:t>
            </a:r>
            <a:r>
              <a:rPr lang="ru-RU" dirty="0" smtClean="0"/>
              <a:t>патологии.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dirty="0" smtClean="0"/>
              <a:t>К ним относятся: ДМЖП (80%), стеноз легочной артерии (40–50%), обструкция выходного тракта левого желудочка (30%), аномалия </a:t>
            </a:r>
            <a:r>
              <a:rPr lang="ru-RU" dirty="0" err="1" smtClean="0"/>
              <a:t>Эбштейна</a:t>
            </a:r>
            <a:r>
              <a:rPr lang="ru-RU" dirty="0" smtClean="0"/>
              <a:t> (30%), различные транспозиции органов, </a:t>
            </a:r>
            <a:r>
              <a:rPr lang="ru-RU" dirty="0" err="1" smtClean="0"/>
              <a:t>декстрокардия</a:t>
            </a:r>
            <a:r>
              <a:rPr lang="ru-RU" dirty="0" smtClean="0"/>
              <a:t>, полная блокада сердца.</a:t>
            </a:r>
          </a:p>
          <a:p>
            <a:r>
              <a:rPr lang="ru-RU" dirty="0" smtClean="0"/>
              <a:t>Симптоматика патологий сопоставима между собой: брадикардия, плохая </a:t>
            </a:r>
            <a:r>
              <a:rPr lang="ru-RU" dirty="0"/>
              <a:t>переносимость </a:t>
            </a:r>
            <a:r>
              <a:rPr lang="ru-RU" dirty="0" smtClean="0"/>
              <a:t>физических нагрузок.</a:t>
            </a:r>
            <a:r>
              <a:rPr lang="ru-RU" dirty="0"/>
              <a:t> </a:t>
            </a:r>
            <a:endParaRPr lang="ru-RU" dirty="0" smtClean="0"/>
          </a:p>
          <a:p>
            <a:r>
              <a:rPr lang="ru-RU" dirty="0" smtClean="0"/>
              <a:t>При </a:t>
            </a:r>
            <a:r>
              <a:rPr lang="ru-RU" dirty="0"/>
              <a:t>осмотре могут присутствовать шумы (из-за </a:t>
            </a:r>
            <a:r>
              <a:rPr lang="ru-RU" dirty="0" smtClean="0"/>
              <a:t>ДМЖП, </a:t>
            </a:r>
            <a:r>
              <a:rPr lang="ru-RU" dirty="0" err="1"/>
              <a:t>трикуспидальной</a:t>
            </a:r>
            <a:r>
              <a:rPr lang="ru-RU" dirty="0"/>
              <a:t> </a:t>
            </a:r>
            <a:r>
              <a:rPr lang="ru-RU" dirty="0" err="1"/>
              <a:t>регургитации</a:t>
            </a:r>
            <a:r>
              <a:rPr lang="ru-RU" dirty="0"/>
              <a:t>), </a:t>
            </a:r>
            <a:r>
              <a:rPr lang="ru-RU" dirty="0" err="1" smtClean="0"/>
              <a:t>уселение</a:t>
            </a:r>
            <a:r>
              <a:rPr lang="ru-RU" dirty="0" smtClean="0"/>
              <a:t> сердечного тона </a:t>
            </a:r>
            <a:r>
              <a:rPr lang="ru-RU" dirty="0"/>
              <a:t>(из-за переднего расположения сердца) и </a:t>
            </a:r>
            <a:r>
              <a:rPr lang="ru-RU" dirty="0" err="1"/>
              <a:t>тахипноэ</a:t>
            </a:r>
            <a:r>
              <a:rPr lang="ru-RU" dirty="0"/>
              <a:t> </a:t>
            </a:r>
            <a:r>
              <a:rPr lang="ru-RU" dirty="0" smtClean="0"/>
              <a:t>(из-за </a:t>
            </a:r>
            <a:r>
              <a:rPr lang="ru-RU" dirty="0"/>
              <a:t>ДМЖП, </a:t>
            </a:r>
            <a:r>
              <a:rPr lang="ru-RU" dirty="0" err="1"/>
              <a:t>трикуспидальной</a:t>
            </a:r>
            <a:r>
              <a:rPr lang="ru-RU" dirty="0"/>
              <a:t> </a:t>
            </a:r>
            <a:r>
              <a:rPr lang="ru-RU" dirty="0" err="1"/>
              <a:t>регургитации</a:t>
            </a:r>
            <a:r>
              <a:rPr lang="ru-RU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918448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Методы диагностики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и при </a:t>
            </a:r>
            <a:r>
              <a:rPr lang="en-US" dirty="0" smtClean="0"/>
              <a:t>d</a:t>
            </a:r>
            <a:r>
              <a:rPr lang="ru-RU" dirty="0" smtClean="0"/>
              <a:t>-ТМА, </a:t>
            </a:r>
            <a:r>
              <a:rPr lang="ru-RU" dirty="0" err="1" smtClean="0"/>
              <a:t>ЭхоКГ</a:t>
            </a:r>
            <a:r>
              <a:rPr lang="ru-RU" dirty="0" smtClean="0"/>
              <a:t> является первичным методом визуализации.</a:t>
            </a:r>
          </a:p>
          <a:p>
            <a:r>
              <a:rPr lang="ru-RU" dirty="0" smtClean="0"/>
              <a:t>Рентгенография </a:t>
            </a:r>
            <a:r>
              <a:rPr lang="ru-RU" dirty="0"/>
              <a:t>грудной клетки </a:t>
            </a:r>
            <a:r>
              <a:rPr lang="ru-RU" dirty="0" smtClean="0"/>
              <a:t>является неспецифичным методом диагностики.</a:t>
            </a:r>
          </a:p>
          <a:p>
            <a:r>
              <a:rPr lang="ru-RU" dirty="0"/>
              <a:t>МРТ и КТ наиболее </a:t>
            </a:r>
            <a:r>
              <a:rPr lang="ru-RU" dirty="0" smtClean="0"/>
              <a:t>распространенные методы диагностики порока, но при визуализации аномального расположения аорты и СЛА, </a:t>
            </a:r>
            <a:r>
              <a:rPr lang="ru-RU" dirty="0"/>
              <a:t>важно тщательно оценить изображения, чтобы определить, является ли желудочек слева морфологически левым или правым </a:t>
            </a:r>
            <a:r>
              <a:rPr lang="ru-RU" dirty="0" smtClean="0"/>
              <a:t>желудочком.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2635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/>
              <a:t>ЭхоКГ</a:t>
            </a:r>
            <a:r>
              <a:rPr lang="ru-RU" b="1" dirty="0"/>
              <a:t> </a:t>
            </a:r>
            <a:r>
              <a:rPr lang="ru-RU" b="1" dirty="0" smtClean="0"/>
              <a:t>– изображение при КТМС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3447287"/>
            <a:ext cx="3614928" cy="2729675"/>
          </a:xfrm>
        </p:spPr>
        <p:txBody>
          <a:bodyPr>
            <a:normAutofit/>
          </a:bodyPr>
          <a:lstStyle/>
          <a:p>
            <a:r>
              <a:rPr lang="ru-RU" sz="3200" dirty="0"/>
              <a:t>А</a:t>
            </a:r>
            <a:r>
              <a:rPr lang="ru-RU" sz="3200" dirty="0" smtClean="0"/>
              <a:t>орта</a:t>
            </a:r>
            <a:r>
              <a:rPr lang="ru-RU" sz="3200" dirty="0"/>
              <a:t> расположена впереди и слева </a:t>
            </a:r>
            <a:r>
              <a:rPr lang="ru-RU" sz="3200" dirty="0" smtClean="0"/>
              <a:t>от ствола легочной артерии </a:t>
            </a:r>
            <a:endParaRPr lang="ru-RU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2692" y="1690688"/>
            <a:ext cx="6070500" cy="485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457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416</Words>
  <Application>Microsoft Office PowerPoint</Application>
  <PresentationFormat>Широкоэкранный</PresentationFormat>
  <Paragraphs>66</Paragraphs>
  <Slides>18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Open Sans</vt:lpstr>
      <vt:lpstr>Тема Office</vt:lpstr>
      <vt:lpstr>  </vt:lpstr>
      <vt:lpstr>Врожденно скорригированная ТМА </vt:lpstr>
      <vt:lpstr>Эпидемиология </vt:lpstr>
      <vt:lpstr>Эмбриология </vt:lpstr>
      <vt:lpstr>Гемодинамика порока</vt:lpstr>
      <vt:lpstr>Клиника</vt:lpstr>
      <vt:lpstr>Сопутствующие патологии </vt:lpstr>
      <vt:lpstr>Методы диагностики</vt:lpstr>
      <vt:lpstr>ЭхоКГ – изображение при КТМС</vt:lpstr>
      <vt:lpstr>МРТ-изображение у пациента с КТМС</vt:lpstr>
      <vt:lpstr>Аксиальное МРТ-изображение у пациента с КТМС</vt:lpstr>
      <vt:lpstr>МРТ-изображение у пациента с КТМС</vt:lpstr>
      <vt:lpstr>МРТ-видеофрагмент у пациента с КТМС</vt:lpstr>
      <vt:lpstr>Транспозиция органов  </vt:lpstr>
      <vt:lpstr>Аксиальное МРТ-изображение пациента с КТМС и транспозицией органов </vt:lpstr>
      <vt:lpstr>Аксиальное МРТ-изображение пациента с КТМС и транспозицией органов </vt:lpstr>
      <vt:lpstr>Аксиальное МРТ-изображение пациента с КТМС и транспозицией органов </vt:lpstr>
      <vt:lpstr>Сагиттальное МРТ-изображение пациента с КТМС и транспозицией органов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User</dc:creator>
  <cp:lastModifiedBy>User</cp:lastModifiedBy>
  <cp:revision>16</cp:revision>
  <dcterms:created xsi:type="dcterms:W3CDTF">2022-06-05T07:25:29Z</dcterms:created>
  <dcterms:modified xsi:type="dcterms:W3CDTF">2022-06-06T02:44:09Z</dcterms:modified>
</cp:coreProperties>
</file>