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Базально-клеточный рак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08107" y="5409056"/>
            <a:ext cx="4769707" cy="1049409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1600" dirty="0" smtClean="0">
                <a:solidFill>
                  <a:schemeClr val="bg1"/>
                </a:solidFill>
              </a:rPr>
              <a:t>Выполнила</a:t>
            </a:r>
          </a:p>
          <a:p>
            <a:pPr algn="r"/>
            <a:r>
              <a:rPr lang="ru-RU" sz="1600" dirty="0" smtClean="0">
                <a:solidFill>
                  <a:schemeClr val="bg1"/>
                </a:solidFill>
              </a:rPr>
              <a:t>Ординатор кафедры </a:t>
            </a:r>
            <a:r>
              <a:rPr lang="ru-RU" sz="1600" dirty="0" err="1" smtClean="0">
                <a:solidFill>
                  <a:schemeClr val="bg1"/>
                </a:solidFill>
              </a:rPr>
              <a:t>Дерматовенерологии</a:t>
            </a:r>
            <a:endParaRPr lang="ru-RU" sz="1600" dirty="0" smtClean="0">
              <a:solidFill>
                <a:schemeClr val="bg1"/>
              </a:solidFill>
            </a:endParaRPr>
          </a:p>
          <a:p>
            <a:pPr algn="r"/>
            <a:r>
              <a:rPr lang="ru-RU" sz="1600" dirty="0" smtClean="0">
                <a:solidFill>
                  <a:schemeClr val="bg1"/>
                </a:solidFill>
              </a:rPr>
              <a:t>Филимонова Юлия Андреевна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554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309606"/>
            <a:ext cx="9786079" cy="769551"/>
          </a:xfrm>
        </p:spPr>
        <p:txBody>
          <a:bodyPr>
            <a:noAutofit/>
          </a:bodyPr>
          <a:lstStyle/>
          <a:p>
            <a:r>
              <a:rPr lang="ru-RU" sz="2400" dirty="0" err="1" smtClean="0"/>
              <a:t>склеродермоподобная</a:t>
            </a:r>
            <a:r>
              <a:rPr lang="ru-RU" sz="2400" dirty="0" smtClean="0"/>
              <a:t>( (</a:t>
            </a:r>
            <a:r>
              <a:rPr lang="ru-RU" sz="2400" dirty="0" err="1" smtClean="0"/>
              <a:t>склерозирующая</a:t>
            </a:r>
            <a:r>
              <a:rPr lang="ru-RU" sz="2400" dirty="0" smtClean="0"/>
              <a:t>) форма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0115" y="1406609"/>
            <a:ext cx="8534400" cy="3511379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Редкая агрессивная форма БКР. Имеет вид плотной белесоватой бляшки с приподнятым краем и </a:t>
            </a:r>
            <a:r>
              <a:rPr lang="ru-RU" dirty="0" err="1" smtClean="0">
                <a:solidFill>
                  <a:schemeClr val="bg1"/>
                </a:solidFill>
              </a:rPr>
              <a:t>телеангиэктазиями</a:t>
            </a:r>
            <a:r>
              <a:rPr lang="ru-RU" dirty="0" smtClean="0">
                <a:solidFill>
                  <a:schemeClr val="bg1"/>
                </a:solidFill>
              </a:rPr>
              <a:t> на поверхности. Отличается </a:t>
            </a:r>
            <a:r>
              <a:rPr lang="ru-RU" dirty="0" err="1" smtClean="0">
                <a:solidFill>
                  <a:schemeClr val="bg1"/>
                </a:solidFill>
              </a:rPr>
              <a:t>эндофитным</a:t>
            </a:r>
            <a:r>
              <a:rPr lang="ru-RU" dirty="0" smtClean="0">
                <a:solidFill>
                  <a:schemeClr val="bg1"/>
                </a:solidFill>
              </a:rPr>
              <a:t> ростом: плоский, слегка приподнятый очаг становится вдавленным наподобие грубого рубца. В поздних стадиях возможно изъязвление.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0108" y="2869213"/>
            <a:ext cx="6927224" cy="341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554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441411"/>
            <a:ext cx="8534401" cy="909595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Фиброэпителиальная</a:t>
            </a:r>
            <a:r>
              <a:rPr lang="ru-RU" dirty="0" smtClean="0"/>
              <a:t> (</a:t>
            </a:r>
            <a:r>
              <a:rPr lang="ru-RU" dirty="0" err="1" smtClean="0"/>
              <a:t>фиброэпителиома</a:t>
            </a:r>
            <a:r>
              <a:rPr lang="ru-RU" dirty="0" smtClean="0"/>
              <a:t> Пинкуса)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4212" y="1793790"/>
            <a:ext cx="5205842" cy="3478426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Встречается очень редко, протекает доброкачественно. 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Солитарный</a:t>
            </a:r>
            <a:r>
              <a:rPr lang="ru-RU" dirty="0" smtClean="0">
                <a:solidFill>
                  <a:schemeClr val="bg1"/>
                </a:solidFill>
              </a:rPr>
              <a:t>, плоский или полушаровидный узел плотноэластической консистенции, диаметром 1-2,5 см. Редко подвергается эрозии. Локализуется на теле, чаще в области спины и </a:t>
            </a:r>
            <a:r>
              <a:rPr lang="ru-RU" dirty="0" err="1" smtClean="0">
                <a:solidFill>
                  <a:schemeClr val="bg1"/>
                </a:solidFill>
              </a:rPr>
              <a:t>поястнично</a:t>
            </a:r>
            <a:r>
              <a:rPr lang="ru-RU" dirty="0" smtClean="0">
                <a:solidFill>
                  <a:schemeClr val="bg1"/>
                </a:solidFill>
              </a:rPr>
              <a:t>-крестцового отдела.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2424" y="2100649"/>
            <a:ext cx="5992337" cy="449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441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507313"/>
            <a:ext cx="8534401" cy="5553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Методы диагностики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4213" y="1482811"/>
            <a:ext cx="8534400" cy="4511589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AutoNum type="arabicPeriod"/>
            </a:pPr>
            <a:r>
              <a:rPr lang="ru-RU" sz="1400" b="1" dirty="0" err="1" smtClean="0">
                <a:solidFill>
                  <a:schemeClr val="bg1"/>
                </a:solidFill>
              </a:rPr>
              <a:t>Дерматоскопия</a:t>
            </a:r>
            <a:r>
              <a:rPr lang="ru-RU" sz="1400" dirty="0" smtClean="0"/>
              <a:t> . </a:t>
            </a:r>
            <a:r>
              <a:rPr lang="ru-RU" sz="1400" dirty="0" smtClean="0">
                <a:solidFill>
                  <a:schemeClr val="bg1"/>
                </a:solidFill>
              </a:rPr>
              <a:t>Легко </a:t>
            </a:r>
            <a:r>
              <a:rPr lang="ru-RU" sz="1400" dirty="0">
                <a:solidFill>
                  <a:schemeClr val="bg1"/>
                </a:solidFill>
              </a:rPr>
              <a:t>отслеживается динамика развития </a:t>
            </a:r>
            <a:r>
              <a:rPr lang="ru-RU" sz="1400" dirty="0" err="1">
                <a:solidFill>
                  <a:schemeClr val="bg1"/>
                </a:solidFill>
              </a:rPr>
              <a:t>бальзамиомы</a:t>
            </a:r>
            <a:r>
              <a:rPr lang="ru-RU" sz="1400" dirty="0">
                <a:solidFill>
                  <a:schemeClr val="bg1"/>
                </a:solidFill>
              </a:rPr>
              <a:t>. </a:t>
            </a:r>
            <a:endParaRPr lang="ru-RU" sz="1400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ru-RU" sz="1400" b="1" dirty="0">
                <a:solidFill>
                  <a:schemeClr val="bg1"/>
                </a:solidFill>
              </a:rPr>
              <a:t>Биопсия</a:t>
            </a:r>
            <a:r>
              <a:rPr lang="ru-RU" sz="1400" dirty="0">
                <a:solidFill>
                  <a:schemeClr val="bg1"/>
                </a:solidFill>
              </a:rPr>
              <a:t> – берётся базальный участок кожи или родинки для дальнейшего цитологического исследования. При проведении биопсии определяется точный диагноз и стадия развития заболевания</a:t>
            </a:r>
            <a:r>
              <a:rPr lang="ru-RU" sz="1400" dirty="0" smtClean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AutoNum type="arabicPeriod"/>
            </a:pPr>
            <a:r>
              <a:rPr lang="ru-RU" sz="1400" b="1" dirty="0">
                <a:solidFill>
                  <a:schemeClr val="bg1"/>
                </a:solidFill>
              </a:rPr>
              <a:t>Флуоресцентная диагностика </a:t>
            </a:r>
            <a:r>
              <a:rPr lang="ru-RU" sz="1400" dirty="0">
                <a:solidFill>
                  <a:schemeClr val="bg1"/>
                </a:solidFill>
              </a:rPr>
              <a:t>– в организм вводится определённое количество фоточувствительных соединений, которые накапливаются в раковых </a:t>
            </a:r>
            <a:r>
              <a:rPr lang="ru-RU" sz="1400" dirty="0" smtClean="0">
                <a:solidFill>
                  <a:schemeClr val="bg1"/>
                </a:solidFill>
              </a:rPr>
              <a:t>клетках.</a:t>
            </a:r>
          </a:p>
          <a:p>
            <a:pPr marL="342900" indent="-342900">
              <a:buAutoNum type="arabicPeriod"/>
            </a:pPr>
            <a:r>
              <a:rPr lang="ru-RU" sz="1400" b="1" dirty="0" err="1">
                <a:solidFill>
                  <a:schemeClr val="bg1"/>
                </a:solidFill>
              </a:rPr>
              <a:t>Эпилюминисцентная</a:t>
            </a:r>
            <a:r>
              <a:rPr lang="ru-RU" sz="1400" b="1" dirty="0">
                <a:solidFill>
                  <a:schemeClr val="bg1"/>
                </a:solidFill>
              </a:rPr>
              <a:t> микроскопия </a:t>
            </a:r>
            <a:r>
              <a:rPr lang="ru-RU" sz="1400" dirty="0">
                <a:solidFill>
                  <a:schemeClr val="bg1"/>
                </a:solidFill>
              </a:rPr>
              <a:t>– просвечивается верхний слой кожного покрова для определения природы изменений</a:t>
            </a:r>
            <a:r>
              <a:rPr lang="ru-RU" sz="1400" dirty="0" smtClean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AutoNum type="arabicPeriod"/>
            </a:pPr>
            <a:r>
              <a:rPr lang="ru-RU" sz="1400" b="1" dirty="0">
                <a:solidFill>
                  <a:schemeClr val="bg1"/>
                </a:solidFill>
              </a:rPr>
              <a:t>Высокочастотное УЗИ </a:t>
            </a:r>
            <a:r>
              <a:rPr lang="ru-RU" sz="1400" dirty="0">
                <a:solidFill>
                  <a:schemeClr val="bg1"/>
                </a:solidFill>
              </a:rPr>
              <a:t>– целью является определение </a:t>
            </a:r>
            <a:r>
              <a:rPr lang="ru-RU" sz="1400" dirty="0" err="1">
                <a:solidFill>
                  <a:schemeClr val="bg1"/>
                </a:solidFill>
              </a:rPr>
              <a:t>сонографических</a:t>
            </a:r>
            <a:r>
              <a:rPr lang="ru-RU" sz="1400" dirty="0">
                <a:solidFill>
                  <a:schemeClr val="bg1"/>
                </a:solidFill>
              </a:rPr>
              <a:t> параметров новообразований на </a:t>
            </a:r>
            <a:r>
              <a:rPr lang="ru-RU" sz="1400" dirty="0" smtClean="0">
                <a:solidFill>
                  <a:schemeClr val="bg1"/>
                </a:solidFill>
              </a:rPr>
              <a:t>коже.</a:t>
            </a:r>
          </a:p>
          <a:p>
            <a:pPr marL="342900" indent="-342900">
              <a:buAutoNum type="arabicPeriod"/>
            </a:pPr>
            <a:r>
              <a:rPr lang="ru-RU" sz="1400" b="1" dirty="0">
                <a:solidFill>
                  <a:schemeClr val="bg1"/>
                </a:solidFill>
              </a:rPr>
              <a:t>Лазерная микроскопия </a:t>
            </a:r>
            <a:r>
              <a:rPr lang="ru-RU" sz="1400" dirty="0">
                <a:solidFill>
                  <a:schemeClr val="bg1"/>
                </a:solidFill>
              </a:rPr>
              <a:t>– возможность сделать увеличенные фотографии малых частиц для рассмотрения непрозрачных элементов</a:t>
            </a:r>
            <a:r>
              <a:rPr lang="ru-RU" sz="1400" dirty="0" smtClean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AutoNum type="arabicPeriod"/>
            </a:pPr>
            <a:r>
              <a:rPr lang="ru-RU" sz="1400" b="1" dirty="0" err="1">
                <a:solidFill>
                  <a:schemeClr val="bg1"/>
                </a:solidFill>
              </a:rPr>
              <a:t>Термодифференциальный</a:t>
            </a:r>
            <a:r>
              <a:rPr lang="ru-RU" sz="1400" b="1" dirty="0">
                <a:solidFill>
                  <a:schemeClr val="bg1"/>
                </a:solidFill>
              </a:rPr>
              <a:t> тест </a:t>
            </a:r>
            <a:r>
              <a:rPr lang="ru-RU" sz="1400" dirty="0">
                <a:solidFill>
                  <a:schemeClr val="bg1"/>
                </a:solidFill>
              </a:rPr>
              <a:t>– предполагает исследование разницы температуры тела между здоровым и поражённым участком кожи. При установленной разнице более одного градуса результат теста считается положительным.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282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357" y="391984"/>
            <a:ext cx="8534401" cy="5883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Методы лечения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4213" y="1252151"/>
            <a:ext cx="8534400" cy="4742249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Хирургическое лечение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* является более предпочтительным, поскольку позволяет контролировать радикальность операции посредством исследования краев отсечения на наличие злокачественных клеток.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1.</a:t>
            </a:r>
            <a:r>
              <a:rPr lang="ru-RU" b="1" i="1" dirty="0" smtClean="0">
                <a:solidFill>
                  <a:schemeClr val="bg1"/>
                </a:solidFill>
              </a:rPr>
              <a:t> Иссечение </a:t>
            </a:r>
            <a:r>
              <a:rPr lang="ru-RU" b="1" i="1" dirty="0">
                <a:solidFill>
                  <a:schemeClr val="bg1"/>
                </a:solidFill>
              </a:rPr>
              <a:t>новообразования скальпелем в пределах здоровых тканей</a:t>
            </a:r>
            <a:r>
              <a:rPr lang="ru-RU" dirty="0">
                <a:solidFill>
                  <a:schemeClr val="bg1"/>
                </a:solidFill>
              </a:rPr>
              <a:t>. Рана ушивается косметическими швами, а опухоль отправляют в лабораторию. Если опухолевых клеток в краях отсечения нет, считается, что опухоль удалена радикально и других методов лечения не требуется. </a:t>
            </a:r>
            <a:r>
              <a:rPr lang="ru-RU" dirty="0" smtClean="0">
                <a:solidFill>
                  <a:schemeClr val="bg1"/>
                </a:solidFill>
              </a:rPr>
              <a:t>(Хирургическое </a:t>
            </a:r>
            <a:r>
              <a:rPr lang="ru-RU" dirty="0">
                <a:solidFill>
                  <a:schemeClr val="bg1"/>
                </a:solidFill>
              </a:rPr>
              <a:t>иссечение невозможно провести при локализации </a:t>
            </a:r>
            <a:r>
              <a:rPr lang="ru-RU" dirty="0" err="1">
                <a:solidFill>
                  <a:schemeClr val="bg1"/>
                </a:solidFill>
              </a:rPr>
              <a:t>базалиомы</a:t>
            </a:r>
            <a:r>
              <a:rPr lang="ru-RU" dirty="0">
                <a:solidFill>
                  <a:schemeClr val="bg1"/>
                </a:solidFill>
              </a:rPr>
              <a:t> на складках лица, поскольку останется выраженный </a:t>
            </a:r>
            <a:r>
              <a:rPr lang="ru-RU" dirty="0" smtClean="0">
                <a:solidFill>
                  <a:schemeClr val="bg1"/>
                </a:solidFill>
              </a:rPr>
              <a:t>дефект)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2. </a:t>
            </a:r>
            <a:r>
              <a:rPr lang="ru-RU" b="1" i="1" dirty="0" err="1" smtClean="0">
                <a:solidFill>
                  <a:schemeClr val="bg1"/>
                </a:solidFill>
              </a:rPr>
              <a:t>Кюретаж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>
                <a:solidFill>
                  <a:schemeClr val="bg1"/>
                </a:solidFill>
              </a:rPr>
              <a:t>с последующей электрокоагуляцией</a:t>
            </a:r>
            <a:r>
              <a:rPr lang="ru-RU" dirty="0">
                <a:solidFill>
                  <a:schemeClr val="bg1"/>
                </a:solidFill>
              </a:rPr>
              <a:t>. Сначала производится удаление </a:t>
            </a:r>
            <a:r>
              <a:rPr lang="ru-RU" dirty="0" err="1">
                <a:solidFill>
                  <a:schemeClr val="bg1"/>
                </a:solidFill>
              </a:rPr>
              <a:t>базалиомы</a:t>
            </a:r>
            <a:r>
              <a:rPr lang="ru-RU" dirty="0">
                <a:solidFill>
                  <a:schemeClr val="bg1"/>
                </a:solidFill>
              </a:rPr>
              <a:t> с помощью </a:t>
            </a:r>
            <a:r>
              <a:rPr lang="ru-RU" dirty="0" err="1" smtClean="0">
                <a:solidFill>
                  <a:schemeClr val="bg1"/>
                </a:solidFill>
              </a:rPr>
              <a:t>кюретки</a:t>
            </a:r>
            <a:r>
              <a:rPr lang="ru-RU" dirty="0" smtClean="0">
                <a:solidFill>
                  <a:schemeClr val="bg1"/>
                </a:solidFill>
              </a:rPr>
              <a:t>. Затем </a:t>
            </a:r>
            <a:r>
              <a:rPr lang="ru-RU" dirty="0">
                <a:solidFill>
                  <a:schemeClr val="bg1"/>
                </a:solidFill>
              </a:rPr>
              <a:t>рану прижигают </a:t>
            </a:r>
            <a:r>
              <a:rPr lang="ru-RU" dirty="0" err="1">
                <a:solidFill>
                  <a:schemeClr val="bg1"/>
                </a:solidFill>
              </a:rPr>
              <a:t>электрокоагулятором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smtClean="0">
                <a:solidFill>
                  <a:schemeClr val="bg1"/>
                </a:solidFill>
              </a:rPr>
              <a:t>(На</a:t>
            </a:r>
            <a:r>
              <a:rPr lang="ru-RU" dirty="0">
                <a:solidFill>
                  <a:schemeClr val="bg1"/>
                </a:solidFill>
              </a:rPr>
              <a:t> месте удаления остается белесоватый </a:t>
            </a:r>
            <a:r>
              <a:rPr lang="ru-RU" dirty="0" smtClean="0">
                <a:solidFill>
                  <a:schemeClr val="bg1"/>
                </a:solidFill>
              </a:rPr>
              <a:t>рубчик)</a:t>
            </a:r>
            <a:endParaRPr lang="ru-RU" dirty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743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18984" y="658679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</a:rPr>
              <a:t>Лучевая терапия рака</a:t>
            </a:r>
          </a:p>
          <a:p>
            <a:r>
              <a:rPr lang="ru-RU" dirty="0">
                <a:solidFill>
                  <a:srgbClr val="000000"/>
                </a:solidFill>
              </a:rPr>
              <a:t>Лучевая терапия дает довольно хорошие результаты при лечении базальноклеточного рака. Ее эффективность достигает 90%. Лечение проводится курсами в течение нескольких недель. Иногда протокол предполагает ежедневные сеансы лучевой </a:t>
            </a:r>
            <a:r>
              <a:rPr lang="ru-RU" dirty="0" smtClean="0">
                <a:solidFill>
                  <a:srgbClr val="000000"/>
                </a:solidFill>
              </a:rPr>
              <a:t>терапии</a:t>
            </a:r>
            <a:endParaRPr lang="ru-RU" b="0" i="0" dirty="0">
              <a:solidFill>
                <a:srgbClr val="000000"/>
              </a:solidFill>
              <a:effectLst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740" y="2996642"/>
            <a:ext cx="5133602" cy="206962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947719" y="3760286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0000"/>
                </a:solidFill>
              </a:rPr>
              <a:t>Показания: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</a:rPr>
              <a:t>Старческий возраст пациента.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</a:rPr>
              <a:t>Высокие риски хирургического вмешательства.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</a:rPr>
              <a:t>Невозможность проведения операции ввиду «неудобной» локализации опухоли — нос, уши, веки.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</a:rPr>
              <a:t>Тяжелое состояние пациента.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</a:rPr>
              <a:t>В рамках комбинированного лечения при высоких рисках возникновения рецидива после хирургического иссечения.</a:t>
            </a:r>
            <a:endParaRPr lang="ru-RU" b="0" i="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55752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8410" y="694717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</a:rPr>
              <a:t>Хи</a:t>
            </a:r>
            <a:r>
              <a:rPr lang="ru-RU" b="1" dirty="0">
                <a:solidFill>
                  <a:schemeClr val="bg1"/>
                </a:solidFill>
              </a:rPr>
              <a:t>миотерапия</a:t>
            </a:r>
          </a:p>
          <a:p>
            <a:r>
              <a:rPr lang="ru-RU" dirty="0">
                <a:solidFill>
                  <a:srgbClr val="000000"/>
                </a:solidFill>
              </a:rPr>
              <a:t>Лечение поверхностных форм рака возможно с помощью местных химиотерапевтических препаратов. Для этого используется мазь на основе 5-фторурацила или других </a:t>
            </a:r>
            <a:r>
              <a:rPr lang="ru-RU" dirty="0" err="1">
                <a:solidFill>
                  <a:srgbClr val="000000"/>
                </a:solidFill>
              </a:rPr>
              <a:t>цитостатиков</a:t>
            </a:r>
            <a:r>
              <a:rPr lang="ru-RU" dirty="0">
                <a:solidFill>
                  <a:srgbClr val="000000"/>
                </a:solidFill>
              </a:rPr>
              <a:t>. При наличии регионарных метастазов проводится их хирургическое удаление. Как правило, операция предполагает иссечение подкожно-жировой клетчатки в объеме, соответствующем характеру поражения.</a:t>
            </a:r>
            <a:endParaRPr lang="ru-RU" b="0" i="0" dirty="0">
              <a:solidFill>
                <a:srgbClr val="000000"/>
              </a:soli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8547" y="3608173"/>
            <a:ext cx="5263744" cy="296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7533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367" y="117693"/>
            <a:ext cx="1142588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</a:rPr>
              <a:t>Другие методы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 smtClean="0">
                <a:solidFill>
                  <a:srgbClr val="000000"/>
                </a:solidFill>
              </a:rPr>
              <a:t>Фотодинамическая терапия</a:t>
            </a:r>
            <a:r>
              <a:rPr lang="ru-RU" dirty="0" smtClean="0">
                <a:solidFill>
                  <a:srgbClr val="000000"/>
                </a:solidFill>
              </a:rPr>
              <a:t>: на</a:t>
            </a:r>
            <a:r>
              <a:rPr lang="ru-RU" dirty="0">
                <a:solidFill>
                  <a:srgbClr val="000000"/>
                </a:solidFill>
              </a:rPr>
              <a:t> поверхность </a:t>
            </a:r>
            <a:r>
              <a:rPr lang="ru-RU" dirty="0" err="1">
                <a:solidFill>
                  <a:srgbClr val="000000"/>
                </a:solidFill>
              </a:rPr>
              <a:t>базалиомы</a:t>
            </a:r>
            <a:r>
              <a:rPr lang="ru-RU" dirty="0">
                <a:solidFill>
                  <a:srgbClr val="000000"/>
                </a:solidFill>
              </a:rPr>
              <a:t> наносят специальный препарат — фотосенсибилизатор, который накапливается в злокачественных клетках в повышенном количестве. После этого проводится воздействие на опухоль лазерным излучением заданной длины волны. Это приводит к активации фотосенсибилизатора и запуску каскада химических реакций, уничтожающих опухолевые клетки. Сразу после облучения на месте воздействия развивается отек, а в течение суток ткань начинает </a:t>
            </a:r>
            <a:r>
              <a:rPr lang="ru-RU" dirty="0" err="1" smtClean="0">
                <a:solidFill>
                  <a:srgbClr val="000000"/>
                </a:solidFill>
              </a:rPr>
              <a:t>некротизироваться</a:t>
            </a:r>
            <a:r>
              <a:rPr lang="ru-RU" dirty="0" smtClean="0">
                <a:solidFill>
                  <a:srgbClr val="000000"/>
                </a:solidFill>
              </a:rPr>
              <a:t>. Через </a:t>
            </a:r>
            <a:r>
              <a:rPr lang="ru-RU" dirty="0">
                <a:solidFill>
                  <a:srgbClr val="000000"/>
                </a:solidFill>
              </a:rPr>
              <a:t>несколько дней </a:t>
            </a:r>
            <a:r>
              <a:rPr lang="ru-RU" dirty="0" smtClean="0">
                <a:solidFill>
                  <a:srgbClr val="000000"/>
                </a:solidFill>
              </a:rPr>
              <a:t>образуется </a:t>
            </a:r>
            <a:r>
              <a:rPr lang="ru-RU" dirty="0">
                <a:solidFill>
                  <a:srgbClr val="000000"/>
                </a:solidFill>
              </a:rPr>
              <a:t>плотный струп, спаянный с подлежащими тканями. По мере заживления, струп отпадает, и на его месте остается </a:t>
            </a:r>
            <a:r>
              <a:rPr lang="ru-RU" dirty="0" err="1">
                <a:solidFill>
                  <a:srgbClr val="000000"/>
                </a:solidFill>
              </a:rPr>
              <a:t>эпителизированная</a:t>
            </a:r>
            <a:r>
              <a:rPr lang="ru-RU" dirty="0">
                <a:solidFill>
                  <a:srgbClr val="000000"/>
                </a:solidFill>
              </a:rPr>
              <a:t> ранка. </a:t>
            </a:r>
            <a:endParaRPr lang="ru-RU" dirty="0" smtClean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 err="1" smtClean="0">
                <a:solidFill>
                  <a:srgbClr val="000000"/>
                </a:solidFill>
              </a:rPr>
              <a:t>Криодеструкция</a:t>
            </a:r>
            <a:r>
              <a:rPr lang="ru-RU" dirty="0">
                <a:solidFill>
                  <a:srgbClr val="000000"/>
                </a:solidFill>
              </a:rPr>
              <a:t> — уничтожение опухоли посредством низких температур. Охлаждающий агент прикладывают к коже </a:t>
            </a:r>
            <a:r>
              <a:rPr lang="ru-RU" dirty="0" err="1">
                <a:solidFill>
                  <a:srgbClr val="000000"/>
                </a:solidFill>
              </a:rPr>
              <a:t>апликационно</a:t>
            </a:r>
            <a:r>
              <a:rPr lang="ru-RU" dirty="0">
                <a:solidFill>
                  <a:srgbClr val="000000"/>
                </a:solidFill>
              </a:rPr>
              <a:t> или наносят с помощью аэрозоля. Этот метод применяется редко, поскольку дает худшие результаты лечения. Однако его применение может быть оправдано у пациентов, страдающих от нарушения свертываемости крови (склонности к кровотечению</a:t>
            </a:r>
            <a:r>
              <a:rPr lang="ru-RU" dirty="0" smtClean="0">
                <a:solidFill>
                  <a:srgbClr val="000000"/>
                </a:solidFill>
              </a:rPr>
              <a:t>).</a:t>
            </a:r>
          </a:p>
          <a:p>
            <a:endParaRPr lang="ru-RU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>
                <a:solidFill>
                  <a:srgbClr val="000000"/>
                </a:solidFill>
              </a:rPr>
              <a:t>Лазерная хирургия </a:t>
            </a:r>
            <a:r>
              <a:rPr lang="ru-RU" dirty="0">
                <a:solidFill>
                  <a:srgbClr val="000000"/>
                </a:solidFill>
              </a:rPr>
              <a:t>не получила официального одобрения при лечении кожной </a:t>
            </a:r>
            <a:r>
              <a:rPr lang="ru-RU" dirty="0" err="1">
                <a:solidFill>
                  <a:srgbClr val="000000"/>
                </a:solidFill>
              </a:rPr>
              <a:t>базалиомы</a:t>
            </a:r>
            <a:r>
              <a:rPr lang="ru-RU" dirty="0">
                <a:solidFill>
                  <a:srgbClr val="000000"/>
                </a:solidFill>
              </a:rPr>
              <a:t>, поэтому применяется в случаях, когда другие методы исчерпали свои возможности. Суть лечения заключается в послойном выпаривании новообразования с помощью нагревания под действием лазерного излучения.</a:t>
            </a:r>
            <a:endParaRPr lang="ru-RU" b="0" i="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079895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692" y="169562"/>
            <a:ext cx="8534401" cy="58008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4213" y="972065"/>
            <a:ext cx="8534400" cy="5022335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ru-RU" dirty="0" smtClean="0"/>
              <a:t>Айвазов</a:t>
            </a:r>
            <a:r>
              <a:rPr lang="ru-RU" dirty="0"/>
              <a:t> А.Г. Совершенствование методов диагностики и лечения базально-клеточного рака кожи: </a:t>
            </a:r>
            <a:r>
              <a:rPr lang="ru-RU" dirty="0" err="1"/>
              <a:t>дис</a:t>
            </a:r>
            <a:r>
              <a:rPr lang="ru-RU" dirty="0"/>
              <a:t>. . канд. мед. наук. Тверь, 2012. - 120 с</a:t>
            </a:r>
            <a:r>
              <a:rPr lang="ru-RU" dirty="0" smtClean="0"/>
              <a:t>.</a:t>
            </a:r>
          </a:p>
          <a:p>
            <a:pPr marL="342900" indent="-342900">
              <a:buAutoNum type="arabicPeriod"/>
            </a:pPr>
            <a:r>
              <a:rPr lang="ru-RU" dirty="0"/>
              <a:t>7. Дубенский В.В., </a:t>
            </a:r>
            <a:r>
              <a:rPr lang="ru-RU" dirty="0" err="1"/>
              <a:t>Гармонов</a:t>
            </a:r>
            <a:r>
              <a:rPr lang="ru-RU" dirty="0"/>
              <a:t> А.А. Современные аспекты эпидемиологии, патогенеза, клиники и лечения базальноклеточного рака кожи// </a:t>
            </a:r>
            <a:r>
              <a:rPr lang="ru-RU" dirty="0" err="1"/>
              <a:t>Вестн</a:t>
            </a:r>
            <a:r>
              <a:rPr lang="ru-RU" dirty="0"/>
              <a:t>. </a:t>
            </a:r>
            <a:r>
              <a:rPr lang="ru-RU" dirty="0" err="1"/>
              <a:t>дерматол</a:t>
            </a:r>
            <a:r>
              <a:rPr lang="ru-RU" dirty="0"/>
              <a:t>. и </a:t>
            </a:r>
            <a:r>
              <a:rPr lang="ru-RU" dirty="0" err="1"/>
              <a:t>венерол</a:t>
            </a:r>
            <a:r>
              <a:rPr lang="ru-RU" dirty="0"/>
              <a:t>. -- 2004. №6. - С.7-12</a:t>
            </a:r>
            <a:r>
              <a:rPr lang="ru-RU" dirty="0" smtClean="0"/>
              <a:t>.</a:t>
            </a:r>
          </a:p>
          <a:p>
            <a:pPr marL="342900" indent="-342900">
              <a:buAutoNum type="arabicPeriod"/>
            </a:pPr>
            <a:r>
              <a:rPr lang="ru-RU" dirty="0"/>
              <a:t>12. Хлебникова А.Н. Клинико-морфологические и </a:t>
            </a:r>
            <a:r>
              <a:rPr lang="ru-RU" dirty="0" err="1"/>
              <a:t>иммуногистохимические</a:t>
            </a:r>
            <a:r>
              <a:rPr lang="ru-RU" dirty="0"/>
              <a:t> особенности различных форм базальноклеточного рака кожи и комплексный метод его лечения: </a:t>
            </a:r>
            <a:r>
              <a:rPr lang="ru-RU" dirty="0" err="1"/>
              <a:t>автореф</a:t>
            </a:r>
            <a:r>
              <a:rPr lang="ru-RU" dirty="0"/>
              <a:t>. </a:t>
            </a:r>
            <a:r>
              <a:rPr lang="ru-RU" dirty="0" err="1"/>
              <a:t>дис</a:t>
            </a:r>
            <a:r>
              <a:rPr lang="ru-RU" dirty="0"/>
              <a:t>. .д-ра мед. наук. М., 2014. 37 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14961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98828" y="2303391"/>
            <a:ext cx="6400800" cy="1947333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chemeClr val="bg1"/>
                </a:solidFill>
              </a:rPr>
              <a:t>Спасибо за внимание! </a:t>
            </a:r>
            <a:endParaRPr lang="ru-RU" sz="36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90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68884" y="881449"/>
            <a:ext cx="5032846" cy="558525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Базально-клеточный рак (</a:t>
            </a:r>
            <a:r>
              <a:rPr lang="ru-RU" dirty="0" err="1" smtClean="0">
                <a:solidFill>
                  <a:schemeClr val="bg1"/>
                </a:solidFill>
              </a:rPr>
              <a:t>Базалиома</a:t>
            </a:r>
            <a:r>
              <a:rPr lang="ru-RU" dirty="0" smtClean="0">
                <a:solidFill>
                  <a:schemeClr val="bg1"/>
                </a:solidFill>
              </a:rPr>
              <a:t>) – самое частое злокачественное эпителиальное новообразование кожи (80%), возникающее из эпидермиса или волосяного фолликула, состоящее из </a:t>
            </a:r>
            <a:r>
              <a:rPr lang="ru-RU" dirty="0" err="1" smtClean="0">
                <a:solidFill>
                  <a:schemeClr val="bg1"/>
                </a:solidFill>
              </a:rPr>
              <a:t>базалоидных</a:t>
            </a:r>
            <a:r>
              <a:rPr lang="ru-RU" dirty="0" smtClean="0">
                <a:solidFill>
                  <a:schemeClr val="bg1"/>
                </a:solidFill>
              </a:rPr>
              <a:t> клеток. </a:t>
            </a:r>
            <a:r>
              <a:rPr lang="ru-RU" dirty="0" err="1" smtClean="0">
                <a:solidFill>
                  <a:schemeClr val="bg1"/>
                </a:solidFill>
              </a:rPr>
              <a:t>Метастазирует</a:t>
            </a:r>
            <a:r>
              <a:rPr lang="ru-RU" dirty="0" smtClean="0">
                <a:solidFill>
                  <a:schemeClr val="bg1"/>
                </a:solidFill>
              </a:rPr>
              <a:t> очень редко. 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Развивается чаще после 40 лет в связи с длительной инсоляцией, воздействием канцерогенов или ионизирующей радиации. Чаще встречается у мужчин. В 80% случаев локализуется на коже головы и шеи, в 20% - носит множественный характер.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026" y="3402226"/>
            <a:ext cx="4621428" cy="32045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5026" y="238896"/>
            <a:ext cx="4621428" cy="295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599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5443" y="235465"/>
            <a:ext cx="8534401" cy="851930"/>
          </a:xfrm>
        </p:spPr>
        <p:txBody>
          <a:bodyPr/>
          <a:lstStyle/>
          <a:p>
            <a:r>
              <a:rPr lang="ru-RU" dirty="0" smtClean="0"/>
              <a:t>Причины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4213" y="1573427"/>
            <a:ext cx="8534400" cy="4420973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В большинстве случаев базальноклеточный рак поражает </a:t>
            </a:r>
            <a:r>
              <a:rPr lang="ru-RU" u="sng" dirty="0">
                <a:solidFill>
                  <a:schemeClr val="bg1"/>
                </a:solidFill>
              </a:rPr>
              <a:t>людей со светлой кожей</a:t>
            </a:r>
            <a:r>
              <a:rPr lang="ru-RU" dirty="0">
                <a:solidFill>
                  <a:schemeClr val="bg1"/>
                </a:solidFill>
              </a:rPr>
              <a:t>, возникая на открытых участках тела, максимально подвергающихся солнечному излучению.</a:t>
            </a:r>
          </a:p>
          <a:p>
            <a:r>
              <a:rPr lang="ru-RU" dirty="0">
                <a:solidFill>
                  <a:schemeClr val="bg1"/>
                </a:solidFill>
              </a:rPr>
              <a:t>Прямое </a:t>
            </a:r>
            <a:r>
              <a:rPr lang="ru-RU" u="sng" dirty="0">
                <a:solidFill>
                  <a:schemeClr val="bg1"/>
                </a:solidFill>
              </a:rPr>
              <a:t>воздействие ультрафиолетовых лучей</a:t>
            </a:r>
            <a:r>
              <a:rPr lang="ru-RU" dirty="0">
                <a:solidFill>
                  <a:schemeClr val="bg1"/>
                </a:solidFill>
              </a:rPr>
              <a:t> является одной из главных причин появления </a:t>
            </a:r>
            <a:r>
              <a:rPr lang="ru-RU" dirty="0" err="1">
                <a:solidFill>
                  <a:schemeClr val="bg1"/>
                </a:solidFill>
              </a:rPr>
              <a:t>базалиомы</a:t>
            </a:r>
            <a:r>
              <a:rPr lang="ru-RU" dirty="0">
                <a:solidFill>
                  <a:schemeClr val="bg1"/>
                </a:solidFill>
              </a:rPr>
              <a:t>. Поэтому люди, бездумно посещающие солярий или работающие целый день под лучами солнца, автоматически попадают в группу риска.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Данный </a:t>
            </a:r>
            <a:r>
              <a:rPr lang="ru-RU" dirty="0">
                <a:solidFill>
                  <a:schemeClr val="bg1"/>
                </a:solidFill>
              </a:rPr>
              <a:t>вид рака кожи </a:t>
            </a:r>
            <a:r>
              <a:rPr lang="ru-RU" u="sng" dirty="0">
                <a:solidFill>
                  <a:schemeClr val="bg1"/>
                </a:solidFill>
              </a:rPr>
              <a:t>передается по наследству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r>
              <a:rPr lang="ru-RU" b="1" dirty="0">
                <a:solidFill>
                  <a:schemeClr val="bg1"/>
                </a:solidFill>
              </a:rPr>
              <a:t>Другие причины развития: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ионизирующее излучение;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постоянные травмы </a:t>
            </a:r>
            <a:r>
              <a:rPr lang="ru-RU" dirty="0" smtClean="0">
                <a:solidFill>
                  <a:schemeClr val="bg1"/>
                </a:solidFill>
              </a:rPr>
              <a:t> родинок;</a:t>
            </a:r>
            <a:endParaRPr lang="ru-RU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воздействие на организм канцерогенов;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вирусные инфекции, в особенности герпетические.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359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416698"/>
            <a:ext cx="8534401" cy="49770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Стадии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414391"/>
              </p:ext>
            </p:extLst>
          </p:nvPr>
        </p:nvGraphicFramePr>
        <p:xfrm>
          <a:off x="862227" y="1403406"/>
          <a:ext cx="9410357" cy="4668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7925"/>
                <a:gridCol w="597243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Стадии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Симптомы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Нулевая или </a:t>
                      </a:r>
                      <a:r>
                        <a:rPr lang="en-US" dirty="0" smtClean="0"/>
                        <a:t>in situ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этой стадии опухоли ещё нет, но в коже образовались и начали накапливаться клетки рака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Первая или поверхностная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Опухоль или язва размером до 2 см, локализующаяся в определённом месте и ограниченная от разрастания дермой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Вторая или плоская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Опухоль/язва в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диам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превышает 2 см (до 5), нарастает во внутренние слои кожи, но не охватывает подкожно-жировую клетчатку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Третья или глубокая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Опухоль в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диам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превышает 3 см, видна невооружённым глазом. Новообразование врастает в мягкие ткани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Четвёртая или папиллярная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Новообразование больше 5 см в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диам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врастает в кости и хрящи и начинает их разрушать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1134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919" y="326082"/>
            <a:ext cx="8534401" cy="5224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Клинические формы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3024" y="1332470"/>
            <a:ext cx="8534400" cy="3733799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ru-RU" dirty="0" err="1" smtClean="0">
                <a:solidFill>
                  <a:schemeClr val="bg1"/>
                </a:solidFill>
              </a:rPr>
              <a:t>Нодулярная</a:t>
            </a:r>
            <a:r>
              <a:rPr lang="ru-RU" dirty="0" smtClean="0">
                <a:solidFill>
                  <a:schemeClr val="bg1"/>
                </a:solidFill>
              </a:rPr>
              <a:t> (опухолевая)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Пигментная 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Язвенная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Поверхностная</a:t>
            </a:r>
          </a:p>
          <a:p>
            <a:pPr marL="342900" indent="-342900">
              <a:buAutoNum type="arabicPeriod"/>
            </a:pPr>
            <a:r>
              <a:rPr lang="ru-RU" dirty="0" err="1" smtClean="0">
                <a:solidFill>
                  <a:schemeClr val="bg1"/>
                </a:solidFill>
              </a:rPr>
              <a:t>Склеродермоподобная</a:t>
            </a:r>
            <a:endParaRPr lang="ru-RU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ru-RU" dirty="0" err="1" smtClean="0">
                <a:solidFill>
                  <a:schemeClr val="bg1"/>
                </a:solidFill>
              </a:rPr>
              <a:t>Фиброэпителиальная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5032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391984"/>
            <a:ext cx="8534401" cy="637746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Нодулярная</a:t>
            </a:r>
            <a:r>
              <a:rPr lang="ru-RU" dirty="0" smtClean="0"/>
              <a:t> (опухолевая) форма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5359" y="1299518"/>
            <a:ext cx="7100544" cy="5002427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Характеризуется возникновением узелка, который постепенно увеличивается в размерах Поверхность гладкая с выраженными </a:t>
            </a:r>
            <a:r>
              <a:rPr lang="ru-RU" dirty="0" err="1" smtClean="0">
                <a:solidFill>
                  <a:schemeClr val="bg1"/>
                </a:solidFill>
              </a:rPr>
              <a:t>телеангиэктазиями</a:t>
            </a:r>
            <a:r>
              <a:rPr lang="ru-RU" dirty="0" smtClean="0">
                <a:solidFill>
                  <a:schemeClr val="bg1"/>
                </a:solidFill>
              </a:rPr>
              <a:t>, иногда покрыта сероватыми чешуйками. В зависимости от величины различают </a:t>
            </a:r>
            <a:r>
              <a:rPr lang="ru-RU" i="1" dirty="0" smtClean="0">
                <a:solidFill>
                  <a:schemeClr val="bg1"/>
                </a:solidFill>
              </a:rPr>
              <a:t>мелко-</a:t>
            </a:r>
            <a:r>
              <a:rPr lang="ru-RU" dirty="0" smtClean="0">
                <a:solidFill>
                  <a:schemeClr val="bg1"/>
                </a:solidFill>
              </a:rPr>
              <a:t> и </a:t>
            </a:r>
            <a:r>
              <a:rPr lang="ru-RU" i="1" dirty="0" err="1" smtClean="0">
                <a:solidFill>
                  <a:schemeClr val="bg1"/>
                </a:solidFill>
              </a:rPr>
              <a:t>крупноузелковую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b="1" i="1" dirty="0" err="1" smtClean="0">
                <a:solidFill>
                  <a:schemeClr val="bg1"/>
                </a:solidFill>
              </a:rPr>
              <a:t>Микронодулярная</a:t>
            </a:r>
            <a:r>
              <a:rPr lang="ru-RU" b="1" i="1" dirty="0" smtClean="0">
                <a:solidFill>
                  <a:schemeClr val="bg1"/>
                </a:solidFill>
              </a:rPr>
              <a:t> (узелковая</a:t>
            </a:r>
            <a:r>
              <a:rPr lang="ru-RU" b="1" dirty="0" smtClean="0">
                <a:solidFill>
                  <a:schemeClr val="bg1"/>
                </a:solidFill>
              </a:rPr>
              <a:t>) </a:t>
            </a:r>
            <a:r>
              <a:rPr lang="ru-RU" dirty="0" smtClean="0">
                <a:solidFill>
                  <a:schemeClr val="bg1"/>
                </a:solidFill>
              </a:rPr>
              <a:t>разновидность (75%): характеризуется образованием плотных узелков диаметром 2-5мм, которые в результате длительного времени существования сливаются между собой и формируют очаг диаметром до 2см.</a:t>
            </a:r>
          </a:p>
          <a:p>
            <a:r>
              <a:rPr lang="ru-RU" b="1" i="1" dirty="0" err="1" smtClean="0">
                <a:solidFill>
                  <a:schemeClr val="bg1"/>
                </a:solidFill>
              </a:rPr>
              <a:t>Макронодулярная</a:t>
            </a:r>
            <a:r>
              <a:rPr lang="ru-RU" b="1" i="1" dirty="0" smtClean="0">
                <a:solidFill>
                  <a:schemeClr val="bg1"/>
                </a:solidFill>
              </a:rPr>
              <a:t> (узловатая) </a:t>
            </a:r>
            <a:r>
              <a:rPr lang="ru-RU" dirty="0" smtClean="0">
                <a:solidFill>
                  <a:schemeClr val="bg1"/>
                </a:solidFill>
              </a:rPr>
              <a:t>форма (от 17 до 70%): характеризуется большими размерами узелковых образований. Изъязвление может быть глубоким, с неровным кровоточащим </a:t>
            </a:r>
            <a:r>
              <a:rPr lang="ru-RU" dirty="0" err="1" smtClean="0">
                <a:solidFill>
                  <a:schemeClr val="bg1"/>
                </a:solidFill>
              </a:rPr>
              <a:t>дной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8900" y="2741477"/>
            <a:ext cx="3947726" cy="389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507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301368"/>
            <a:ext cx="8534401" cy="695411"/>
          </a:xfrm>
        </p:spPr>
        <p:txBody>
          <a:bodyPr/>
          <a:lstStyle/>
          <a:p>
            <a:r>
              <a:rPr lang="ru-RU" dirty="0" smtClean="0"/>
              <a:t>Пигментная форма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9456" y="1274805"/>
            <a:ext cx="8534400" cy="1402492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Цвет очага поражения имеет синеватую, фиолетовую или темно-коричневую окраску.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91" y="2809904"/>
            <a:ext cx="3525323" cy="25750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617" y="2815592"/>
            <a:ext cx="3641125" cy="25693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4045" y="2809904"/>
            <a:ext cx="3505933" cy="257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799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449649"/>
            <a:ext cx="8534401" cy="769551"/>
          </a:xfrm>
        </p:spPr>
        <p:txBody>
          <a:bodyPr/>
          <a:lstStyle/>
          <a:p>
            <a:r>
              <a:rPr lang="ru-RU" dirty="0" smtClean="0"/>
              <a:t>Язвенная форма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4213" y="1375719"/>
            <a:ext cx="8534400" cy="4618681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Развивается первично или путем изъязвления других форм. </a:t>
            </a:r>
            <a:r>
              <a:rPr lang="ru-RU" dirty="0" err="1" smtClean="0">
                <a:solidFill>
                  <a:schemeClr val="bg1"/>
                </a:solidFill>
              </a:rPr>
              <a:t>Базалиона</a:t>
            </a:r>
            <a:r>
              <a:rPr lang="ru-RU" dirty="0" smtClean="0">
                <a:solidFill>
                  <a:schemeClr val="bg1"/>
                </a:solidFill>
              </a:rPr>
              <a:t> с воронкообразным изъязвлением относительно небольшого размера – </a:t>
            </a:r>
            <a:r>
              <a:rPr lang="en-US" dirty="0" err="1" smtClean="0">
                <a:solidFill>
                  <a:schemeClr val="bg1"/>
                </a:solidFill>
              </a:rPr>
              <a:t>ulcus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rodeus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(«разъедающая»), а распространяющаяся вглубь (вплоть до фасции и костей) и по периферии – </a:t>
            </a:r>
            <a:r>
              <a:rPr lang="en-US" dirty="0" err="1" smtClean="0">
                <a:solidFill>
                  <a:schemeClr val="bg1"/>
                </a:solidFill>
              </a:rPr>
              <a:t>ulcus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terebrans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(«проникающая»)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5504" y="2817427"/>
            <a:ext cx="5196981" cy="333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212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630881"/>
            <a:ext cx="8534401" cy="678935"/>
          </a:xfrm>
        </p:spPr>
        <p:txBody>
          <a:bodyPr/>
          <a:lstStyle/>
          <a:p>
            <a:r>
              <a:rPr lang="ru-RU" dirty="0" smtClean="0"/>
              <a:t>Поверхностная форма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4213" y="1744362"/>
            <a:ext cx="5667160" cy="3939746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Шелушащееся пятно розового цвета округлой или овальной формы с нитевидным краем, состоящим из мелким блестящих узелков перламутрово-розового цвета. При многолетнем течении на поверхности бляшки могут появляться </a:t>
            </a:r>
            <a:r>
              <a:rPr lang="ru-RU" dirty="0" err="1" smtClean="0">
                <a:solidFill>
                  <a:schemeClr val="bg1"/>
                </a:solidFill>
              </a:rPr>
              <a:t>папилломатозные</a:t>
            </a:r>
            <a:r>
              <a:rPr lang="ru-RU" dirty="0" smtClean="0">
                <a:solidFill>
                  <a:schemeClr val="bg1"/>
                </a:solidFill>
              </a:rPr>
              <a:t> разрастания, изъязвления. Локализуется чаще на теле, конечностях.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6378" y="2529015"/>
            <a:ext cx="5266724" cy="395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525214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766</TotalTime>
  <Words>721</Words>
  <Application>Microsoft Office PowerPoint</Application>
  <PresentationFormat>Широкоэкранный</PresentationFormat>
  <Paragraphs>85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Century Gothic</vt:lpstr>
      <vt:lpstr>Wingdings 3</vt:lpstr>
      <vt:lpstr>Сектор</vt:lpstr>
      <vt:lpstr>Базально-клеточный рак</vt:lpstr>
      <vt:lpstr>Презентация PowerPoint</vt:lpstr>
      <vt:lpstr>Причины</vt:lpstr>
      <vt:lpstr>Стадии</vt:lpstr>
      <vt:lpstr>Клинические формы</vt:lpstr>
      <vt:lpstr>Нодулярная (опухолевая) форма</vt:lpstr>
      <vt:lpstr>Пигментная форма</vt:lpstr>
      <vt:lpstr>Язвенная форма </vt:lpstr>
      <vt:lpstr>Поверхностная форма</vt:lpstr>
      <vt:lpstr>склеродермоподобная( (склерозирующая) форма</vt:lpstr>
      <vt:lpstr>Фиброэпителиальная (фиброэпителиома Пинкуса)</vt:lpstr>
      <vt:lpstr>Методы диагностики</vt:lpstr>
      <vt:lpstr>Методы лечения</vt:lpstr>
      <vt:lpstr>Презентация PowerPoint</vt:lpstr>
      <vt:lpstr>Презентация PowerPoint</vt:lpstr>
      <vt:lpstr>Презентация PowerPoint</vt:lpstr>
      <vt:lpstr>Литература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Базально-клеточный рак</dc:title>
  <dc:creator>Лабенская О.К.</dc:creator>
  <cp:lastModifiedBy>Лабенская О.К.</cp:lastModifiedBy>
  <cp:revision>20</cp:revision>
  <dcterms:created xsi:type="dcterms:W3CDTF">2020-09-20T01:33:33Z</dcterms:created>
  <dcterms:modified xsi:type="dcterms:W3CDTF">2021-01-05T10:59:26Z</dcterms:modified>
</cp:coreProperties>
</file>