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78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96" r:id="rId6"/>
    <p:sldId id="280" r:id="rId7"/>
    <p:sldId id="279" r:id="rId8"/>
    <p:sldId id="281" r:id="rId9"/>
    <p:sldId id="282" r:id="rId10"/>
    <p:sldId id="294" r:id="rId11"/>
    <p:sldId id="283" r:id="rId12"/>
    <p:sldId id="293" r:id="rId13"/>
    <p:sldId id="284" r:id="rId14"/>
    <p:sldId id="260" r:id="rId15"/>
    <p:sldId id="286" r:id="rId16"/>
    <p:sldId id="289" r:id="rId17"/>
    <p:sldId id="295" r:id="rId18"/>
    <p:sldId id="287" r:id="rId19"/>
    <p:sldId id="290" r:id="rId20"/>
    <p:sldId id="292" r:id="rId21"/>
    <p:sldId id="288" r:id="rId22"/>
    <p:sldId id="291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03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A0EA98-5831-4853-B862-C702E6EB34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9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59352"/>
      </p:ext>
    </p:extLst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20695"/>
      </p:ext>
    </p:extLst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551784"/>
      </p:ext>
    </p:extLst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19057"/>
      </p:ext>
    </p:extLst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843801"/>
      </p:ext>
    </p:extLst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31311"/>
      </p:ext>
    </p:extLst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0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7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96387"/>
      </p:ext>
    </p:extLst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5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2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4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3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43142"/>
      </p:ext>
    </p:extLst>
  </p:cSld>
  <p:clrMapOvr>
    <a:masterClrMapping/>
  </p:clrMapOvr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566ABCEB-ACFC-4714-9973-3DA970169C29}" type="datetime1">
              <a:rPr lang="ru-RU" sz="1200" smtClean="0">
                <a:solidFill>
                  <a:srgbClr val="898989"/>
                </a:solidFill>
              </a:rPr>
              <a:pPr lvl="0"/>
              <a:t>13.05.2024</a:t>
            </a:fld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 algn="ctr"/>
            <a:endParaRPr lang="ru-RU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 algn="r"/>
            <a:fld id="{566ABCEB-ACFC-4714-9973-3DA970169C29}" type="slidenum">
              <a:rPr lang="ru-RU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3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</p:sldLayoutIdLst>
  <p:hf sldNum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600" y="548680"/>
            <a:ext cx="7524750" cy="13668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>
            <a:normAutofit fontScale="90000"/>
          </a:bodyPr>
          <a:lstStyle>
            <a:lvl1pPr algn="ctr">
              <a:defRPr sz="4400"/>
            </a:lvl1pPr>
          </a:lstStyle>
          <a:p>
            <a:pPr lvl="0"/>
            <a:r>
              <a:rPr lang="ru-RU" altLang="ru-RU" sz="2000" dirty="0">
                <a:latin typeface="Times New Roman" pitchFamily="18" charset="0"/>
                <a:ea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  <a:br>
              <a:rPr dirty="0"/>
            </a:br>
            <a:r>
              <a:rPr lang="ru-RU" altLang="ru-RU" sz="2000" dirty="0">
                <a:latin typeface="Times New Roman" pitchFamily="18" charset="0"/>
                <a:ea typeface="Times New Roman" pitchFamily="18" charset="0"/>
              </a:rPr>
              <a:t>Министерства здравоохранения Российской Федерации</a:t>
            </a:r>
            <a:br>
              <a:rPr dirty="0"/>
            </a:br>
            <a:r>
              <a:rPr lang="ru-RU" altLang="ru-RU" sz="2000" dirty="0">
                <a:latin typeface="Times New Roman" pitchFamily="18" charset="0"/>
                <a:ea typeface="Times New Roman" pitchFamily="18" charset="0"/>
              </a:rPr>
              <a:t>Кафедра стоматологии ИПО</a:t>
            </a:r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91680" y="23241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algn="ctr">
              <a:buNone/>
              <a:defRPr sz="3200">
                <a:solidFill>
                  <a:schemeClr val="dk1"/>
                </a:solidFill>
              </a:defRPr>
            </a:lvl1pPr>
            <a:lvl2pPr marL="457200" algn="ctr">
              <a:buNone/>
            </a:lvl2pPr>
            <a:lvl3pPr marL="914400" algn="ctr">
              <a:buNone/>
            </a:lvl3pPr>
            <a:lvl4pPr marL="1371600" algn="ctr">
              <a:buNone/>
            </a:lvl4pPr>
            <a:lvl5pPr marL="1828800" algn="ctr">
              <a:buNone/>
            </a:lvl5pPr>
          </a:lstStyle>
          <a:p>
            <a:pPr lvl="0"/>
            <a:r>
              <a:rPr lang="ru-RU" sz="2400" b="1" i="1" dirty="0">
                <a:solidFill>
                  <a:schemeClr val="hlink"/>
                </a:solidFill>
                <a:latin typeface="Arial" pitchFamily="34" charset="0"/>
              </a:rPr>
              <a:t>Причины рецидива в ортодонтии</a:t>
            </a:r>
            <a:endParaRPr lang="en-US" sz="2400" b="1" i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048583" name="TextBox 5"/>
          <p:cNvSpPr txBox="1"/>
          <p:nvPr/>
        </p:nvSpPr>
        <p:spPr>
          <a:xfrm>
            <a:off x="4427537" y="4076700"/>
            <a:ext cx="4465637" cy="175432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 algn="ctr"/>
            <a:r>
              <a:rPr lang="ru-RU" altLang="en-US" dirty="0"/>
              <a:t>Выполнил ординатор </a:t>
            </a:r>
          </a:p>
          <a:p>
            <a:pPr lvl="0" algn="ctr"/>
            <a:r>
              <a:rPr lang="ru-RU" altLang="en-US"/>
              <a:t>кафедры </a:t>
            </a:r>
            <a:r>
              <a:rPr lang="ru-RU" altLang="en-US" dirty="0"/>
              <a:t>стоматологии ИПО</a:t>
            </a:r>
          </a:p>
          <a:p>
            <a:pPr lvl="0" algn="ctr"/>
            <a:r>
              <a:rPr lang="ru-RU" altLang="en-US" dirty="0"/>
              <a:t>по специальности «ортодонтия»</a:t>
            </a:r>
          </a:p>
          <a:p>
            <a:pPr lvl="0" algn="ctr"/>
            <a:r>
              <a:rPr lang="en-US" altLang="en-US" dirty="0" err="1">
                <a:latin typeface="Arial" pitchFamily="34" charset="0"/>
              </a:rPr>
              <a:t>Суле</a:t>
            </a:r>
            <a:r>
              <a:rPr lang="ru-RU" altLang="en-US" dirty="0">
                <a:latin typeface="Arial" pitchFamily="34" charset="0"/>
              </a:rPr>
              <a:t>й</a:t>
            </a:r>
            <a:r>
              <a:rPr lang="en-US" altLang="en-US" dirty="0" err="1">
                <a:latin typeface="Arial" pitchFamily="34" charset="0"/>
              </a:rPr>
              <a:t>манов</a:t>
            </a: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</a:rPr>
              <a:t>Нариман</a:t>
            </a:r>
            <a:r>
              <a:rPr lang="en-US" altLang="en-US" dirty="0">
                <a:latin typeface="Arial" pitchFamily="34" charset="0"/>
              </a:rPr>
              <a:t> </a:t>
            </a:r>
            <a:r>
              <a:rPr lang="en-US" altLang="en-US" dirty="0" err="1">
                <a:latin typeface="Arial" pitchFamily="34" charset="0"/>
              </a:rPr>
              <a:t>Али</a:t>
            </a:r>
            <a:r>
              <a:rPr lang="ru-RU" altLang="en-US" dirty="0">
                <a:latin typeface="Arial" pitchFamily="34" charset="0"/>
              </a:rPr>
              <a:t>л</a:t>
            </a:r>
            <a:r>
              <a:rPr lang="en-US" altLang="en-US" dirty="0" err="1">
                <a:latin typeface="Arial" pitchFamily="34" charset="0"/>
              </a:rPr>
              <a:t>ович</a:t>
            </a:r>
            <a:endParaRPr lang="en-US" altLang="en-US" dirty="0">
              <a:latin typeface="Arial" pitchFamily="34" charset="0"/>
            </a:endParaRPr>
          </a:p>
          <a:p>
            <a:pPr lvl="0" algn="ctr"/>
            <a:r>
              <a:rPr lang="zh-CN" altLang="en-US" dirty="0"/>
              <a:t>рецензент к.м.н., доцент Дуж Анатолий </a:t>
            </a:r>
            <a:endParaRPr lang="ru-RU" altLang="zh-CN" dirty="0"/>
          </a:p>
          <a:p>
            <a:pPr lvl="0" algn="ctr"/>
            <a:r>
              <a:rPr lang="zh-CN" altLang="en-US" dirty="0"/>
              <a:t>Николаевич.</a:t>
            </a:r>
          </a:p>
        </p:txBody>
      </p:sp>
      <p:sp>
        <p:nvSpPr>
          <p:cNvPr id="1048584" name="TextBox 6"/>
          <p:cNvSpPr txBox="1"/>
          <p:nvPr/>
        </p:nvSpPr>
        <p:spPr>
          <a:xfrm>
            <a:off x="3276600" y="6165850"/>
            <a:ext cx="2303462" cy="3683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 dirty="0" err="1"/>
              <a:t>Красноярск</a:t>
            </a:r>
            <a:r>
              <a:rPr lang="en-US" dirty="0"/>
              <a:t> </a:t>
            </a:r>
            <a:r>
              <a:rPr lang="en-US" dirty="0">
                <a:latin typeface="Arial" pitchFamily="34" charset="0"/>
              </a:rPr>
              <a:t>202</a:t>
            </a:r>
            <a:r>
              <a:rPr lang="ru-RU" dirty="0">
                <a:latin typeface="Arial" pitchFamily="34" charset="0"/>
              </a:rPr>
              <a:t>4</a:t>
            </a:r>
            <a:r>
              <a:rPr lang="en-US" dirty="0">
                <a:latin typeface="Arial" pitchFamily="34" charset="0"/>
              </a:rPr>
              <a:t>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39A22D86-FEDC-26A9-438B-523D78E04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6912768" cy="45365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Основными причинами рецидива после </a:t>
            </a:r>
            <a:r>
              <a:rPr lang="ru-RU" dirty="0" err="1">
                <a:solidFill>
                  <a:schemeClr val="bg1"/>
                </a:solidFill>
              </a:rPr>
              <a:t>ортодонтического</a:t>
            </a:r>
            <a:r>
              <a:rPr lang="ru-RU" dirty="0">
                <a:solidFill>
                  <a:schemeClr val="bg1"/>
                </a:solidFill>
              </a:rPr>
              <a:t> лечения  являются:</a:t>
            </a:r>
          </a:p>
          <a:p>
            <a:pPr marL="342900" indent="-342900">
              <a:buAutoNum type="arabicPeriod"/>
            </a:pPr>
            <a:r>
              <a:rPr lang="ru-RU" dirty="0"/>
              <a:t>Эластичность десневых волокон.</a:t>
            </a:r>
          </a:p>
          <a:p>
            <a:pPr marL="342900" indent="-342900">
              <a:buAutoNum type="arabicPeriod"/>
            </a:pPr>
            <a:r>
              <a:rPr lang="ru-RU" dirty="0"/>
              <a:t>Давление щек, губ, языка.</a:t>
            </a:r>
          </a:p>
          <a:p>
            <a:pPr marL="342900" indent="-342900">
              <a:buAutoNum type="arabicPeriod"/>
            </a:pPr>
            <a:r>
              <a:rPr lang="ru-RU" dirty="0"/>
              <a:t>Рост челюстных костей.</a:t>
            </a:r>
          </a:p>
        </p:txBody>
      </p:sp>
    </p:spTree>
    <p:extLst>
      <p:ext uri="{BB962C8B-B14F-4D97-AF65-F5344CB8AC3E}">
        <p14:creationId xmlns:p14="http://schemas.microsoft.com/office/powerpoint/2010/main" val="135784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02C7000-800E-E061-F6B7-1CAD23D5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32656"/>
            <a:ext cx="5982816" cy="656042"/>
          </a:xfrm>
        </p:spPr>
        <p:txBody>
          <a:bodyPr/>
          <a:lstStyle/>
          <a:p>
            <a:r>
              <a:rPr lang="ru-RU" dirty="0"/>
              <a:t>Устранение рецидивов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BD854B2-C2C8-86AF-FDC5-7CC0D22D8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6900371" cy="5184576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Для устранения рецидива в некоторых случаях может потребоваться повторная фиксация аппарата;</a:t>
            </a:r>
          </a:p>
          <a:p>
            <a:pPr marL="285750" indent="-285750">
              <a:buFontTx/>
              <a:buChar char="-"/>
            </a:pPr>
            <a:r>
              <a:rPr lang="ru-RU" dirty="0"/>
              <a:t>Для изменения положение зубов к </a:t>
            </a:r>
            <a:r>
              <a:rPr lang="ru-RU" dirty="0" err="1"/>
              <a:t>ретейнеру</a:t>
            </a:r>
            <a:r>
              <a:rPr lang="ru-RU" dirty="0"/>
              <a:t> </a:t>
            </a:r>
            <a:r>
              <a:rPr lang="en-US" dirty="0"/>
              <a:t>Hawley </a:t>
            </a:r>
            <a:r>
              <a:rPr lang="ru-RU" dirty="0"/>
              <a:t>можно добавить различные элементы(пружины, винты и т.д.)</a:t>
            </a:r>
          </a:p>
          <a:p>
            <a:pPr marL="285750" indent="-285750">
              <a:buFontTx/>
              <a:buChar char="-"/>
            </a:pPr>
            <a:r>
              <a:rPr lang="ru-RU" dirty="0"/>
              <a:t>Для коррекции небольших  изменений  положения зубов может  использоваться </a:t>
            </a:r>
            <a:r>
              <a:rPr lang="ru-RU" dirty="0" err="1"/>
              <a:t>ретейнер</a:t>
            </a:r>
            <a:r>
              <a:rPr lang="ru-RU" dirty="0"/>
              <a:t>, изготовленный </a:t>
            </a:r>
            <a:r>
              <a:rPr lang="en-US" dirty="0"/>
              <a:t>setup</a:t>
            </a:r>
            <a:r>
              <a:rPr lang="ru-RU" dirty="0"/>
              <a:t> зубов;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При рецидиве </a:t>
            </a:r>
            <a:r>
              <a:rPr lang="ru-RU" dirty="0" err="1"/>
              <a:t>гнатической</a:t>
            </a:r>
            <a:r>
              <a:rPr lang="ru-RU" dirty="0"/>
              <a:t> формы дистальной окклюзии можно использовать головную тягу или функциональный аппарат ( только у растущих пациентов)</a:t>
            </a:r>
          </a:p>
          <a:p>
            <a:pPr marL="285750" indent="-285750">
              <a:buFontTx/>
              <a:buChar char="-"/>
            </a:pPr>
            <a:r>
              <a:rPr lang="ru-RU" dirty="0"/>
              <a:t>Если причинной рецидива стала та или иная  вредная привычка, необходимо её устранить;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Проксимальное </a:t>
            </a:r>
            <a:r>
              <a:rPr lang="ru-RU" dirty="0" err="1"/>
              <a:t>сошлифовывание</a:t>
            </a:r>
            <a:r>
              <a:rPr lang="ru-RU" dirty="0"/>
              <a:t> эмали зубов также может снизить  вероятность возникновения рецидивов скученного положения зубов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221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FF73620-CAB0-E11B-A561-8C598FE4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04665"/>
            <a:ext cx="6402467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Современная концепция ретенции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2D3CD82-D79E-35ED-00B6-FFA68F264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1628800"/>
            <a:ext cx="7344816" cy="4608512"/>
          </a:xfrm>
        </p:spPr>
        <p:txBody>
          <a:bodyPr/>
          <a:lstStyle/>
          <a:p>
            <a:r>
              <a:rPr lang="ru-RU" dirty="0"/>
              <a:t>Построена на сочетании несколько этих теорий, т.е. с современной точки зрения необходимо уделять внимание достижению правильной окклюзии в рамках нормального мышечного баланса, учитывая размер апикальных базисов и их соотношение, а также строение лицевого скелета и варианты направления его роста. По аналогии с математикой современные взгляды на проблему ретенции  можно представить в виде следующих постулатов.</a:t>
            </a:r>
          </a:p>
        </p:txBody>
      </p:sp>
    </p:spTree>
    <p:extLst>
      <p:ext uri="{BB962C8B-B14F-4D97-AF65-F5344CB8AC3E}">
        <p14:creationId xmlns:p14="http://schemas.microsoft.com/office/powerpoint/2010/main" val="334695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C29B16D-47EF-1F69-EC66-5FFE90584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6624736" cy="4968552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Мнение специалистов о причине этой тенденции расходятся. </a:t>
            </a:r>
            <a:r>
              <a:rPr lang="ru-RU" sz="1600" dirty="0" err="1">
                <a:solidFill>
                  <a:schemeClr val="bg1"/>
                </a:solidFill>
              </a:rPr>
              <a:t>Предпологают</a:t>
            </a:r>
            <a:r>
              <a:rPr lang="ru-RU" sz="1600" dirty="0">
                <a:solidFill>
                  <a:schemeClr val="bg1"/>
                </a:solidFill>
              </a:rPr>
              <a:t>, что определенную роль здесь играют мышцы, апикальные базисы, </a:t>
            </a:r>
            <a:r>
              <a:rPr lang="ru-RU" sz="1600" dirty="0" err="1">
                <a:solidFill>
                  <a:schemeClr val="bg1"/>
                </a:solidFill>
              </a:rPr>
              <a:t>трассептальные</a:t>
            </a:r>
            <a:r>
              <a:rPr lang="ru-RU" sz="1600" dirty="0">
                <a:solidFill>
                  <a:schemeClr val="bg1"/>
                </a:solidFill>
              </a:rPr>
              <a:t> волокна и костная морфология. 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1210453-70D0-2EC4-35B1-0D33F037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6402468" cy="1160098"/>
          </a:xfrm>
        </p:spPr>
        <p:txBody>
          <a:bodyPr>
            <a:normAutofit/>
          </a:bodyPr>
          <a:lstStyle/>
          <a:p>
            <a:r>
              <a:rPr lang="ru-RU" sz="1800" dirty="0"/>
              <a:t>Постулат 1. </a:t>
            </a:r>
            <a:br>
              <a:rPr lang="ru-RU" sz="1800" dirty="0"/>
            </a:br>
            <a:r>
              <a:rPr lang="ru-RU" sz="1800" dirty="0"/>
              <a:t>Перемещенные зубы стремятся вернуться в свое первоначальное положении</a:t>
            </a:r>
          </a:p>
        </p:txBody>
      </p:sp>
      <p:pic>
        <p:nvPicPr>
          <p:cNvPr id="2" name="Содержимое 1" descr="IMG-20170301-WA0019.jpg">
            <a:extLst>
              <a:ext uri="{FF2B5EF4-FFF2-40B4-BE49-F238E27FC236}">
                <a16:creationId xmlns:a16="http://schemas.microsoft.com/office/drawing/2014/main" id="{9E2C76E6-F990-A3CF-C33F-12FBEAC0FA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72" b="-50072"/>
          <a:stretch>
            <a:fillRect/>
          </a:stretch>
        </p:blipFill>
        <p:spPr>
          <a:xfrm>
            <a:off x="2167136" y="1772816"/>
            <a:ext cx="3657600" cy="585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8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Прямоугольник 1048594"/>
          <p:cNvSpPr/>
          <p:nvPr/>
        </p:nvSpPr>
        <p:spPr>
          <a:xfrm>
            <a:off x="8832850" y="0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1048597" name="Объект 2"/>
          <p:cNvSpPr/>
          <p:nvPr/>
        </p:nvSpPr>
        <p:spPr>
          <a:xfrm>
            <a:off x="251520" y="981075"/>
            <a:ext cx="8496944" cy="324001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354012" algn="just">
              <a:buNone/>
            </a:pPr>
            <a:endParaRPr lang="en-US" sz="1800" dirty="0">
              <a:latin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372B3-2384-BE70-803E-CCA54F93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03437"/>
            <a:ext cx="6126832" cy="1663825"/>
          </a:xfrm>
        </p:spPr>
        <p:txBody>
          <a:bodyPr/>
          <a:lstStyle/>
          <a:p>
            <a:r>
              <a:rPr lang="ru-RU" dirty="0"/>
              <a:t>Постулат 2. Устранение причины  аномалии  предотвратит рецидив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CE63F8-D5B9-2DBD-2153-6309D4250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7272808" cy="3888432"/>
          </a:xfrm>
        </p:spPr>
        <p:txBody>
          <a:bodyPr/>
          <a:lstStyle/>
          <a:p>
            <a:r>
              <a:rPr lang="ru-RU" dirty="0"/>
              <a:t>Если причина аномалии неизвестна, очень сложно её устранить. Для результатов лечения очень важно  устранить и предотвратить повторное воздействие причинных факторов. Одной из наиболее скрытых причин неудовлетворительных результатов лечения является неправильное положение и нарушение функции языка, что приводит к развитию вертикальной </a:t>
            </a:r>
            <a:r>
              <a:rPr lang="ru-RU" dirty="0" err="1"/>
              <a:t>дизокклюзии</a:t>
            </a:r>
            <a:r>
              <a:rPr lang="ru-RU" dirty="0"/>
              <a:t> как на переднем, так и на боковом участке зубного ряда.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B3020C5-392D-CECC-8DE4-C5AFE667A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88640"/>
            <a:ext cx="6402468" cy="1735833"/>
          </a:xfrm>
        </p:spPr>
        <p:txBody>
          <a:bodyPr/>
          <a:lstStyle/>
          <a:p>
            <a:r>
              <a:rPr lang="ru-RU" dirty="0"/>
              <a:t>Постулат 3. Аномалии следует лечить с </a:t>
            </a:r>
            <a:r>
              <a:rPr lang="ru-RU" dirty="0" err="1"/>
              <a:t>гиперкоррекцией</a:t>
            </a:r>
            <a:r>
              <a:rPr lang="ru-RU" dirty="0"/>
              <a:t>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6A4C7275-A1F3-BA0F-81F9-9DB884814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2132857"/>
            <a:ext cx="7278960" cy="3886944"/>
          </a:xfrm>
        </p:spPr>
        <p:txBody>
          <a:bodyPr>
            <a:normAutofit/>
          </a:bodyPr>
          <a:lstStyle/>
          <a:p>
            <a:r>
              <a:rPr lang="ru-RU" dirty="0"/>
              <a:t>Одним из наиболее часто  встречающихся </a:t>
            </a:r>
            <a:r>
              <a:rPr lang="ru-RU" dirty="0" err="1"/>
              <a:t>рецедивов</a:t>
            </a:r>
            <a:r>
              <a:rPr lang="ru-RU" dirty="0"/>
              <a:t> является </a:t>
            </a:r>
            <a:r>
              <a:rPr lang="ru-RU" dirty="0" err="1"/>
              <a:t>тендентиция</a:t>
            </a:r>
            <a:r>
              <a:rPr lang="ru-RU" dirty="0"/>
              <a:t> </a:t>
            </a:r>
            <a:r>
              <a:rPr lang="ru-RU" dirty="0" err="1"/>
              <a:t>ротированного</a:t>
            </a:r>
            <a:r>
              <a:rPr lang="ru-RU" dirty="0"/>
              <a:t> зуба возвращаться в свое прежнее положение. </a:t>
            </a:r>
            <a:r>
              <a:rPr lang="ru-RU" dirty="0" err="1"/>
              <a:t>Деротация</a:t>
            </a:r>
            <a:r>
              <a:rPr lang="ru-RU" dirty="0"/>
              <a:t> таких зубов с </a:t>
            </a:r>
            <a:r>
              <a:rPr lang="ru-RU" dirty="0" err="1"/>
              <a:t>гиперкоррекцией</a:t>
            </a:r>
            <a:r>
              <a:rPr lang="ru-RU" dirty="0"/>
              <a:t> проводится нечасто и мало доказательств тому , что 	это позволяет предотвратить рецидив. Часто возможно предотвратить прорезывание передних зубов с ротацией, освобождая для них место в зубном ряду  при помощи </a:t>
            </a:r>
            <a:r>
              <a:rPr lang="ru-RU" dirty="0" err="1"/>
              <a:t>ортодонтических</a:t>
            </a:r>
            <a:r>
              <a:rPr lang="ru-RU" dirty="0"/>
              <a:t> аппаратов или за счет раннего удаления молочных зубов. Здесь действует следующий принцип: если зуб никогда  не был </a:t>
            </a:r>
            <a:r>
              <a:rPr lang="ru-RU" dirty="0" err="1"/>
              <a:t>ротирован</a:t>
            </a:r>
            <a:r>
              <a:rPr lang="ru-RU" dirty="0"/>
              <a:t>, шансы на его ротацию </a:t>
            </a:r>
            <a:r>
              <a:rPr lang="ru-RU"/>
              <a:t>в будущем </a:t>
            </a:r>
            <a:r>
              <a:rPr lang="ru-RU" dirty="0"/>
              <a:t>незначительны</a:t>
            </a:r>
          </a:p>
        </p:txBody>
      </p:sp>
    </p:spTree>
    <p:extLst>
      <p:ext uri="{BB962C8B-B14F-4D97-AF65-F5344CB8AC3E}">
        <p14:creationId xmlns:p14="http://schemas.microsoft.com/office/powerpoint/2010/main" val="3296006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816CA1E-C6FC-9EA5-91ED-A77D0ADB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476673"/>
            <a:ext cx="6402467" cy="1080119"/>
          </a:xfrm>
        </p:spPr>
        <p:txBody>
          <a:bodyPr>
            <a:normAutofit/>
          </a:bodyPr>
          <a:lstStyle/>
          <a:p>
            <a:r>
              <a:rPr lang="ru-RU" sz="1600" dirty="0"/>
              <a:t>Постулат 4. </a:t>
            </a:r>
            <a:br>
              <a:rPr lang="ru-RU" sz="1600" dirty="0"/>
            </a:br>
            <a:r>
              <a:rPr lang="ru-RU" sz="1600" dirty="0"/>
              <a:t>Нормальная окклюзия – основной фактор, удерживающий зубы в их новом исправленном положении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38E5965-6D34-3522-4F2C-2F4AC94DA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7128792" cy="2880320"/>
          </a:xfrm>
        </p:spPr>
        <p:txBody>
          <a:bodyPr/>
          <a:lstStyle/>
          <a:p>
            <a:r>
              <a:rPr lang="ru-RU" dirty="0"/>
              <a:t>Для уменьшения негативного воздействия на пародонт желательно получить идеальную окклюзию. Преждевременные </a:t>
            </a:r>
            <a:r>
              <a:rPr lang="ru-RU" dirty="0" err="1"/>
              <a:t>окклюзионные</a:t>
            </a:r>
            <a:r>
              <a:rPr lang="ru-RU" dirty="0"/>
              <a:t> контакты (</a:t>
            </a:r>
            <a:r>
              <a:rPr lang="ru-RU" dirty="0" err="1"/>
              <a:t>суперконтакты</a:t>
            </a:r>
            <a:r>
              <a:rPr lang="ru-RU" dirty="0"/>
              <a:t>) играют значительную роль в возникновении рецидива.</a:t>
            </a:r>
          </a:p>
        </p:txBody>
      </p:sp>
    </p:spTree>
    <p:extLst>
      <p:ext uri="{BB962C8B-B14F-4D97-AF65-F5344CB8AC3E}">
        <p14:creationId xmlns:p14="http://schemas.microsoft.com/office/powerpoint/2010/main" val="2964021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E596BB5-1B32-3031-D288-FEF5750E2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7" y="367935"/>
            <a:ext cx="6402468" cy="1224136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Постулат 5.</a:t>
            </a:r>
            <a:br>
              <a:rPr lang="ru-RU" sz="2000" dirty="0"/>
            </a:br>
            <a:r>
              <a:rPr lang="ru-RU" sz="2000" dirty="0"/>
              <a:t>должна произойти реорганизация кости и прилегающих тканей вокруг перемещенного зуба.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DFA238C-C82A-80BD-6B5C-4C06EA486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916832"/>
            <a:ext cx="6912768" cy="3456384"/>
          </a:xfrm>
        </p:spPr>
        <p:txBody>
          <a:bodyPr>
            <a:normAutofit/>
          </a:bodyPr>
          <a:lstStyle/>
          <a:p>
            <a:r>
              <a:rPr lang="ru-RU" dirty="0"/>
              <a:t>Эта теория основана на предположении, что зрелая кость обеспечивает стабильность зубов. Однако, согласно современным взглядам, кость является пластичным материалом, а зуб удерживается в своем положении за счет баланса мышечных сил , окружающих зуб</a:t>
            </a:r>
          </a:p>
        </p:txBody>
      </p:sp>
      <p:pic>
        <p:nvPicPr>
          <p:cNvPr id="2" name="Содержимое 1" descr="IMG-20170301-WA0018.jpg">
            <a:extLst>
              <a:ext uri="{FF2B5EF4-FFF2-40B4-BE49-F238E27FC236}">
                <a16:creationId xmlns:a16="http://schemas.microsoft.com/office/drawing/2014/main" id="{0DD0E958-4121-192F-2F89-9E5C622D7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325" b="-108325"/>
          <a:stretch>
            <a:fillRect/>
          </a:stretch>
        </p:blipFill>
        <p:spPr>
          <a:xfrm>
            <a:off x="1762906" y="1500403"/>
            <a:ext cx="5010150" cy="682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54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721745D-BFBE-EB2B-656C-A111067E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6402468" cy="1447801"/>
          </a:xfrm>
        </p:spPr>
        <p:txBody>
          <a:bodyPr>
            <a:noAutofit/>
          </a:bodyPr>
          <a:lstStyle/>
          <a:p>
            <a:r>
              <a:rPr lang="ru-RU" sz="1600" dirty="0"/>
              <a:t>Постулат 6.</a:t>
            </a:r>
            <a:br>
              <a:rPr lang="ru-RU" sz="1600" dirty="0"/>
            </a:br>
            <a:r>
              <a:rPr lang="ru-RU" sz="1600" dirty="0"/>
              <a:t>Если нижние резцы располагаются перпендикулярно к базису, вероятность того, что они останутся в стабильном положении, значительно </a:t>
            </a:r>
            <a:r>
              <a:rPr lang="ru-RU" sz="1600" dirty="0" err="1"/>
              <a:t>вышу</a:t>
            </a:r>
            <a:endParaRPr lang="ru-RU" sz="16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E84AFB-4C76-6C31-FFAF-92D4D8752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914503"/>
            <a:ext cx="6402467" cy="15324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Однако необходимо учитывать варианты расположения резцов относительно базиса в зависимости от направления роста лицевого скелета.</a:t>
            </a:r>
          </a:p>
          <a:p>
            <a:r>
              <a:rPr lang="ru-RU" dirty="0"/>
              <a:t>Форма нижнего зубного ряда играет более важную роль в стабильности положения нижних резцов, чем </a:t>
            </a:r>
            <a:r>
              <a:rPr lang="ru-RU" dirty="0" err="1"/>
              <a:t>инклинация</a:t>
            </a:r>
            <a:r>
              <a:rPr lang="ru-RU" dirty="0"/>
              <a:t> нижнего зубного ряда относительно базиса.</a:t>
            </a:r>
          </a:p>
        </p:txBody>
      </p:sp>
    </p:spTree>
    <p:extLst>
      <p:ext uri="{BB962C8B-B14F-4D97-AF65-F5344CB8AC3E}">
        <p14:creationId xmlns:p14="http://schemas.microsoft.com/office/powerpoint/2010/main" val="3413085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0C2DE-54C1-8542-E138-F2E737F2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95" y="222147"/>
            <a:ext cx="6402468" cy="1232106"/>
          </a:xfrm>
        </p:spPr>
        <p:txBody>
          <a:bodyPr>
            <a:noAutofit/>
          </a:bodyPr>
          <a:lstStyle/>
          <a:p>
            <a:r>
              <a:rPr lang="ru-RU" sz="1800" dirty="0"/>
              <a:t>Постулат 7.</a:t>
            </a:r>
            <a:br>
              <a:rPr lang="ru-RU" sz="1800" dirty="0"/>
            </a:br>
            <a:r>
              <a:rPr lang="ru-RU" sz="1800" dirty="0"/>
              <a:t>Аномалии, коррекции которых проводится в период активного роста, реже рецидивируют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4D12B8-C8BC-2D26-5988-99F6EA6F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28" y="1988840"/>
            <a:ext cx="6859084" cy="3384376"/>
          </a:xfrm>
        </p:spPr>
        <p:txBody>
          <a:bodyPr>
            <a:normAutofit/>
          </a:bodyPr>
          <a:lstStyle/>
          <a:p>
            <a:r>
              <a:rPr lang="ru-RU" dirty="0"/>
              <a:t>Ранее лечение может предотвратить прогрессивные необратимые изменения тканей, позволяет использовать преимущества роста и прорезывания зубов и приостановить развитие аномалии до того, как произошли значительные дентальные и морфологические компенсации (которые сложнее поддаются лечению и ретенции, чем первичная аномалия), а также провести лечение скелетных аномалий пока костные швы ещё являются морфологически незрелыми.</a:t>
            </a:r>
          </a:p>
        </p:txBody>
      </p:sp>
    </p:spTree>
    <p:extLst>
      <p:ext uri="{BB962C8B-B14F-4D97-AF65-F5344CB8AC3E}">
        <p14:creationId xmlns:p14="http://schemas.microsoft.com/office/powerpoint/2010/main" val="30046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Заголовок 1"/>
          <p:cNvSpPr>
            <a:spLocks noGrp="1"/>
          </p:cNvSpPr>
          <p:nvPr>
            <p:ph type="title"/>
          </p:nvPr>
        </p:nvSpPr>
        <p:spPr>
          <a:xfrm>
            <a:off x="2195736" y="251577"/>
            <a:ext cx="4386244" cy="838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>
            <a:normAutofit/>
          </a:bodyPr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zh-CN" sz="2400" b="1" dirty="0">
                <a:solidFill>
                  <a:schemeClr val="hlink"/>
                </a:solidFill>
                <a:latin typeface="Times New Roman" pitchFamily="18" charset="0"/>
                <a:ea typeface="Times New Roman" pitchFamily="18" charset="0"/>
              </a:rPr>
              <a:t>Цель работы:</a:t>
            </a:r>
          </a:p>
        </p:txBody>
      </p:sp>
      <p:sp>
        <p:nvSpPr>
          <p:cNvPr id="1048587" name="Прямоугольник 1048586"/>
          <p:cNvSpPr/>
          <p:nvPr/>
        </p:nvSpPr>
        <p:spPr>
          <a:xfrm>
            <a:off x="8832850" y="0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00847-6D4C-1205-4B48-7AD3AFD5ADBB}"/>
              </a:ext>
            </a:extLst>
          </p:cNvPr>
          <p:cNvSpPr txBox="1">
            <a:spLocks/>
          </p:cNvSpPr>
          <p:nvPr/>
        </p:nvSpPr>
        <p:spPr>
          <a:xfrm>
            <a:off x="179512" y="980728"/>
            <a:ext cx="8653338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 sz="3200" b="0" i="0" u="none" kern="1200" cap="none" baseline="0">
                <a:solidFill>
                  <a:schemeClr val="dk1"/>
                </a:solidFill>
                <a:effectLst/>
                <a:latin typeface="Calibri" pitchFamily="34" charset="0"/>
                <a:ea typeface="+mn-ea"/>
                <a:cs typeface="+mn-cs"/>
                <a:sym typeface="Calibri" pitchFamily="34" charset="0"/>
              </a:defRPr>
            </a:lvl1pPr>
            <a:lvl2pPr marL="742950" indent="-285750" algn="l" defTabSz="4572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2800" b="0" i="0" u="none" kern="1200" cap="none" baseline="0">
                <a:solidFill>
                  <a:schemeClr val="dk1"/>
                </a:solidFill>
                <a:effectLst/>
                <a:latin typeface="Calibri" pitchFamily="34" charset="0"/>
                <a:ea typeface="+mn-ea"/>
                <a:cs typeface="+mn-cs"/>
                <a:sym typeface="Calibri" pitchFamily="34" charset="0"/>
              </a:defRPr>
            </a:lvl2pPr>
            <a:lvl3pPr marL="1143000" indent="-228600" algn="l" defTabSz="4572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 sz="2400" b="0" i="0" u="none" kern="1200" cap="none" baseline="0">
                <a:solidFill>
                  <a:schemeClr val="dk1"/>
                </a:solidFill>
                <a:effectLst/>
                <a:latin typeface="Calibri" pitchFamily="34" charset="0"/>
                <a:ea typeface="+mn-ea"/>
                <a:cs typeface="+mn-cs"/>
                <a:sym typeface="Calibri" pitchFamily="34" charset="0"/>
              </a:defRPr>
            </a:lvl3pPr>
            <a:lvl4pPr marL="1600200" indent="-228600" algn="l" defTabSz="4572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2000" b="0" i="0" u="none" kern="1200" cap="none" baseline="0">
                <a:solidFill>
                  <a:schemeClr val="dk1"/>
                </a:solidFill>
                <a:effectLst/>
                <a:latin typeface="Calibri" pitchFamily="34" charset="0"/>
                <a:ea typeface="+mn-ea"/>
                <a:cs typeface="+mn-cs"/>
                <a:sym typeface="Calibri" pitchFamily="34" charset="0"/>
              </a:defRPr>
            </a:lvl4pPr>
            <a:lvl5pPr marL="2057400" indent="-228600" algn="l" defTabSz="4572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»"/>
              <a:defRPr sz="2000" b="0" i="0" u="none" kern="1200" cap="none" baseline="0">
                <a:solidFill>
                  <a:schemeClr val="dk1"/>
                </a:solidFill>
                <a:effectLst/>
                <a:latin typeface="Calibri" pitchFamily="34" charset="0"/>
                <a:ea typeface="+mn-ea"/>
                <a:cs typeface="+mn-cs"/>
                <a:sym typeface="Calibri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Calibri" pitchFamily="34" charset="0"/>
              <a:buAutoNum type="arabicPeriod"/>
            </a:pPr>
            <a:r>
              <a:rPr lang="ru-RU" sz="1800" i="0" dirty="0">
                <a:solidFill>
                  <a:srgbClr val="1D1A41"/>
                </a:solidFill>
                <a:effectLst/>
                <a:latin typeface="Raleway" panose="020F0502020204030204" pitchFamily="2" charset="-52"/>
              </a:rPr>
              <a:t>Сведения к минимуму вероятности рецидива.</a:t>
            </a:r>
          </a:p>
          <a:p>
            <a:pPr marL="609600" indent="-609600">
              <a:buFont typeface="Calibri" pitchFamily="34" charset="0"/>
              <a:buAutoNum type="arabicPeriod"/>
            </a:pPr>
            <a:r>
              <a:rPr lang="ru-RU" sz="1800" dirty="0">
                <a:solidFill>
                  <a:srgbClr val="1D1A41"/>
                </a:solidFill>
                <a:latin typeface="Raleway" panose="020F0502020204030204" pitchFamily="2" charset="-52"/>
              </a:rPr>
              <a:t>Оценить эффекты вмешательств, используемых для лечения рецидива после </a:t>
            </a:r>
            <a:r>
              <a:rPr lang="ru-RU" sz="1800" dirty="0" err="1">
                <a:solidFill>
                  <a:srgbClr val="1D1A41"/>
                </a:solidFill>
                <a:latin typeface="Raleway" panose="020F0502020204030204" pitchFamily="2" charset="-52"/>
              </a:rPr>
              <a:t>ортодонтического</a:t>
            </a:r>
            <a:r>
              <a:rPr lang="ru-RU" sz="1800" dirty="0">
                <a:solidFill>
                  <a:srgbClr val="1D1A41"/>
                </a:solidFill>
                <a:latin typeface="Raleway" panose="020F0502020204030204" pitchFamily="2" charset="-52"/>
              </a:rPr>
              <a:t> лечения</a:t>
            </a:r>
            <a:endParaRPr lang="ru-RU" sz="1800" dirty="0">
              <a:latin typeface="Times New Roman" pitchFamily="18" charset="0"/>
            </a:endParaRPr>
          </a:p>
          <a:p>
            <a:pPr marL="609600" indent="-609600">
              <a:buFont typeface="Calibri" pitchFamily="34" charset="0"/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56D58-887E-3353-04E2-393E5AD2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04664"/>
            <a:ext cx="6402468" cy="1304114"/>
          </a:xfrm>
        </p:spPr>
        <p:txBody>
          <a:bodyPr>
            <a:normAutofit/>
          </a:bodyPr>
          <a:lstStyle/>
          <a:p>
            <a:r>
              <a:rPr lang="ru-RU" sz="2400" dirty="0"/>
              <a:t>Постулат 8.</a:t>
            </a:r>
            <a:br>
              <a:rPr lang="ru-RU" sz="2400" dirty="0"/>
            </a:br>
            <a:r>
              <a:rPr lang="ru-RU" sz="2400" dirty="0"/>
              <a:t>чем дальше были перемещены зубы, тем меньше вероятность рецидива.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497327-F0FE-CA78-5656-7E2A04D82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6402467" cy="1532467"/>
          </a:xfrm>
        </p:spPr>
        <p:txBody>
          <a:bodyPr/>
          <a:lstStyle/>
          <a:p>
            <a:r>
              <a:rPr lang="ru-RU" dirty="0"/>
              <a:t>Если требуется переместить зубы на большое расстояние, необходимость в ретенции снижается. С точки зрения ретенции выгодно перемещать зубы на большие расстояния.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14707F1E-8406-C5A6-0A54-553579D33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5868144" cy="293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09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17A69-ECF4-B647-7057-4D7F94A6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16" y="186307"/>
            <a:ext cx="6402468" cy="1303785"/>
          </a:xfrm>
        </p:spPr>
        <p:txBody>
          <a:bodyPr>
            <a:normAutofit/>
          </a:bodyPr>
          <a:lstStyle/>
          <a:p>
            <a:r>
              <a:rPr lang="ru-RU" sz="1800" i="0" dirty="0">
                <a:effectLst/>
                <a:latin typeface="Montserrat" panose="00000500000000000000" pitchFamily="2" charset="-52"/>
              </a:rPr>
              <a:t>Постулат 9. </a:t>
            </a:r>
            <a:br>
              <a:rPr lang="ru-RU" sz="1800" dirty="0">
                <a:latin typeface="Montserrat" panose="00000500000000000000" pitchFamily="2" charset="-52"/>
              </a:rPr>
            </a:br>
            <a:r>
              <a:rPr lang="ru-RU" sz="1800" dirty="0">
                <a:latin typeface="Montserrat" panose="00000500000000000000" pitchFamily="2" charset="-52"/>
              </a:rPr>
              <a:t>форма зубного ряда нельзя изменить, всегда при помощи </a:t>
            </a:r>
            <a:r>
              <a:rPr lang="ru-RU" sz="1800" dirty="0" err="1">
                <a:latin typeface="Montserrat" panose="00000500000000000000" pitchFamily="2" charset="-52"/>
              </a:rPr>
              <a:t>ортодонтической</a:t>
            </a:r>
            <a:r>
              <a:rPr lang="ru-RU" sz="1800" dirty="0">
                <a:latin typeface="Montserrat" panose="00000500000000000000" pitchFamily="2" charset="-52"/>
              </a:rPr>
              <a:t> аппаратуры</a:t>
            </a:r>
            <a:endParaRPr lang="ru-RU" sz="24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AB18C6-D2EA-3E67-F84B-C6A27B42E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536" y="1896533"/>
            <a:ext cx="7128792" cy="4196763"/>
          </a:xfrm>
        </p:spPr>
        <p:txBody>
          <a:bodyPr>
            <a:normAutofit/>
          </a:bodyPr>
          <a:lstStyle/>
          <a:p>
            <a:r>
              <a:rPr lang="ru-RU" dirty="0"/>
              <a:t>Лечение должно быть направлено на максимально возможное сохранение имеющейся формы зубного ряда. Доказательства этого,  приведенные</a:t>
            </a:r>
            <a:r>
              <a:rPr lang="en-US" dirty="0"/>
              <a:t> Nance</a:t>
            </a:r>
            <a:r>
              <a:rPr lang="ru-RU" dirty="0"/>
              <a:t> и соавторы, были приняты многими ортодонтами.</a:t>
            </a:r>
          </a:p>
          <a:p>
            <a:r>
              <a:rPr lang="ru-RU" dirty="0"/>
              <a:t>В 1944г. Мак-Коли выдвинул предположение, что два нижнечелюстных параметра, такие как ширина зубного ряда в области клыков  и моляров, являются фундаментальными, поэтому желательно принять их за неизменные величины и строить зубные ряды, ориентируясь на их величины.</a:t>
            </a:r>
          </a:p>
          <a:p>
            <a:r>
              <a:rPr lang="ru-RU" dirty="0"/>
              <a:t>1946г. </a:t>
            </a:r>
            <a:r>
              <a:rPr lang="ru-RU" dirty="0" err="1"/>
              <a:t>Стрэнг</a:t>
            </a:r>
            <a:r>
              <a:rPr lang="ru-RU" dirty="0"/>
              <a:t> утверждал , что </a:t>
            </a:r>
            <a:r>
              <a:rPr lang="ru-RU" dirty="0" err="1"/>
              <a:t>межклыковая</a:t>
            </a:r>
            <a:r>
              <a:rPr lang="ru-RU" dirty="0"/>
              <a:t>  ширина нижнего зубного ряда является точным показателем мышечного баланса, присущего, данного индивидууму, и диктует допустимые пределы расширения в ходе лечения. </a:t>
            </a:r>
          </a:p>
        </p:txBody>
      </p:sp>
    </p:spTree>
    <p:extLst>
      <p:ext uri="{BB962C8B-B14F-4D97-AF65-F5344CB8AC3E}">
        <p14:creationId xmlns:p14="http://schemas.microsoft.com/office/powerpoint/2010/main" val="3008881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022EB17A-A0FC-1068-BD0F-30F5163D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4293096"/>
            <a:ext cx="6762507" cy="182049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Для достижения и сохранения результатов в </a:t>
            </a:r>
            <a:r>
              <a:rPr lang="ru-RU" dirty="0" err="1">
                <a:solidFill>
                  <a:schemeClr val="bg1"/>
                </a:solidFill>
              </a:rPr>
              <a:t>ортодонтичеком</a:t>
            </a:r>
            <a:r>
              <a:rPr lang="ru-RU" dirty="0">
                <a:solidFill>
                  <a:schemeClr val="bg1"/>
                </a:solidFill>
              </a:rPr>
              <a:t> лечении должно быть взаимопонимания между врачом и пациентом. Соблюдение пациентом рекомендаций данные после снятие аппаратов, для предотвращение </a:t>
            </a:r>
            <a:r>
              <a:rPr lang="ru-RU" dirty="0" err="1">
                <a:solidFill>
                  <a:schemeClr val="bg1"/>
                </a:solidFill>
              </a:rPr>
              <a:t>рецедивов</a:t>
            </a:r>
            <a:r>
              <a:rPr lang="ru-RU" dirty="0">
                <a:solidFill>
                  <a:schemeClr val="bg1"/>
                </a:solidFill>
              </a:rPr>
              <a:t> быть на связи с врачом.</a:t>
            </a:r>
          </a:p>
        </p:txBody>
      </p:sp>
      <p:pic>
        <p:nvPicPr>
          <p:cNvPr id="1026" name="Picture 2" descr="Брекеты металлические: цена в Москве на установку брекет-систем пациентам">
            <a:extLst>
              <a:ext uri="{FF2B5EF4-FFF2-40B4-BE49-F238E27FC236}">
                <a16:creationId xmlns:a16="http://schemas.microsoft.com/office/drawing/2014/main" id="{DB9E0EB8-A86C-4F2D-5F06-86E1F3710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42389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CAFDBDC-5F14-2E6A-5FF6-980F7079A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049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94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CDDB8-2AB3-7117-CDE9-C3A85642D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766" y="404664"/>
            <a:ext cx="640246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zh-CN" sz="3200" b="1" dirty="0">
                <a:solidFill>
                  <a:schemeClr val="hlink"/>
                </a:solidFill>
                <a:latin typeface="Times New Roman" pitchFamily="18" charset="0"/>
                <a:ea typeface="Times New Roman" pitchFamily="18" charset="0"/>
              </a:rPr>
              <a:t>Выводы</a:t>
            </a:r>
            <a:br>
              <a:rPr lang="zh-CN" sz="3200" b="1" dirty="0">
                <a:solidFill>
                  <a:schemeClr val="hlink"/>
                </a:solidFill>
                <a:latin typeface="Times New Roman" pitchFamily="18" charset="0"/>
                <a:ea typeface="Times New Roman" pitchFamily="18" charset="0"/>
              </a:rPr>
            </a:br>
            <a:endParaRPr lang="ru-RU" dirty="0"/>
          </a:p>
        </p:txBody>
      </p:sp>
      <p:sp>
        <p:nvSpPr>
          <p:cNvPr id="1048646" name="Прямоугольник 1048645"/>
          <p:cNvSpPr/>
          <p:nvPr/>
        </p:nvSpPr>
        <p:spPr>
          <a:xfrm>
            <a:off x="8621712" y="0"/>
            <a:ext cx="522287" cy="3667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>
                <a:latin typeface="Arial" pitchFamily="34" charset="0"/>
              </a:rPr>
              <a:t>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3AE8A-6262-326C-9130-CC975C0B791B}"/>
              </a:ext>
            </a:extLst>
          </p:cNvPr>
          <p:cNvSpPr txBox="1"/>
          <p:nvPr/>
        </p:nvSpPr>
        <p:spPr>
          <a:xfrm>
            <a:off x="539552" y="1196752"/>
            <a:ext cx="784887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Ретейнер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приспособление, которое не даёт зубам двигаться после снятия брекетов. Поскольку при ношении брекетов не лечатся причины неправильного прикуса, единственный способ обеспечить сохранение результата — установка постоянного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ретейнера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более современном лечении с помощью прозрачных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элайнеров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 проблема остаётся, и также требуется всю жизнь носить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ретейнеры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установке брекетов на зубы воздействуют химические вещества.  Поверхность эмали полируется для лучшего сцепления с клеем. Брекеты крепятся к зубам, поэтому их трудно чистить, и вокруг брекетов может повреждаться эмаль зубов. В результате возникают белые точки или пятна. Также поверхность эмали может быть необратимо повреждена, когда врач-ортодонт будет удалять брекеты. При плохой гигиене полости рта могут развиться заболевания дёсен, кариес, декальцинация зубов .</a:t>
            </a:r>
          </a:p>
          <a:p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762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zh-CN" sz="2400" b="1">
                <a:solidFill>
                  <a:schemeClr val="hlink"/>
                </a:solidFill>
                <a:latin typeface="Times New Roman" pitchFamily="18" charset="0"/>
                <a:ea typeface="Times New Roman" pitchFamily="18" charset="0"/>
              </a:rPr>
              <a:t>Список использованных источников</a:t>
            </a:r>
          </a:p>
        </p:txBody>
      </p:sp>
      <p:sp>
        <p:nvSpPr>
          <p:cNvPr id="1048649" name="Объект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normAutofit/>
          </a:bodyPr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446087" algn="just">
              <a:buFont typeface="Arial" pitchFamily="34" charset="0"/>
              <a:buAutoNum type="arabicParenR"/>
            </a:pPr>
            <a:endParaRPr lang="en-US" altLang="en-US" sz="1600" dirty="0">
              <a:latin typeface="Times New Roman" pitchFamily="18" charset="0"/>
              <a:ea typeface="Times New Roman" pitchFamily="18" charset="0"/>
            </a:endParaRPr>
          </a:p>
          <a:p>
            <a:pPr marL="0" lvl="0" indent="446087" algn="just">
              <a:buFont typeface="Arial" pitchFamily="34" charset="0"/>
              <a:buAutoNum type="arabicParenR"/>
            </a:pPr>
            <a:r>
              <a:rPr lang="en-US" altLang="en-US" sz="1800" dirty="0" err="1">
                <a:latin typeface="Times New Roman" pitchFamily="18" charset="0"/>
              </a:rPr>
              <a:t>Аболмасов</a:t>
            </a:r>
            <a:r>
              <a:rPr lang="en-US" altLang="en-US" sz="1800" dirty="0">
                <a:latin typeface="Times New Roman" pitchFamily="18" charset="0"/>
              </a:rPr>
              <a:t>, Н. Г. </a:t>
            </a:r>
            <a:r>
              <a:rPr lang="en-US" altLang="en-US" sz="1800" dirty="0" err="1">
                <a:latin typeface="Times New Roman" pitchFamily="18" charset="0"/>
              </a:rPr>
              <a:t>Ортодонтия</a:t>
            </a:r>
            <a:r>
              <a:rPr lang="en-US" altLang="en-US" sz="1800" dirty="0">
                <a:latin typeface="Times New Roman" pitchFamily="18" charset="0"/>
              </a:rPr>
              <a:t>: </a:t>
            </a:r>
            <a:r>
              <a:rPr lang="en-US" altLang="en-US" sz="1800" dirty="0" err="1">
                <a:latin typeface="Times New Roman" pitchFamily="18" charset="0"/>
              </a:rPr>
              <a:t>учеб</a:t>
            </a:r>
            <a:r>
              <a:rPr lang="en-US" altLang="en-US" sz="1800" dirty="0">
                <a:latin typeface="Times New Roman" pitchFamily="18" charset="0"/>
              </a:rPr>
              <a:t>. </a:t>
            </a:r>
            <a:r>
              <a:rPr lang="en-US" altLang="en-US" sz="1800" dirty="0" err="1">
                <a:latin typeface="Times New Roman" pitchFamily="18" charset="0"/>
              </a:rPr>
              <a:t>пособие</a:t>
            </a:r>
            <a:r>
              <a:rPr lang="en-US" altLang="en-US" sz="1800" dirty="0">
                <a:latin typeface="Times New Roman" pitchFamily="18" charset="0"/>
              </a:rPr>
              <a:t> / Н. Г. </a:t>
            </a:r>
            <a:r>
              <a:rPr lang="en-US" altLang="en-US" sz="1800" dirty="0" err="1">
                <a:latin typeface="Times New Roman" pitchFamily="18" charset="0"/>
              </a:rPr>
              <a:t>Аболмасов</a:t>
            </a:r>
            <a:r>
              <a:rPr lang="en-US" altLang="en-US" sz="1800" dirty="0">
                <a:latin typeface="Times New Roman" pitchFamily="18" charset="0"/>
              </a:rPr>
              <a:t>. - </a:t>
            </a:r>
            <a:r>
              <a:rPr lang="en-US" altLang="en-US" sz="1800" dirty="0" err="1">
                <a:latin typeface="Times New Roman" pitchFamily="18" charset="0"/>
              </a:rPr>
              <a:t>Москва</a:t>
            </a:r>
            <a:r>
              <a:rPr lang="en-US" altLang="en-US" sz="1800" dirty="0">
                <a:latin typeface="Times New Roman" pitchFamily="18" charset="0"/>
              </a:rPr>
              <a:t>: </a:t>
            </a:r>
            <a:r>
              <a:rPr lang="en-US" altLang="en-US" sz="1800" dirty="0" err="1">
                <a:latin typeface="Times New Roman" pitchFamily="18" charset="0"/>
              </a:rPr>
              <a:t>МЕДпресс-информ</a:t>
            </a:r>
            <a:r>
              <a:rPr lang="en-US" altLang="en-US" sz="1800" dirty="0">
                <a:latin typeface="Times New Roman" pitchFamily="18" charset="0"/>
              </a:rPr>
              <a:t>, 20</a:t>
            </a:r>
            <a:r>
              <a:rPr lang="ru-RU" altLang="en-US" sz="1800" dirty="0">
                <a:latin typeface="Times New Roman" pitchFamily="18" charset="0"/>
              </a:rPr>
              <a:t>16</a:t>
            </a:r>
            <a:r>
              <a:rPr lang="en-US" altLang="en-US" sz="1800" dirty="0">
                <a:latin typeface="Times New Roman" pitchFamily="18" charset="0"/>
              </a:rPr>
              <a:t>. - </a:t>
            </a:r>
            <a:r>
              <a:rPr lang="ru-RU" altLang="en-US" sz="1800" dirty="0">
                <a:latin typeface="Times New Roman" pitchFamily="18" charset="0"/>
              </a:rPr>
              <a:t>145</a:t>
            </a:r>
            <a:r>
              <a:rPr lang="en-US" altLang="en-US" sz="1800" dirty="0">
                <a:latin typeface="Times New Roman" pitchFamily="18" charset="0"/>
              </a:rPr>
              <a:t> с.: </a:t>
            </a:r>
            <a:r>
              <a:rPr lang="en-US" altLang="en-US" sz="1800" dirty="0" err="1">
                <a:latin typeface="Times New Roman" pitchFamily="18" charset="0"/>
              </a:rPr>
              <a:t>ил</a:t>
            </a:r>
            <a:r>
              <a:rPr lang="en-US" altLang="en-US" sz="1800" dirty="0">
                <a:latin typeface="Times New Roman" pitchFamily="18" charset="0"/>
              </a:rPr>
              <a:t>. </a:t>
            </a:r>
          </a:p>
          <a:p>
            <a:pPr marL="0" lvl="0" indent="446087" algn="just">
              <a:buFont typeface="Arial" pitchFamily="34" charset="0"/>
              <a:buAutoNum type="arabicParenR"/>
            </a:pPr>
            <a:r>
              <a:rPr lang="en-US" altLang="en-US" sz="1800" dirty="0" err="1">
                <a:latin typeface="Times New Roman" pitchFamily="18" charset="0"/>
              </a:rPr>
              <a:t>Леонтьев</a:t>
            </a:r>
            <a:r>
              <a:rPr lang="en-US" altLang="en-US" sz="1800" dirty="0">
                <a:latin typeface="Times New Roman" pitchFamily="18" charset="0"/>
              </a:rPr>
              <a:t>, В. К. </a:t>
            </a:r>
            <a:r>
              <a:rPr lang="en-US" altLang="en-US" sz="1800" dirty="0" err="1">
                <a:latin typeface="Times New Roman" pitchFamily="18" charset="0"/>
              </a:rPr>
              <a:t>Детская</a:t>
            </a:r>
            <a:r>
              <a:rPr lang="en-US" altLang="en-US" sz="1800" dirty="0">
                <a:latin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</a:rPr>
              <a:t>терапевтическая</a:t>
            </a:r>
            <a:r>
              <a:rPr lang="en-US" altLang="en-US" sz="1800" dirty="0">
                <a:latin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</a:rPr>
              <a:t>стоматология</a:t>
            </a:r>
            <a:r>
              <a:rPr lang="en-US" altLang="en-US" sz="1800" dirty="0">
                <a:latin typeface="Times New Roman" pitchFamily="18" charset="0"/>
              </a:rPr>
              <a:t>: </a:t>
            </a:r>
            <a:r>
              <a:rPr lang="en-US" altLang="en-US" sz="1800" dirty="0" err="1">
                <a:latin typeface="Times New Roman" pitchFamily="18" charset="0"/>
              </a:rPr>
              <a:t>Национальное</a:t>
            </a:r>
            <a:r>
              <a:rPr lang="en-US" altLang="en-US" sz="1800" dirty="0">
                <a:latin typeface="Times New Roman" pitchFamily="18" charset="0"/>
              </a:rPr>
              <a:t> </a:t>
            </a:r>
            <a:r>
              <a:rPr lang="ru-RU" altLang="en-US" sz="1800" dirty="0">
                <a:latin typeface="Times New Roman" pitchFamily="18" charset="0"/>
              </a:rPr>
              <a:t>           </a:t>
            </a:r>
            <a:r>
              <a:rPr lang="en-US" altLang="en-US" sz="1800" dirty="0" err="1">
                <a:latin typeface="Times New Roman" pitchFamily="18" charset="0"/>
              </a:rPr>
              <a:t>руководство</a:t>
            </a:r>
            <a:r>
              <a:rPr lang="en-US" altLang="en-US" sz="1800" dirty="0">
                <a:latin typeface="Times New Roman" pitchFamily="18" charset="0"/>
              </a:rPr>
              <a:t> / В. К. </a:t>
            </a:r>
            <a:r>
              <a:rPr lang="en-US" altLang="en-US" sz="1800" dirty="0" err="1">
                <a:latin typeface="Times New Roman" pitchFamily="18" charset="0"/>
              </a:rPr>
              <a:t>Леонтьев</a:t>
            </a:r>
            <a:r>
              <a:rPr lang="en-US" altLang="en-US" sz="1800" dirty="0">
                <a:latin typeface="Times New Roman" pitchFamily="18" charset="0"/>
              </a:rPr>
              <a:t>, Л. П. </a:t>
            </a:r>
            <a:r>
              <a:rPr lang="en-US" altLang="en-US" sz="1800" dirty="0" err="1">
                <a:latin typeface="Times New Roman" pitchFamily="18" charset="0"/>
              </a:rPr>
              <a:t>Кисельникова</a:t>
            </a:r>
            <a:r>
              <a:rPr lang="en-US" altLang="en-US" sz="1800" dirty="0">
                <a:latin typeface="Times New Roman" pitchFamily="18" charset="0"/>
              </a:rPr>
              <a:t>. – </a:t>
            </a:r>
            <a:r>
              <a:rPr lang="en-US" altLang="en-US" sz="1800" dirty="0" err="1">
                <a:latin typeface="Times New Roman" pitchFamily="18" charset="0"/>
              </a:rPr>
              <a:t>Москва</a:t>
            </a:r>
            <a:r>
              <a:rPr lang="en-US" altLang="en-US" sz="1800" dirty="0">
                <a:latin typeface="Times New Roman" pitchFamily="18" charset="0"/>
              </a:rPr>
              <a:t>: 201</a:t>
            </a:r>
            <a:r>
              <a:rPr lang="ru-RU" altLang="en-US" sz="1800" dirty="0">
                <a:latin typeface="Times New Roman" pitchFamily="18" charset="0"/>
              </a:rPr>
              <a:t>7</a:t>
            </a:r>
            <a:r>
              <a:rPr lang="en-US" altLang="en-US" sz="1800" dirty="0">
                <a:latin typeface="Times New Roman" pitchFamily="18" charset="0"/>
              </a:rPr>
              <a:t>. – </a:t>
            </a:r>
            <a:r>
              <a:rPr lang="ru-RU" altLang="en-US" sz="1800" dirty="0">
                <a:latin typeface="Times New Roman" pitchFamily="18" charset="0"/>
              </a:rPr>
              <a:t>334</a:t>
            </a:r>
            <a:r>
              <a:rPr lang="en-US" altLang="en-US" sz="1800" dirty="0">
                <a:latin typeface="Times New Roman" pitchFamily="18" charset="0"/>
              </a:rPr>
              <a:t> с. </a:t>
            </a:r>
          </a:p>
          <a:p>
            <a:pPr marL="0" lvl="0" indent="446087" algn="just">
              <a:buFont typeface="Arial" pitchFamily="34" charset="0"/>
              <a:buAutoNum type="arabicParenR"/>
            </a:pPr>
            <a:r>
              <a:rPr lang="en-US" altLang="en-US" sz="1800" dirty="0" err="1">
                <a:latin typeface="Times New Roman" pitchFamily="18" charset="0"/>
              </a:rPr>
              <a:t>Нанда</a:t>
            </a:r>
            <a:r>
              <a:rPr lang="en-US" altLang="en-US" sz="1800" dirty="0">
                <a:latin typeface="Times New Roman" pitchFamily="18" charset="0"/>
              </a:rPr>
              <a:t>, Р. </a:t>
            </a:r>
            <a:r>
              <a:rPr lang="en-US" altLang="en-US" sz="1800" dirty="0" err="1">
                <a:latin typeface="Times New Roman" pitchFamily="18" charset="0"/>
              </a:rPr>
              <a:t>Атлас</a:t>
            </a:r>
            <a:r>
              <a:rPr lang="en-US" altLang="en-US" sz="1800" dirty="0">
                <a:latin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</a:rPr>
              <a:t>клинической</a:t>
            </a:r>
            <a:r>
              <a:rPr lang="en-US" altLang="en-US" sz="1800" dirty="0">
                <a:latin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</a:rPr>
              <a:t>ортодонтии</a:t>
            </a:r>
            <a:r>
              <a:rPr lang="en-US" altLang="en-US" sz="1800" dirty="0">
                <a:latin typeface="Times New Roman" pitchFamily="18" charset="0"/>
              </a:rPr>
              <a:t> / </a:t>
            </a:r>
            <a:r>
              <a:rPr lang="en-US" altLang="en-US" sz="1800" dirty="0" err="1">
                <a:latin typeface="Times New Roman" pitchFamily="18" charset="0"/>
              </a:rPr>
              <a:t>Нанда</a:t>
            </a:r>
            <a:r>
              <a:rPr lang="en-US" altLang="en-US" sz="1800" dirty="0">
                <a:latin typeface="Times New Roman" pitchFamily="18" charset="0"/>
              </a:rPr>
              <a:t>, Р. - </a:t>
            </a:r>
            <a:r>
              <a:rPr lang="en-US" altLang="en-US" sz="1800" dirty="0" err="1">
                <a:latin typeface="Times New Roman" pitchFamily="18" charset="0"/>
              </a:rPr>
              <a:t>Москва</a:t>
            </a:r>
            <a:r>
              <a:rPr lang="en-US" altLang="en-US" sz="1800" dirty="0">
                <a:latin typeface="Times New Roman" pitchFamily="18" charset="0"/>
              </a:rPr>
              <a:t>: </a:t>
            </a:r>
            <a:r>
              <a:rPr lang="en-US" altLang="en-US" sz="1800" dirty="0" err="1">
                <a:latin typeface="Times New Roman" pitchFamily="18" charset="0"/>
              </a:rPr>
              <a:t>МЕДпресс</a:t>
            </a:r>
            <a:r>
              <a:rPr lang="en-US" altLang="en-US" sz="1800" dirty="0">
                <a:latin typeface="Times New Roman" pitchFamily="18" charset="0"/>
              </a:rPr>
              <a:t>-</a:t>
            </a:r>
            <a:r>
              <a:rPr lang="ru-RU" altLang="en-US" sz="1800" dirty="0">
                <a:latin typeface="Times New Roman" pitchFamily="18" charset="0"/>
              </a:rPr>
              <a:t>     </a:t>
            </a:r>
            <a:r>
              <a:rPr lang="en-US" altLang="en-US" sz="1800" dirty="0" err="1">
                <a:latin typeface="Times New Roman" pitchFamily="18" charset="0"/>
              </a:rPr>
              <a:t>информ</a:t>
            </a:r>
            <a:r>
              <a:rPr lang="en-US" altLang="en-US" sz="1800" dirty="0">
                <a:latin typeface="Times New Roman" pitchFamily="18" charset="0"/>
              </a:rPr>
              <a:t>, 2019. – </a:t>
            </a:r>
            <a:r>
              <a:rPr lang="ru-RU" altLang="en-US" sz="1800" dirty="0">
                <a:latin typeface="Times New Roman" pitchFamily="18" charset="0"/>
              </a:rPr>
              <a:t>87</a:t>
            </a:r>
            <a:r>
              <a:rPr lang="en-US" altLang="en-US" sz="1800" dirty="0">
                <a:latin typeface="Times New Roman" pitchFamily="18" charset="0"/>
              </a:rPr>
              <a:t> с. </a:t>
            </a:r>
          </a:p>
          <a:p>
            <a:pPr marL="0" lvl="0" indent="446087" algn="just">
              <a:buFont typeface="Arial" pitchFamily="34" charset="0"/>
              <a:buAutoNum type="arabicParenR"/>
            </a:pP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Ортопедическая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стоматология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Учебник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Под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редакцией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Э.С.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Каливраджияна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, И.Ю.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Лебеденко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, Е.А.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Брагина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, И.П.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Рыжовой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2-е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издание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,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переработанное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 и </a:t>
            </a:r>
            <a:r>
              <a:rPr lang="ru-RU" altLang="en-US" sz="1800" dirty="0">
                <a:latin typeface="Times New Roman" pitchFamily="18" charset="0"/>
                <a:ea typeface="Times New Roman" pitchFamily="18" charset="0"/>
              </a:rPr>
              <a:t>        </a:t>
            </a:r>
            <a:r>
              <a:rPr lang="en-US" altLang="en-US" sz="1800" dirty="0" err="1">
                <a:latin typeface="Times New Roman" pitchFamily="18" charset="0"/>
                <a:ea typeface="Times New Roman" pitchFamily="18" charset="0"/>
              </a:rPr>
              <a:t>дополненное</a:t>
            </a:r>
            <a:r>
              <a:rPr lang="en-US" altLang="en-US" sz="1800" dirty="0">
                <a:latin typeface="Times New Roman" pitchFamily="18" charset="0"/>
                <a:ea typeface="Times New Roman" pitchFamily="18" charset="0"/>
              </a:rPr>
              <a:t>, 2018.</a:t>
            </a:r>
          </a:p>
          <a:p>
            <a:pPr marL="0" lvl="0" indent="446087" algn="just">
              <a:buFont typeface="Arial" pitchFamily="34" charset="0"/>
              <a:buAutoNum type="arabicParenR"/>
            </a:pPr>
            <a:r>
              <a:rPr lang="en-US" altLang="en-US" sz="1800" dirty="0" err="1">
                <a:latin typeface="Times New Roman" pitchFamily="18" charset="0"/>
              </a:rPr>
              <a:t>Персин</a:t>
            </a:r>
            <a:r>
              <a:rPr lang="en-US" altLang="en-US" sz="1800" dirty="0">
                <a:latin typeface="Times New Roman" pitchFamily="18" charset="0"/>
              </a:rPr>
              <a:t>, Л. С. </a:t>
            </a:r>
            <a:r>
              <a:rPr lang="en-US" altLang="en-US" sz="1800" dirty="0" err="1">
                <a:latin typeface="Times New Roman" pitchFamily="18" charset="0"/>
              </a:rPr>
              <a:t>Ортодонтия</a:t>
            </a:r>
            <a:r>
              <a:rPr lang="en-US" altLang="en-US" sz="1800" dirty="0">
                <a:latin typeface="Times New Roman" pitchFamily="18" charset="0"/>
              </a:rPr>
              <a:t> / </a:t>
            </a:r>
            <a:r>
              <a:rPr lang="en-US" altLang="en-US" sz="1800" dirty="0" err="1">
                <a:latin typeface="Times New Roman" pitchFamily="18" charset="0"/>
              </a:rPr>
              <a:t>Персин</a:t>
            </a:r>
            <a:r>
              <a:rPr lang="en-US" altLang="en-US" sz="1800" dirty="0">
                <a:latin typeface="Times New Roman" pitchFamily="18" charset="0"/>
              </a:rPr>
              <a:t>, Л. С. – </a:t>
            </a:r>
            <a:r>
              <a:rPr lang="en-US" altLang="en-US" sz="1800" dirty="0" err="1">
                <a:latin typeface="Times New Roman" pitchFamily="18" charset="0"/>
              </a:rPr>
              <a:t>Москва</a:t>
            </a:r>
            <a:r>
              <a:rPr lang="en-US" altLang="en-US" sz="1800" dirty="0">
                <a:latin typeface="Times New Roman" pitchFamily="18" charset="0"/>
              </a:rPr>
              <a:t>: </a:t>
            </a:r>
            <a:r>
              <a:rPr lang="en-US" altLang="en-US" sz="1800" dirty="0" err="1">
                <a:latin typeface="Times New Roman" pitchFamily="18" charset="0"/>
              </a:rPr>
              <a:t>Медицина</a:t>
            </a:r>
            <a:r>
              <a:rPr lang="en-US" altLang="en-US" sz="1800" dirty="0">
                <a:latin typeface="Times New Roman" pitchFamily="18" charset="0"/>
              </a:rPr>
              <a:t>, 2016. – </a:t>
            </a:r>
            <a:r>
              <a:rPr lang="ru-RU" altLang="en-US" sz="1800" dirty="0">
                <a:latin typeface="Times New Roman" pitchFamily="18" charset="0"/>
              </a:rPr>
              <a:t>133</a:t>
            </a:r>
            <a:r>
              <a:rPr lang="en-US" altLang="en-US" sz="1800" dirty="0">
                <a:latin typeface="Times New Roman" pitchFamily="18" charset="0"/>
              </a:rPr>
              <a:t> с. </a:t>
            </a:r>
          </a:p>
          <a:p>
            <a:pPr marL="0" lvl="0" indent="0" algn="just">
              <a:buNone/>
            </a:pPr>
            <a:endParaRPr lang="en-US" altLang="en-US" sz="1800" dirty="0"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1048650" name="Прямоугольник 1048649"/>
          <p:cNvSpPr/>
          <p:nvPr/>
        </p:nvSpPr>
        <p:spPr>
          <a:xfrm>
            <a:off x="8621712" y="0"/>
            <a:ext cx="522287" cy="3667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>
                <a:latin typeface="Arial" pitchFamily="34" charset="0"/>
              </a:rPr>
              <a:t>19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Прямоугольник 1048650"/>
          <p:cNvSpPr/>
          <p:nvPr/>
        </p:nvSpPr>
        <p:spPr>
          <a:xfrm>
            <a:off x="1116012" y="1628775"/>
            <a:ext cx="7129462" cy="2592387"/>
          </a:xfrm>
          <a:prstGeom prst="rect">
            <a:avLst/>
          </a:prstGeom>
        </p:spPr>
        <p:txBody>
          <a:bodyPr vert="horz" wrap="none" lIns="91440" tIns="45720" rIns="91440" bIns="45720" fromWordArt="1" anchor="t">
            <a:prstTxWarp prst="textSlantUp">
              <a:avLst>
                <a:gd name="adj" fmla="val 32058"/>
              </a:avLst>
            </a:prstTxWarp>
          </a:bodyPr>
          <a:lstStyle/>
          <a:p>
            <a:pPr algn="ctr"/>
            <a:r>
              <a:rPr sz="3600" b="0" i="0" kern="10" spc="0" normalizeH="0">
                <a:ln w="9525" cap="flat" cmpd="sng">
                  <a:solidFill>
                    <a:srgbClr val="CC99FF">
                      <a:alpha val="100000"/>
                    </a:srgbClr>
                  </a:solidFill>
                  <a:prstDash val="solid"/>
                  <a:round/>
                </a:ln>
                <a:gradFill rotWithShape="0">
                  <a:gsLst>
                    <a:gs pos="0">
                      <a:srgbClr val="6600CC">
                        <a:alpha val="100000"/>
                      </a:srgbClr>
                    </a:gs>
                    <a:gs pos="100000">
                      <a:srgbClr val="CC00CC">
                        <a:alpha val="100000"/>
                      </a:srgbClr>
                    </a:gs>
                  </a:gsLst>
                  <a:lin ang="5400000" scaled="1"/>
                </a:gradFill>
                <a:effectLst>
                  <a:outerShdw dist="53881" dir="2699999" algn="ctr">
                    <a:srgbClr val="9999FF">
                      <a:alpha val="80000"/>
                    </a:srgbClr>
                  </a:outerShdw>
                </a:effectLst>
                <a:latin typeface="Impact"/>
                <a:ea typeface="Impact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1297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</a:lstStyle>
          <a:p>
            <a:pPr lvl="0"/>
            <a:r>
              <a:rPr lang="zh-CN" sz="2400" b="1">
                <a:solidFill>
                  <a:schemeClr val="hlink"/>
                </a:solidFill>
                <a:latin typeface="Times New Roman" pitchFamily="18" charset="0"/>
                <a:ea typeface="Times New Roman" pitchFamily="18" charset="0"/>
              </a:rPr>
              <a:t>Задачи работы:</a:t>
            </a:r>
          </a:p>
        </p:txBody>
      </p:sp>
      <p:sp>
        <p:nvSpPr>
          <p:cNvPr id="1048589" name="Объект 2"/>
          <p:cNvSpPr>
            <a:spLocks noGrp="1"/>
          </p:cNvSpPr>
          <p:nvPr>
            <p:ph idx="4294967295"/>
          </p:nvPr>
        </p:nvSpPr>
        <p:spPr>
          <a:xfrm>
            <a:off x="107504" y="1196752"/>
            <a:ext cx="8856984" cy="45259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32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–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–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»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609600" lvl="0" indent="-609600">
              <a:buFont typeface="Calibri" pitchFamily="34" charset="0"/>
              <a:buAutoNum type="arabicPeriod"/>
            </a:pPr>
            <a:r>
              <a:rPr lang="en-US" sz="2000" dirty="0" err="1">
                <a:latin typeface="Times New Roman" pitchFamily="18" charset="0"/>
              </a:rPr>
              <a:t>Рассмотреть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понятие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рецидива, и факторов влияющих на его образования</a:t>
            </a:r>
          </a:p>
          <a:p>
            <a:pPr marL="609600" lvl="0" indent="-609600">
              <a:buFont typeface="Calibri" pitchFamily="34" charset="0"/>
              <a:buAutoNum type="arabicPeriod"/>
            </a:pPr>
            <a:r>
              <a:rPr lang="ru-RU" sz="2000" dirty="0">
                <a:latin typeface="Times New Roman" pitchFamily="18" charset="0"/>
              </a:rPr>
              <a:t>Для предотвращения рецидива в ортодонтии применяются специальные  </a:t>
            </a:r>
            <a:r>
              <a:rPr lang="ru-RU" sz="2000" dirty="0" err="1">
                <a:latin typeface="Times New Roman" pitchFamily="18" charset="0"/>
              </a:rPr>
              <a:t>ретенционные</a:t>
            </a:r>
            <a:r>
              <a:rPr lang="ru-RU" sz="2000" dirty="0">
                <a:latin typeface="Times New Roman" pitchFamily="18" charset="0"/>
              </a:rPr>
              <a:t> аппараты, задача которых заключается в удержании зубов в правильном положении как после лечения, так и в случае запущенной   ситуации</a:t>
            </a:r>
            <a:endParaRPr lang="en-US" sz="2000" dirty="0">
              <a:latin typeface="Times New Roman" pitchFamily="18" charset="0"/>
            </a:endParaRPr>
          </a:p>
          <a:p>
            <a:pPr marL="0" lvl="0" indent="0">
              <a:buNone/>
            </a:pPr>
            <a:endParaRPr lang="en-US" sz="2000" dirty="0">
              <a:latin typeface="Times New Roman" pitchFamily="18" charset="0"/>
            </a:endParaRPr>
          </a:p>
          <a:p>
            <a:pPr marL="609600" lvl="0" indent="-609600" algn="ctr">
              <a:spcBef>
                <a:spcPct val="0"/>
              </a:spcBef>
              <a:buFontTx/>
              <a:buNone/>
            </a:pPr>
            <a:endParaRPr sz="2000" dirty="0">
              <a:latin typeface="Times New Roman" pitchFamily="18" charset="0"/>
            </a:endParaRPr>
          </a:p>
          <a:p>
            <a:pPr marL="609600" lvl="0" indent="-609600">
              <a:buFont typeface="Calibri" pitchFamily="34" charset="0"/>
              <a:buNone/>
            </a:pPr>
            <a:endParaRPr sz="2000" dirty="0"/>
          </a:p>
        </p:txBody>
      </p:sp>
      <p:sp>
        <p:nvSpPr>
          <p:cNvPr id="1048590" name="Прямоугольник 1048589"/>
          <p:cNvSpPr/>
          <p:nvPr/>
        </p:nvSpPr>
        <p:spPr>
          <a:xfrm>
            <a:off x="8826563" y="0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 dirty="0">
                <a:latin typeface="Arial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Прямоугольник 1048591"/>
          <p:cNvSpPr/>
          <p:nvPr/>
        </p:nvSpPr>
        <p:spPr>
          <a:xfrm>
            <a:off x="2170371" y="320546"/>
            <a:ext cx="5091696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0" tIns="0" rIns="0" bIns="0" anchor="ctr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 algn="ctr"/>
            <a:r>
              <a:rPr lang="ru-RU" sz="2400" b="1" i="1" dirty="0">
                <a:latin typeface="Arial" pitchFamily="34" charset="0"/>
              </a:rPr>
              <a:t>Рецидивы в ортодонтии</a:t>
            </a:r>
            <a:endParaRPr lang="en-US" sz="2400" b="1" i="1" dirty="0">
              <a:latin typeface="Arial" pitchFamily="34" charset="0"/>
            </a:endParaRPr>
          </a:p>
        </p:txBody>
      </p:sp>
      <p:sp>
        <p:nvSpPr>
          <p:cNvPr id="1048594" name="Прямоугольник 1048593"/>
          <p:cNvSpPr/>
          <p:nvPr/>
        </p:nvSpPr>
        <p:spPr>
          <a:xfrm>
            <a:off x="8832850" y="0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>
            <a:spAutoFit/>
          </a:bodyPr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pitchFamily="34" charset="0"/>
                <a:sym typeface="Calibri" pitchFamily="34" charset="0"/>
              </a:defRPr>
            </a:lvl5pPr>
          </a:lstStyle>
          <a:p>
            <a:pPr lvl="0"/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B25B8D-E8B9-C1F7-CB0A-6A45C220B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908720"/>
            <a:ext cx="7704856" cy="50405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Рецидив – это явление, когда зубы, перемещенные в кости механическими аппаратами, обнаруживают тенденцию возвращаться в свое прежнее положение.</a:t>
            </a:r>
          </a:p>
          <a:p>
            <a:pPr marL="0" indent="0">
              <a:buNone/>
            </a:pPr>
            <a:r>
              <a:rPr lang="ru-RU" dirty="0"/>
              <a:t>Для сведения к минимуму вероятности рецидива мы должны обратить внимание на следующие моменты и предпринять соответствующие шаги :</a:t>
            </a:r>
          </a:p>
          <a:p>
            <a:pPr>
              <a:buFontTx/>
              <a:buChar char="-"/>
            </a:pPr>
            <a:r>
              <a:rPr lang="ru-RU" dirty="0"/>
              <a:t>Перемещение зубов оказывает воздействие на десневые и </a:t>
            </a:r>
            <a:r>
              <a:rPr lang="ru-RU" dirty="0" err="1"/>
              <a:t>периодонтальные</a:t>
            </a:r>
            <a:r>
              <a:rPr lang="ru-RU" dirty="0"/>
              <a:t> ткани, поэтому требуется время для их реорганизации после снятия приспособления. </a:t>
            </a:r>
          </a:p>
          <a:p>
            <a:pPr>
              <a:buFontTx/>
              <a:buChar char="-"/>
            </a:pPr>
            <a:r>
              <a:rPr lang="ru-RU" dirty="0"/>
              <a:t>После лечения зубы находятся в нестабильном положении, так как давление со стороны мягких тканей создает постоянную опасность рецидива.</a:t>
            </a:r>
          </a:p>
          <a:p>
            <a:pPr>
              <a:buFontTx/>
              <a:buChar char="-"/>
            </a:pPr>
            <a:r>
              <a:rPr lang="ru-RU" dirty="0"/>
              <a:t>Изменения, связанные с ростом, могут повлиять на результат </a:t>
            </a:r>
            <a:r>
              <a:rPr lang="ru-RU" dirty="0" err="1"/>
              <a:t>ортодонтического</a:t>
            </a:r>
            <a:r>
              <a:rPr lang="ru-RU" dirty="0"/>
              <a:t> лечения. </a:t>
            </a:r>
          </a:p>
          <a:p>
            <a:pPr>
              <a:buFontTx/>
              <a:buChar char="-"/>
            </a:pPr>
            <a:r>
              <a:rPr lang="ru-RU" dirty="0"/>
              <a:t>Даже если зубы находятся в стабильном положении и нет тенденции дальнейшего роста у данного пациента , ретенция все же необходимо до завершения реорганизации десневых и </a:t>
            </a:r>
            <a:r>
              <a:rPr lang="ru-RU" dirty="0" err="1"/>
              <a:t>периодонтальных</a:t>
            </a:r>
            <a:r>
              <a:rPr lang="ru-RU" dirty="0"/>
              <a:t> волокон.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9C410B2-8BD0-FBEE-627D-524679A9B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702" y="0"/>
            <a:ext cx="6554867" cy="1524000"/>
          </a:xfrm>
        </p:spPr>
        <p:txBody>
          <a:bodyPr>
            <a:normAutofit/>
          </a:bodyPr>
          <a:lstStyle/>
          <a:p>
            <a:r>
              <a:rPr lang="ru-RU" sz="2800" dirty="0"/>
              <a:t>Составляющие проблемы возможного рецидива 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F6EC6BD0-3A3F-1792-B84C-DD10CA4FB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7042977" cy="485732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1. реорганизация </a:t>
            </a:r>
            <a:r>
              <a:rPr lang="ru-RU" dirty="0" err="1">
                <a:solidFill>
                  <a:schemeClr val="tx1"/>
                </a:solidFill>
              </a:rPr>
              <a:t>периодонтальных</a:t>
            </a:r>
            <a:r>
              <a:rPr lang="ru-RU" dirty="0">
                <a:solidFill>
                  <a:schemeClr val="tx1"/>
                </a:solidFill>
              </a:rPr>
              <a:t> тканей.</a:t>
            </a:r>
          </a:p>
          <a:p>
            <a:pPr marL="0" indent="0">
              <a:buNone/>
            </a:pPr>
            <a:r>
              <a:rPr lang="ru-RU" dirty="0"/>
              <a:t>Растяжение </a:t>
            </a:r>
            <a:r>
              <a:rPr lang="ru-RU" dirty="0" err="1"/>
              <a:t>периодонтальной</a:t>
            </a:r>
            <a:r>
              <a:rPr lang="ru-RU" dirty="0"/>
              <a:t> связки и разрыв коллагеновых волокон, поддерживающих каждый зуб, являются нормальной реакцией на </a:t>
            </a:r>
            <a:r>
              <a:rPr lang="ru-RU" dirty="0" err="1"/>
              <a:t>ортодонтическое</a:t>
            </a:r>
            <a:r>
              <a:rPr lang="ru-RU" dirty="0"/>
              <a:t> лечение. </a:t>
            </a:r>
          </a:p>
          <a:p>
            <a:pPr marL="0" indent="0">
              <a:buNone/>
            </a:pPr>
            <a:r>
              <a:rPr lang="ru-RU" dirty="0"/>
              <a:t>На самом деле эти изменения необходимы для возможности </a:t>
            </a:r>
            <a:r>
              <a:rPr lang="ru-RU" dirty="0" err="1"/>
              <a:t>ортодонтического</a:t>
            </a:r>
            <a:r>
              <a:rPr lang="ru-RU" dirty="0"/>
              <a:t> перемещения зубов. До снятия </a:t>
            </a:r>
            <a:r>
              <a:rPr lang="ru-RU" dirty="0" err="1"/>
              <a:t>ортодонтического</a:t>
            </a:r>
            <a:r>
              <a:rPr lang="ru-RU" dirty="0"/>
              <a:t> аппарата восстановления нормальной </a:t>
            </a:r>
            <a:r>
              <a:rPr lang="ru-RU" dirty="0" err="1"/>
              <a:t>периодонтальной</a:t>
            </a:r>
            <a:r>
              <a:rPr lang="ru-RU" dirty="0"/>
              <a:t> структуры не произойдет, так как зуб будет оставаться в жесткой связке с соседними зубами.</a:t>
            </a:r>
          </a:p>
          <a:p>
            <a:pPr marL="0" indent="0">
              <a:buNone/>
            </a:pPr>
            <a:r>
              <a:rPr lang="ru-RU" dirty="0"/>
              <a:t>Следовательно, удержание зубов посредством </a:t>
            </a:r>
            <a:r>
              <a:rPr lang="ru-RU" dirty="0" err="1"/>
              <a:t>ортодонтических</a:t>
            </a:r>
            <a:r>
              <a:rPr lang="ru-RU" dirty="0"/>
              <a:t> дуг не может считаться началом </a:t>
            </a:r>
            <a:r>
              <a:rPr lang="ru-RU" dirty="0" err="1"/>
              <a:t>ретенционного</a:t>
            </a:r>
            <a:r>
              <a:rPr lang="ru-RU" dirty="0"/>
              <a:t> периода. Реорганизация </a:t>
            </a:r>
            <a:r>
              <a:rPr lang="ru-RU" dirty="0" err="1"/>
              <a:t>периодонтальной</a:t>
            </a:r>
            <a:r>
              <a:rPr lang="ru-RU" dirty="0"/>
              <a:t> связки происходит в течении 3-4 мес. И присутствующая легкая подвижность после снятия приспособления постепенно исчезает. Реорганизация </a:t>
            </a:r>
            <a:r>
              <a:rPr lang="ru-RU" dirty="0" err="1"/>
              <a:t>периодонтальной</a:t>
            </a:r>
            <a:r>
              <a:rPr lang="ru-RU" dirty="0"/>
              <a:t> связки важна для стабильности.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02431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F81805D4-1388-9128-4063-FF83E0A09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7560840" cy="5112568"/>
          </a:xfrm>
        </p:spPr>
        <p:txBody>
          <a:bodyPr>
            <a:normAutofit/>
          </a:bodyPr>
          <a:lstStyle/>
          <a:p>
            <a:r>
              <a:rPr lang="ru-RU" dirty="0"/>
              <a:t>Согласно современному пониманию равновесия в зубочелюстной системе зубы сопротивляются  </a:t>
            </a:r>
            <a:r>
              <a:rPr lang="ru-RU" dirty="0" err="1"/>
              <a:t>окклюзионным</a:t>
            </a:r>
            <a:r>
              <a:rPr lang="ru-RU" dirty="0"/>
              <a:t> усилиям благодаря амортизирующим свойствам </a:t>
            </a:r>
            <a:r>
              <a:rPr lang="ru-RU" dirty="0" err="1"/>
              <a:t>периодонтальной</a:t>
            </a:r>
            <a:r>
              <a:rPr lang="ru-RU" dirty="0"/>
              <a:t> связки, и для ортодонтов более важно то, что незначительные, но длительные нарушения равновесия между языком, губами и щеками или давления со стороны десневых волокон способны привести к зубному перемещению.</a:t>
            </a:r>
          </a:p>
          <a:p>
            <a:r>
              <a:rPr lang="ru-RU" dirty="0"/>
              <a:t>Разрыв </a:t>
            </a:r>
            <a:r>
              <a:rPr lang="ru-RU" dirty="0" err="1"/>
              <a:t>периодонтальной</a:t>
            </a:r>
            <a:r>
              <a:rPr lang="ru-RU" dirty="0"/>
              <a:t> связки, произошедший  в результате </a:t>
            </a:r>
            <a:r>
              <a:rPr lang="ru-RU" dirty="0" err="1"/>
              <a:t>ортодонтического</a:t>
            </a:r>
            <a:r>
              <a:rPr lang="ru-RU" dirty="0"/>
              <a:t> перемещения, означает что сразу после снятия </a:t>
            </a:r>
            <a:r>
              <a:rPr lang="ru-RU" dirty="0" err="1"/>
              <a:t>ортодонтических</a:t>
            </a:r>
            <a:r>
              <a:rPr lang="ru-RU" dirty="0"/>
              <a:t> приспособлений  положение зубов будет не стабильно под воздействием </a:t>
            </a:r>
            <a:r>
              <a:rPr lang="ru-RU" dirty="0" err="1"/>
              <a:t>окклюзионных</a:t>
            </a:r>
            <a:r>
              <a:rPr lang="ru-RU" dirty="0"/>
              <a:t>  сил и мягких тканей. По этой причине каждому пациенту требуются </a:t>
            </a:r>
            <a:r>
              <a:rPr lang="ru-RU" dirty="0" err="1"/>
              <a:t>ретенционные</a:t>
            </a:r>
            <a:r>
              <a:rPr lang="ru-RU" dirty="0"/>
              <a:t> аппараты по крайней мере на пару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177391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244DB67D-5643-B28D-24AF-0BED4F3AF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6552728" cy="4968552"/>
          </a:xfrm>
        </p:spPr>
        <p:txBody>
          <a:bodyPr>
            <a:normAutofit/>
          </a:bodyPr>
          <a:lstStyle/>
          <a:p>
            <a:r>
              <a:rPr lang="ru-RU" dirty="0"/>
              <a:t>Десневые волокна также разрушаются при </a:t>
            </a:r>
            <a:r>
              <a:rPr lang="ru-RU" dirty="0" err="1"/>
              <a:t>ортодонтическом</a:t>
            </a:r>
            <a:r>
              <a:rPr lang="ru-RU" dirty="0"/>
              <a:t> перемещении по достижении нового положения зубов должны реконструироваться. Десневые коллагеновые и эластические волокна реконструируются медленнее, чем волокна самой  </a:t>
            </a:r>
            <a:r>
              <a:rPr lang="ru-RU" dirty="0" err="1"/>
              <a:t>периодонтальной</a:t>
            </a:r>
            <a:r>
              <a:rPr lang="ru-RU" dirty="0"/>
              <a:t> связки. Образование сети десневых волокон обычно завершаются в течении 4-6 месяцев, однако реконструкция эластичных волокон идет </a:t>
            </a:r>
            <a:r>
              <a:rPr lang="ru-RU" dirty="0" err="1"/>
              <a:t>крейне</a:t>
            </a:r>
            <a:r>
              <a:rPr lang="ru-RU" dirty="0"/>
              <a:t> медленно(более 1 года). Некоторые авторы рекомендуют рассечение волокон у сильно </a:t>
            </a:r>
            <a:r>
              <a:rPr lang="ru-RU" dirty="0" err="1"/>
              <a:t>ротированных</a:t>
            </a:r>
            <a:r>
              <a:rPr lang="ru-RU" dirty="0"/>
              <a:t> зубов во время или незадолго до снятия аппарата, так как данная процедура снижает вероятность рецидива, вызываемого  эластичность волокон.</a:t>
            </a:r>
          </a:p>
        </p:txBody>
      </p:sp>
    </p:spTree>
    <p:extLst>
      <p:ext uri="{BB962C8B-B14F-4D97-AF65-F5344CB8AC3E}">
        <p14:creationId xmlns:p14="http://schemas.microsoft.com/office/powerpoint/2010/main" val="419094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F67E87A-443F-5BB0-4115-CF2A7E43E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0323"/>
            <a:ext cx="6270848" cy="1015753"/>
          </a:xfrm>
        </p:spPr>
        <p:txBody>
          <a:bodyPr>
            <a:normAutofit fontScale="90000"/>
          </a:bodyPr>
          <a:lstStyle/>
          <a:p>
            <a:r>
              <a:rPr lang="ru-RU" dirty="0"/>
              <a:t>2. Давление со стороны мягких тканей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CBBBAD-7085-4F29-B2D0-FE922F047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544" y="1926959"/>
            <a:ext cx="7128792" cy="3590273"/>
          </a:xfrm>
        </p:spPr>
        <p:txBody>
          <a:bodyPr>
            <a:normAutofit/>
          </a:bodyPr>
          <a:lstStyle/>
          <a:p>
            <a:r>
              <a:rPr lang="ru-RU" dirty="0"/>
              <a:t>Согласно современному  пониманию  равновесия в зубочелюстной системе зубы сопротивляются </a:t>
            </a:r>
            <a:r>
              <a:rPr lang="ru-RU" dirty="0" err="1"/>
              <a:t>окклюзионными</a:t>
            </a:r>
            <a:r>
              <a:rPr lang="ru-RU" dirty="0"/>
              <a:t> усилиями за счет амортизирующих свойств </a:t>
            </a:r>
            <a:r>
              <a:rPr lang="ru-RU" dirty="0" err="1"/>
              <a:t>периодонтальной</a:t>
            </a:r>
            <a:r>
              <a:rPr lang="ru-RU" dirty="0"/>
              <a:t> связки, и поэтому  для нас существенно важно то, что незначительные, но длительные нарушения равновесия между языком, губами и щеками могут привести к перемещению зубов.</a:t>
            </a:r>
          </a:p>
        </p:txBody>
      </p:sp>
      <p:pic>
        <p:nvPicPr>
          <p:cNvPr id="2" name="Содержимое 1" descr="image5.JPG">
            <a:extLst>
              <a:ext uri="{FF2B5EF4-FFF2-40B4-BE49-F238E27FC236}">
                <a16:creationId xmlns:a16="http://schemas.microsoft.com/office/drawing/2014/main" id="{86DE6720-6EC4-A563-F25D-2E14A94217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365" b="-93365"/>
          <a:stretch>
            <a:fillRect/>
          </a:stretch>
        </p:blipFill>
        <p:spPr>
          <a:xfrm>
            <a:off x="1835696" y="2348880"/>
            <a:ext cx="3657600" cy="585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1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CEC8164-D6CF-F418-231D-9EC9357A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6143"/>
            <a:ext cx="8215064" cy="1304114"/>
          </a:xfrm>
        </p:spPr>
        <p:txBody>
          <a:bodyPr>
            <a:normAutofit fontScale="90000"/>
          </a:bodyPr>
          <a:lstStyle/>
          <a:p>
            <a:r>
              <a:rPr lang="ru-RU" dirty="0"/>
              <a:t>3. Изменение окклюзии, связанное с продолжением роста пациента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9E7241E-A0E2-4A51-F286-E0398B614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576" y="2132856"/>
            <a:ext cx="6552728" cy="4392488"/>
          </a:xfrm>
        </p:spPr>
        <p:txBody>
          <a:bodyPr>
            <a:normAutofit/>
          </a:bodyPr>
          <a:lstStyle/>
          <a:p>
            <a:r>
              <a:rPr lang="ru-RU" dirty="0"/>
              <a:t>Тенденция скелетных аномалий к рецидиву после </a:t>
            </a:r>
            <a:r>
              <a:rPr lang="ru-RU" dirty="0" err="1"/>
              <a:t>ортодонтического</a:t>
            </a:r>
            <a:r>
              <a:rPr lang="ru-RU" dirty="0"/>
              <a:t> лечения обусловлена сохранением генетически детерминированной модели роста, а сагиттальный и особенно вертикальный рост продолжается  еще в течение значительного времени после завершения  активного периода </a:t>
            </a:r>
            <a:r>
              <a:rPr lang="ru-RU" dirty="0" err="1"/>
              <a:t>ортодонтического</a:t>
            </a:r>
            <a:r>
              <a:rPr lang="ru-RU" dirty="0"/>
              <a:t> лечения . Ретенция после коррекции </a:t>
            </a:r>
            <a:r>
              <a:rPr lang="ru-RU" dirty="0" err="1"/>
              <a:t>гнатической</a:t>
            </a:r>
            <a:r>
              <a:rPr lang="ru-RU" dirty="0"/>
              <a:t> формы </a:t>
            </a:r>
            <a:r>
              <a:rPr lang="ru-RU" dirty="0" err="1"/>
              <a:t>мезиальной</a:t>
            </a:r>
            <a:r>
              <a:rPr lang="ru-RU" dirty="0"/>
              <a:t> окклюзии может привести к разочаровывающим результатам,  поскольку велика  вероятность рецидива  при продолжающемся росте  нижней челюсти, который тяжело поддается контролю.</a:t>
            </a:r>
          </a:p>
        </p:txBody>
      </p:sp>
    </p:spTree>
    <p:extLst>
      <p:ext uri="{BB962C8B-B14F-4D97-AF65-F5344CB8AC3E}">
        <p14:creationId xmlns:p14="http://schemas.microsoft.com/office/powerpoint/2010/main" val="59848611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759</TotalTime>
  <Words>1824</Words>
  <Application>Microsoft Office PowerPoint</Application>
  <PresentationFormat>Экран (4:3)</PresentationFormat>
  <Paragraphs>88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Century Gothic</vt:lpstr>
      <vt:lpstr>Impact</vt:lpstr>
      <vt:lpstr>Montserrat</vt:lpstr>
      <vt:lpstr>Raleway</vt:lpstr>
      <vt:lpstr>Times New Roman</vt:lpstr>
      <vt:lpstr>Wingdings 3</vt:lpstr>
      <vt:lpstr>Сектор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 стоматологии ИПО</vt:lpstr>
      <vt:lpstr>Цель работы:</vt:lpstr>
      <vt:lpstr>Задачи работы:</vt:lpstr>
      <vt:lpstr>Презентация PowerPoint</vt:lpstr>
      <vt:lpstr>Составляющие проблемы возможного рецидива </vt:lpstr>
      <vt:lpstr>Презентация PowerPoint</vt:lpstr>
      <vt:lpstr>Презентация PowerPoint</vt:lpstr>
      <vt:lpstr>2. Давление со стороны мягких тканей</vt:lpstr>
      <vt:lpstr>3. Изменение окклюзии, связанное с продолжением роста пациента</vt:lpstr>
      <vt:lpstr>Презентация PowerPoint</vt:lpstr>
      <vt:lpstr>Устранение рецидивов</vt:lpstr>
      <vt:lpstr>Современная концепция ретенции</vt:lpstr>
      <vt:lpstr>Постулат 1.  Перемещенные зубы стремятся вернуться в свое первоначальное положении</vt:lpstr>
      <vt:lpstr>Постулат 2. Устранение причины  аномалии  предотвратит рецидив</vt:lpstr>
      <vt:lpstr>Постулат 3. Аномалии следует лечить с гиперкоррекцией.</vt:lpstr>
      <vt:lpstr>Постулат 4.  Нормальная окклюзия – основной фактор, удерживающий зубы в их новом исправленном положении</vt:lpstr>
      <vt:lpstr>Постулат 5. должна произойти реорганизация кости и прилегающих тканей вокруг перемещенного зуба.</vt:lpstr>
      <vt:lpstr>Постулат 6. Если нижние резцы располагаются перпендикулярно к базису, вероятность того, что они останутся в стабильном положении, значительно вышу</vt:lpstr>
      <vt:lpstr>Постулат 7. Аномалии, коррекции которых проводится в период активного роста, реже рецидивируют</vt:lpstr>
      <vt:lpstr>Постулат 8. чем дальше были перемещены зубы, тем меньше вероятность рецидива.</vt:lpstr>
      <vt:lpstr>Постулат 9.  форма зубного ряда нельзя изменить, всегда при помощи ортодонтической аппаратуры</vt:lpstr>
      <vt:lpstr>Презентация PowerPoint</vt:lpstr>
      <vt:lpstr>Выводы </vt:lpstr>
      <vt:lpstr>Список использованных источников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 стоматологии ИПО</dc:title>
  <dc:creator>Богдан</dc:creator>
  <cp:lastModifiedBy>Khalid S.</cp:lastModifiedBy>
  <cp:revision>62</cp:revision>
  <dcterms:created xsi:type="dcterms:W3CDTF">2021-10-22T23:56:59Z</dcterms:created>
  <dcterms:modified xsi:type="dcterms:W3CDTF">2024-05-13T12:16:14Z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a1864ebbc8e34a0582cf058758ff4957</vt:lpwstr>
  </property>
</Properties>
</file>