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41" r:id="rId2"/>
    <p:sldId id="281" r:id="rId3"/>
    <p:sldId id="316" r:id="rId4"/>
    <p:sldId id="329" r:id="rId5"/>
    <p:sldId id="340" r:id="rId6"/>
    <p:sldId id="300" r:id="rId7"/>
    <p:sldId id="301" r:id="rId8"/>
    <p:sldId id="339" r:id="rId9"/>
    <p:sldId id="282" r:id="rId10"/>
    <p:sldId id="258" r:id="rId11"/>
    <p:sldId id="330" r:id="rId12"/>
    <p:sldId id="259" r:id="rId13"/>
    <p:sldId id="274" r:id="rId14"/>
    <p:sldId id="318" r:id="rId15"/>
    <p:sldId id="286" r:id="rId16"/>
    <p:sldId id="313" r:id="rId17"/>
    <p:sldId id="293" r:id="rId18"/>
    <p:sldId id="310" r:id="rId19"/>
    <p:sldId id="260" r:id="rId20"/>
    <p:sldId id="328" r:id="rId21"/>
    <p:sldId id="334" r:id="rId22"/>
    <p:sldId id="261" r:id="rId23"/>
    <p:sldId id="333" r:id="rId24"/>
    <p:sldId id="342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mas" initials="" lastIdx="29" clrIdx="0"/>
  <p:cmAuthor id="1" name="Lana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FF3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03" autoAdjust="0"/>
    <p:restoredTop sz="91574" autoAdjust="0"/>
  </p:normalViewPr>
  <p:slideViewPr>
    <p:cSldViewPr>
      <p:cViewPr varScale="1">
        <p:scale>
          <a:sx n="99" d="100"/>
          <a:sy n="99" d="100"/>
        </p:scale>
        <p:origin x="134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211FA-FB38-4D1B-B97B-30175A03915C}" type="datetimeFigureOut">
              <a:rPr lang="en-US" smtClean="0"/>
              <a:pPr/>
              <a:t>5/15/23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9886E-5380-40FF-A4D1-5C5A9818B2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08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9886E-5380-40FF-A4D1-5C5A9818B21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83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..линейных </a:t>
            </a:r>
            <a:r>
              <a:rPr lang="ru-RU" dirty="0" err="1"/>
              <a:t>гиперэхогенных</a:t>
            </a:r>
            <a:r>
              <a:rPr lang="ru-RU" dirty="0"/>
              <a:t> структур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9886E-5380-40FF-A4D1-5C5A9818B21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55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9886E-5380-40FF-A4D1-5C5A9818B21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15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9886E-5380-40FF-A4D1-5C5A9818B21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12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9886E-5380-40FF-A4D1-5C5A9818B21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98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9886E-5380-40FF-A4D1-5C5A9818B21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94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9886E-5380-40FF-A4D1-5C5A9818B21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85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9886E-5380-40FF-A4D1-5C5A9818B21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34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9886E-5380-40FF-A4D1-5C5A9818B21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354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9886E-5380-40FF-A4D1-5C5A9818B21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979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Элайзинг</a:t>
            </a:r>
            <a:r>
              <a:rPr lang="ru-RU" dirty="0"/>
              <a:t>-эффект</a:t>
            </a:r>
          </a:p>
          <a:p>
            <a:r>
              <a:rPr lang="ru-RU" dirty="0"/>
              <a:t>В просвете плечевой артерии в режиме ЦДК определяются синий…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9886E-5380-40FF-A4D1-5C5A9818B21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54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9886E-5380-40FF-A4D1-5C5A9818B21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39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9886E-5380-40FF-A4D1-5C5A9818B21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926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9886E-5380-40FF-A4D1-5C5A9818B21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496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9886E-5380-40FF-A4D1-5C5A9818B21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141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9886E-5380-40FF-A4D1-5C5A9818B21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54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B017-CC4C-41C9-A786-BFDEACB53D3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24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B017-CC4C-41C9-A786-BFDEACB53D3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24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9886E-5380-40FF-A4D1-5C5A9818B21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78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9886E-5380-40FF-A4D1-5C5A9818B21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53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9886E-5380-40FF-A4D1-5C5A9818B21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81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..линейных </a:t>
            </a:r>
            <a:r>
              <a:rPr lang="ru-RU" dirty="0" err="1"/>
              <a:t>гиперэхогенных</a:t>
            </a:r>
            <a:r>
              <a:rPr lang="ru-RU" dirty="0"/>
              <a:t> структур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9886E-5380-40FF-A4D1-5C5A9818B21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33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9886E-5380-40FF-A4D1-5C5A9818B21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08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CD4E-20C5-4E86-B3BE-218717E77A6C}" type="datetimeFigureOut">
              <a:rPr lang="en-US" smtClean="0"/>
              <a:pPr/>
              <a:t>5/15/23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D457-EEFE-4925-83FB-8C22D288FC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CD4E-20C5-4E86-B3BE-218717E77A6C}" type="datetimeFigureOut">
              <a:rPr lang="en-US" smtClean="0"/>
              <a:pPr/>
              <a:t>5/15/23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D457-EEFE-4925-83FB-8C22D288FC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39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CD4E-20C5-4E86-B3BE-218717E77A6C}" type="datetimeFigureOut">
              <a:rPr lang="en-US" smtClean="0"/>
              <a:pPr/>
              <a:t>5/15/23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D457-EEFE-4925-83FB-8C22D288FC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85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CD4E-20C5-4E86-B3BE-218717E77A6C}" type="datetimeFigureOut">
              <a:rPr lang="en-US" smtClean="0"/>
              <a:pPr/>
              <a:t>5/15/23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D457-EEFE-4925-83FB-8C22D288FC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63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CD4E-20C5-4E86-B3BE-218717E77A6C}" type="datetimeFigureOut">
              <a:rPr lang="en-US" smtClean="0"/>
              <a:pPr/>
              <a:t>5/15/23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D457-EEFE-4925-83FB-8C22D288FC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08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CD4E-20C5-4E86-B3BE-218717E77A6C}" type="datetimeFigureOut">
              <a:rPr lang="en-US" smtClean="0"/>
              <a:pPr/>
              <a:t>5/15/23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D457-EEFE-4925-83FB-8C22D288FC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7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CD4E-20C5-4E86-B3BE-218717E77A6C}" type="datetimeFigureOut">
              <a:rPr lang="en-US" smtClean="0"/>
              <a:pPr/>
              <a:t>5/15/23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D457-EEFE-4925-83FB-8C22D288FC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60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CD4E-20C5-4E86-B3BE-218717E77A6C}" type="datetimeFigureOut">
              <a:rPr lang="en-US" smtClean="0"/>
              <a:pPr/>
              <a:t>5/15/23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D457-EEFE-4925-83FB-8C22D288FC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01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CD4E-20C5-4E86-B3BE-218717E77A6C}" type="datetimeFigureOut">
              <a:rPr lang="en-US" smtClean="0"/>
              <a:pPr/>
              <a:t>5/15/23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D457-EEFE-4925-83FB-8C22D288FC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22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CD4E-20C5-4E86-B3BE-218717E77A6C}" type="datetimeFigureOut">
              <a:rPr lang="en-US" smtClean="0"/>
              <a:pPr/>
              <a:t>5/15/23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D457-EEFE-4925-83FB-8C22D288FC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6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CD4E-20C5-4E86-B3BE-218717E77A6C}" type="datetimeFigureOut">
              <a:rPr lang="en-US" smtClean="0"/>
              <a:pPr/>
              <a:t>5/15/23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D457-EEFE-4925-83FB-8C22D288FC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3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BCD4E-20C5-4E86-B3BE-218717E77A6C}" type="datetimeFigureOut">
              <a:rPr lang="en-US" smtClean="0"/>
              <a:pPr/>
              <a:t>5/15/23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FD457-EEFE-4925-83FB-8C22D288FC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918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4.xml"/><Relationship Id="rId7" Type="http://schemas.openxmlformats.org/officeDocument/2006/relationships/image" Target="../media/image2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1371600"/>
            <a:ext cx="8991600" cy="1904163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Артефакты в ультразвуковой диагностике опорно-двигательного аппарата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0" y="3886200"/>
            <a:ext cx="2842846" cy="234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Автор: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Lana H. </a:t>
            </a:r>
            <a:r>
              <a:rPr lang="en-US" dirty="0" err="1"/>
              <a:t>Gimber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Соавторы: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David M</a:t>
            </a:r>
            <a:endParaRPr lang="ru-RU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Andrea S. </a:t>
            </a:r>
            <a:r>
              <a:rPr lang="en-US" dirty="0" err="1"/>
              <a:t>Klauser</a:t>
            </a:r>
            <a:endParaRPr lang="ru-RU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Russell S. Witte</a:t>
            </a:r>
            <a:endParaRPr lang="ru-RU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Hina </a:t>
            </a:r>
            <a:r>
              <a:rPr lang="en-US" dirty="0" err="1"/>
              <a:t>Arif</a:t>
            </a:r>
            <a:r>
              <a:rPr lang="en-US" dirty="0"/>
              <a:t>-Tiwari</a:t>
            </a:r>
            <a:endParaRPr lang="ru-RU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Mihra S. </a:t>
            </a:r>
            <a:r>
              <a:rPr lang="en-US" dirty="0" err="1"/>
              <a:t>Taljanovic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760465" y="1994249"/>
            <a:ext cx="4191000" cy="4064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endParaRPr lang="en-US" sz="1400" dirty="0"/>
          </a:p>
          <a:p>
            <a:endParaRPr lang="en-US" sz="14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7406" y="3159948"/>
            <a:ext cx="42269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dirty="0"/>
              <a:t>Данная </a:t>
            </a:r>
            <a:r>
              <a:rPr lang="ru-RU" dirty="0">
                <a:effectLst/>
              </a:rPr>
              <a:t>рукопись была представлена на ежегодном собрании </a:t>
            </a:r>
            <a:r>
              <a:rPr lang="en" dirty="0">
                <a:effectLst/>
              </a:rPr>
              <a:t>RSNA </a:t>
            </a:r>
            <a:r>
              <a:rPr lang="ru-RU" dirty="0">
                <a:effectLst/>
              </a:rPr>
              <a:t>(</a:t>
            </a:r>
            <a:r>
              <a:rPr lang="en" dirty="0">
                <a:effectLst/>
              </a:rPr>
              <a:t>2014 </a:t>
            </a:r>
            <a:r>
              <a:rPr lang="ru-RU" dirty="0">
                <a:effectLst/>
              </a:rPr>
              <a:t>год) в качестве учебного пособия (#</a:t>
            </a:r>
            <a:r>
              <a:rPr lang="en" dirty="0">
                <a:effectLst/>
              </a:rPr>
              <a:t>MKE201)</a:t>
            </a:r>
            <a:r>
              <a:rPr lang="ru-RU" dirty="0">
                <a:effectLst/>
              </a:rPr>
              <a:t> </a:t>
            </a:r>
            <a:r>
              <a:rPr lang="ru-RU" dirty="0"/>
              <a:t>Коллектив авторов н</a:t>
            </a:r>
            <a:r>
              <a:rPr lang="ru-RU" dirty="0">
                <a:effectLst/>
              </a:rPr>
              <a:t>агражден Почетной грамотой</a:t>
            </a:r>
          </a:p>
          <a:p>
            <a:pPr algn="ctr" rtl="0"/>
            <a:r>
              <a:rPr lang="ru-RU" sz="2400" dirty="0">
                <a:effectLst/>
              </a:rPr>
              <a:t> </a:t>
            </a:r>
            <a:r>
              <a:rPr lang="ru-RU" sz="1400" dirty="0">
                <a:effectLst/>
              </a:rPr>
              <a:t>Рукопись была запрошена для публикации в онлайн-разделе </a:t>
            </a:r>
            <a:r>
              <a:rPr lang="en" sz="1400" dirty="0" err="1">
                <a:effectLst/>
              </a:rPr>
              <a:t>RadioGraphics</a:t>
            </a:r>
            <a:endParaRPr lang="en" sz="1400" dirty="0"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CFCCB3-E6A6-BA43-B69C-A782D7656C7C}"/>
              </a:ext>
            </a:extLst>
          </p:cNvPr>
          <p:cNvSpPr txBox="1"/>
          <p:nvPr/>
        </p:nvSpPr>
        <p:spPr>
          <a:xfrm>
            <a:off x="6415510" y="5581893"/>
            <a:ext cx="25760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Выполнил: Ординатор 2 года</a:t>
            </a:r>
          </a:p>
          <a:p>
            <a:r>
              <a:rPr lang="ru-RU" sz="1400" dirty="0"/>
              <a:t>кафедры лучевой диагностики </a:t>
            </a:r>
          </a:p>
          <a:p>
            <a:r>
              <a:rPr lang="ru-RU" sz="1400" dirty="0"/>
              <a:t>Маркова А.Г</a:t>
            </a:r>
          </a:p>
          <a:p>
            <a:r>
              <a:rPr lang="ru-RU" sz="1400" dirty="0"/>
              <a:t>2023 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DE6B49-414D-F643-B368-86EFE156D374}"/>
              </a:ext>
            </a:extLst>
          </p:cNvPr>
          <p:cNvSpPr txBox="1"/>
          <p:nvPr/>
        </p:nvSpPr>
        <p:spPr>
          <a:xfrm>
            <a:off x="723900" y="198888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0" i="0" u="none" strike="noStrike" dirty="0">
                <a:effectLst/>
                <a:latin typeface="tahoma" panose="020B0604030504040204" pitchFamily="34" charset="0"/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</a:rPr>
              <a:t>Войно-Ясенецкого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</a:rPr>
              <a:t>" Министерства здравоохранения Российской Федерации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57515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RSNA 2014\US images\comet tail artifact 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39734" y="997769"/>
            <a:ext cx="3280265" cy="28787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RSNA 2014\US images\infected knee 107311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997769"/>
            <a:ext cx="1387850" cy="28787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870" y="63173"/>
            <a:ext cx="8703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Артефакт занавеса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238" y="1282970"/>
            <a:ext cx="42585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УЗИ в В-режиме : несколько линейных </a:t>
            </a:r>
            <a:r>
              <a:rPr lang="ru-RU" sz="2000" dirty="0" err="1"/>
              <a:t>гиперэхогенных</a:t>
            </a:r>
            <a:r>
              <a:rPr lang="ru-RU" sz="2000" dirty="0"/>
              <a:t> </a:t>
            </a:r>
            <a:r>
              <a:rPr lang="ru-RU" sz="2000" dirty="0" err="1"/>
              <a:t>стуктур</a:t>
            </a:r>
            <a:r>
              <a:rPr lang="ru-RU" sz="2000" dirty="0"/>
              <a:t>, от пузырьков газа в инфицированном эндопротезе коленного сустава</a:t>
            </a:r>
            <a:endParaRPr lang="en-US" sz="20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979866" y="2071936"/>
            <a:ext cx="446143" cy="408026"/>
          </a:xfrm>
          <a:prstGeom prst="straightConnector1">
            <a:avLst/>
          </a:prstGeom>
          <a:ln w="3492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4825" y="4114800"/>
            <a:ext cx="4114800" cy="25915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05870" y="4114800"/>
            <a:ext cx="4233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УЗИ в В-режиме: </a:t>
            </a:r>
            <a:r>
              <a:rPr lang="ru-RU" sz="2000" dirty="0" err="1"/>
              <a:t>постинъекционный</a:t>
            </a:r>
            <a:r>
              <a:rPr lang="ru-RU" sz="2000" dirty="0"/>
              <a:t> абсцесс у пациента с наркозависимостью</a:t>
            </a:r>
            <a:endParaRPr lang="ru-RU" sz="2000" dirty="0">
              <a:solidFill>
                <a:schemeClr val="accent6"/>
              </a:solidFill>
            </a:endParaRPr>
          </a:p>
          <a:p>
            <a:pPr algn="ctr"/>
            <a:r>
              <a:rPr lang="ru-RU" sz="2000" dirty="0"/>
              <a:t>Линии параллельных полос, простирающиеся от пузырьков газа напоминают хвост кометы</a:t>
            </a:r>
            <a:endParaRPr lang="en-US" sz="20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727965" y="1676400"/>
            <a:ext cx="1" cy="408026"/>
          </a:xfrm>
          <a:prstGeom prst="straightConnector1">
            <a:avLst/>
          </a:prstGeom>
          <a:ln w="34925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553200" y="2158187"/>
            <a:ext cx="446143" cy="408026"/>
          </a:xfrm>
          <a:prstGeom prst="straightConnector1">
            <a:avLst/>
          </a:prstGeom>
          <a:ln w="3492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400926" y="5031639"/>
            <a:ext cx="476381" cy="149961"/>
          </a:xfrm>
          <a:prstGeom prst="straightConnector1">
            <a:avLst/>
          </a:prstGeom>
          <a:ln w="3492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877307" y="4290238"/>
            <a:ext cx="446143" cy="408026"/>
          </a:xfrm>
          <a:prstGeom prst="straightConnector1">
            <a:avLst/>
          </a:prstGeom>
          <a:ln w="3492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574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752600" y="2057400"/>
            <a:ext cx="152400" cy="2286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1905000" y="2819400"/>
            <a:ext cx="1371600" cy="381000"/>
          </a:xfrm>
          <a:prstGeom prst="hexagon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Артефакт: зеркальное отражение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1073290"/>
            <a:ext cx="46482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sz="2300" dirty="0"/>
              <a:t>Это дублирование изображения на противоположной стороне </a:t>
            </a:r>
            <a:r>
              <a:rPr lang="ru-RU" sz="2300" b="1" dirty="0"/>
              <a:t>изогнутой поверхности с высокой отражающей способностью или зеркального отражателя</a:t>
            </a:r>
          </a:p>
          <a:p>
            <a:pPr marL="285750" indent="-285750">
              <a:buFont typeface="Arial"/>
              <a:buChar char="•"/>
            </a:pPr>
            <a:r>
              <a:rPr lang="ru-RU" sz="2300" dirty="0"/>
              <a:t>Отраженная структура равноудалена от сильно отражающего объекта и находится глубоко в нем</a:t>
            </a:r>
          </a:p>
          <a:p>
            <a:pPr marL="285750" indent="-285750">
              <a:buFont typeface="Arial"/>
              <a:buChar char="•"/>
            </a:pPr>
            <a:r>
              <a:rPr lang="ru-RU" sz="2300" dirty="0"/>
              <a:t>Это происходит вторично из-за отражения с задержкой возврата ультразвукового луча к преобразователю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1295400"/>
            <a:ext cx="40386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676400" y="1371600"/>
            <a:ext cx="1143000" cy="685800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52600" y="1524000"/>
            <a:ext cx="721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Датчик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3734" y="6248400"/>
            <a:ext cx="2189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УЗИ изображение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381000" y="5181600"/>
            <a:ext cx="38100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hevron 10"/>
          <p:cNvSpPr/>
          <p:nvPr/>
        </p:nvSpPr>
        <p:spPr>
          <a:xfrm rot="5400000">
            <a:off x="2038350" y="4781550"/>
            <a:ext cx="342900" cy="304800"/>
          </a:xfrm>
          <a:prstGeom prst="chevron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rot="5400000">
            <a:off x="2038350" y="4400550"/>
            <a:ext cx="342900" cy="304800"/>
          </a:xfrm>
          <a:prstGeom prst="chevron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c 12"/>
          <p:cNvSpPr/>
          <p:nvPr/>
        </p:nvSpPr>
        <p:spPr>
          <a:xfrm rot="18400604">
            <a:off x="1020632" y="3564632"/>
            <a:ext cx="2667000" cy="3124200"/>
          </a:xfrm>
          <a:prstGeom prst="arc">
            <a:avLst/>
          </a:prstGeom>
          <a:ln w="38100" cmpd="sng">
            <a:solidFill>
              <a:srgbClr val="1DFF3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18400604">
            <a:off x="1020632" y="5545832"/>
            <a:ext cx="2667000" cy="3124200"/>
          </a:xfrm>
          <a:prstGeom prst="arc">
            <a:avLst/>
          </a:prstGeom>
          <a:ln w="38100" cmpd="sng">
            <a:solidFill>
              <a:srgbClr val="1DFF3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Hexagon 34"/>
          <p:cNvSpPr/>
          <p:nvPr/>
        </p:nvSpPr>
        <p:spPr>
          <a:xfrm>
            <a:off x="1981200" y="5334000"/>
            <a:ext cx="533400" cy="228600"/>
          </a:xfrm>
          <a:prstGeom prst="hexago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6" name="Hexagon 35"/>
          <p:cNvSpPr/>
          <p:nvPr/>
        </p:nvSpPr>
        <p:spPr>
          <a:xfrm>
            <a:off x="1981200" y="5867400"/>
            <a:ext cx="533400" cy="228600"/>
          </a:xfrm>
          <a:prstGeom prst="hexagon">
            <a:avLst/>
          </a:prstGeom>
          <a:solidFill>
            <a:srgbClr val="FFFF00">
              <a:alpha val="86000"/>
            </a:srgbClr>
          </a:solidFill>
          <a:ln>
            <a:solidFill>
              <a:schemeClr val="bg1">
                <a:alpha val="84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667000" y="21336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Правильно отраженный сигнал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1000" y="27432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FF00"/>
                </a:solidFill>
              </a:rPr>
              <a:t>Реверберация 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71600" y="3886200"/>
            <a:ext cx="1836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Отражающий объект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5619" y="990600"/>
            <a:ext cx="234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</a:schemeClr>
                </a:solidFill>
              </a:rPr>
              <a:t>**Click to begin animation**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05001" y="2819400"/>
            <a:ext cx="1371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Исследуемый объект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438400" y="2057400"/>
            <a:ext cx="304800" cy="762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4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1.11111E-6 C -0.00104 0.09514 -0.0019 0.19051 8.05556E-6 0.21805 C 0.00192 0.2456 0.00782 0.17685 0.01094 0.16528 C 0.01407 0.1537 0.01685 0.14074 0.01893 0.14815 C 0.02101 0.15555 0.02205 0.23472 0.02396 0.21018 C 0.02587 0.18565 0.0283 0.09328 0.03091 0.00116 " pathEditMode="relative" ptsTypes="aaaa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9" grpId="0"/>
      <p:bldP spid="10" grpId="0" animBg="1"/>
      <p:bldP spid="11" grpId="0" animBg="1"/>
      <p:bldP spid="12" grpId="0" animBg="1"/>
      <p:bldP spid="22" grpId="0" animBg="1"/>
      <p:bldP spid="35" grpId="0" animBg="1"/>
      <p:bldP spid="36" grpId="0" animBg="1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102155"/>
            <a:ext cx="89915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Both"/>
            </a:pPr>
            <a:r>
              <a:rPr lang="ru-RU" dirty="0"/>
              <a:t>УЗИ в В-режиме демонстрирует несколько очагов повышенной </a:t>
            </a:r>
            <a:r>
              <a:rPr lang="ru-RU" dirty="0" err="1"/>
              <a:t>эхогенности</a:t>
            </a:r>
            <a:r>
              <a:rPr lang="ru-RU" dirty="0"/>
              <a:t> в сухожилии надостной мышцы, что соответствует </a:t>
            </a:r>
            <a:r>
              <a:rPr lang="ru-RU" dirty="0" err="1"/>
              <a:t>кальцифицирующему</a:t>
            </a:r>
            <a:r>
              <a:rPr lang="ru-RU" dirty="0"/>
              <a:t> </a:t>
            </a:r>
            <a:r>
              <a:rPr lang="ru-RU" dirty="0" err="1"/>
              <a:t>тендиниту</a:t>
            </a:r>
            <a:r>
              <a:rPr lang="ru-RU" dirty="0"/>
              <a:t>. </a:t>
            </a:r>
            <a:r>
              <a:rPr lang="ru-RU" b="1" dirty="0"/>
              <a:t>Зеркальное изображение </a:t>
            </a:r>
            <a:r>
              <a:rPr lang="ru-RU" dirty="0" err="1"/>
              <a:t>кальцинатов</a:t>
            </a:r>
            <a:r>
              <a:rPr lang="ru-RU" dirty="0"/>
              <a:t>, проецируется на головку плечевой кости, которая представляет собой </a:t>
            </a:r>
            <a:r>
              <a:rPr lang="ru-RU" dirty="0" err="1"/>
              <a:t>высокоотражающую</a:t>
            </a:r>
            <a:r>
              <a:rPr lang="ru-RU" dirty="0"/>
              <a:t> акустическую границу, вторичную по отношению к артефакту реверберации в результате рассеяния ультразвуковых волн</a:t>
            </a:r>
          </a:p>
          <a:p>
            <a:r>
              <a:rPr lang="ru-RU" dirty="0"/>
              <a:t>(б) На аналогичном УЗ-изображении сухожилия у другого пациента виден </a:t>
            </a:r>
            <a:r>
              <a:rPr lang="ru-RU" b="1" dirty="0"/>
              <a:t>очаг         повышенной </a:t>
            </a:r>
            <a:r>
              <a:rPr lang="ru-RU" b="1" dirty="0" err="1"/>
              <a:t>эхогенности</a:t>
            </a:r>
            <a:r>
              <a:rPr lang="ru-RU" b="1" dirty="0"/>
              <a:t> </a:t>
            </a:r>
            <a:r>
              <a:rPr lang="ru-RU" dirty="0"/>
              <a:t> с искаженным </a:t>
            </a:r>
            <a:r>
              <a:rPr lang="ru-RU" b="1" dirty="0"/>
              <a:t>зеркальным изображением</a:t>
            </a:r>
            <a:r>
              <a:rPr lang="ru-RU" dirty="0"/>
              <a:t>, проецирующийся на головку соседней плечевой кости</a:t>
            </a:r>
            <a:endParaRPr lang="en-US" dirty="0"/>
          </a:p>
        </p:txBody>
      </p:sp>
      <p:pic>
        <p:nvPicPr>
          <p:cNvPr id="4099" name="Picture 3" descr="E:\RSNA 2014\US images\Mirror imag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 bwMode="auto">
          <a:xfrm>
            <a:off x="152401" y="857250"/>
            <a:ext cx="3962399" cy="315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0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Артефакт: зеркальное отражение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061288" y="1174688"/>
            <a:ext cx="609600" cy="53749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552700" y="1385627"/>
            <a:ext cx="609600" cy="53749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133600" y="2754568"/>
            <a:ext cx="464976" cy="373226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066800" y="2598574"/>
            <a:ext cx="441648" cy="373226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0101" y="838200"/>
            <a:ext cx="4103076" cy="316964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5486400" y="2286000"/>
            <a:ext cx="609600" cy="578235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715000" y="1393953"/>
            <a:ext cx="457200" cy="549060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2401" y="857250"/>
            <a:ext cx="31130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10100" y="857250"/>
            <a:ext cx="32252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975873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Артефакты в режиме ЦДК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Сдавление датчиком</a:t>
            </a:r>
            <a:endParaRPr lang="en-US" dirty="0"/>
          </a:p>
          <a:p>
            <a:r>
              <a:rPr lang="ru-RU" dirty="0"/>
              <a:t>Движение</a:t>
            </a:r>
            <a:endParaRPr lang="en-US" dirty="0"/>
          </a:p>
          <a:p>
            <a:r>
              <a:rPr lang="ru-RU" dirty="0"/>
              <a:t>Блуминг эффект</a:t>
            </a:r>
            <a:r>
              <a:rPr lang="en-US" dirty="0"/>
              <a:t> </a:t>
            </a:r>
          </a:p>
          <a:p>
            <a:r>
              <a:rPr lang="ru-RU" dirty="0"/>
              <a:t>Зеркальное отражение</a:t>
            </a:r>
            <a:endParaRPr lang="en-US" dirty="0"/>
          </a:p>
          <a:p>
            <a:r>
              <a:rPr lang="ru-RU" dirty="0"/>
              <a:t>Фоновый шум</a:t>
            </a:r>
            <a:endParaRPr lang="en-US" dirty="0"/>
          </a:p>
          <a:p>
            <a:r>
              <a:rPr lang="ru-RU" dirty="0" err="1"/>
              <a:t>Элайзинг</a:t>
            </a:r>
            <a:r>
              <a:rPr lang="ru-RU" dirty="0"/>
              <a:t> эффект</a:t>
            </a:r>
            <a:endParaRPr lang="en-US" dirty="0"/>
          </a:p>
          <a:p>
            <a:r>
              <a:rPr lang="ru-RU" dirty="0"/>
              <a:t>Мерцание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32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Артефакт: сдавление датчиком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1371600"/>
            <a:ext cx="8799125" cy="289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475" y="4572000"/>
            <a:ext cx="8799125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(а) Зона послеоперационных изменений с шовным материалом короткого </a:t>
            </a:r>
            <a:r>
              <a:rPr lang="ru-RU" sz="2000" dirty="0" err="1"/>
              <a:t>тразгиьбатеоя</a:t>
            </a:r>
            <a:r>
              <a:rPr lang="ru-RU" sz="2000" dirty="0"/>
              <a:t> большого пальца с признаками </a:t>
            </a:r>
            <a:r>
              <a:rPr lang="ru-RU" sz="2000" dirty="0" err="1"/>
              <a:t>васкуляризации</a:t>
            </a:r>
            <a:endParaRPr lang="ru-RU" sz="2000" dirty="0"/>
          </a:p>
          <a:p>
            <a:endParaRPr lang="ru-RU" sz="2000" dirty="0">
              <a:solidFill>
                <a:srgbClr val="92D050"/>
              </a:solidFill>
            </a:endParaRPr>
          </a:p>
          <a:p>
            <a:r>
              <a:rPr lang="ru-RU" sz="2000" dirty="0"/>
              <a:t>(</a:t>
            </a:r>
            <a:r>
              <a:rPr lang="en-US" sz="2000" dirty="0"/>
              <a:t>b) </a:t>
            </a:r>
            <a:r>
              <a:rPr lang="ru-RU" sz="2000" dirty="0"/>
              <a:t>Отсутствие </a:t>
            </a:r>
            <a:r>
              <a:rPr lang="ru-RU" sz="2000" dirty="0" err="1"/>
              <a:t>васкуляризации</a:t>
            </a:r>
            <a:r>
              <a:rPr lang="ru-RU" sz="2000" dirty="0"/>
              <a:t> </a:t>
            </a:r>
            <a:r>
              <a:rPr lang="ru-RU" sz="2000" dirty="0" err="1"/>
              <a:t>всвязи</a:t>
            </a:r>
            <a:r>
              <a:rPr lang="ru-RU" sz="2000" dirty="0"/>
              <a:t> с повышенным давлением датчика блокирует кровоток в этих сосудах, которые больше не видны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371600"/>
            <a:ext cx="31130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51962" y="1390651"/>
            <a:ext cx="32252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b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28652" y="1438245"/>
            <a:ext cx="361948" cy="314355"/>
          </a:xfrm>
          <a:prstGeom prst="straightConnector1">
            <a:avLst/>
          </a:prstGeom>
          <a:ln w="5715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114550" y="1547828"/>
            <a:ext cx="476250" cy="157178"/>
          </a:xfrm>
          <a:prstGeom prst="straightConnector1">
            <a:avLst/>
          </a:prstGeom>
          <a:ln w="5715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981201" y="2594076"/>
            <a:ext cx="361948" cy="377724"/>
          </a:xfrm>
          <a:prstGeom prst="straightConnector1">
            <a:avLst/>
          </a:prstGeom>
          <a:ln w="5715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871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573" y="1676400"/>
            <a:ext cx="4184696" cy="2676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Артефакт: движение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3900" y="1676400"/>
            <a:ext cx="4391026" cy="2676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574" y="4457701"/>
            <a:ext cx="8682352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(а) </a:t>
            </a:r>
            <a:r>
              <a:rPr lang="ru-RU" sz="2400" dirty="0" err="1"/>
              <a:t>Разрыс</a:t>
            </a:r>
            <a:r>
              <a:rPr lang="ru-RU" sz="2400" dirty="0"/>
              <a:t> сухожилия разгибателя большого пальца с нарушением структуры сухожилия</a:t>
            </a:r>
            <a:endParaRPr lang="ru-RU" sz="2400" dirty="0">
              <a:solidFill>
                <a:srgbClr val="FFFF00"/>
              </a:solidFill>
            </a:endParaRPr>
          </a:p>
          <a:p>
            <a:r>
              <a:rPr lang="ru-RU" sz="2400" dirty="0"/>
              <a:t>(</a:t>
            </a:r>
            <a:r>
              <a:rPr lang="en-US" sz="2400" dirty="0"/>
              <a:t>b) </a:t>
            </a:r>
            <a:r>
              <a:rPr lang="ru-RU" sz="2400" dirty="0"/>
              <a:t>Режим ЭДК: цветовые артефакты, возникающие при незначительных движениях пациента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42573" y="1676402"/>
            <a:ext cx="31130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33900" y="1676401"/>
            <a:ext cx="32252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b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419728" y="1844648"/>
            <a:ext cx="514472" cy="157178"/>
          </a:xfrm>
          <a:prstGeom prst="straightConnector1">
            <a:avLst/>
          </a:prstGeom>
          <a:ln w="5715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8046397" y="2786077"/>
            <a:ext cx="361948" cy="157178"/>
          </a:xfrm>
          <a:prstGeom prst="straightConnector1">
            <a:avLst/>
          </a:prstGeom>
          <a:ln w="5715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638800" y="3476657"/>
            <a:ext cx="0" cy="447644"/>
          </a:xfrm>
          <a:prstGeom prst="straightConnector1">
            <a:avLst/>
          </a:prstGeom>
          <a:ln w="5715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677698" y="1761718"/>
            <a:ext cx="257236" cy="480215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162800" y="1752599"/>
            <a:ext cx="257236" cy="480215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566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Артефакт «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blooming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7963" y="1066800"/>
            <a:ext cx="4132562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552" y="1066800"/>
            <a:ext cx="4343823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7962" y="3743325"/>
            <a:ext cx="4132563" cy="2428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0552" y="1066800"/>
            <a:ext cx="31130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7963" y="1303931"/>
            <a:ext cx="32252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8937" y="3743325"/>
            <a:ext cx="29206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475" y="3429000"/>
            <a:ext cx="47444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 (а) Лучевая артерия нормального диаметра </a:t>
            </a:r>
          </a:p>
          <a:p>
            <a:r>
              <a:rPr lang="ru-RU" sz="2000" dirty="0"/>
              <a:t>(б) Увеличение мощности в той же области вызывает ложную дилатацию сосуда с появлением артефактов за пределами артерии</a:t>
            </a:r>
          </a:p>
          <a:p>
            <a:r>
              <a:rPr lang="ru-RU" sz="2000" dirty="0"/>
              <a:t>(</a:t>
            </a:r>
            <a:r>
              <a:rPr lang="en-US" sz="2000" dirty="0"/>
              <a:t>c) </a:t>
            </a:r>
            <a:r>
              <a:rPr lang="ru-RU" sz="2000" dirty="0"/>
              <a:t>Уменьшение мощности допплеровского режима вызывает ложное уменьшение калибра сосуда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9590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233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Артефакт: зеркальное отражение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40" y="1219202"/>
            <a:ext cx="3666519" cy="3087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3740" y="1219200"/>
            <a:ext cx="5157860" cy="30870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596" y="4495800"/>
            <a:ext cx="903020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Наблюдается при УЗИ в В-режиме или ЦДК любого сосуда, примыкающего к сильно отражающей поверхности</a:t>
            </a:r>
          </a:p>
          <a:p>
            <a:r>
              <a:rPr lang="ru-RU" sz="2000" dirty="0"/>
              <a:t>(а) Изображение </a:t>
            </a:r>
            <a:r>
              <a:rPr lang="ru-RU" sz="2000" b="1" dirty="0"/>
              <a:t>тыльной артерии стопы </a:t>
            </a:r>
            <a:r>
              <a:rPr lang="ru-RU" sz="2000" dirty="0"/>
              <a:t>в </a:t>
            </a:r>
          </a:p>
          <a:p>
            <a:r>
              <a:rPr lang="ru-RU" sz="2000" dirty="0"/>
              <a:t>(</a:t>
            </a:r>
            <a:r>
              <a:rPr lang="en-US" sz="2000" dirty="0"/>
              <a:t>b) </a:t>
            </a:r>
            <a:r>
              <a:rPr lang="ru-RU" sz="2000" dirty="0"/>
              <a:t>Режим ЭДК в той же области демонстрирует однородно окрашенную в красный цвет тыльную артерию стопы с </a:t>
            </a:r>
            <a:r>
              <a:rPr lang="ru-RU" sz="2000" b="1" dirty="0"/>
              <a:t>артефактом зеркального отображения </a:t>
            </a:r>
            <a:r>
              <a:rPr lang="ru-RU" sz="2000" dirty="0"/>
              <a:t>в кости, вторичной по отношению к сильно отражающей поверхности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9940" y="1219202"/>
            <a:ext cx="31130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33740" y="1219201"/>
            <a:ext cx="32252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b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443090" y="2177474"/>
            <a:ext cx="781050" cy="0"/>
          </a:xfrm>
          <a:prstGeom prst="straightConnector1">
            <a:avLst/>
          </a:prstGeom>
          <a:ln w="5715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242950" y="2177474"/>
            <a:ext cx="781790" cy="41010"/>
          </a:xfrm>
          <a:prstGeom prst="straightConnector1">
            <a:avLst/>
          </a:prstGeom>
          <a:ln w="5715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004455" y="2895600"/>
            <a:ext cx="781790" cy="41010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224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Артефакт: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блуминг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эффект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1002143"/>
            <a:ext cx="3909346" cy="2616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1002143"/>
            <a:ext cx="4257675" cy="26357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2825" y="3764393"/>
            <a:ext cx="4335900" cy="259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3657600"/>
            <a:ext cx="441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а) УЗИ вдоль латеральной поверхности запястья демонстрирует правильно установленное усиление цветового </a:t>
            </a:r>
            <a:r>
              <a:rPr lang="ru-RU" dirty="0" err="1"/>
              <a:t>Допплера</a:t>
            </a:r>
            <a:endParaRPr lang="ru-RU" dirty="0"/>
          </a:p>
          <a:p>
            <a:r>
              <a:rPr lang="ru-RU" dirty="0"/>
              <a:t>(</a:t>
            </a:r>
            <a:r>
              <a:rPr lang="en-US" dirty="0"/>
              <a:t>b) </a:t>
            </a:r>
            <a:r>
              <a:rPr lang="ru-RU" dirty="0"/>
              <a:t>Увеличение усиления при ЦДК демонстрирует повышенный шум со случайным направлением потока в Доплеровском поле</a:t>
            </a:r>
          </a:p>
          <a:p>
            <a:r>
              <a:rPr lang="ru-RU" dirty="0"/>
              <a:t>(</a:t>
            </a:r>
            <a:r>
              <a:rPr lang="en-US" dirty="0"/>
              <a:t>c) </a:t>
            </a:r>
            <a:r>
              <a:rPr lang="ru-RU" dirty="0"/>
              <a:t>Увеличение усиления при ЭДК демонстрирует однородный цвет фона в Доплеровском поле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8052" y="1002143"/>
            <a:ext cx="31130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990600"/>
            <a:ext cx="32252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12825" y="3764423"/>
            <a:ext cx="29206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33259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RSNA 2014\US images\Alias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01" y="956330"/>
            <a:ext cx="4075799" cy="351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RSNA 2014\US images\Power doppl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809" y="981212"/>
            <a:ext cx="4336842" cy="351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4535031"/>
            <a:ext cx="88001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 просвете плечевой артерии в режиме ЦДК определяются синий и зеленый цвета </a:t>
            </a:r>
            <a:r>
              <a:rPr lang="ru-RU" sz="2000" b="1" dirty="0"/>
              <a:t>(наложенный поток)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/>
              <a:t>и красный цвет (не наложенный поток), которые были устранены на изображении справа </a:t>
            </a:r>
          </a:p>
          <a:p>
            <a:r>
              <a:rPr lang="ru-RU" sz="2000" dirty="0"/>
              <a:t>Поскольку ЭДК визуализация не предоставляет информацию о направленном потоке, артефакт наложения спектров не возник</a:t>
            </a:r>
          </a:p>
          <a:p>
            <a:r>
              <a:rPr lang="ru-RU" sz="2000" dirty="0"/>
              <a:t>Наложение можно контролировать, увеличивая частоту повторения импульсов или изменяя базовую линию.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07349" y="68759"/>
            <a:ext cx="8529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Артефакт: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Элайзинг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-эффект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468724" y="1219200"/>
            <a:ext cx="122076" cy="739391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934200" y="1219200"/>
            <a:ext cx="228600" cy="827637"/>
          </a:xfrm>
          <a:prstGeom prst="straightConnector1">
            <a:avLst/>
          </a:prstGeom>
          <a:ln w="571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048000" y="1219200"/>
            <a:ext cx="319572" cy="595150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840324" y="1143000"/>
            <a:ext cx="122076" cy="600364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543800" y="1143000"/>
            <a:ext cx="228600" cy="751437"/>
          </a:xfrm>
          <a:prstGeom prst="straightConnector1">
            <a:avLst/>
          </a:prstGeom>
          <a:ln w="571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8140535" y="1143000"/>
            <a:ext cx="228600" cy="677980"/>
          </a:xfrm>
          <a:prstGeom prst="straightConnector1">
            <a:avLst/>
          </a:prstGeom>
          <a:ln w="571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376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10"/>
          <p:cNvSpPr/>
          <p:nvPr/>
        </p:nvSpPr>
        <p:spPr>
          <a:xfrm flipH="1">
            <a:off x="2057400" y="4887361"/>
            <a:ext cx="76200" cy="370439"/>
          </a:xfrm>
          <a:prstGeom prst="downArrow">
            <a:avLst/>
          </a:prstGeom>
          <a:solidFill>
            <a:srgbClr val="FF0000">
              <a:alpha val="82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Артефакт: акустическая тень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2686" y="1273314"/>
            <a:ext cx="4586514" cy="5203686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/>
              <a:t>Акустическая тень </a:t>
            </a:r>
            <a:r>
              <a:rPr lang="ru-RU" sz="8000" dirty="0"/>
              <a:t>возникает из-за затухания луча, в результате чего образуется </a:t>
            </a:r>
            <a:r>
              <a:rPr lang="ru-RU" sz="8000" dirty="0" err="1"/>
              <a:t>анэхогенная</a:t>
            </a:r>
            <a:r>
              <a:rPr lang="ru-RU" sz="8000" dirty="0"/>
              <a:t> или </a:t>
            </a:r>
            <a:r>
              <a:rPr lang="ru-RU" sz="8000" dirty="0" err="1"/>
              <a:t>гипоэхогенная</a:t>
            </a:r>
            <a:r>
              <a:rPr lang="ru-RU" sz="8000" dirty="0"/>
              <a:t> область позади </a:t>
            </a:r>
            <a:r>
              <a:rPr lang="ru-RU" sz="8000" dirty="0" err="1"/>
              <a:t>исследуемрй</a:t>
            </a:r>
            <a:r>
              <a:rPr lang="ru-RU" sz="8000" dirty="0"/>
              <a:t> поверхности</a:t>
            </a:r>
          </a:p>
          <a:p>
            <a:endParaRPr lang="ru-RU" sz="8000" dirty="0"/>
          </a:p>
          <a:p>
            <a:r>
              <a:rPr lang="ru-RU" sz="8000" dirty="0"/>
              <a:t>Это происходит, когда ультразвуковой луч отражается, поглощается или преломляется </a:t>
            </a:r>
            <a:r>
              <a:rPr lang="ru-RU" sz="8000" b="1" dirty="0"/>
              <a:t>поверхностью с высокой </a:t>
            </a:r>
            <a:r>
              <a:rPr lang="ru-RU" sz="8000" b="1" dirty="0" err="1"/>
              <a:t>поглащающей</a:t>
            </a:r>
            <a:r>
              <a:rPr lang="ru-RU" sz="8000" b="1" dirty="0"/>
              <a:t> способностью</a:t>
            </a:r>
          </a:p>
          <a:p>
            <a:endParaRPr lang="en-US" sz="8000" dirty="0">
              <a:solidFill>
                <a:srgbClr val="1DFF3F"/>
              </a:solidFill>
            </a:endParaRPr>
          </a:p>
          <a:p>
            <a:r>
              <a:rPr lang="ru-RU" sz="8000" b="1" dirty="0"/>
              <a:t>Эхосигналы, исходящие от поверхности, имеют меньшую интенсивность</a:t>
            </a:r>
          </a:p>
          <a:p>
            <a:r>
              <a:rPr lang="ru-RU" sz="8000" dirty="0"/>
              <a:t>Примеры</a:t>
            </a:r>
            <a:r>
              <a:rPr lang="en-US" sz="8000" dirty="0"/>
              <a:t>: </a:t>
            </a:r>
          </a:p>
          <a:p>
            <a:pPr lvl="1"/>
            <a:r>
              <a:rPr lang="ru-RU" sz="8000" dirty="0" err="1"/>
              <a:t>Кальцификаты</a:t>
            </a:r>
            <a:endParaRPr lang="en-US" sz="8000" dirty="0"/>
          </a:p>
          <a:p>
            <a:pPr lvl="1"/>
            <a:r>
              <a:rPr lang="ru-RU" sz="8000" dirty="0"/>
              <a:t>Инородные тела</a:t>
            </a:r>
            <a:endParaRPr lang="en-US" sz="8000" dirty="0"/>
          </a:p>
          <a:p>
            <a:pPr lvl="1"/>
            <a:r>
              <a:rPr lang="ru-RU" sz="8000" dirty="0"/>
              <a:t>Газ</a:t>
            </a:r>
            <a:endParaRPr lang="en-US" sz="8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676400"/>
            <a:ext cx="3810000" cy="441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714619" y="1752600"/>
            <a:ext cx="876181" cy="1066800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61598" y="2133600"/>
            <a:ext cx="998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Датчик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522186" y="4073070"/>
            <a:ext cx="1206500" cy="727529"/>
          </a:xfrm>
          <a:custGeom>
            <a:avLst/>
            <a:gdLst>
              <a:gd name="connsiteX0" fmla="*/ 63500 w 1206500"/>
              <a:gd name="connsiteY0" fmla="*/ 417286 h 417286"/>
              <a:gd name="connsiteX1" fmla="*/ 63500 w 1206500"/>
              <a:gd name="connsiteY1" fmla="*/ 417286 h 417286"/>
              <a:gd name="connsiteX2" fmla="*/ 36285 w 1206500"/>
              <a:gd name="connsiteY2" fmla="*/ 299358 h 417286"/>
              <a:gd name="connsiteX3" fmla="*/ 27214 w 1206500"/>
              <a:gd name="connsiteY3" fmla="*/ 272143 h 417286"/>
              <a:gd name="connsiteX4" fmla="*/ 18143 w 1206500"/>
              <a:gd name="connsiteY4" fmla="*/ 235858 h 417286"/>
              <a:gd name="connsiteX5" fmla="*/ 0 w 1206500"/>
              <a:gd name="connsiteY5" fmla="*/ 172358 h 417286"/>
              <a:gd name="connsiteX6" fmla="*/ 9071 w 1206500"/>
              <a:gd name="connsiteY6" fmla="*/ 63500 h 417286"/>
              <a:gd name="connsiteX7" fmla="*/ 27214 w 1206500"/>
              <a:gd name="connsiteY7" fmla="*/ 36286 h 417286"/>
              <a:gd name="connsiteX8" fmla="*/ 81643 w 1206500"/>
              <a:gd name="connsiteY8" fmla="*/ 0 h 417286"/>
              <a:gd name="connsiteX9" fmla="*/ 108857 w 1206500"/>
              <a:gd name="connsiteY9" fmla="*/ 18143 h 417286"/>
              <a:gd name="connsiteX10" fmla="*/ 172357 w 1206500"/>
              <a:gd name="connsiteY10" fmla="*/ 90715 h 417286"/>
              <a:gd name="connsiteX11" fmla="*/ 308428 w 1206500"/>
              <a:gd name="connsiteY11" fmla="*/ 72572 h 417286"/>
              <a:gd name="connsiteX12" fmla="*/ 362857 w 1206500"/>
              <a:gd name="connsiteY12" fmla="*/ 54429 h 417286"/>
              <a:gd name="connsiteX13" fmla="*/ 399143 w 1206500"/>
              <a:gd name="connsiteY13" fmla="*/ 45358 h 417286"/>
              <a:gd name="connsiteX14" fmla="*/ 426357 w 1206500"/>
              <a:gd name="connsiteY14" fmla="*/ 36286 h 417286"/>
              <a:gd name="connsiteX15" fmla="*/ 462643 w 1206500"/>
              <a:gd name="connsiteY15" fmla="*/ 27215 h 417286"/>
              <a:gd name="connsiteX16" fmla="*/ 517071 w 1206500"/>
              <a:gd name="connsiteY16" fmla="*/ 9072 h 417286"/>
              <a:gd name="connsiteX17" fmla="*/ 598714 w 1206500"/>
              <a:gd name="connsiteY17" fmla="*/ 18143 h 417286"/>
              <a:gd name="connsiteX18" fmla="*/ 644071 w 1206500"/>
              <a:gd name="connsiteY18" fmla="*/ 72572 h 417286"/>
              <a:gd name="connsiteX19" fmla="*/ 671285 w 1206500"/>
              <a:gd name="connsiteY19" fmla="*/ 81643 h 417286"/>
              <a:gd name="connsiteX20" fmla="*/ 707571 w 1206500"/>
              <a:gd name="connsiteY20" fmla="*/ 99786 h 417286"/>
              <a:gd name="connsiteX21" fmla="*/ 870857 w 1206500"/>
              <a:gd name="connsiteY21" fmla="*/ 90715 h 417286"/>
              <a:gd name="connsiteX22" fmla="*/ 925285 w 1206500"/>
              <a:gd name="connsiteY22" fmla="*/ 72572 h 417286"/>
              <a:gd name="connsiteX23" fmla="*/ 988785 w 1206500"/>
              <a:gd name="connsiteY23" fmla="*/ 54429 h 417286"/>
              <a:gd name="connsiteX24" fmla="*/ 1070428 w 1206500"/>
              <a:gd name="connsiteY24" fmla="*/ 63500 h 417286"/>
              <a:gd name="connsiteX25" fmla="*/ 1097643 w 1206500"/>
              <a:gd name="connsiteY25" fmla="*/ 90715 h 417286"/>
              <a:gd name="connsiteX26" fmla="*/ 1143000 w 1206500"/>
              <a:gd name="connsiteY26" fmla="*/ 172358 h 417286"/>
              <a:gd name="connsiteX27" fmla="*/ 1179285 w 1206500"/>
              <a:gd name="connsiteY27" fmla="*/ 226786 h 417286"/>
              <a:gd name="connsiteX28" fmla="*/ 1197428 w 1206500"/>
              <a:gd name="connsiteY28" fmla="*/ 281215 h 417286"/>
              <a:gd name="connsiteX29" fmla="*/ 1206500 w 1206500"/>
              <a:gd name="connsiteY29" fmla="*/ 308429 h 417286"/>
              <a:gd name="connsiteX30" fmla="*/ 1188357 w 1206500"/>
              <a:gd name="connsiteY30" fmla="*/ 371929 h 417286"/>
              <a:gd name="connsiteX31" fmla="*/ 1161143 w 1206500"/>
              <a:gd name="connsiteY31" fmla="*/ 381000 h 417286"/>
              <a:gd name="connsiteX32" fmla="*/ 1097643 w 1206500"/>
              <a:gd name="connsiteY32" fmla="*/ 399143 h 417286"/>
              <a:gd name="connsiteX33" fmla="*/ 870857 w 1206500"/>
              <a:gd name="connsiteY33" fmla="*/ 390072 h 417286"/>
              <a:gd name="connsiteX34" fmla="*/ 816428 w 1206500"/>
              <a:gd name="connsiteY34" fmla="*/ 371929 h 417286"/>
              <a:gd name="connsiteX35" fmla="*/ 789214 w 1206500"/>
              <a:gd name="connsiteY35" fmla="*/ 353786 h 417286"/>
              <a:gd name="connsiteX36" fmla="*/ 671285 w 1206500"/>
              <a:gd name="connsiteY36" fmla="*/ 353786 h 417286"/>
              <a:gd name="connsiteX37" fmla="*/ 616857 w 1206500"/>
              <a:gd name="connsiteY37" fmla="*/ 399143 h 417286"/>
              <a:gd name="connsiteX38" fmla="*/ 589643 w 1206500"/>
              <a:gd name="connsiteY38" fmla="*/ 417286 h 417286"/>
              <a:gd name="connsiteX39" fmla="*/ 462643 w 1206500"/>
              <a:gd name="connsiteY39" fmla="*/ 399143 h 417286"/>
              <a:gd name="connsiteX40" fmla="*/ 435428 w 1206500"/>
              <a:gd name="connsiteY40" fmla="*/ 381000 h 417286"/>
              <a:gd name="connsiteX41" fmla="*/ 381000 w 1206500"/>
              <a:gd name="connsiteY41" fmla="*/ 362858 h 417286"/>
              <a:gd name="connsiteX42" fmla="*/ 326571 w 1206500"/>
              <a:gd name="connsiteY42" fmla="*/ 335643 h 417286"/>
              <a:gd name="connsiteX43" fmla="*/ 299357 w 1206500"/>
              <a:gd name="connsiteY43" fmla="*/ 344715 h 417286"/>
              <a:gd name="connsiteX44" fmla="*/ 281214 w 1206500"/>
              <a:gd name="connsiteY44" fmla="*/ 371929 h 417286"/>
              <a:gd name="connsiteX45" fmla="*/ 226785 w 1206500"/>
              <a:gd name="connsiteY45" fmla="*/ 390072 h 417286"/>
              <a:gd name="connsiteX46" fmla="*/ 172357 w 1206500"/>
              <a:gd name="connsiteY46" fmla="*/ 417286 h 417286"/>
              <a:gd name="connsiteX47" fmla="*/ 63500 w 1206500"/>
              <a:gd name="connsiteY47" fmla="*/ 417286 h 41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06500" h="417286">
                <a:moveTo>
                  <a:pt x="63500" y="417286"/>
                </a:moveTo>
                <a:lnTo>
                  <a:pt x="63500" y="417286"/>
                </a:lnTo>
                <a:cubicBezTo>
                  <a:pt x="60345" y="403088"/>
                  <a:pt x="44207" y="327084"/>
                  <a:pt x="36285" y="299358"/>
                </a:cubicBezTo>
                <a:cubicBezTo>
                  <a:pt x="33658" y="290164"/>
                  <a:pt x="29841" y="281337"/>
                  <a:pt x="27214" y="272143"/>
                </a:cubicBezTo>
                <a:cubicBezTo>
                  <a:pt x="23789" y="260155"/>
                  <a:pt x="21568" y="247846"/>
                  <a:pt x="18143" y="235858"/>
                </a:cubicBezTo>
                <a:cubicBezTo>
                  <a:pt x="-7885" y="144761"/>
                  <a:pt x="28356" y="285787"/>
                  <a:pt x="0" y="172358"/>
                </a:cubicBezTo>
                <a:cubicBezTo>
                  <a:pt x="3024" y="136072"/>
                  <a:pt x="1930" y="99205"/>
                  <a:pt x="9071" y="63500"/>
                </a:cubicBezTo>
                <a:cubicBezTo>
                  <a:pt x="11209" y="52809"/>
                  <a:pt x="19009" y="43465"/>
                  <a:pt x="27214" y="36286"/>
                </a:cubicBezTo>
                <a:cubicBezTo>
                  <a:pt x="43624" y="21927"/>
                  <a:pt x="81643" y="0"/>
                  <a:pt x="81643" y="0"/>
                </a:cubicBezTo>
                <a:cubicBezTo>
                  <a:pt x="90714" y="6048"/>
                  <a:pt x="101678" y="9938"/>
                  <a:pt x="108857" y="18143"/>
                </a:cubicBezTo>
                <a:cubicBezTo>
                  <a:pt x="182940" y="102810"/>
                  <a:pt x="111125" y="49893"/>
                  <a:pt x="172357" y="90715"/>
                </a:cubicBezTo>
                <a:cubicBezTo>
                  <a:pt x="216035" y="86347"/>
                  <a:pt x="264921" y="84437"/>
                  <a:pt x="308428" y="72572"/>
                </a:cubicBezTo>
                <a:cubicBezTo>
                  <a:pt x="326879" y="67540"/>
                  <a:pt x="344304" y="59067"/>
                  <a:pt x="362857" y="54429"/>
                </a:cubicBezTo>
                <a:cubicBezTo>
                  <a:pt x="374952" y="51405"/>
                  <a:pt x="387155" y="48783"/>
                  <a:pt x="399143" y="45358"/>
                </a:cubicBezTo>
                <a:cubicBezTo>
                  <a:pt x="408337" y="42731"/>
                  <a:pt x="417163" y="38913"/>
                  <a:pt x="426357" y="36286"/>
                </a:cubicBezTo>
                <a:cubicBezTo>
                  <a:pt x="438345" y="32861"/>
                  <a:pt x="450701" y="30797"/>
                  <a:pt x="462643" y="27215"/>
                </a:cubicBezTo>
                <a:cubicBezTo>
                  <a:pt x="480961" y="21720"/>
                  <a:pt x="517071" y="9072"/>
                  <a:pt x="517071" y="9072"/>
                </a:cubicBezTo>
                <a:cubicBezTo>
                  <a:pt x="544285" y="12096"/>
                  <a:pt x="572737" y="9484"/>
                  <a:pt x="598714" y="18143"/>
                </a:cubicBezTo>
                <a:cubicBezTo>
                  <a:pt x="628328" y="28014"/>
                  <a:pt x="623324" y="55974"/>
                  <a:pt x="644071" y="72572"/>
                </a:cubicBezTo>
                <a:cubicBezTo>
                  <a:pt x="651538" y="78545"/>
                  <a:pt x="662496" y="77876"/>
                  <a:pt x="671285" y="81643"/>
                </a:cubicBezTo>
                <a:cubicBezTo>
                  <a:pt x="683715" y="86970"/>
                  <a:pt x="695476" y="93738"/>
                  <a:pt x="707571" y="99786"/>
                </a:cubicBezTo>
                <a:cubicBezTo>
                  <a:pt x="762000" y="96762"/>
                  <a:pt x="816765" y="97476"/>
                  <a:pt x="870857" y="90715"/>
                </a:cubicBezTo>
                <a:cubicBezTo>
                  <a:pt x="889833" y="88343"/>
                  <a:pt x="907142" y="78620"/>
                  <a:pt x="925285" y="72572"/>
                </a:cubicBezTo>
                <a:cubicBezTo>
                  <a:pt x="964329" y="59557"/>
                  <a:pt x="943221" y="65820"/>
                  <a:pt x="988785" y="54429"/>
                </a:cubicBezTo>
                <a:cubicBezTo>
                  <a:pt x="1015999" y="57453"/>
                  <a:pt x="1044451" y="54841"/>
                  <a:pt x="1070428" y="63500"/>
                </a:cubicBezTo>
                <a:cubicBezTo>
                  <a:pt x="1082599" y="67557"/>
                  <a:pt x="1089767" y="80588"/>
                  <a:pt x="1097643" y="90715"/>
                </a:cubicBezTo>
                <a:cubicBezTo>
                  <a:pt x="1206850" y="231124"/>
                  <a:pt x="1097379" y="90240"/>
                  <a:pt x="1143000" y="172358"/>
                </a:cubicBezTo>
                <a:cubicBezTo>
                  <a:pt x="1153589" y="191419"/>
                  <a:pt x="1172390" y="206100"/>
                  <a:pt x="1179285" y="226786"/>
                </a:cubicBezTo>
                <a:lnTo>
                  <a:pt x="1197428" y="281215"/>
                </a:lnTo>
                <a:lnTo>
                  <a:pt x="1206500" y="308429"/>
                </a:lnTo>
                <a:cubicBezTo>
                  <a:pt x="1206422" y="308740"/>
                  <a:pt x="1192694" y="367592"/>
                  <a:pt x="1188357" y="371929"/>
                </a:cubicBezTo>
                <a:cubicBezTo>
                  <a:pt x="1181596" y="378690"/>
                  <a:pt x="1170337" y="378373"/>
                  <a:pt x="1161143" y="381000"/>
                </a:cubicBezTo>
                <a:cubicBezTo>
                  <a:pt x="1081409" y="403781"/>
                  <a:pt x="1162892" y="377394"/>
                  <a:pt x="1097643" y="399143"/>
                </a:cubicBezTo>
                <a:cubicBezTo>
                  <a:pt x="1022048" y="396119"/>
                  <a:pt x="946161" y="397359"/>
                  <a:pt x="870857" y="390072"/>
                </a:cubicBezTo>
                <a:cubicBezTo>
                  <a:pt x="851822" y="388230"/>
                  <a:pt x="816428" y="371929"/>
                  <a:pt x="816428" y="371929"/>
                </a:cubicBezTo>
                <a:cubicBezTo>
                  <a:pt x="807357" y="365881"/>
                  <a:pt x="798965" y="358662"/>
                  <a:pt x="789214" y="353786"/>
                </a:cubicBezTo>
                <a:cubicBezTo>
                  <a:pt x="748739" y="333549"/>
                  <a:pt x="722034" y="348711"/>
                  <a:pt x="671285" y="353786"/>
                </a:cubicBezTo>
                <a:cubicBezTo>
                  <a:pt x="603718" y="398832"/>
                  <a:pt x="686703" y="340937"/>
                  <a:pt x="616857" y="399143"/>
                </a:cubicBezTo>
                <a:cubicBezTo>
                  <a:pt x="608482" y="406123"/>
                  <a:pt x="598714" y="411238"/>
                  <a:pt x="589643" y="417286"/>
                </a:cubicBezTo>
                <a:cubicBezTo>
                  <a:pt x="564138" y="414967"/>
                  <a:pt x="497549" y="416596"/>
                  <a:pt x="462643" y="399143"/>
                </a:cubicBezTo>
                <a:cubicBezTo>
                  <a:pt x="452891" y="394267"/>
                  <a:pt x="445391" y="385428"/>
                  <a:pt x="435428" y="381000"/>
                </a:cubicBezTo>
                <a:cubicBezTo>
                  <a:pt x="417952" y="373233"/>
                  <a:pt x="381000" y="362858"/>
                  <a:pt x="381000" y="362858"/>
                </a:cubicBezTo>
                <a:cubicBezTo>
                  <a:pt x="367242" y="353686"/>
                  <a:pt x="345348" y="335643"/>
                  <a:pt x="326571" y="335643"/>
                </a:cubicBezTo>
                <a:cubicBezTo>
                  <a:pt x="317009" y="335643"/>
                  <a:pt x="308428" y="341691"/>
                  <a:pt x="299357" y="344715"/>
                </a:cubicBezTo>
                <a:cubicBezTo>
                  <a:pt x="293309" y="353786"/>
                  <a:pt x="290459" y="366151"/>
                  <a:pt x="281214" y="371929"/>
                </a:cubicBezTo>
                <a:cubicBezTo>
                  <a:pt x="264996" y="382065"/>
                  <a:pt x="242697" y="379464"/>
                  <a:pt x="226785" y="390072"/>
                </a:cubicBezTo>
                <a:cubicBezTo>
                  <a:pt x="191615" y="413519"/>
                  <a:pt x="209914" y="404767"/>
                  <a:pt x="172357" y="417286"/>
                </a:cubicBezTo>
                <a:cubicBezTo>
                  <a:pt x="42341" y="408000"/>
                  <a:pt x="81643" y="417286"/>
                  <a:pt x="63500" y="417286"/>
                </a:cubicBezTo>
                <a:close/>
              </a:path>
            </a:pathLst>
          </a:custGeom>
          <a:solidFill>
            <a:srgbClr val="1DFF3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1828800" y="2829961"/>
            <a:ext cx="609600" cy="59903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14600" y="48768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Акустическая тень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1368623"/>
            <a:ext cx="234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</a:schemeClr>
                </a:solidFill>
              </a:rPr>
              <a:t>**Click to begin animation**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4114800"/>
            <a:ext cx="12944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Исследуемый объект</a:t>
            </a:r>
            <a:endParaRPr lang="en-US" sz="2000" b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0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4963E-6 -1.32469E-6 L -3.84963E-6 0.099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055E-6 4.10838E-6 L -0.00417 0.0937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46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0" grpId="0" animBg="1"/>
      <p:bldP spid="10" grpId="1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3969" y="1494830"/>
            <a:ext cx="3046420" cy="22802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042" y="1494830"/>
            <a:ext cx="2920740" cy="22802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700" y="152400"/>
            <a:ext cx="8229600" cy="114300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Артефакт: мерцание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783" y="4419600"/>
            <a:ext cx="8771517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(а) УЗИ бедренной артерии в В-режиме: </a:t>
            </a:r>
            <a:r>
              <a:rPr lang="ru-RU" sz="2400" b="1" dirty="0" err="1"/>
              <a:t>кальцифицированная</a:t>
            </a:r>
            <a:r>
              <a:rPr lang="ru-RU" sz="2400" b="1" dirty="0"/>
              <a:t> бляшка </a:t>
            </a:r>
          </a:p>
          <a:p>
            <a:r>
              <a:rPr lang="ru-RU" sz="2400" dirty="0"/>
              <a:t>(</a:t>
            </a:r>
            <a:r>
              <a:rPr lang="en-US" sz="2400" dirty="0"/>
              <a:t>b) </a:t>
            </a:r>
            <a:r>
              <a:rPr lang="ru-RU" sz="2400" dirty="0"/>
              <a:t>В режиме ЦДК поперечное сканирование цветовой сигнал в области -  артефакт мерцания</a:t>
            </a:r>
          </a:p>
          <a:p>
            <a:r>
              <a:rPr lang="ru-RU" sz="2400" dirty="0"/>
              <a:t>(</a:t>
            </a:r>
            <a:r>
              <a:rPr lang="en-US" sz="2400" dirty="0"/>
              <a:t>c) </a:t>
            </a:r>
            <a:r>
              <a:rPr lang="ru-RU" sz="2400" dirty="0"/>
              <a:t>Режим ЦДК продольное сканирование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09042" y="1494830"/>
            <a:ext cx="31130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9782" y="1494830"/>
            <a:ext cx="32252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b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6202" y="1494830"/>
            <a:ext cx="2815398" cy="22802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176202" y="1494830"/>
            <a:ext cx="29206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c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2133600" y="2634962"/>
            <a:ext cx="533400" cy="509585"/>
          </a:xfrm>
          <a:prstGeom prst="straightConnector1">
            <a:avLst/>
          </a:prstGeom>
          <a:ln w="5715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181600" y="2936294"/>
            <a:ext cx="533400" cy="416506"/>
          </a:xfrm>
          <a:prstGeom prst="straightConnector1">
            <a:avLst/>
          </a:prstGeom>
          <a:ln w="5715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8001000" y="2819400"/>
            <a:ext cx="609600" cy="384808"/>
          </a:xfrm>
          <a:prstGeom prst="straightConnector1">
            <a:avLst/>
          </a:prstGeom>
          <a:ln w="5715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832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458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r>
              <a:rPr lang="ru-RU" dirty="0"/>
              <a:t>Для врача лучевой диагностики важно уметь распознавать и понимать, как свести к минимуму или устранить артефакты, возникающие при УЗИ опорно-двигательного аппарата и приводящие к ошибочной интерпретации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601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34"/>
            <a:ext cx="8229600" cy="72686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Литература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4525963"/>
          </a:xfrm>
        </p:spPr>
        <p:txBody>
          <a:bodyPr>
            <a:noAutofit/>
          </a:bodyPr>
          <a:lstStyle/>
          <a:p>
            <a:r>
              <a:rPr lang="en-US" sz="1400" dirty="0"/>
              <a:t>Abu-</a:t>
            </a:r>
            <a:r>
              <a:rPr lang="en-US" sz="1400" dirty="0" err="1"/>
              <a:t>Zidan</a:t>
            </a:r>
            <a:r>
              <a:rPr lang="en-US" sz="1400" dirty="0"/>
              <a:t> FM, </a:t>
            </a:r>
            <a:r>
              <a:rPr lang="en-US" sz="1400" dirty="0" err="1"/>
              <a:t>Hefny</a:t>
            </a:r>
            <a:r>
              <a:rPr lang="en-US" sz="1400" dirty="0"/>
              <a:t> AF, </a:t>
            </a:r>
            <a:r>
              <a:rPr lang="en-US" sz="1400" dirty="0" err="1"/>
              <a:t>Corr</a:t>
            </a:r>
            <a:r>
              <a:rPr lang="en-US" sz="1400" dirty="0"/>
              <a:t> P.  Clinical ultrasound physics.  J </a:t>
            </a:r>
            <a:r>
              <a:rPr lang="en-US" sz="1400" dirty="0" err="1"/>
              <a:t>Emerg</a:t>
            </a:r>
            <a:r>
              <a:rPr lang="en-US" sz="1400" dirty="0"/>
              <a:t> Trauma Shock. 2011 Oct;4(4):501-3. </a:t>
            </a:r>
          </a:p>
          <a:p>
            <a:r>
              <a:rPr lang="en-US" sz="1400" dirty="0"/>
              <a:t>Feldman MK, </a:t>
            </a:r>
            <a:r>
              <a:rPr lang="en-US" sz="1400" dirty="0" err="1"/>
              <a:t>Katyal</a:t>
            </a:r>
            <a:r>
              <a:rPr lang="en-US" sz="1400" dirty="0"/>
              <a:t> S, Blackwood MS. US artifacts. </a:t>
            </a:r>
            <a:r>
              <a:rPr lang="en-US" sz="1400" dirty="0" err="1"/>
              <a:t>RadioGraphics</a:t>
            </a:r>
            <a:r>
              <a:rPr lang="en-US" sz="1400" dirty="0"/>
              <a:t>. 2009;29(4):1179–1189.</a:t>
            </a:r>
          </a:p>
          <a:p>
            <a:r>
              <a:rPr lang="en-US" sz="1400" dirty="0" err="1"/>
              <a:t>Hangiandreou</a:t>
            </a:r>
            <a:r>
              <a:rPr lang="en-US" sz="1400" dirty="0"/>
              <a:t> NJ. AAPM/RSNA physics tutorial for residents. Topics in US: B-mode US: Basic concepts and new technology. </a:t>
            </a:r>
            <a:r>
              <a:rPr lang="en-US" sz="1400" dirty="0" err="1"/>
              <a:t>RadioGraphics</a:t>
            </a:r>
            <a:r>
              <a:rPr lang="en-US" sz="1400" dirty="0"/>
              <a:t>. 2003;23:1019–33.</a:t>
            </a:r>
          </a:p>
          <a:p>
            <a:r>
              <a:rPr lang="en-US" sz="1400" dirty="0"/>
              <a:t>Hindi A, Peterson C, Barr RG.  Artifacts in diagnostic ultrasound.  Reports in Medical Imaging.  2013; 6:29-48.</a:t>
            </a:r>
          </a:p>
          <a:p>
            <a:r>
              <a:rPr lang="en-US" sz="1400" dirty="0"/>
              <a:t>Kamaya A, </a:t>
            </a:r>
            <a:r>
              <a:rPr lang="en-US" sz="1400" dirty="0" err="1"/>
              <a:t>Tuthill</a:t>
            </a:r>
            <a:r>
              <a:rPr lang="en-US" sz="1400" dirty="0"/>
              <a:t> T, Rubin JM. Twinkling artifact on color Doppler </a:t>
            </a:r>
            <a:r>
              <a:rPr lang="en-US" sz="1400" dirty="0" err="1"/>
              <a:t>sonography</a:t>
            </a:r>
            <a:r>
              <a:rPr lang="en-US" sz="1400" dirty="0"/>
              <a:t>: dependence on machine parameters and underlying cause. [published correction appears in AJR Am J </a:t>
            </a:r>
            <a:r>
              <a:rPr lang="en-US" sz="1400" dirty="0" err="1"/>
              <a:t>Roentgenol</a:t>
            </a:r>
            <a:r>
              <a:rPr lang="en-US" sz="1400" dirty="0"/>
              <a:t>. </a:t>
            </a:r>
            <a:r>
              <a:rPr lang="de-DE" sz="1400" dirty="0"/>
              <a:t>2003;180:542]. AJR Am J </a:t>
            </a:r>
            <a:r>
              <a:rPr lang="de-DE" sz="1400" dirty="0" err="1"/>
              <a:t>Roentgenol</a:t>
            </a:r>
            <a:r>
              <a:rPr lang="de-DE" sz="1400" dirty="0"/>
              <a:t>. 2003;180(1):215–222.</a:t>
            </a:r>
            <a:endParaRPr lang="en-US" sz="1400" dirty="0"/>
          </a:p>
          <a:p>
            <a:r>
              <a:rPr lang="en-US" sz="1400" dirty="0"/>
              <a:t>Laing FC, Kurtz AB. The importance of ultrasonic side-lobe artifacts. Radiology. 1982;145(3):763–768.</a:t>
            </a:r>
          </a:p>
          <a:p>
            <a:r>
              <a:rPr lang="en-US" sz="1400" dirty="0"/>
              <a:t>Nilsson A. </a:t>
            </a:r>
            <a:r>
              <a:rPr lang="en-US" sz="1400" dirty="0" err="1"/>
              <a:t>Artefacts</a:t>
            </a:r>
            <a:r>
              <a:rPr lang="en-US" sz="1400" dirty="0"/>
              <a:t> in </a:t>
            </a:r>
            <a:r>
              <a:rPr lang="en-US" sz="1400" dirty="0" err="1"/>
              <a:t>sonography</a:t>
            </a:r>
            <a:r>
              <a:rPr lang="en-US" sz="1400" dirty="0"/>
              <a:t> and Doppler. </a:t>
            </a:r>
            <a:r>
              <a:rPr lang="en-US" sz="1400" dirty="0" err="1"/>
              <a:t>Eur</a:t>
            </a:r>
            <a:r>
              <a:rPr lang="en-US" sz="1400" dirty="0"/>
              <a:t> </a:t>
            </a:r>
            <a:r>
              <a:rPr lang="en-US" sz="1400" dirty="0" err="1"/>
              <a:t>Radiol</a:t>
            </a:r>
            <a:r>
              <a:rPr lang="en-US" sz="1400" dirty="0"/>
              <a:t>. 2001;11(8):1308–1315.</a:t>
            </a:r>
          </a:p>
          <a:p>
            <a:r>
              <a:rPr lang="en-US" sz="1400" dirty="0" err="1"/>
              <a:t>Pozniak</a:t>
            </a:r>
            <a:r>
              <a:rPr lang="en-US" sz="1400" dirty="0"/>
              <a:t> MA, </a:t>
            </a:r>
            <a:r>
              <a:rPr lang="en-US" sz="1400" dirty="0" err="1"/>
              <a:t>Zagzebski</a:t>
            </a:r>
            <a:r>
              <a:rPr lang="en-US" sz="1400" dirty="0"/>
              <a:t> JA, </a:t>
            </a:r>
            <a:r>
              <a:rPr lang="en-US" sz="1400" dirty="0" err="1"/>
              <a:t>Scanlan</a:t>
            </a:r>
            <a:r>
              <a:rPr lang="en-US" sz="1400" dirty="0"/>
              <a:t> KA. Spectral and color Doppler artifacts. </a:t>
            </a:r>
            <a:r>
              <a:rPr lang="en-US" sz="1400" dirty="0" err="1"/>
              <a:t>RadioGraphics</a:t>
            </a:r>
            <a:r>
              <a:rPr lang="en-US" sz="1400" dirty="0"/>
              <a:t>. 1992;12(1):35–44.</a:t>
            </a:r>
          </a:p>
          <a:p>
            <a:r>
              <a:rPr lang="en-US" sz="1400" dirty="0"/>
              <a:t>Reynolds DL </a:t>
            </a:r>
            <a:r>
              <a:rPr lang="en-US" sz="1400" dirty="0" err="1"/>
              <a:t>Jr</a:t>
            </a:r>
            <a:r>
              <a:rPr lang="en-US" sz="1400" dirty="0"/>
              <a:t>, Jacobson JA, </a:t>
            </a:r>
            <a:r>
              <a:rPr lang="en-US" sz="1400" dirty="0" err="1"/>
              <a:t>Inampudi</a:t>
            </a:r>
            <a:r>
              <a:rPr lang="en-US" sz="1400" dirty="0"/>
              <a:t> P, </a:t>
            </a:r>
            <a:r>
              <a:rPr lang="en-US" sz="1400" dirty="0" err="1"/>
              <a:t>Jamadar</a:t>
            </a:r>
            <a:r>
              <a:rPr lang="en-US" sz="1400" dirty="0"/>
              <a:t> DA, </a:t>
            </a:r>
            <a:r>
              <a:rPr lang="en-US" sz="1400" dirty="0" err="1"/>
              <a:t>Ebrahim</a:t>
            </a:r>
            <a:r>
              <a:rPr lang="en-US" sz="1400" dirty="0"/>
              <a:t> FS, Hayes CW. </a:t>
            </a:r>
            <a:r>
              <a:rPr lang="en-US" sz="1400" dirty="0" err="1"/>
              <a:t>Sonographic</a:t>
            </a:r>
            <a:r>
              <a:rPr lang="en-US" sz="1400" dirty="0"/>
              <a:t> characteristics of peripheral nerve sheath </a:t>
            </a:r>
            <a:r>
              <a:rPr lang="de-DE" sz="1400" dirty="0" err="1"/>
              <a:t>tumors</a:t>
            </a:r>
            <a:r>
              <a:rPr lang="de-DE" sz="1400" dirty="0"/>
              <a:t>. AJR Am J </a:t>
            </a:r>
            <a:r>
              <a:rPr lang="de-DE" sz="1400" dirty="0" err="1"/>
              <a:t>Roentgenol</a:t>
            </a:r>
            <a:r>
              <a:rPr lang="de-DE" sz="1400" dirty="0"/>
              <a:t>. 2004;182(3):741–744.</a:t>
            </a:r>
          </a:p>
          <a:p>
            <a:r>
              <a:rPr lang="de-DE" sz="1400" dirty="0"/>
              <a:t>Rubens DJ, </a:t>
            </a:r>
            <a:r>
              <a:rPr lang="de-DE" sz="1400" dirty="0" err="1"/>
              <a:t>Bhatt</a:t>
            </a:r>
            <a:r>
              <a:rPr lang="de-DE" sz="1400" dirty="0"/>
              <a:t> S, </a:t>
            </a:r>
            <a:r>
              <a:rPr lang="de-DE" sz="1400" dirty="0" err="1"/>
              <a:t>Nedelka</a:t>
            </a:r>
            <a:r>
              <a:rPr lang="de-DE" sz="1400" dirty="0"/>
              <a:t> S, </a:t>
            </a:r>
            <a:r>
              <a:rPr lang="de-DE" sz="1400" dirty="0" err="1"/>
              <a:t>Cullinan</a:t>
            </a:r>
            <a:r>
              <a:rPr lang="de-DE" sz="1400" dirty="0"/>
              <a:t> J.  Doppler </a:t>
            </a:r>
            <a:r>
              <a:rPr lang="de-DE" sz="1400" dirty="0" err="1"/>
              <a:t>artifacts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pitfalls</a:t>
            </a:r>
            <a:r>
              <a:rPr lang="de-DE" sz="1400" dirty="0"/>
              <a:t>.  </a:t>
            </a:r>
            <a:r>
              <a:rPr lang="de-DE" sz="1400" dirty="0" err="1"/>
              <a:t>Radiol</a:t>
            </a:r>
            <a:r>
              <a:rPr lang="de-DE" sz="1400" dirty="0"/>
              <a:t> </a:t>
            </a:r>
            <a:r>
              <a:rPr lang="de-DE" sz="1400" dirty="0" err="1"/>
              <a:t>Clin</a:t>
            </a:r>
            <a:r>
              <a:rPr lang="de-DE" sz="1400" dirty="0"/>
              <a:t> North Am. </a:t>
            </a:r>
            <a:r>
              <a:rPr lang="en-US" sz="1400" dirty="0"/>
              <a:t>2006 Nov;44(6):805-35.</a:t>
            </a:r>
          </a:p>
          <a:p>
            <a:r>
              <a:rPr lang="en-US" sz="1400" dirty="0"/>
              <a:t>Rubin JM, Adler RS, </a:t>
            </a:r>
            <a:r>
              <a:rPr lang="en-US" sz="1400" dirty="0" err="1"/>
              <a:t>Bude</a:t>
            </a:r>
            <a:r>
              <a:rPr lang="en-US" sz="1400" dirty="0"/>
              <a:t> RO, </a:t>
            </a:r>
            <a:r>
              <a:rPr lang="en-US" sz="1400" dirty="0" err="1"/>
              <a:t>Fowlkes</a:t>
            </a:r>
            <a:r>
              <a:rPr lang="en-US" sz="1400" dirty="0"/>
              <a:t> JB, Carson PL. Clean and dirty shadowing at US: a reappraisal. Radiology. 1991;181(1):231–236.</a:t>
            </a:r>
          </a:p>
          <a:p>
            <a:r>
              <a:rPr lang="en-US" sz="1400" dirty="0" err="1"/>
              <a:t>Scanlan</a:t>
            </a:r>
            <a:r>
              <a:rPr lang="en-US" sz="1400" dirty="0"/>
              <a:t> KA.  </a:t>
            </a:r>
            <a:r>
              <a:rPr lang="en-US" sz="1400" dirty="0" err="1"/>
              <a:t>Sonographic</a:t>
            </a:r>
            <a:r>
              <a:rPr lang="en-US" sz="1400" dirty="0"/>
              <a:t> artifacts and their origins.  AJR Am J </a:t>
            </a:r>
            <a:r>
              <a:rPr lang="en-US" sz="1400" dirty="0" err="1"/>
              <a:t>Roentgenol</a:t>
            </a:r>
            <a:r>
              <a:rPr lang="en-US" sz="1400" dirty="0"/>
              <a:t>. 1991 Jun;156(6):1267-72.</a:t>
            </a:r>
          </a:p>
          <a:p>
            <a:r>
              <a:rPr lang="en-US" sz="1400" dirty="0" err="1"/>
              <a:t>Taljanovic</a:t>
            </a:r>
            <a:r>
              <a:rPr lang="en-US" sz="1400" dirty="0"/>
              <a:t> MS, Melville DM, </a:t>
            </a:r>
            <a:r>
              <a:rPr lang="en-US" sz="1400" dirty="0" err="1"/>
              <a:t>Scalcione</a:t>
            </a:r>
            <a:r>
              <a:rPr lang="en-US" sz="1400" dirty="0"/>
              <a:t> LR, </a:t>
            </a:r>
            <a:r>
              <a:rPr lang="en-US" sz="1400" dirty="0" err="1"/>
              <a:t>Gimber</a:t>
            </a:r>
            <a:r>
              <a:rPr lang="en-US" sz="1400" dirty="0"/>
              <a:t> LH, Lorenz EJ, Witte RS.  Artifacts in musculoskeletal ultrasonography.  </a:t>
            </a:r>
            <a:r>
              <a:rPr lang="en-US" sz="1400" dirty="0" err="1"/>
              <a:t>Semin</a:t>
            </a:r>
            <a:r>
              <a:rPr lang="en-US" sz="1400" dirty="0"/>
              <a:t> </a:t>
            </a:r>
            <a:r>
              <a:rPr lang="en-US" sz="1400" dirty="0" err="1"/>
              <a:t>Musculoskslet</a:t>
            </a:r>
            <a:r>
              <a:rPr lang="en-US" sz="1400" dirty="0"/>
              <a:t> </a:t>
            </a:r>
            <a:r>
              <a:rPr lang="en-US" sz="1400" dirty="0" err="1"/>
              <a:t>Radiol</a:t>
            </a:r>
            <a:r>
              <a:rPr lang="en-US" sz="1400" dirty="0"/>
              <a:t>. 2014 Feb;18(1):3-11.</a:t>
            </a:r>
          </a:p>
        </p:txBody>
      </p:sp>
    </p:spTree>
    <p:extLst>
      <p:ext uri="{BB962C8B-B14F-4D97-AF65-F5344CB8AC3E}">
        <p14:creationId xmlns:p14="http://schemas.microsoft.com/office/powerpoint/2010/main" val="1163020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Публикации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Feldman MK, </a:t>
            </a:r>
            <a:r>
              <a:rPr lang="en-US" dirty="0" err="1"/>
              <a:t>Katyal</a:t>
            </a:r>
            <a:r>
              <a:rPr lang="en-US" dirty="0"/>
              <a:t> S, Blackwood MS. US artifacts. </a:t>
            </a:r>
            <a:r>
              <a:rPr lang="en-US" dirty="0" err="1"/>
              <a:t>RadioGraphics</a:t>
            </a:r>
            <a:r>
              <a:rPr lang="en-US" dirty="0"/>
              <a:t>. 2009;29(4):1179–1189.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Nilsson A. </a:t>
            </a:r>
            <a:r>
              <a:rPr lang="en-US" dirty="0" err="1"/>
              <a:t>Artefacts</a:t>
            </a:r>
            <a:r>
              <a:rPr lang="en-US" dirty="0"/>
              <a:t> in </a:t>
            </a:r>
            <a:r>
              <a:rPr lang="en-US" dirty="0" err="1"/>
              <a:t>sonography</a:t>
            </a:r>
            <a:r>
              <a:rPr lang="en-US" dirty="0"/>
              <a:t> and Doppler. </a:t>
            </a:r>
            <a:r>
              <a:rPr lang="en-US" dirty="0" err="1"/>
              <a:t>Eur</a:t>
            </a:r>
            <a:r>
              <a:rPr lang="en-US" dirty="0"/>
              <a:t> </a:t>
            </a:r>
            <a:r>
              <a:rPr lang="en-US" dirty="0" err="1"/>
              <a:t>Radiol</a:t>
            </a:r>
            <a:r>
              <a:rPr lang="en-US" dirty="0"/>
              <a:t>. 2001;11(8):1308–1315.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Rubens DJ, Bhatt S, Nedelka S, Cullinan J.  Doppler artifacts and pitfalls.  Radiol Clin North Am. </a:t>
            </a:r>
            <a:r>
              <a:rPr lang="en-US" dirty="0"/>
              <a:t>2006 Nov;44(6):805-35.</a:t>
            </a:r>
          </a:p>
          <a:p>
            <a:endParaRPr lang="en-US" dirty="0"/>
          </a:p>
          <a:p>
            <a:pPr lvl="0"/>
            <a:r>
              <a:rPr lang="en-US" dirty="0" err="1"/>
              <a:t>Taljanovic</a:t>
            </a:r>
            <a:r>
              <a:rPr lang="en-US" dirty="0"/>
              <a:t> MS, Melville DM, </a:t>
            </a:r>
            <a:r>
              <a:rPr lang="en-US" dirty="0" err="1"/>
              <a:t>Scalcione</a:t>
            </a:r>
            <a:r>
              <a:rPr lang="en-US" dirty="0"/>
              <a:t> LR, </a:t>
            </a:r>
            <a:r>
              <a:rPr lang="en-US" dirty="0" err="1"/>
              <a:t>Gimber</a:t>
            </a:r>
            <a:r>
              <a:rPr lang="en-US" dirty="0"/>
              <a:t> LH, Lorenz EJ, Witte RS.  Artifacts in musculoskeletal ultrasonography.  </a:t>
            </a:r>
            <a:r>
              <a:rPr lang="en-US" dirty="0" err="1"/>
              <a:t>Semin</a:t>
            </a:r>
            <a:r>
              <a:rPr lang="en-US" dirty="0"/>
              <a:t> </a:t>
            </a:r>
            <a:r>
              <a:rPr lang="en-US" dirty="0" err="1"/>
              <a:t>Musculoskslet</a:t>
            </a:r>
            <a:r>
              <a:rPr lang="en-US" dirty="0"/>
              <a:t> </a:t>
            </a:r>
            <a:r>
              <a:rPr lang="en-US" dirty="0" err="1"/>
              <a:t>Radiol</a:t>
            </a:r>
            <a:r>
              <a:rPr lang="en-US" dirty="0"/>
              <a:t>. 2014 Feb;18(1):3-11.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C1E8F-5C0B-624A-A5F2-671FC8D5B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DBBC52-1ECB-1745-804E-A5B8524B1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80371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305" y="2282614"/>
            <a:ext cx="1905000" cy="904814"/>
          </a:xfrm>
          <a:prstGeom prst="rect">
            <a:avLst/>
          </a:prstGeom>
        </p:spPr>
      </p:pic>
      <p:pic>
        <p:nvPicPr>
          <p:cNvPr id="5" name="Image 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8900" y="914397"/>
            <a:ext cx="2598900" cy="26574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 1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3975717" y="1070561"/>
            <a:ext cx="2657446" cy="23451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68899" cy="714375"/>
          </a:xfrm>
        </p:spPr>
        <p:txBody>
          <a:bodyPr>
            <a:norm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Артефакт:  акустическая тень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C:\Users\dmmmd\Desktop\Radiology\Images\Shoulder\us-calcific tendinosis-aspiration-2620182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07922" y="3840286"/>
            <a:ext cx="4914155" cy="28933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955" y="914400"/>
            <a:ext cx="370624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(а) Рентгенограмма запястья в боковой проекции </a:t>
            </a:r>
            <a:r>
              <a:rPr lang="ru-RU" sz="2000" dirty="0" err="1"/>
              <a:t>Рентгеноконтрастное</a:t>
            </a:r>
            <a:r>
              <a:rPr lang="ru-RU" sz="2000" dirty="0"/>
              <a:t> </a:t>
            </a:r>
            <a:r>
              <a:rPr lang="ru-RU" sz="2000" b="1" dirty="0"/>
              <a:t>инородное тело</a:t>
            </a:r>
          </a:p>
          <a:p>
            <a:r>
              <a:rPr lang="en-US" sz="2000" dirty="0"/>
              <a:t>(b)</a:t>
            </a:r>
            <a:r>
              <a:rPr lang="ru-RU" sz="2000" dirty="0"/>
              <a:t> Линейное УЗ-изображение с ладонной стороны запястья показывает то же </a:t>
            </a:r>
            <a:r>
              <a:rPr lang="ru-RU" sz="2000" b="1" dirty="0"/>
              <a:t>инородное тело</a:t>
            </a:r>
            <a:r>
              <a:rPr lang="ru-RU" sz="2000" dirty="0"/>
              <a:t> с </a:t>
            </a:r>
            <a:r>
              <a:rPr lang="ru-RU" sz="2000" dirty="0" err="1"/>
              <a:t>анэхогенным</a:t>
            </a:r>
            <a:r>
              <a:rPr lang="ru-RU" sz="2000" dirty="0"/>
              <a:t> видом мягких тканей глубоко в этом месте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70770" y="4114800"/>
            <a:ext cx="37916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(c)</a:t>
            </a:r>
            <a:r>
              <a:rPr lang="ru-RU" sz="2000" dirty="0"/>
              <a:t> На УЗ-изображении во время </a:t>
            </a:r>
            <a:r>
              <a:rPr lang="ru-RU" sz="2000" dirty="0" err="1"/>
              <a:t>лаважа</a:t>
            </a:r>
            <a:r>
              <a:rPr lang="ru-RU" sz="2000" dirty="0"/>
              <a:t> плечевого сустава при </a:t>
            </a:r>
            <a:r>
              <a:rPr lang="ru-RU" sz="2000" dirty="0" err="1"/>
              <a:t>кальцифицирующем</a:t>
            </a:r>
            <a:r>
              <a:rPr lang="ru-RU" sz="2000" dirty="0"/>
              <a:t> </a:t>
            </a:r>
            <a:r>
              <a:rPr lang="ru-RU" sz="2000" dirty="0" err="1"/>
              <a:t>тендинозе</a:t>
            </a:r>
            <a:r>
              <a:rPr lang="ru-RU" sz="2000" dirty="0"/>
              <a:t> видны </a:t>
            </a:r>
            <a:r>
              <a:rPr lang="ru-RU" sz="2000" b="1" dirty="0" err="1"/>
              <a:t>кальцификаты</a:t>
            </a:r>
            <a:r>
              <a:rPr lang="en-US" sz="2000" dirty="0"/>
              <a:t> </a:t>
            </a:r>
            <a:r>
              <a:rPr lang="ru-RU" sz="2000" dirty="0"/>
              <a:t>с </a:t>
            </a:r>
            <a:r>
              <a:rPr lang="ru-RU" sz="2000" b="1" dirty="0"/>
              <a:t>задней акустической тенью </a:t>
            </a:r>
          </a:p>
          <a:p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dirty="0"/>
              <a:t>Также видна игла с </a:t>
            </a:r>
            <a:r>
              <a:rPr lang="ru-RU" sz="2000" b="1" dirty="0"/>
              <a:t>артефактом реверберации</a:t>
            </a:r>
            <a:endParaRPr lang="en-US" sz="2000" b="1" dirty="0"/>
          </a:p>
        </p:txBody>
      </p:sp>
      <p:sp>
        <p:nvSpPr>
          <p:cNvPr id="6" name="Oval 5"/>
          <p:cNvSpPr/>
          <p:nvPr/>
        </p:nvSpPr>
        <p:spPr>
          <a:xfrm>
            <a:off x="5809505" y="2245096"/>
            <a:ext cx="381000" cy="389537"/>
          </a:xfrm>
          <a:prstGeom prst="ellipse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349250" y="1615595"/>
            <a:ext cx="419100" cy="123028"/>
          </a:xfrm>
          <a:prstGeom prst="straightConnector1">
            <a:avLst/>
          </a:prstGeom>
          <a:ln w="412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466855" y="2166384"/>
            <a:ext cx="419100" cy="123028"/>
          </a:xfrm>
          <a:prstGeom prst="straightConnector1">
            <a:avLst/>
          </a:prstGeom>
          <a:ln w="412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sosceles Triangle 19"/>
          <p:cNvSpPr/>
          <p:nvPr/>
        </p:nvSpPr>
        <p:spPr>
          <a:xfrm>
            <a:off x="7654795" y="1066800"/>
            <a:ext cx="117605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5745270" y="4238965"/>
            <a:ext cx="128469" cy="248330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>
              <a:rot lat="0" lon="0" rev="12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>
            <a:off x="6553200" y="4323670"/>
            <a:ext cx="128469" cy="248330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>
              <a:rot lat="0" lon="0" rev="8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159373" y="5281646"/>
            <a:ext cx="457816" cy="10618"/>
          </a:xfrm>
          <a:prstGeom prst="straightConnector1">
            <a:avLst/>
          </a:prstGeom>
          <a:ln w="412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968565" y="5955311"/>
            <a:ext cx="457816" cy="10618"/>
          </a:xfrm>
          <a:prstGeom prst="straightConnector1">
            <a:avLst/>
          </a:prstGeom>
          <a:ln w="412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Isosceles Triangle 31"/>
          <p:cNvSpPr/>
          <p:nvPr/>
        </p:nvSpPr>
        <p:spPr>
          <a:xfrm flipV="1">
            <a:off x="4772705" y="5014173"/>
            <a:ext cx="128469" cy="248330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>
              <a:rot lat="0" lon="0" rev="9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 flipV="1">
            <a:off x="4250480" y="4797329"/>
            <a:ext cx="128469" cy="248330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>
              <a:rot lat="0" lon="0" rev="10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131880" y="914400"/>
            <a:ext cx="31130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124135" y="3838855"/>
            <a:ext cx="31904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68900" y="914400"/>
            <a:ext cx="32252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b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7435719" y="5267392"/>
            <a:ext cx="450236" cy="10618"/>
          </a:xfrm>
          <a:prstGeom prst="straightConnector1">
            <a:avLst/>
          </a:prstGeom>
          <a:ln w="412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7658276" y="5965929"/>
            <a:ext cx="495124" cy="23263"/>
          </a:xfrm>
          <a:prstGeom prst="straightConnector1">
            <a:avLst/>
          </a:prstGeom>
          <a:ln w="412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372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3" descr="F:\Africa 2011\US studies for Africa 8 14 11\M 21 spliner palm left 16849465\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62600" y="2076629"/>
            <a:ext cx="1828800" cy="162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14375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Артефакт: неоднородная акустическая тень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504" y="1350842"/>
            <a:ext cx="3660622" cy="3218529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2400" y="4845784"/>
            <a:ext cx="8915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Both"/>
            </a:pPr>
            <a:r>
              <a:rPr lang="ru-RU" sz="2000" dirty="0"/>
              <a:t>Продольное УЗ-изображение сухожилия короткого разгибателя большого пальца демонстрирует шовный материал с неоднородной акустической тенью глубже исследуемой области</a:t>
            </a:r>
          </a:p>
          <a:p>
            <a:pPr marL="457200" indent="-457200">
              <a:buAutoNum type="alphaLcParenBoth"/>
            </a:pPr>
            <a:r>
              <a:rPr lang="ru-RU" sz="2000" dirty="0"/>
              <a:t>Деревянная заноза в мышечной ткани 1,9 см неоднородной акустической тенью</a:t>
            </a:r>
            <a:endParaRPr lang="en-US" sz="2000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1388089" y="2764256"/>
            <a:ext cx="419100" cy="123028"/>
          </a:xfrm>
          <a:prstGeom prst="straightConnector1">
            <a:avLst/>
          </a:prstGeom>
          <a:ln w="412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447800" y="3182738"/>
            <a:ext cx="419100" cy="123028"/>
          </a:xfrm>
          <a:prstGeom prst="straightConnector1">
            <a:avLst/>
          </a:prstGeom>
          <a:ln w="412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3352800" y="2590800"/>
            <a:ext cx="439899" cy="6839"/>
          </a:xfrm>
          <a:prstGeom prst="straightConnector1">
            <a:avLst/>
          </a:prstGeom>
          <a:ln w="412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3345297" y="3048000"/>
            <a:ext cx="439899" cy="6839"/>
          </a:xfrm>
          <a:prstGeom prst="straightConnector1">
            <a:avLst/>
          </a:prstGeom>
          <a:ln w="412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68504" y="1350842"/>
            <a:ext cx="31130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pic>
        <p:nvPicPr>
          <p:cNvPr id="30" name="Picture 2" descr="F:\Africa 2011\US studies for Africa 8 14 11\M 21 spliner palm left 16849465\1.2.840.113619.2.116.5660740.1274282435.0.69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370" y="1350841"/>
            <a:ext cx="3437629" cy="320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4944370" y="1350842"/>
            <a:ext cx="32252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b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7086600" y="3162933"/>
            <a:ext cx="439899" cy="6839"/>
          </a:xfrm>
          <a:prstGeom prst="straightConnector1">
            <a:avLst/>
          </a:prstGeom>
          <a:ln w="412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715000" y="3121224"/>
            <a:ext cx="419100" cy="61514"/>
          </a:xfrm>
          <a:prstGeom prst="straightConnector1">
            <a:avLst/>
          </a:prstGeom>
          <a:ln w="412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sosceles Triangle 7"/>
          <p:cNvSpPr/>
          <p:nvPr/>
        </p:nvSpPr>
        <p:spPr>
          <a:xfrm flipV="1">
            <a:off x="6248400" y="1750952"/>
            <a:ext cx="152400" cy="228600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>
              <a:rot lat="0" lon="0" rev="19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/>
          <p:cNvSpPr/>
          <p:nvPr/>
        </p:nvSpPr>
        <p:spPr>
          <a:xfrm flipV="1">
            <a:off x="7010400" y="2286000"/>
            <a:ext cx="152400" cy="228600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>
              <a:rot lat="0" lon="0" rev="18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95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Компенсация усиления по времени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4114800" cy="579120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Используется для преодоления эффектов затухания более глубоких эхо-сигналов</a:t>
            </a:r>
            <a:endParaRPr lang="en-US" dirty="0"/>
          </a:p>
          <a:p>
            <a:r>
              <a:rPr lang="ru-RU" dirty="0"/>
              <a:t>Это приводит к тому, что структуры на разной глубине, но с одинаковой отражающей способностью , отображаются с одинаковой яркостью</a:t>
            </a:r>
            <a:endParaRPr lang="en-US" dirty="0"/>
          </a:p>
          <a:p>
            <a:r>
              <a:rPr lang="ru-RU" dirty="0"/>
              <a:t>Такие изображения выглядят более однородными</a:t>
            </a:r>
            <a:endParaRPr lang="en-US" dirty="0"/>
          </a:p>
          <a:p>
            <a:r>
              <a:rPr lang="ru-RU" dirty="0"/>
              <a:t>Пониженное усиление маскирует детали и делает изображение более темным</a:t>
            </a:r>
            <a:endParaRPr lang="en-US" dirty="0"/>
          </a:p>
          <a:p>
            <a:r>
              <a:rPr lang="ru-RU" dirty="0"/>
              <a:t>Увеличение усиления дает более яркое изображение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38650" y="5715000"/>
            <a:ext cx="4705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Both"/>
            </a:pPr>
            <a:r>
              <a:rPr lang="ru-RU" dirty="0"/>
              <a:t>Линейное УЗИ </a:t>
            </a:r>
            <a:r>
              <a:rPr lang="ru-RU" b="1" dirty="0"/>
              <a:t>сухожилия</a:t>
            </a:r>
          </a:p>
          <a:p>
            <a:pPr marL="342900" indent="-342900">
              <a:buAutoNum type="alphaLcParenBoth"/>
            </a:pPr>
            <a:r>
              <a:rPr lang="ru-RU" dirty="0"/>
              <a:t>Демонстрирует затухание глубоких структур</a:t>
            </a:r>
            <a:endParaRPr lang="en-US" dirty="0"/>
          </a:p>
        </p:txBody>
      </p:sp>
      <p:pic>
        <p:nvPicPr>
          <p:cNvPr id="6" name="Picture 5" descr="BT long normal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0421" y="3320842"/>
            <a:ext cx="4427288" cy="2394157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7" name="Picture 6" descr="BT long without TGC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2321" y="935322"/>
            <a:ext cx="4427288" cy="24099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432321" y="942946"/>
            <a:ext cx="304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81355" y="3305145"/>
            <a:ext cx="304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b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7848600" y="2362200"/>
            <a:ext cx="381001" cy="152400"/>
          </a:xfrm>
          <a:prstGeom prst="straightConnector1">
            <a:avLst/>
          </a:prstGeom>
          <a:ln w="3492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029200" y="2286000"/>
            <a:ext cx="304800" cy="228600"/>
          </a:xfrm>
          <a:prstGeom prst="straightConnector1">
            <a:avLst/>
          </a:prstGeom>
          <a:ln w="3492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Isosceles Triangle 16"/>
          <p:cNvSpPr/>
          <p:nvPr/>
        </p:nvSpPr>
        <p:spPr>
          <a:xfrm flipV="1">
            <a:off x="5638800" y="1125631"/>
            <a:ext cx="152400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 flipV="1">
            <a:off x="7162800" y="1447800"/>
            <a:ext cx="152400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 flipV="1">
            <a:off x="5867400" y="3543300"/>
            <a:ext cx="152400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flipV="1">
            <a:off x="7239000" y="3843891"/>
            <a:ext cx="152400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48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Артефакт: реверберация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05000"/>
            <a:ext cx="4419600" cy="4648200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400" dirty="0"/>
              <a:t>Этот артефакт приводит к множественным эхо-сигналам под отражающей поверхностью через равные промежутки времени</a:t>
            </a:r>
            <a:endParaRPr lang="en-US" sz="2400" dirty="0"/>
          </a:p>
          <a:p>
            <a:r>
              <a:rPr lang="ru-RU" sz="2400" dirty="0"/>
              <a:t>Это может произойти между </a:t>
            </a:r>
            <a:r>
              <a:rPr lang="ru-RU" sz="2400" b="1" dirty="0"/>
              <a:t>двумя сильными отражателями,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расположенными параллельно вызывающими </a:t>
            </a:r>
            <a:r>
              <a:rPr lang="ru-RU" sz="2400" b="1" dirty="0"/>
              <a:t>многократные отражения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381000" y="1295400"/>
            <a:ext cx="38100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676400" y="1371600"/>
            <a:ext cx="1066800" cy="685800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52601" y="1574884"/>
            <a:ext cx="914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chemeClr val="bg1"/>
                </a:solidFill>
              </a:rPr>
              <a:t>Датчик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6248400"/>
            <a:ext cx="2833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УЗИ изображение</a:t>
            </a:r>
            <a:endParaRPr lang="en-US" sz="2000" b="1" dirty="0"/>
          </a:p>
        </p:txBody>
      </p:sp>
      <p:sp>
        <p:nvSpPr>
          <p:cNvPr id="19" name="Rectangle 18"/>
          <p:cNvSpPr/>
          <p:nvPr/>
        </p:nvSpPr>
        <p:spPr>
          <a:xfrm>
            <a:off x="381000" y="5181600"/>
            <a:ext cx="38100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hevron 21"/>
          <p:cNvSpPr/>
          <p:nvPr/>
        </p:nvSpPr>
        <p:spPr>
          <a:xfrm rot="5400000">
            <a:off x="2038350" y="4781550"/>
            <a:ext cx="342900" cy="304800"/>
          </a:xfrm>
          <a:prstGeom prst="chevron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 rot="5400000">
            <a:off x="2038350" y="4400550"/>
            <a:ext cx="342900" cy="304800"/>
          </a:xfrm>
          <a:prstGeom prst="chevron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Arc 27"/>
          <p:cNvSpPr/>
          <p:nvPr/>
        </p:nvSpPr>
        <p:spPr>
          <a:xfrm rot="18400604">
            <a:off x="1189168" y="2988567"/>
            <a:ext cx="2667000" cy="3124200"/>
          </a:xfrm>
          <a:prstGeom prst="arc">
            <a:avLst/>
          </a:prstGeom>
          <a:noFill/>
          <a:ln w="38100" cmpd="sng">
            <a:solidFill>
              <a:srgbClr val="1DFF3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 rot="18400604">
            <a:off x="1189168" y="3598167"/>
            <a:ext cx="2667000" cy="3124200"/>
          </a:xfrm>
          <a:prstGeom prst="arc">
            <a:avLst/>
          </a:prstGeom>
          <a:ln w="38100" cmpd="sng">
            <a:solidFill>
              <a:srgbClr val="1DFF3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 rot="18400604">
            <a:off x="1096832" y="5198367"/>
            <a:ext cx="2667000" cy="3124200"/>
          </a:xfrm>
          <a:prstGeom prst="arc">
            <a:avLst/>
          </a:prstGeom>
          <a:ln w="38100" cmpd="sng">
            <a:solidFill>
              <a:srgbClr val="1DFF3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 rot="18400604">
            <a:off x="1112968" y="5393433"/>
            <a:ext cx="2667000" cy="3124200"/>
          </a:xfrm>
          <a:prstGeom prst="arc">
            <a:avLst/>
          </a:prstGeom>
          <a:ln w="38100" cmpd="sng">
            <a:solidFill>
              <a:srgbClr val="1DFF3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 rot="18400604">
            <a:off x="1173032" y="5622033"/>
            <a:ext cx="2667000" cy="3124200"/>
          </a:xfrm>
          <a:prstGeom prst="arc">
            <a:avLst/>
          </a:prstGeom>
          <a:ln w="38100" cmpd="sng">
            <a:solidFill>
              <a:srgbClr val="1DFF3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 rot="18400604">
            <a:off x="1173032" y="5850633"/>
            <a:ext cx="2667000" cy="3124200"/>
          </a:xfrm>
          <a:prstGeom prst="arc">
            <a:avLst/>
          </a:prstGeom>
          <a:ln w="38100" cmpd="sng">
            <a:solidFill>
              <a:srgbClr val="1DFF3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1981200" y="2057400"/>
            <a:ext cx="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981200" y="3200400"/>
            <a:ext cx="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2133600" y="3200400"/>
            <a:ext cx="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2438400" y="2057400"/>
            <a:ext cx="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2286000" y="3200400"/>
            <a:ext cx="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2438400" y="3200400"/>
            <a:ext cx="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1828800" y="3276600"/>
            <a:ext cx="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590800" y="3200400"/>
            <a:ext cx="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89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Артефакт: реверберация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84" y="1295400"/>
            <a:ext cx="3222729" cy="23676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5714" y="1295401"/>
            <a:ext cx="2853872" cy="2376714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295401"/>
            <a:ext cx="2971801" cy="2394995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49888" y="3810000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Представлены равномерно расположенные линейные эхо-сигналы от образований с высокой отражающей способностью</a:t>
            </a:r>
          </a:p>
          <a:p>
            <a:endParaRPr lang="ru-RU" sz="2000" dirty="0"/>
          </a:p>
          <a:p>
            <a:pPr marL="342900" indent="-342900">
              <a:buAutoNum type="alphaLcParenBoth"/>
            </a:pPr>
            <a:r>
              <a:rPr lang="ru-RU" sz="2000" dirty="0"/>
              <a:t>УЗИ в В-режиме во время биопсии лимфатического узла демонстрирует </a:t>
            </a:r>
            <a:r>
              <a:rPr lang="ru-RU" sz="2000" b="1" dirty="0"/>
              <a:t>иглу с линейными эхо-сигналами </a:t>
            </a:r>
            <a:r>
              <a:rPr lang="ru-RU" sz="2000" dirty="0"/>
              <a:t>позади иглы</a:t>
            </a:r>
          </a:p>
          <a:p>
            <a:pPr marL="342900" indent="-342900">
              <a:buAutoNum type="alphaLcParenBoth"/>
            </a:pPr>
            <a:r>
              <a:rPr lang="ru-RU" sz="2000" dirty="0"/>
              <a:t>УЗИ в В-режиме во время </a:t>
            </a:r>
            <a:r>
              <a:rPr lang="ru-RU" sz="2000" b="1" dirty="0" err="1"/>
              <a:t>лаважа</a:t>
            </a:r>
            <a:r>
              <a:rPr lang="ru-RU" sz="2000" b="1" dirty="0"/>
              <a:t> с линейными эхо-сигналами </a:t>
            </a:r>
          </a:p>
          <a:p>
            <a:pPr marL="342900" indent="-342900">
              <a:buAutoNum type="alphaLcParenBoth"/>
            </a:pPr>
            <a:r>
              <a:rPr lang="ru-RU" sz="2000" dirty="0">
                <a:solidFill>
                  <a:srgbClr val="00B0F0"/>
                </a:solidFill>
              </a:rPr>
              <a:t> </a:t>
            </a:r>
            <a:r>
              <a:rPr lang="ru-RU" sz="2000" dirty="0"/>
              <a:t>УЗИ в В-режиме </a:t>
            </a:r>
            <a:r>
              <a:rPr lang="ru-RU" sz="2000" dirty="0" err="1"/>
              <a:t>демонстриует</a:t>
            </a:r>
            <a:r>
              <a:rPr lang="ru-RU" sz="2000" dirty="0">
                <a:solidFill>
                  <a:srgbClr val="00B0F0"/>
                </a:solidFill>
              </a:rPr>
              <a:t> </a:t>
            </a:r>
            <a:r>
              <a:rPr lang="ru-RU" sz="2000" b="1" dirty="0"/>
              <a:t>металлическое инородное тело </a:t>
            </a:r>
            <a:r>
              <a:rPr lang="ru-RU" sz="2000" dirty="0"/>
              <a:t>в области предшествующей пластики ганглиозной кисты с </a:t>
            </a:r>
            <a:r>
              <a:rPr lang="ru-RU" sz="2000" b="1" dirty="0"/>
              <a:t>множеством линейных упорядоченных эхо-сигналов</a:t>
            </a:r>
            <a:r>
              <a:rPr lang="ru-RU" sz="2000" dirty="0"/>
              <a:t> позади инородного тела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1295400"/>
            <a:ext cx="304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6600" y="1295401"/>
            <a:ext cx="32229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1295401"/>
            <a:ext cx="29199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c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838200" y="1524001"/>
            <a:ext cx="76199" cy="381000"/>
          </a:xfrm>
          <a:prstGeom prst="straightConnector1">
            <a:avLst/>
          </a:prstGeom>
          <a:ln w="3492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447800" y="1600201"/>
            <a:ext cx="76199" cy="381000"/>
          </a:xfrm>
          <a:prstGeom prst="straightConnector1">
            <a:avLst/>
          </a:prstGeom>
          <a:ln w="3492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057400" y="1676401"/>
            <a:ext cx="76199" cy="381000"/>
          </a:xfrm>
          <a:prstGeom prst="straightConnector1">
            <a:avLst/>
          </a:prstGeom>
          <a:ln w="3492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724400" y="1676401"/>
            <a:ext cx="152401" cy="381000"/>
          </a:xfrm>
          <a:prstGeom prst="straightConnector1">
            <a:avLst/>
          </a:prstGeom>
          <a:ln w="3492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486400" y="1524001"/>
            <a:ext cx="152401" cy="381000"/>
          </a:xfrm>
          <a:prstGeom prst="straightConnector1">
            <a:avLst/>
          </a:prstGeom>
          <a:ln w="3492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543800" y="1600201"/>
            <a:ext cx="1" cy="381000"/>
          </a:xfrm>
          <a:prstGeom prst="straightConnector1">
            <a:avLst/>
          </a:prstGeom>
          <a:ln w="38100">
            <a:solidFill>
              <a:srgbClr val="00B0F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Isosceles Triangle 18"/>
          <p:cNvSpPr/>
          <p:nvPr/>
        </p:nvSpPr>
        <p:spPr>
          <a:xfrm>
            <a:off x="685800" y="2133601"/>
            <a:ext cx="152400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1371600" y="2286001"/>
            <a:ext cx="152400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2057400" y="2438401"/>
            <a:ext cx="152400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4876800" y="2362201"/>
            <a:ext cx="152400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5638800" y="2209801"/>
            <a:ext cx="152400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7772400" y="2743201"/>
            <a:ext cx="152400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>
              <a:rot lat="0" lon="0" rev="564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>
            <a:off x="7086600" y="2743201"/>
            <a:ext cx="152400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>
              <a:rot lat="0" lon="0" rev="1572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01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36573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Разница артефактов хвоста кометы и артефакта </a:t>
            </a:r>
            <a:r>
              <a:rPr lang="en-US" b="1" dirty="0"/>
              <a:t>ring down (</a:t>
            </a:r>
            <a:r>
              <a:rPr lang="ru-RU" sz="3600" b="1" dirty="0"/>
              <a:t>«занавеса»)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27011" y="1289538"/>
            <a:ext cx="4040188" cy="63976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Хвост кометы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81000" y="2133600"/>
            <a:ext cx="3886199" cy="4286250"/>
          </a:xfrm>
        </p:spPr>
        <p:txBody>
          <a:bodyPr>
            <a:normAutofit fontScale="92500" lnSpcReduction="20000"/>
          </a:bodyPr>
          <a:lstStyle/>
          <a:p>
            <a:r>
              <a:rPr lang="ru-RU" sz="2200" dirty="0"/>
              <a:t>Механизм: форма реверберации</a:t>
            </a:r>
            <a:endParaRPr lang="en-US" sz="2200" dirty="0"/>
          </a:p>
          <a:p>
            <a:endParaRPr lang="en-US" sz="1800" dirty="0"/>
          </a:p>
          <a:p>
            <a:r>
              <a:rPr lang="ru-RU" sz="2200" dirty="0"/>
              <a:t>Причина</a:t>
            </a:r>
            <a:r>
              <a:rPr lang="en-US" sz="2200" dirty="0"/>
              <a:t>: </a:t>
            </a:r>
            <a:r>
              <a:rPr lang="ru-RU" sz="2200" dirty="0"/>
              <a:t>металл или </a:t>
            </a:r>
            <a:r>
              <a:rPr lang="ru-RU" sz="2200" dirty="0" err="1"/>
              <a:t>кальцинат</a:t>
            </a:r>
            <a:endParaRPr lang="en-US" sz="2200" dirty="0"/>
          </a:p>
          <a:p>
            <a:endParaRPr lang="en-US" sz="1800" dirty="0"/>
          </a:p>
          <a:p>
            <a:r>
              <a:rPr lang="ru-RU" sz="2200" dirty="0"/>
              <a:t>Проявление:</a:t>
            </a:r>
            <a:endParaRPr lang="en-US" sz="2200" dirty="0"/>
          </a:p>
          <a:p>
            <a:pPr lvl="1"/>
            <a:r>
              <a:rPr lang="ru-RU" sz="2200" dirty="0"/>
              <a:t>Отдельные эхосигналы могут быть неразличимы из-за близкого расположения объектов</a:t>
            </a:r>
          </a:p>
          <a:p>
            <a:pPr lvl="1"/>
            <a:r>
              <a:rPr lang="ru-RU" sz="2200" dirty="0"/>
              <a:t>Более глубокие эхосигналы могут быть ослаблены с низкой амплитудой</a:t>
            </a:r>
            <a:endParaRPr lang="en-US" sz="2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399085" y="1324280"/>
            <a:ext cx="4419600" cy="63976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Артефакт </a:t>
            </a:r>
            <a:r>
              <a:rPr lang="en-US" dirty="0">
                <a:solidFill>
                  <a:srgbClr val="FFFF00"/>
                </a:solidFill>
              </a:rPr>
              <a:t>ring down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495801" y="2133600"/>
            <a:ext cx="4114799" cy="3475038"/>
          </a:xfrm>
        </p:spPr>
        <p:txBody>
          <a:bodyPr>
            <a:noAutofit/>
          </a:bodyPr>
          <a:lstStyle/>
          <a:p>
            <a:r>
              <a:rPr lang="ru-RU" sz="2000" dirty="0"/>
              <a:t>Механизм</a:t>
            </a:r>
            <a:r>
              <a:rPr lang="en-US" sz="2000" dirty="0"/>
              <a:t>: </a:t>
            </a:r>
            <a:r>
              <a:rPr lang="ru-RU" sz="2000" dirty="0"/>
              <a:t>жидкость</a:t>
            </a:r>
            <a:r>
              <a:rPr lang="en-US" sz="2000" dirty="0"/>
              <a:t> </a:t>
            </a:r>
            <a:r>
              <a:rPr lang="ru-RU" sz="2000" dirty="0"/>
              <a:t>среди пузырьков воздуха вызывает резонансную вибрацию, регистрируемую датчиком</a:t>
            </a:r>
          </a:p>
          <a:p>
            <a:endParaRPr lang="ru-RU" sz="2000" dirty="0"/>
          </a:p>
          <a:p>
            <a:r>
              <a:rPr lang="ru-RU" sz="2000" dirty="0"/>
              <a:t>Причина </a:t>
            </a:r>
            <a:r>
              <a:rPr lang="en-US" sz="2000" dirty="0"/>
              <a:t>: </a:t>
            </a:r>
            <a:r>
              <a:rPr lang="ru-RU" sz="2000" dirty="0"/>
              <a:t>газ</a:t>
            </a:r>
            <a:endParaRPr lang="en-US" sz="2000" dirty="0"/>
          </a:p>
          <a:p>
            <a:endParaRPr lang="en-US" sz="2000" dirty="0"/>
          </a:p>
          <a:p>
            <a:r>
              <a:rPr lang="ru-RU" sz="2000" dirty="0"/>
              <a:t>Проявление:</a:t>
            </a:r>
          </a:p>
          <a:p>
            <a:pPr lvl="1"/>
            <a:r>
              <a:rPr lang="ru-RU" dirty="0"/>
              <a:t>Линейные </a:t>
            </a:r>
            <a:r>
              <a:rPr lang="ru-RU" dirty="0" err="1"/>
              <a:t>гиперэхогенные</a:t>
            </a:r>
            <a:r>
              <a:rPr lang="ru-RU" dirty="0"/>
              <a:t> структуры, идущих позади газа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8600" y="1289538"/>
            <a:ext cx="4191000" cy="53306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19600" y="1289538"/>
            <a:ext cx="4343400" cy="53398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51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S4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9809" y="1406351"/>
            <a:ext cx="6239982" cy="358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Артефакт хвоста кометы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712" y="5642207"/>
            <a:ext cx="8726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Изображение в В-режиме фиксированного конструкцией перелома большеберцовой кости демонстрирует серию непрерывных отражающих эхо-сигналов на большом расстоянии от металлической поверхности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657600" y="3124200"/>
            <a:ext cx="381000" cy="152400"/>
          </a:xfrm>
          <a:prstGeom prst="straightConnector1">
            <a:avLst/>
          </a:prstGeom>
          <a:ln w="34925">
            <a:solidFill>
              <a:srgbClr val="FF33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715000" y="3276600"/>
            <a:ext cx="304800" cy="152400"/>
          </a:xfrm>
          <a:prstGeom prst="straightConnector1">
            <a:avLst/>
          </a:prstGeom>
          <a:ln w="3492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8001001" y="3886200"/>
            <a:ext cx="304799" cy="152400"/>
          </a:xfrm>
          <a:prstGeom prst="straightConnector1">
            <a:avLst/>
          </a:prstGeom>
          <a:ln w="3492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096000" y="3886200"/>
            <a:ext cx="304801" cy="152400"/>
          </a:xfrm>
          <a:prstGeom prst="straightConnector1">
            <a:avLst/>
          </a:prstGeom>
          <a:ln w="3492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XR2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944" y="1143000"/>
            <a:ext cx="265413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765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ER_PHOTO_0" val="jpg|/9j/4Q2/RXhpZgAASUkqAAgAAAAOAAABAwABAAAABAEAAAEBAwABAAAAKQAAAAIBAwAFAAAAtgAA&#10;AAMBAwABAAAABQAAAAYBAwABAAAABQAAABIBAwABAAAAAQAAABUBAwABAAAABQAAABoBBQABAAAA&#10;wAAAABsBBQABAAAAyAAAABwBAwABAAAAAQAAACgBAwABAAAAAgAAADEBAgAeAAAA0AAAADIBAgAU&#10;AAAA7gAAAGmHBAABAAAABAEAADABAAAIAAgACAAIAAgAwMYtABAnAADAxi0AECcAAEFkb2JlIFBo&#10;b3Rvc2hvcCBDUzYgKFdpbmRvd3MpADIwMTU6MDI6MjMgMDc6NTQ6NDMAAAADAAGgAwABAAAAAQAA&#10;AAKgBAABAAAADAEAAAOgBAABAAAAKgAAAAAAAAAAAAYAAwEDAAEAAAAGAAAAGgEFAAEAAAB+AQAA&#10;GwEFAAEAAACGAQAAKAEDAAEAAAACAAAAAQIEAAEAAACOAQAAAgIEAAEAAAApDAAAAAAAAEgAAAAB&#10;AAAASAAAAAEAAAD/2P/tAAxBZG9iZV9DTQAB/+4ADkFkb2JlAGSAAAAAAf/bAIQADAgICAkIDAkJ&#10;DBELCgsRFQ8MDA8VGBMTFRMTGBEMDAwMDAwRDAwMDAwMDAwMDAwMDAwMDAwMDAwMDAwMDAwMDAEN&#10;CwsNDg0QDg4QFA4ODhQUDg4ODhQRDAwMDAwREQwMDAwMDBEMDAwMDAwMDAwMDAwMDAwMDAwMDAwM&#10;DAwMDAwM/8AAEQgAGQCgAwEiAAIRAQMRAf/dAAQACv/EAT8AAAEFAQEBAQEBAAAAAAAAAAMAAQIE&#10;BQYHCAkKCwEAAQUBAQEBAQEAAAAAAAAAAQACAwQFBgcICQoLEAABBAEDAgQCBQcGCAUDDDMBAAIR&#10;AwQhEjEFQVFhEyJxgTIGFJGhsUIjJBVSwWIzNHKC0UMHJZJT8OHxY3M1FqKygyZEk1RkRcKjdDYX&#10;0lXiZfKzhMPTdePzRieUpIW0lcTU5PSltcXV5fVWZnaGlqa2xtbm9jdHV2d3h5ent8fX5/cRAAIC&#10;AQIEBAMEBQYHBwYFNQEAAhEDITESBEFRYXEiEwUygZEUobFCI8FS0fAzJGLhcoKSQ1MVY3M08SUG&#10;FqKygwcmNcLSRJNUoxdkRVU2dGXi8rOEw9N14/NGlKSFtJXE1OT0pbXF1eX1VmZ2hpamtsbW5vYn&#10;N0dXZ3eHl6e3x//aAAwDAQACEQMRAD8A26eldNP19u6ecas4Qxt4xi0GsOIZ721H2NdqrVVY6T9e&#10;sbp3TCa8LLx3WZWK0k1tcBbtsbX9Gn3VVfR/9GIVuM7K/wAYeTU2+3GJxAfVoLWv4r9v6Rlrdv8A&#10;ZRPqW4YvVup9N6i0P6zW/c7LeS6y6n27fe/d7G/on7P3LK/9Eohv/hbuzkkfaMzIzrlYcWLf+d9P&#10;v+r/ADb0OX17pWHk/ZLri7JjcaKmPusAjdufVjMtez2/vovT+q9P6ljfasG9t1IJDnCRtI5bY1+1&#10;9f8AbWOzqNL+v51XRMFuTnAMb1HMstNdTSwOZTX9HIc57Ycz9FT/ANQuUzL8nHxvraYFVtt+Oy0V&#10;OJaPUfd6215bW5zbPoO/R/npxmR47/g18XIxyDh9UJ1iPrlA/wA9OGOX6qPrhH9ZxQeo6t1/6q9U&#10;xLsJ+RVe8B/oF7XCv1msfs9HKe1tHq+79HsuWX0zqFFP1Hw6Luov6Xff6jq8sV2WQG3v3jdX7dzv&#10;ofzi6T7LjV/VY49bGuobhENbAIP6Pdu2/nbne9ckT/66pvm7/wB2ihK+tbMvLjHKEcceMR+9Yoeq&#10;UZ6yjl9de3wf9T4Hsn9VwOnYGNbm5YcLWMbXYQS+5xDfdXQzfa91m7dsY1Twus9NzcizFotIyagH&#10;WY9rH1WgH8/0chlVuz3fT2rl+k/rX12pbke5uD02s4oPALm07nD+V+sWq19cQ2jrHQM2r25Iy20y&#10;3Rzq3lnqVz+77nM/68jxGr0oGmA8pj9yOImXuZIHKJengiSJZIR4OH92Pq9S2Nfd9Z+vZ1Ftr2dH&#10;6YfR+z1PNfrWEuYX3vqLbH1fo3/o9/8Aof8AhFe6n9VMV2KT0ZrenZ7S01X1OfUI3N9Vtvofzm+r&#10;f+as76jBuP1LruA7SyrKLhPJaXWsDv8Ao/8ATV3619c6x0NtWTjtxrca6xtLWWNf6geQ5+4vY/Y5&#10;ns/cQ04bPXdkyDKOajg5eXBGMYe3C+GGT0Rn6/3/AHP0uN0B9ZOifbH4TskV5Fe/eyxr64FYc+15&#10;faxlfpsbW/8AS7vTUGfWv6v2Yj81uY37Oyz0i8teJfG/062OZvudtP8AgmvWF1HFfk/XHouP1VtW&#10;RYaLXXNY0iolvrW1fo7HWO9mxn03K/1t3RumZWOG4TszqeZk/acXGY8tm8NbU7Ie57vSpZt2/wDn&#10;z0/z0eKWu2hpjPLYLxxAySllh7nplDh9Mpxl6pxh6f1fz/5N0afrH0e6y2plzm3UVm19L6ra7NgG&#10;8vZRbWy632/6JiG362fV52PbkDMaKqHNZYS14cHP3bK21uZ6j7P0b/0dbN6w+rPzz9begWZlNOPY&#10;XWBvoWOsJbAltr304/7/AOb/AMIifVSil/1n+sN7mNdbVkAVvIktD3Xeps/d37GbkuKV1pv2XHlM&#10;EcRynj0xxy8MZwl/lvYlDj4P+e3uo5vQvrB0DOvxn15YxabLGGCH12Ct7q7Nrwy2p37j1T+r31h6&#10;R0j6tdNr6lkim2ytzwwh737TZZ+kcyptj2sd+a9yodSYMf61dbZQA1mR0q6y9rdBu2D3uH7+4f8A&#10;gi1/qfiYrPqjU9tTA/JqsN7oEvg2MHqH8/2e1CzfSxdsmTHihywBM5YpzxZIR4gJx93FP08fDw/+&#10;NsvrF1rp1vTa209WPTjkBttOZXW+xpYCdzA+uGbnbf5v1PU/kLVyeq4HTseh2ZkAG7a2rRzrLXHb&#10;/NUVh91n0vzGLz8OJ/xZEE6DKgeQ37lv9Li/6+5frHecLCrbig/mtc2h1jmf2rrP+3UhI35gKy8n&#10;jjCQuRjglnMvk4p+17UI8MuD08Xux+b3HfxuvdJyrL6q79lmK31MhlzH0urZzvsbksq2MQ6vrN0W&#10;59LW3uAynbMex9VrK7HE7dtN9tTKbPd+5Yg/WL6v43UsPM2ObRmZVTKPXeTtiuwX1VubO332ezft&#10;3rC/bORhjB6b9bOnOprxranY2dS79EX0/wAzY8Vnb7fp2bX/APoMiZSG9MGLlsOWJlj45SvXFxQ9&#10;2uD54en9d6/0YP8A/9Ds6vq31RnXj1x3UKXXvYKrKhjODDX7Zaz9ac9r/Z9PcjdZ+rb87qmJ1bCy&#10;vsObigtNnp+oHt/NY9vqVfvWN/qWLcSTPTR338d2/wD0z3YfLx+16a9ng+7cP6f+T4OD/OvN1fVn&#10;quF1K7qHTs+uh+cJzanUl9Zs9x9alhu3t9z3O9N9v/XFFv1Nd6+Y27L+0YfVWN+3ixkWm1m59d+P&#10;ZUWVU7bnep6bqbK/8GumSQ9Hjv8A1l/9Os/LxcMOKva93huPscXD+s4uL2/Z/wAB5vG+rnW24I6X&#10;k9W34LGmtgrq2WuZG1lVl3qO21M/4L9JZX+j9ZBP1O6ieg/sA9Sq+xzu3/ZT6n0/X27vtWzb6n/B&#10;rqkkvR4/85Q+/X6fb/nY/L92r716uD/qvzPOu+rGZ6uJnMzWM6pgtFNd7aSK7aA3b6GXjuvfud9P&#10;9NTbV/OfzfsrRm9AyczqmP1PrN7L34c/ZMalhZUxxMm5zrH2WW2+1n+j/m1uJI+nx38d2M/e614e&#10;Lhlw17fu+z6vc9vh9ft/P8ji9R+rrrepN6x0zJOD1IDZa/b6ldzAP5vIplm76LP0m/8A9Fqp1T6v&#10;dc65TVj9Ty8Wmmm0XNONS8vLmhzOb7trfa/91dKkkeHXfx7Jxfe/1fDw8dfqOP2/e4OnBx+rg/c4&#10;/wDAefzPq91TJ63T1lufTXbih7Mer7M5zdjt423O+1NdY/ZZ9NnpKfW/q7f1KzCzqMoYvVMHVlzW&#10;TW6fptNLnOc1u/6P6R/s/Rv9VbqSXpo7+O+6I/e+PDXDxcB9r+Zr2PXx8f8Aq/5z+deczPq31XLv&#10;xeo29QY/qWFZvpBpjHawiLafSa/13b3e71nZH9ipZXQas+76wdfd03LZj3MyW7mWMFtVgm5rtzA6&#10;u5np2fQfXb/wdnqLp/rH/wCJ7qf/AIUv/wDPb15j9U//ABRdI/rO/wCocmmr0vx+a2zhGT7vl9wx&#10;H6v9VQwnF7fux/rcHD7v/qT/ACj3Y+q2aW5t9mdW/qPU2GnJyXUS1lJbs9DEpbdX6f5v6Sx9u/Yr&#10;PTOi9V6b0j9l1Z1LwwbabnY7pa1xe63ewZW2x3v/AEX0P+E9VbaSI4Ol/wDOa+T73wevg4OKG/sc&#10;PFw/qeH+p7fy/wCT4HkP+Y+d+xD0P9pV/ZDZ6u77MfUmd23d9q2bN38hXrvqzmPvx+pV5rKOr4zf&#10;T+0V0kVW1AbRVlYz7rNzv+FrtZ/U/R0+n0KSXo8f+cyT/wBIWeLh+bJxfzFcVf0j3OH9H5Pc4/Q4&#10;Wb0Xq/VMC/E6jnUt9QMNX2eggMfW9tzbHetdY636G3Z+jTZnQ+qdXbVjdXyaHYdNjbXsx6nMfaWz&#10;ta99ttvos19/p/59a3kkvT4+PzMUPvOnB7fzS9vg9q/c4Y8fs8P6XBwf+xH/2f/tFcZQaG90b3No&#10;b3AgMy4wADhCSU0EBAAAAAAAIRwBWgADGyVHHAFaAAMbJUccAgAAAgAAHAIFAAVQcmludAA4QklN&#10;BCUAAAAAABD4rMShLR/+vEIIGTMI6iP+OEJJTQQ6AAAAAAFBAAAAEAAAAAEAAAAAAAtwcmludE91&#10;dHB1dAAAAAUAAAAAUHN0U2Jvb2wBAAAAAEludGVlbnVtAAAAAEludGUAAAAAQ2xybQAAAA9wcmlu&#10;dFNpeHRlZW5CaXRib29sAAAAAAtwcmludGVyTmFtZVRFWFQAAAAvAFwAXABoAHEALQBmAHAAcwAt&#10;ADIAXABQAHIAbwBkAHUAYwB0AGkAbwBuACAALQAgAFgAZQByAG8AeAAgAFAAaABhAHMAZQByACAA&#10;NwA3ADYAMABHAFgAIABQAFMAAAAAAA9wcmludFByb29mU2V0dXBPYmpjAAAADABQAHIAbwBvAGYA&#10;IABTAGUAdAB1AHAAAAAAAApwcm9vZlNldHVwAAAAAQAAAABCbHRuZW51bQAAAAxidWlsdGluUHJv&#10;b2YAAAAJcHJvb2ZDTVlLADhCSU0EOwAAAAACLQAAABAAAAABAAAAAAAScHJpbnRPdXRwdXRPcHRp&#10;b25zAAAAFwAAAABDcHRuYm9vbAAAAAAAQ2xicmJvb2wAAAAAAFJnc01ib29sAAAAAABDcm5DYm9v&#10;bAAAAAAAQ250Q2Jvb2wAAAAAAExibHNib29sAAAAAABOZ3R2Ym9vbAAAAAAARW1sRGJvb2wAAAAA&#10;AEludHJib29sAAAAAABCY2tnT2JqYwAAAAEAAAAAAABSR0JDAAAAAwAAAABSZCAgZG91YkBv4AAA&#10;AAAAAAAAAEdybiBkb3ViQG/gAAAAAAAAAAAAQmwgIGRvdWJAb+AAAAAAAAAAAABCcmRUVW50RiNS&#10;bHQAAAAAAAAAAAAAAABCbGQgVW50RiNSbHQAAAAAAAAAAAAAAABSc2x0VW50RiNQeGxAcsAAAAAA&#10;AAAAAAp2ZWN0b3JEYXRhYm9vbAEAAAAAUGdQc2VudW0AAAAAUGdQcwAAAABQZ1BDAAAAAExlZnRV&#10;bnRGI1JsdAAAAAAAAAAAAAAAAFRvcCBVbnRGI1JsdAAAAAAAAAAAAAAAAFNjbCBVbnRGI1ByY0BZ&#10;AAAAAAAAAAAAEGNyb3BXaGVuUHJpbnRpbmdib29sAAAAAA5jcm9wUmVjdEJvdHRvbWxvbmcAAAAA&#10;AAAADGNyb3BSZWN0TGVmdGxvbmcAAAAAAAAADWNyb3BSZWN0UmlnaHRsb25nAAAAAAAAAAtjcm9w&#10;UmVjdFRvcGxvbmcAAAAAADhCSU0D7QAAAAAAEAEsAAAAAQABASwAAAABAAE4QklNBCYAAAAAAA4A&#10;AAAAAAAAAAAAP4AAADhCSU0D8gAAAAAACgAA////////AAA4QklNBA0AAAAAAAQAAAAeOEJJTQQZ&#10;AAAAAAAEAAAAHjhCSU0D8wAAAAAACQAAAAAAAAAAAQA4QklNJxAAAAAAAAoAAQAAAAAAAAABOEJJ&#10;TQP1AAAAAABIAC9mZgABAGxmZgAGAAAAAAABAC9mZgABAKGZmgAGAAAAAAABADIAAAABAFoAAAAG&#10;AAAAAAABADUAAAABAC0AAAAGAAAAAAABOEJJTQP4AAAAAABwAAD/////////////////////////&#10;////A+gAAAAA/////////////////////////////wPoAAAAAP//////////////////////////&#10;//8D6AAAAAD/////////////////////////////A+gAADhCSU0ECAAAAAAAEAAAAAEAAAJAAAAC&#10;QAAAAAA4QklNBB4AAAAAAAQAAAAAOEJJTQQaAAAAAANTAAAABgAAAAAAAAAAAAAAKgAAAQwAAAAP&#10;AFIARwAgAGYAbwByACAAUABQAFQALgB0AGkAZgBmAAAAAQAAAAAAAAAAAAAAAAAAAAAAAAABAAAA&#10;AAAAAAAAAAEMAAAAKgAAAAAAAAAAAAAAAAAAAAABAAAAAAAAAAAAAAAAAAAAAAAAABAAAAABAAAA&#10;AAAAbnVsbAAAAAIAAAAGYm91bmRzT2JqYwAAAAEAAAAAAABSY3QxAAAABAAAAABUb3AgbG9uZwAA&#10;AAAAAAAATGVmdGxvbmcAAAAAAAAAAEJ0b21sb25nAAAAKgAAAABSZ2h0bG9uZwAAAQwAAAAGc2xp&#10;Y2VzVmxMcwAAAAFPYmpjAAAAAQAAAAAABXNsaWNlAAAAEgAAAAdzbGljZUlEbG9uZwAAAAAAAAAH&#10;Z3JvdXBJRGxvbmcAAAAAAAAABm9yaWdpbmVudW0AAAAMRVNsaWNlT3JpZ2luAAAADWF1dG9HZW5l&#10;cmF0ZWQAAAAAVHlwZWVudW0AAAAKRVNsaWNlVHlwZQAAAABJbWcgAAAABmJvdW5kc09iamMAAAAB&#10;AAAAAAAAUmN0MQAAAAQAAAAAVG9wIGxvbmcAAAAAAAAAAExlZnRsb25nAAAAAAAAAABCdG9tbG9u&#10;ZwAAACoAAAAAUmdodGxvbmcAAAEMAAAAA3VybFRFWFQAAAABAAAAAAAAbnVsbFRFWFQAAAABAAAA&#10;AAAATXNnZVRFWFQAAAABAAAAAAAGYWx0VGFnVEVYVAAAAAEAAAAAAA5jZWxsVGV4dElzSFRNTGJv&#10;b2wBAAAACGNlbGxUZXh0VEVYVAAAAAEAAAAAAAlob3J6QWxpZ25lbnVtAAAAD0VTbGljZUhvcnpB&#10;bGlnbgAAAAdkZWZhdWx0AAAACXZlcnRBbGlnbmVudW0AAAAPRVNsaWNlVmVydEFsaWduAAAAB2Rl&#10;ZmF1bHQAAAALYmdDb2xvclR5cGVlbnVtAAAAEUVTbGljZUJHQ29sb3JUeXBlAAAAAE5vbmUAAAAJ&#10;dG9wT3V0c2V0bG9uZwAAAAAAAAAKbGVmdE91dHNldGxvbmcAAAAAAAAADGJvdHRvbU91dHNldGxv&#10;bmcAAAAAAAAAC3JpZ2h0T3V0c2V0bG9uZwAAAAAAOEJJTQQoAAAAAAAMAAAAAj/wAAAAAAAAOEJJ&#10;TQQUAAAAAAAEAAAAAjhCSU0EDAAAAAAMRQAAAAEAAACgAAAAGQAAAeAAAC7gAAAMKQAYAAH/2P/t&#10;AAxBZG9iZV9DTQAB/+4ADkFkb2JlAGSAAAAAAf/bAIQADAgICAkIDAkJDBELCgsRFQ8MDA8VGBMT&#10;FRMTGBEMDAwMDAwRDAwMDAwMDAwMDAwMDAwMDAwMDAwMDAwMDAwMDAENCwsNDg0QDg4QFA4ODhQU&#10;Dg4ODhQRDAwMDAwREQwMDAwMDBEMDAwMDAwMDAwMDAwMDAwMDAwMDAwMDAwMDAwM/8AAEQgAGQCg&#10;AwEiAAIRAQMRAf/dAAQACv/EAT8AAAEFAQEBAQEBAAAAAAAAAAMAAQIEBQYHCAkKCwEAAQUBAQEB&#10;AQEAAAAAAAAAAQACAwQFBgcICQoLEAABBAEDAgQCBQcGCAUDDDMBAAIRAwQhEjEFQVFhEyJxgTIG&#10;FJGhsUIjJBVSwWIzNHKC0UMHJZJT8OHxY3M1FqKygyZEk1RkRcKjdDYX0lXiZfKzhMPTdePzRieU&#10;pIW0lcTU5PSltcXV5fVWZnaGlqa2xtbm9jdHV2d3h5ent8fX5/cRAAICAQIEBAMEBQYHBwYFNQEA&#10;AhEDITESBEFRYXEiEwUygZEUobFCI8FS0fAzJGLhcoKSQ1MVY3M08SUGFqKygwcmNcLSRJNUoxdk&#10;RVU2dGXi8rOEw9N14/NGlKSFtJXE1OT0pbXF1eX1VmZ2hpamtsbW5vYnN0dXZ3eHl6e3x//aAAwD&#10;AQACEQMRAD8A26eldNP19u6ecas4Qxt4xi0GsOIZ721H2NdqrVVY6T9esbp3TCa8LLx3WZWK0k1t&#10;cBbtsbX9Gn3VVfR/9GIVuM7K/wAYeTU2+3GJxAfVoLWv4r9v6Rlrdv8AZRPqW4YvVup9N6i0P6zW&#10;/c7LeS6y6n27fe/d7G/on7P3LK/9Eohv/hbuzkkfaMzIzrlYcWLf+d9Pv+r/ADb0OX17pWHk/ZLr&#10;i7JjcaKmPusAjdufVjMtez2/vovT+q9P6ljfasG9t1IJDnCRtI5bY1+19f8AbWOzqNL+v51XRMFu&#10;TnAMb1HMstNdTSwOZTX9HIc57Ycz9FT/ANQuUzL8nHxvraYFVtt+Oy0VOJaPUfd6215bW5zbPoO/&#10;R/npxmR47/g18XIxyDh9UJ1iPrlA/wA9OGOX6qPrhH9ZxQeo6t1/6q9UxLsJ+RVe8B/oF7XCv1ms&#10;fs9HKe1tHq+79HsuWX0zqFFP1Hw6Luov6Xff6jq8sV2WQG3v3jdX7dzvofzi6T7LjV/VY49bGuob&#10;hENbAIP6Pdu2/nbne9ckT/66pvm7/wB2ihK+tbMvLjHKEcceMR+9YoeqUZ6yjl9de3wf9T4Hsn9V&#10;wOnYGNbm5YcLWMbXYQS+5xDfdXQzfa91m7dsY1Twus9NzcizFotIyagHWY9rH1WgH8/0chlVuz3f&#10;T2rl+k/rX12pbke5uD02s4oPALm07nD+V+sWq19cQ2jrHQM2r25Iy20y3Rzq3lnqVz+77nM/68jx&#10;Gr0oGmA8pj9yOImXuZIHKJengiSJZIR4OH92Pq9S2Nfd9Z+vZ1Ftr2dH6YfR+z1PNfrWEuYX3vqL&#10;bH1fo3/o9/8Aof8AhFe6n9VMV2KT0ZrenZ7S01X1OfUI3N9Vtvofzm+rf+as76jBuP1LruA7SyrK&#10;LhPJaXWsDv8Ao/8ATV3619c6x0NtWTjtxrca6xtLWWNf6geQ5+4vY/Y5ns/cQ04bPXdkyDKOajg5&#10;eXBGMYe3C+GGT0Rn6/3/AHP0uN0B9ZOifbH4TskV5Fe/eyxr64FYc+15faxlfpsbW/8AS7vTUGfW&#10;v6v2Yj81uY37Oyz0i8teJfG/062OZvudtP8AgmvWF1HFfk/XHouP1VtWRYaLXXNY0iolvrW1fo7H&#10;WO9mxn03K/1t3RumZWOG4TszqeZk/acXGY8tm8NbU7Ie57vSpZt2/wDnz0/z0eKWu2hpjPLYLxxA&#10;ySllh7nplDh9Mpxl6pxh6f1fz/5N0afrH0e6y2plzm3UVm19L6ra7NgG8vZRbWy632/6JiG362fV&#10;52PbkDMaKqHNZYS14cHP3bK21uZ6j7P0b/0dbN6w+rPzz9begWZlNOPYXWBvoWOsJbAltr304/7/&#10;AOb/AMIifVSil/1n+sN7mNdbVkAVvIktD3Xeps/d37GbkuKV1pv2XHlMEcRynj0xxy8MZwl/lvYl&#10;Dj4P+e3uo5vQvrB0DOvxn15YxabLGGCH12Ct7q7Nrwy2p37j1T+r31h6R0j6tdNr6lkim2ytzwwh&#10;737TZZ+kcyptj2sd+a9yodSYMf61dbZQA1mR0q6y9rdBu2D3uH7+4f8Agi1/qfiYrPqjU9tTA/Jq&#10;sN7oEvg2MHqH8/2e1CzfSxdsmTHihywBM5YpzxZIR4gJx93FP08fDw/+NsvrF1rp1vTa209WPTjk&#10;BttOZXW+xpYCdzA+uGbnbf5v1PU/kLVyeq4HTseh2ZkAG7a2rRzrLXHb/NUVh91n0vzGLz8OJ/xZ&#10;EE6DKgeQ37lv9Li/6+5frHecLCrbig/mtc2h1jmf2rrP+3UhI35gKy8njjCQuRjglnMvk4p+17UI&#10;8MuD08Xux+b3HfxuvdJyrL6q79lmK31MhlzH0urZzvsbksq2MQ6vrN0W59LW3uAynbMex9VrK7HE&#10;7dtN9tTKbPd+5Yg/WL6v43UsPM2ObRmZVTKPXeTtiuwX1VubO332ezft3rC/bORhjB6b9bOnOprx&#10;ranY2dS79EX0/wAzY8Vnb7fp2bX/APoMiZSG9MGLlsOWJlj45SvXFxQ92uD54en9d6/0YP8A/9Ds&#10;6vq31RnXj1x3UKXXvYKrKhjODDX7Zaz9ac9r/Z9PcjdZ+rb87qmJ1bCyvsObigtNnp+oHt/NY9vq&#10;VfvWN/qWLcSTPTR338d2/wD0z3YfLx+16a9ng+7cP6f+T4OD/OvN1fVnquF1K7qHTs+uh+cJzanU&#10;l9Zs9x9alhu3t9z3O9N9v/XFFv1Nd6+Y27L+0YfVWN+3ixkWm1m59d+PZUWVU7bnep6bqbK/8Gum&#10;SQ9Hjv8A1l/9Os/LxcMOKva93huPscXD+s4uL2/Z/wAB5vG+rnW24I6Xk9W34LGmtgrq2WuZG1lV&#10;l3qO21M/4L9JZX+j9ZBP1O6ieg/sA9Sq+xzu3/ZT6n0/X27vtWzb6n/BrqkkvR4/85Q+/X6fb/nY&#10;/L92r716uD/qvzPOu+rGZ6uJnMzWM6pgtFNd7aSK7aA3b6GXjuvfud9P9NTbV/OfzfsrRm9Ayczq&#10;mP1PrN7L34c/ZMalhZUxxMm5zrH2WW2+1n+j/m1uJI+nx38d2M/e614eLhlw17fu+z6vc9vh9ft/&#10;P8ji9R+rrrepN6x0zJOD1IDZa/b6ldzAP5vIplm76LP0m/8A9Fqp1T6vdc65TVj9Ty8Wmmm0XNON&#10;S8vLmhzOb7trfa/91dKkkeHXfx7Jxfe/1fDw8dfqOP2/e4OnBx+rg/c4/wDAefzPq91TJ63T1luf&#10;TXbih7Mer7M5zdjt423O+1NdY/ZZ9NnpKfW/q7f1KzCzqMoYvVMHVlzWTW6fptNLnOc1u/6P6R/s&#10;/Rv9VbqSXpo7+O+6I/e+PDXDxcB9r+Zr2PXx8f8Aq/5z+deczPq31XLvxeo29QY/qWFZvpBpjHaw&#10;iLafSa/13b3e71nZH9ipZXQas+76wdfd03LZj3MyW7mWMFtVgm5rtzA6u5np2fQfXb/wdnqLp/rH&#10;/wCJ7qf/AIUv/wDPb15j9U//ABRdI/rO/wCocmmr0vx+a2zhGT7vl9wxH6v9VQwnF7fux/rcHD7v&#10;/qT/ACj3Y+q2aW5t9mdW/qPU2GnJyXUS1lJbs9DEpbdX6f5v6Sx9u/YrPTOi9V6b0j9l1Z1Lwwba&#10;bnY7pa1xe63ewZW2x3v/AEX0P+E9VbaSI4Ol/wDOa+T73wevg4OKG/scPFw/qeH+p7fy/wCT4HkP&#10;+Y+d+xD0P9pV/ZDZ6u77MfUmd23d9q2bN38hXrvqzmPvx+pV5rKOr4zfT+0V0kVW1AbRVlYz7rNz&#10;v+FrtZ/U/R0+n0KSXo8f+cyT/wBIWeLh+bJxfzFcVf0j3OH9H5Pc4/Q4Wb0Xq/VMC/E6jnUt9QMN&#10;X2eggMfW9tzbHetdY636G3Z+jTZnQ+qdXbVjdXyaHYdNjbXsx6nMfaWzta99ttvos19/p/59a3kk&#10;vT4+PzMUPvOnB7fzS9vg9q/c4Y8fs8P6XBwf+xH/2QA4QklNBCEAAAAAAFUAAAABAQAAAA8AQQBk&#10;AG8AYgBlACAAUABoAG8AdABvAHMAaABvAHAAAAATAEEAZABvAGIAZQAgAFAAaABvAHQAbwBzAGgA&#10;bwBwACAAQwBTADYAAAABADhCSU0EBgAAAAAABwAIAAAAAQEA/+EasGh0dHA6Ly9ucy5hZG9iZS5j&#10;b20veGFwLzEuMC8APD94cGFja2V0IGJlZ2luPSLvu78iIGlkPSJXNU0wTXBDZWhpSHpyZVN6TlRj&#10;emtjOWQiPz4gPHg6eG1wbWV0YSB4bWxuczp4PSJhZG9iZTpuczptZXRhLyIgeDp4bXB0az0iQWRv&#10;YmUgWE1QIENvcmUgNS4zLWMwMTEgNjYuMTQ1NjYxLCAyMDEyLzAyLzA2LTE0OjU2OjI3ICAgICAg&#10;ICAiPiA8cmRmOlJERiB4bWxuczpyZGY9Imh0dHA6Ly93d3cudzMub3JnLzE5OTkvMDIvMjItcmRm&#10;LXN5bnRheC1ucyMiPiA8cmRmOkRlc2NyaXB0aW9uIHJkZjphYm91dD0iIiB4bWxuczpkYz0iaHR0&#10;cDovL3B1cmwub3JnL2RjL2VsZW1lbnRzLzEuMS8iIHhtbG5zOnhtcD0iaHR0cDovL25zLmFkb2Jl&#10;LmNvbS94YXAvMS4wLyIgeG1sbnM6eG1wTU09Imh0dHA6Ly9ucy5hZG9iZS5jb20veGFwLzEuMC9t&#10;bS8iIHhtbG5zOnN0UmVmPSJodHRwOi8vbnMuYWRvYmUuY29tL3hhcC8xLjAvc1R5cGUvUmVzb3Vy&#10;Y2VSZWYjIiB4bWxuczpzdEV2dD0iaHR0cDovL25zLmFkb2JlLmNvbS94YXAvMS4wL3NUeXBlL1Jl&#10;c291cmNlRXZlbnQjIiB4bWxuczppbGx1c3RyYXRvcj0iaHR0cDovL25zLmFkb2JlLmNvbS9pbGx1&#10;c3RyYXRvci8xLjAvIiB4bWxuczp4bXBUUGc9Imh0dHA6Ly9ucy5hZG9iZS5jb20veGFwLzEuMC90&#10;L3BnLyIgeG1sbnM6c3REaW09Imh0dHA6Ly9ucy5hZG9iZS5jb20veGFwLzEuMC9zVHlwZS9EaW1l&#10;bnNpb25zIyIgeG1sbnM6eG1wRz0iaHR0cDovL25zLmFkb2JlLmNvbS94YXAvMS4wL2cvIiB4bWxu&#10;czpwZGY9Imh0dHA6Ly9ucy5hZG9iZS5jb20vcGRmLzEuMy8iIHhtbG5zOnBob3Rvc2hvcD0iaHR0&#10;cDovL25zLmFkb2JlLmNvbS9waG90b3Nob3AvMS4wLyIgZGM6Zm9ybWF0PSJpbWFnZS9qcGVnIiB4&#10;bXA6TWV0YWRhdGFEYXRlPSIyMDE1LTAyLTIzVDA3OjU0OjQzLTA2OjAwIiB4bXA6TW9kaWZ5RGF0&#10;ZT0iMjAxNS0wMi0yM1QwNzo1NDo0My0wNjowMCIgeG1wOkNyZWF0ZURhdGU9IjIwMTItMTItMTBU&#10;MTA6MTQ6MDEtMDY6MDAiIHhtcDpDcmVhdG9yVG9vbD0iQWRvYmUgUGhvdG9zaG9wIENTNiAoV2lu&#10;ZG93cykiIHhtcE1NOkluc3RhbmNlSUQ9InhtcC5paWQ6MDg4REM2N0I2M0JCRTQxMUIyMDJBRDJB&#10;NTE1QTBFQjQiIHhtcE1NOkRvY3VtZW50SUQ9InhtcC5kaWQ6MjY2QjJFRjQzOTYwRTQxMUJEMjJF&#10;NjgwRUQyRTNDMDEiIHhtcE1NOk9yaWdpbmFsRG9jdW1lbnRJRD0idXVpZDo1RDIwODkyNDkzQkZE&#10;QjExOTE0QTg1OTBEMzE1MDhDOCIgeG1wTU06UmVuZGl0aW9uQ2xhc3M9InByb29mOnBkZiIgaWxs&#10;dXN0cmF0b3I6U3RhcnR1cFByb2ZpbGU9IlByaW50IiB4bXBUUGc6SGFzVmlzaWJsZU92ZXJwcmlu&#10;dD0iRmFsc2UiIHhtcFRQZzpIYXNWaXNpYmxlVHJhbnNwYXJlbmN5PSJGYWxzZSIgeG1wVFBnOk5Q&#10;YWdlcz0iMSIgcGRmOlByb2R1Y2VyPSJBZG9iZSBQREYgbGlicmFyeSA5LjkwIiBwaG90b3Nob3A6&#10;Q29sb3JNb2RlPSIzIiBwaG90b3Nob3A6SUNDUHJvZmlsZT0ic1JHQiBJRUM2MTk2Ni0yLjEiPiA8&#10;ZGM6dGl0bGU+IDxyZGY6QWx0PiA8cmRmOmxpIHhtbDpsYW5nPSJ4LWRlZmF1bHQiPlByaW50PC9y&#10;ZGY6bGk+IDwvcmRmOkFsdD4gPC9kYzp0aXRsZT4gPHhtcE1NOkRlcml2ZWRGcm9tIHN0UmVmOmlu&#10;c3RhbmNlSUQ9InhtcC5paWQ6MDc4REM2N0I2M0JCRTQxMUIyMDJBRDJBNTE1QTBFQjQiIHN0UmVm&#10;OmRvY3VtZW50SUQ9InhtcC5kaWQ6MjY2QjJFRjQzOTYwRTQxMUJEMjJFNjgwRUQyRTNDMDEiIHN0&#10;UmVmOm9yaWdpbmFsRG9jdW1lbnRJRD0idXVpZDo1RDIwODkyNDkzQkZEQjExOTE0QTg1OTBEMzE1&#10;MDhDOCIgc3RSZWY6cmVuZGl0aW9uQ2xhc3M9InByb29mOnBkZiIvPiA8eG1wTU06SGlzdG9yeT4g&#10;PHJkZjpTZXE+IDxyZGY6bGkgc3RFdnQ6YWN0aW9uPSJzYXZlZCIgc3RFdnQ6aW5zdGFuY2VJRD0i&#10;eG1wLmlpZDo3MEY3NUFDMkM4ODdFMTExQUMxNjgzNzAxMENGOEI3MyIgc3RFdnQ6d2hlbj0iMjAx&#10;Mi0wNC0xNlQwODozMzozMi0wNTowMCIgc3RFdnQ6c29mdHdhcmVBZ2VudD0iQWRvYmUgSWxsdXN0&#10;cmF0b3IgQ1M1LjEiIHN0RXZ0OmNoYW5nZWQ9Ii8iLz4gPHJkZjpsaSBzdEV2dDphY3Rpb249ImNv&#10;bnZlcnRlZCIgc3RFdnQ6cGFyYW1ldGVycz0iZnJvbSBhcHBsaWNhdGlvbi9wb3N0c2NyaXB0IHRv&#10;IGFwcGxpY2F0aW9uL3ZuZC5hZG9iZS5pbGx1c3RyYXRvciIvPiA8cmRmOmxpIHN0RXZ0OmFjdGlv&#10;bj0iY29udmVydGVkIiBzdEV2dDpwYXJhbWV0ZXJzPSJmcm9tIGFwcGxpY2F0aW9uL3Bvc3RzY3Jp&#10;cHQgdG8gYXBwbGljYXRpb24vdm5kLmFkb2JlLmlsbHVzdHJhdG9yIi8+IDxyZGY6bGkgc3RFdnQ6&#10;YWN0aW9uPSJzYXZlZCIgc3RFdnQ6aW5zdGFuY2VJRD0ieG1wLmlpZDpFQTc5MDY5Q0U0NDJFMjEx&#10;QjA0MEI1MDZGNDk4MTgxRSIgc3RFdnQ6d2hlbj0iMjAxMi0xMi0xMFQxMDoxNDowMS0wNjowMCIg&#10;c3RFdnQ6c29mdHdhcmVBZ2VudD0iQWRvYmUgSWxsdXN0cmF0b3IgQ1M1LjEiIHN0RXZ0OmNoYW5n&#10;ZWQ9Ii8iLz4gPHJkZjpsaSBzdEV2dDphY3Rpb249ImNvbnZlcnRlZCIgc3RFdnQ6cGFyYW1ldGVy&#10;cz0iZnJvbSBhcHBsaWNhdGlvbi9wb3N0c2NyaXB0IHRvIGFwcGxpY2F0aW9uL3ZuZC5hZG9iZS5w&#10;aG90b3Nob3AiLz4gPHJkZjpsaSBzdEV2dDphY3Rpb249InNhdmVkIiBzdEV2dDppbnN0YW5jZUlE&#10;PSJ4bXAuaWlkOjI2NkIyRUY0Mzk2MEU0MTFCRDIyRTY4MEVEMkUzQzAxIiBzdEV2dDp3aGVuPSIy&#10;MDE0LTEwLTMwVDEzOjUyOjU1LTA1OjAwIiBzdEV2dDpzb2Z0d2FyZUFnZW50PSJBZG9iZSBQaG90&#10;b3Nob3AgQ1M2IChXaW5kb3dzKSIgc3RFdnQ6Y2hhbmdlZD0iLyIvPiA8cmRmOmxpIHN0RXZ0OmFj&#10;dGlvbj0iY29udmVydGVkIiBzdEV2dDpwYXJhbWV0ZXJzPSJmcm9tIGFwcGxpY2F0aW9uL3Bvc3Rz&#10;Y3JpcHQgdG8gaW1hZ2UvdGlmZiIvPiA8cmRmOmxpIHN0RXZ0OmFjdGlvbj0iZGVyaXZlZCIgc3RF&#10;dnQ6cGFyYW1ldGVycz0iY29udmVydGVkIGZyb20gYXBwbGljYXRpb24vdm5kLmFkb2JlLnBob3Rv&#10;c2hvcCB0byBpbWFnZS90aWZmIi8+IDxyZGY6bGkgc3RFdnQ6YWN0aW9uPSJzYXZlZCIgc3RFdnQ6&#10;aW5zdGFuY2VJRD0ieG1wLmlpZDoyNzZCMkVGNDM5NjBFNDExQkQyMkU2ODBFRDJFM0MwMSIgc3RF&#10;dnQ6d2hlbj0iMjAxNC0xMC0zMFQxMzo1Mjo1NS0wNTowMCIgc3RFdnQ6c29mdHdhcmVBZ2VudD0i&#10;QWRvYmUgUGhvdG9zaG9wIENTNiAoV2luZG93cykiIHN0RXZ0OmNoYW5nZWQ9Ii8iLz4gPHJkZjps&#10;aSBzdEV2dDphY3Rpb249InNhdmVkIiBzdEV2dDppbnN0YW5jZUlEPSJ4bXAuaWlkOjA3OERDNjdC&#10;NjNCQkU0MTFCMjAyQUQyQTUxNUEwRUI0IiBzdEV2dDp3aGVuPSIyMDE1LTAyLTIzVDA3OjU0OjQz&#10;LTA2OjAwIiBzdEV2dDpzb2Z0d2FyZUFnZW50PSJBZG9iZSBQaG90b3Nob3AgQ1M2IChXaW5kb3dz&#10;KSIgc3RFdnQ6Y2hhbmdlZD0iLyIvPiA8cmRmOmxpIHN0RXZ0OmFjdGlvbj0iY29udmVydGVkIiBz&#10;dEV2dDpwYXJhbWV0ZXJzPSJmcm9tIGltYWdlL3RpZmYgdG8gaW1hZ2UvanBlZyIvPiA8cmRmOmxp&#10;IHN0RXZ0OmFjdGlvbj0iZGVyaXZlZCIgc3RFdnQ6cGFyYW1ldGVycz0iY29udmVydGVkIGZyb20g&#10;aW1hZ2UvdGlmZiB0byBpbWFnZS9qcGVnIi8+IDxyZGY6bGkgc3RFdnQ6YWN0aW9uPSJzYXZlZCIg&#10;c3RFdnQ6aW5zdGFuY2VJRD0ieG1wLmlpZDowODhEQzY3QjYzQkJFNDExQjIwMkFEMkE1MTVBMEVC&#10;NCIgc3RFdnQ6d2hlbj0iMjAxNS0wMi0yM1QwNzo1NDo0My0wNjowMCIgc3RFdnQ6c29mdHdhcmVB&#10;Z2VudD0iQWRvYmUgUGhvdG9zaG9wIENTNiAoV2luZG93cykiIHN0RXZ0OmNoYW5nZWQ9Ii8iLz4g&#10;PC9yZGY6U2VxPiA8L3htcE1NOkhpc3Rvcnk+IDx4bXBUUGc6TWF4UGFnZVNpemUgc3REaW06dz0i&#10;NjYuMDAwMDAwIiBzdERpbTpoPSIxMDIuMDAwMDAwIiBzdERpbTp1bml0PSJQaWNhcyIvPiA8eG1w&#10;VFBnOlBsYXRlTmFtZXM+IDxyZGY6U2VxPiA8cmRmOmxpPlBNUzIwMDwvcmRmOmxpPiA8L3JkZjpT&#10;ZXE+IDwveG1wVFBnOlBsYXRlTmFtZXM+IDx4bXBUUGc6U3dhdGNoR3JvdXBzPiA8cmRmOlNlcT4g&#10;PHJkZjpsaT4gPHJkZjpEZXNjcmlwdGlvbiB4bXBHOmdyb3VwTmFtZT0iRGVmYXVsdCBTd2F0Y2gg&#10;R3JvdXAiIHhtcEc6Z3JvdXBUeXBlPSIwIj4gPHhtcEc6Q29sb3JhbnRzPiA8cmRmOlNlcT4gPHJk&#10;ZjpsaSB4bXBHOnN3YXRjaE5hbWU9IldoaXRlIiB4bXBHOm1vZGU9IkNNWUsiIHhtcEc6dHlwZT0i&#10;UFJPQ0VTUyIgeG1wRzpjeWFuPSIwLjAwMDAwMCIgeG1wRzptYWdlbnRhPSIwLjAwMDAwMCIgeG1w&#10;Rzp5ZWxsb3c9IjAuMDAwMDAwIiB4bXBHOmJsYWNrPSIwLjAwMDAwMCIvPiA8cmRmOmxpIHhtcEc6&#10;c3dhdGNoTmFtZT0iQmxhY2siIHhtcEc6bW9kZT0iQ01ZSyIgeG1wRzp0eXBlPSJQUk9DRVNTIiB4&#10;bXBHOmN5YW49IjAuMDAwMDAwIiB4bXBHOm1hZ2VudGE9IjAuMDAwMDAwIiB4bXBHOnllbGxvdz0i&#10;MC4wMDAwMDAiIHhtcEc6YmxhY2s9IjEwMC4wMDAwMDAiLz4gPHJkZjpsaSB4bXBHOnN3YXRjaE5h&#10;bWU9IlBNUzIwMCIgeG1wRzp0eXBlPSJTUE9UIiB4bXBHOnRpbnQ9IjEwMC4wMDAwMDAiIHhtcEc6&#10;bW9kZT0iQ01ZSyIgeG1wRzpjeWFuPSIwLjAwMDAwMCIgeG1wRzptYWdlbnRhPSIxMDAuMDAwMDAw&#10;IiB4bXBHOnllbGxvdz0iNjMuMDAwNTAwIiB4bXBHOmJsYWNrPSIxMS45OTk1MDAiLz4gPC9yZGY6&#10;U2VxPiA8L3htcEc6Q29sb3JhbnRzPiA8L3JkZjpEZXNjcmlwdGlvbj4gPC9yZGY6bGk+IDwvcmRm&#10;OlNlcT4gPC94bXBUUGc6U3dhdGNoR3JvdXBzPiA8L3JkZjpEZXNjcmlwdGlvbj4gPC9yZGY6UkRG&#10;PiA8L3g6eG1wbWV0YT4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8P3hwYWNrZXQgZW5kPSJ3Ij8+/+IMWElDQ19QUk9GSUxFAAEBAAAMSExpbm8C&#10;EAAAbW50clJHQiBYWVogB84AAgAJAAYAMQAAYWNzcE1TRlQAAAAASUVDIHNSR0IAAAAAAAAAAAAA&#10;AAEAAPbWAAEAAAAA0y1IUCAgAAAAAAAAAAAAAAAAAAAAAAAAAAAAAAAAAAAAAAAAAAAAAAAAAAAA&#10;AAAAAAAAAAARY3BydAAAAVAAAAAzZGVzYwAAAYQAAABsd3RwdAAAAfAAAAAUYmtwdAAAAgQAAAAU&#10;clhZWgAAAhgAAAAUZ1hZWgAAAiwAAAAUYlhZWgAAAkAAAAAUZG1uZAAAAlQAAABwZG1kZAAAAsQA&#10;AACIdnVlZAAAA0wAAACGdmlldwAAA9QAAAAkbHVtaQAAA/gAAAAUbWVhcwAABAwAAAAkdGVjaAAA&#10;BDAAAAAMclRSQwAABDwAAAgMZ1RSQwAABDwAAAgMYlRSQwAABDwAAAgMdGV4dAAAAABDb3B5cmln&#10;aHQgKGMpIDE5OTggSGV3bGV0dC1QYWNrYXJkIENvbXBhbnkAAGRlc2MAAAAAAAAAEnNSR0IgSUVD&#10;NjE5NjYtMi4xAAAAAAAAAAAAAAASc1JHQiBJRUM2MTk2Ni0yLjEAAAAAAAAAAAAAAAAAAAAAAAAA&#10;AAAAAAAAAAAAAAAAAAAAAAAAAAAAAAAAAAAAAAAAAFhZWiAAAAAAAADzUQABAAAAARbMWFlaIAAA&#10;AAAAAAAAAAAAAAAAAABYWVogAAAAAAAAb6IAADj1AAADkFhZWiAAAAAAAABimQAAt4UAABjaWFla&#10;IAAAAAAAACSgAAAPhAAAts9kZXNjAAAAAAAAABZJRUMgaHR0cDovL3d3dy5pZWMuY2gAAAAAAAAA&#10;AAAAABZJRUMgaHR0cDovL3d3dy5pZWMuY2gAAAAAAAAAAAAAAAAAAAAAAAAAAAAAAAAAAAAAAAAA&#10;AAAAAAAAAAAAAAAAAAAAZGVzYwAAAAAAAAAuSUVDIDYxOTY2LTIuMSBEZWZhdWx0IFJHQiBjb2xv&#10;dXIgc3BhY2UgLSBzUkdCAAAAAAAAAAAAAAAuSUVDIDYxOTY2LTIuMSBEZWZhdWx0IFJHQiBjb2xv&#10;dXIgc3BhY2UgLSBzUkdCAAAAAAAAAAAAAAAAAAAAAAAAAAAAAGRlc2MAAAAAAAAALFJlZmVyZW5j&#10;ZSBWaWV3aW5nIENvbmRpdGlvbiBpbiBJRUM2MTk2Ni0yLjEAAAAAAAAAAAAAACxSZWZlcmVuY2Ug&#10;Vmlld2luZyBDb25kaXRpb24gaW4gSUVDNjE5NjYtMi4xAAAAAAAAAAAAAAAAAAAAAAAAAAAAAAAA&#10;AAB2aWV3AAAAAAATpP4AFF8uABDPFAAD7cwABBMLAANcngAAAAFYWVogAAAAAABMCVYAUAAAAFcf&#10;521lYXMAAAAAAAAAAQAAAAAAAAAAAAAAAAAAAAAAAAKPAAAAAnNpZyAAAAAAQ1JUIGN1cnYAAAAA&#10;AAAEAAAAAAUACgAPABQAGQAeACMAKAAtADIANwA7AEAARQBKAE8AVABZAF4AYwBoAG0AcgB3AHwA&#10;gQCGAIsAkACVAJoAnwCkAKkArgCyALcAvADBAMYAywDQANUA2wDgAOUA6wDwAPYA+wEBAQcBDQET&#10;ARkBHwElASsBMgE4AT4BRQFMAVIBWQFgAWcBbgF1AXwBgwGLAZIBmgGhAakBsQG5AcEByQHRAdkB&#10;4QHpAfIB+gIDAgwCFAIdAiYCLwI4AkECSwJUAl0CZwJxAnoChAKOApgCogKsArYCwQLLAtUC4ALr&#10;AvUDAAMLAxYDIQMtAzgDQwNPA1oDZgNyA34DigOWA6IDrgO6A8cD0wPgA+wD+QQGBBMEIAQtBDsE&#10;SARVBGMEcQR+BIwEmgSoBLYExATTBOEE8AT+BQ0FHAUrBToFSQVYBWcFdwWGBZYFpgW1BcUF1QXl&#10;BfYGBgYWBicGNwZIBlkGagZ7BowGnQavBsAG0QbjBvUHBwcZBysHPQdPB2EHdAeGB5kHrAe/B9IH&#10;5Qf4CAsIHwgyCEYIWghuCIIIlgiqCL4I0gjnCPsJEAklCToJTwlkCXkJjwmkCboJzwnlCfsKEQon&#10;Cj0KVApqCoEKmAquCsUK3ArzCwsLIgs5C1ELaQuAC5gLsAvIC+EL+QwSDCoMQwxcDHUMjgynDMAM&#10;2QzzDQ0NJg1ADVoNdA2ODakNww3eDfgOEw4uDkkOZA5/DpsOtg7SDu4PCQ8lD0EPXg96D5YPsw/P&#10;D+wQCRAmEEMQYRB+EJsQuRDXEPURExExEU8RbRGMEaoRyRHoEgcSJhJFEmQShBKjEsMS4xMDEyMT&#10;QxNjE4MTpBPFE+UUBhQnFEkUahSLFK0UzhTwFRIVNBVWFXgVmxW9FeAWAxYmFkkWbBaPFrIW1hb6&#10;Fx0XQRdlF4kXrhfSF/cYGxhAGGUYihivGNUY+hkgGUUZaxmRGbcZ3RoEGioaURp3Gp4axRrsGxQb&#10;OxtjG4obshvaHAIcKhxSHHscoxzMHPUdHh1HHXAdmR3DHeweFh5AHmoelB6+HukfEx8+H2kflB+/&#10;H+ogFSBBIGwgmCDEIPAhHCFIIXUhoSHOIfsiJyJVIoIiryLdIwojOCNmI5QjwiPwJB8kTSR8JKsk&#10;2iUJJTglaCWXJccl9yYnJlcmhya3JugnGCdJJ3onqyfcKA0oPyhxKKIo1CkGKTgpaymdKdAqAio1&#10;KmgqmyrPKwIrNitpK50r0SwFLDksbiyiLNctDC1BLXYtqy3hLhYuTC6CLrcu7i8kL1ovkS/HL/4w&#10;NTBsMKQw2zESMUoxgjG6MfIyKjJjMpsy1DMNM0YzfzO4M/E0KzRlNJ402DUTNU01hzXCNf02NzZy&#10;Nq426TckN2A3nDfXOBQ4UDiMOMg5BTlCOX85vDn5OjY6dDqyOu87LTtrO6o76DwnPGU8pDzjPSI9&#10;YT2hPeA+ID5gPqA+4D8hP2E/oj/iQCNAZECmQOdBKUFqQaxB7kIwQnJCtUL3QzpDfUPARANER0SK&#10;RM5FEkVVRZpF3kYiRmdGq0bwRzVHe0fASAVIS0iRSNdJHUljSalJ8Eo3Sn1KxEsMS1NLmkviTCpM&#10;cky6TQJNSk2TTdxOJU5uTrdPAE9JT5NP3VAnUHFQu1EGUVBRm1HmUjFSfFLHUxNTX1OqU/ZUQlSP&#10;VNtVKFV1VcJWD1ZcVqlW91dEV5JX4FgvWH1Yy1kaWWlZuFoHWlZaplr1W0VblVvlXDVchlzWXSdd&#10;eF3JXhpebF69Xw9fYV+zYAVgV2CqYPxhT2GiYfViSWKcYvBjQ2OXY+tkQGSUZOllPWWSZedmPWaS&#10;ZuhnPWeTZ+loP2iWaOxpQ2maafFqSGqfavdrT2una/9sV2yvbQhtYG25bhJua27Ebx5veG/RcCtw&#10;hnDgcTpxlXHwcktypnMBc11zuHQUdHB0zHUodYV14XY+dpt2+HdWd7N4EXhueMx5KnmJeed6Rnql&#10;ewR7Y3vCfCF8gXzhfUF9oX4BfmJ+wn8jf4R/5YBHgKiBCoFrgc2CMIKSgvSDV4O6hB2EgITjhUeF&#10;q4YOhnKG14c7h5+IBIhpiM6JM4mZif6KZIrKizCLlov8jGOMyo0xjZiN/45mjs6PNo+ekAaQbpDW&#10;kT+RqJIRknqS45NNk7aUIJSKlPSVX5XJljSWn5cKl3WX4JhMmLiZJJmQmfyaaJrVm0Kbr5wcnImc&#10;951kndKeQJ6unx2fi5/6oGmg2KFHobaiJqKWowajdqPmpFakx6U4pammGqaLpv2nbqfgqFKoxKk3&#10;qamqHKqPqwKrdavprFys0K1ErbiuLa6hrxavi7AAsHWw6rFgsdayS7LCszizrrQltJy1E7WKtgG2&#10;ebbwt2i34LhZuNG5SrnCuju6tbsuu6e8IbybvRW9j74KvoS+/796v/XAcMDswWfB48JfwtvDWMPU&#10;xFHEzsVLxcjGRsbDx0HHv8g9yLzJOsm5yjjKt8s2y7bMNcy1zTXNtc42zrbPN8+40DnQutE80b7S&#10;P9LB00TTxtRJ1MvVTtXR1lXW2Ndc1+DYZNjo2WzZ8dp22vvbgNwF3IrdEN2W3hzeot8p36/gNuC9&#10;4UThzOJT4tvjY+Pr5HPk/OWE5g3mlucf56noMui86Ubp0Opb6uXrcOv77IbtEe2c7ijutO9A78zw&#10;WPDl8XLx//KM8xnzp/Q09ML1UPXe9m32+/eK+Bn4qPk4+cf6V/rn+3f8B/yY/Sn9uv5L/tz/bf//&#10;/+4ADkFkb2JlAGRAAAAAAf/bAIQAAQEBAQEBAQEBAQEBAQEBAQEBAQEBAQEBAQEBAQEBAQEBAQEB&#10;AQEBAQEBAQICAgICAgICAgICAwMDAwMDAwMDAwEBAQEBAQEBAQEBAgIBAgIDAwMDAwMDAwMDAwMD&#10;AwMDAwMDAwMDAwMDAwMDAwMDAwMDAwMDAwMDAwMDAwMDAwMD/8AAEQgAKgEMAwERAAIRAQMRAf/d&#10;AAQAIv/EAaIAAAAGAgMBAAAAAAAAAAAAAAcIBgUECQMKAgEACwEAAAYDAQEBAAAAAAAAAAAABgUE&#10;AwcCCAEJAAoLEAACAQMEAQMDAgMDAwIGCXUBAgMEEQUSBiEHEyIACDEUQTIjFQlRQhZhJDMXUnGB&#10;GGKRJUOhsfAmNHIKGcHRNSfhUzaC8ZKiRFRzRUY3R2MoVVZXGrLC0uLyZIN0k4Rlo7PD0+MpOGbz&#10;dSo5OkhJSlhZWmdoaWp2d3h5eoWGh4iJipSVlpeYmZqkpaanqKmqtLW2t7i5usTFxsfIycrU1dbX&#10;2Nna5OXm5+jp6vT19vf4+foRAAIBAwIEBAMFBAQEBgYFbQECAxEEIRIFMQYAIhNBUQcyYRRxCEKB&#10;I5EVUqFiFjMJsSTB0UNy8BfhgjQlklMYY0TxorImNRlUNkVkJwpzg5NGdMLS4vJVZXVWN4SFo7PD&#10;0+PzKRqUpLTE1OT0laW1xdXl9ShHV2Y4doaWprbG1ub2Z3eHl6e3x9fn90hYaHiImKi4yNjo+DlJ&#10;WWl5iZmpucnZ6fkqOkpaanqKmqq6ytrq+v/aAAwDAQACEQMRAD8AMV/O9+IvU3wkzvQj/HaXe+z8&#10;b2VSb5/vDhq3fe5dxUIqNuth5KKpoZc7kK7IU7yDJsJFMzqQoIF7+wPf7PY213pSBDGyA0Krg1Ix&#10;QA/tr13R+4j7w82++lj7hL7lRbfe3O2Pa+DItpBC2mbxQysIkVCB4YodIIqercvjR/Jw+CXdHxl6&#10;O7K3jsHeR39vnqzaO5s7urH9n74gr3z2aw1NWV2SpaaozFXiqaVqiYsqLT+JeBp9rdt2e1u9qtZG&#10;qkkkYJKhf8BUj+XWHPud99P395J9z+e+WNm5gsf6vWG63EEVu9halPCjkZVRiIlkYUFCS+o+vVZm&#10;2e6u+f5RX8yqi+Mcvau7+0PjXvDcGzFbbW9q+XKmLZPYMz0eGy+LaZvDi917brFZJHpPFDVBAJUI&#10;NvaFDJss0gjoFiYalXhIhpRiowGPkfKh8jTrKPdOR/b774v3X7j3UTlGy2n3Psbe5/WtUEdbm0Aa&#10;SOQDLwTLQqJNTIT2Hz63L/Y564o9e9+691737r3XvfuvdBL3h0j138ius9w9Rdq4qtzWxt0fw/8A&#10;jGPx+ay236yZsXkaXK0LQ5XCVlDkqYw11HG50SAOF0sCpIKa7tIL6Bre4TVESDT5g1H8x0L+ROeu&#10;ZPbfmjbeceUrtIN+tNfhu8UcyjWjRtWOVXRqqxGVNOIoRXrTiwXV+K+Of89HYfQvXua3WvWu1O3t&#10;nfwDEZvcmSzU9PR5rYdHn56Opq6qTy1kVPXV0ixmTU3jChiTc+wM9ja2l0qRRLrjuUAbSob+0X0A&#10;8jTh12m3Dmm59yvuDcw+4PMe32f9aLvZ7jxZIoEiBaO7aIMqqKKSiitKCtaAdbEn81vuf5o9LdVd&#10;c5r4UbXze6d7ZXe9Tjt10eE69j7Cmg26uNWWKeahkoq4UEf3fAl0DUeL+xFvlzewPZC1kkSNi+oo&#10;ms4A0gjS1Ac+X59c3Pukck+yHPHN3Mlj757tDZ7DFYB4GkuzaAza6EBgy6zp/DXHHo3fw23d29v3&#10;4udIbx79xlZh+5dxbExuS7FxeQwK7XraLckslQKuCp2+iRLiZVVVvCFXT/Tn2ZbbJLLY28k7MZSu&#10;SRpJyeIotPsoOod96tn5N5f91ue9l9vbpJ+Sba/dLORJfHV4ABpImz4g493RmPa7qL+ve/de6Bz5&#10;Ad6bA+NXT2++7ezcl/DNnbBwdRmMgyaWrMhOtosfh8ZCSDU5PLV0kcECD+292soYhNd3UdpA80nl&#10;gDzJPAD/AFcKny6Gnt3yFzD7n857ByLyta+LvW4zrGlfhQcXkc/hjjUF2PoKCpIB1u/jnur5s/zr&#10;+wt77x3L27vD4u/C7ZGcOHg2l1JkP4NubddZqFXSbdnzg/fzORjoWVsnWziSip3fxQwauPYYWK83&#10;i4dJZv0lHePwLUYUJXuY8dT1C/np66Z+5e0exf3G+Xdi2Ta+TrLmz3wvoPEa43BPEgt1+FphFwjQ&#10;tUQRrSVgNbyU6s6P8lb4WrSH7f8A020m4TFoO8YO7N8DcJm02FWWkr3xZnDer/gNov8A2bce1R5U&#10;2wxhNPf/ABaY6/s0U/l1iv8A8G/73GYCQbC+3V/3HO12ng0/hwgenl8dfn0Rb4rYP5IfEn+bNSfD&#10;nI/I3tvtv495frTPb/25jd/5GszywUdZg8jPisZkK2rjlpabJ4ivxj+ulMCTKqEoCxX2X2viWO82&#10;tgtwaCRlKg0DJ4bMD4daA1oCQMkcRWnU9+7V/wC2XvB90KT3otvbXZ9n9x4d1is5ntEWKrLIgkkR&#10;FIYpIrjEmsqSRqNAetlb2NuuYvXvfuvde9+691737r3Xvfuvde9+691737r3Vbv8w74RdFfJPrfe&#10;PZvYOP3PB2H1j1XveXY+6Nubw3BgZMQ9Ji6vNxCfF0FdHh8nGa+kRmFRBIxW6ggew9v222s1rd3z&#10;xg3EcRIJAI7QSBQg4zmlD8+sl/u5e+nPvtjzJs3K/Ls9o3Lm6btai6gntoZhIGdYjR3QyIdDEDQw&#10;Fc06p7/4TS5bL5c/LqfL5fK5SWKbqani/iNfVVaRIn9/bmGKeRo4nc/qZQC1gCTYe02wRxQ3d4kU&#10;SqvhRnAAqat6dZof3n9nZWR9no7KyhhQrfsdCKpJP0vEgVIHkDwzTietqb2KuuTHSX3xWZnHbK3f&#10;kNuRPPuGh2vuCswUMdOKuSbM0uJq58XFHSkEVLyVyIBHb1k2/PtqcssMzJ8YU0880xjo12KGyud7&#10;2a33Jwu3SXcKyknSBG0ihyW/CApOfLj1TH/KZ+RP8xfu3ena+P8Am9sncm08BhNq4St2TLnOqIuu&#10;4qvM1GSjhyMcNZHjqE18kdKSTFd9I5/HsObNd7hPetHcTSvb+CT3x6KNqWgB0JWoJxnrNn73vtv9&#10;2vkXZOULj2J3+2vdwnu5VuhHfm8KxhKpVSzaAW/FivDq8T2KOsEeve/de697917r3v3Xuve/de6/&#10;/9Cyr/hTf/xc/iJ/1D9s/wDQm1P9tb2G93/3LT/mmP8Ajzddfv7rL/cf3k/023/4bjq+H4h9n9cd&#10;b/Bj43Z7f+/NobNw2K6I2FVZDI7j3DisVTUsFNtyj8zO9XVRFihQjSoLFuACePbm0X1nBs9h4tyi&#10;kRDFRX9nEn5AV65+e8PK3MvM3vx7l7fy9sF5e3s2/wB2qJDDJIzEzNSgVTx9eFM8OtZzc+PzH83X&#10;+b1j959N4jLV/QPV+Z2RQZzsb+G1EGCpdk9a1kldVZg1lRHFEMrurLyslBRs3mkUKxVENwTyht2u&#10;pxEul5WUV81jXgzDyPEgYrXGcddRdquLL7nX3NbrY+dryGP3E3aC5aKy1qZWub1Qqx6QSfDgjAM0&#10;gGkGoBLY62s/mX39kPi58ZO3u+8VgKHc+R632xJnKLBZOtkx+Pr6j7qmpI46uqh/ejgRqnUwQhmC&#10;2BBN/Yo3S7ksrNp4lUyalUaq0qzBammcV65I+ynt7b+63ujyb7fXW4SWttul2ImlRQ7oNJYlVOCc&#10;UFcCteqgfidvr+bd/MD6dpPkNhvkZ0r8Yevt11Oc/wBH228N0/Rb9yOcixNfU4lq6uyGXrUrsXiI&#10;8tQzwqrSTTyqnktpK+ye3G83yySJegQ6sEgCtK6guihoDirE5rjHWZfu9sH3Pfu686z+3F77bb5z&#10;VzDZrF9ZNLuLWiRGRFk0Ika6XkMbKxOlVUnTxB6RPxx/mj/K7pj50f7If8+qPZu5Mnlc9jtp7e7S&#10;2bhYtuFMlm6M120M5VUFLHTUVXtfdlJp0v4lqYJZF1XFx7pa7ne202i/krGH0sGABTNAVKjuBJGS&#10;KkEEdHnuV91H2j529g/+CA+73Pe21rDbvcTWFzKZuyJtFxErsWZZ7dq1Goo6g0pjo4n80/8AmjJ8&#10;IqLavVHUu3aLsL5L9nRxNtbbtSJKrGbWxlXWLjaLN5uipGFVXV2TyEghoKIFDM15HPjU3X7pub27&#10;G2tiBMBVmNKIDwweLHyBx5n06hf7pv3U299p935t5v3N9t9r9qJ+omFFed1XW0UTN2qqINUsudI7&#10;R3EUAvaW1P5/ybfou08l2p8cchmMhQU+ZqOg9wbWxONamhdUql29NuPF4VUoMwYR45NE1o5WKtLc&#10;FvZeF5iKiVCacakrqI/5pldKk+gI+0dD3ed3/u8juM/KdrylzNHZRSGMbtDO76iKqZhBJL3x17hV&#10;alQCEzTqnPbu/t+dnfz1ert6dqdXZTpjsjI9obHot7da5SvgyrYDOYTYFNh5psbk4RorcJnIqFK+&#10;ke7HwVKjU1gfZc0kssoknjCSm4jqM4OtAagk0zXzIpSles0ty5e2Dlb7gnNeycp81w75yzHtdy1r&#10;exoY/FilvDIA8Z+CWIsYpBjuQmgrTq03+Zr8q/5nHwFp6LsmDuDoveXV+/uwMzgdn4ak6rSh3JtX&#10;H6DXYegzNRXTVUOXkiomEclRGylnUkryPa68l3q0uYopNx7JNRUqkdO2hpQrXgRTJ6xO+617R/db&#10;+8NNPyvJydzBZc1bft0c1xK1/rhnf4JHjChTGC2QhBoDSuOrBdi/Peg67/ln9Z/Nv5JVtLV5nMdX&#10;YXceZoNs0UONfdm9c3LU0+J23tvHEiCnq8xVoqIpOiNQznhSPZtDuJj2u3up21ztgYALNUgYUUHz&#10;8h1jrv33fbjmT70PM/sX7ZQullDu0kETzsX+ntogpkmnfiVjUkk8SaKMnokPxD75/mc/zLsfuXub&#10;afZewvh38eoM9WYbZdJjuucT2RvHddVQIFqlhyW5XjVKHGSSIKisCiKpmJSFAFYqWwPvO4vOYrtU&#10;iU0+HtDfwrQhzjJqaA8K+U7e8nt991r7r9ztnJG78sbhzp7jtbrJcs95JZW1uHPbVIKku4B0Rk6k&#10;WjOxJFUl2L/Mc+aP8tr5I7Q6p+eB2h3l0H2BCJ9s97bC2dFsvPxY2Orjo66slwePf+F1GU2yZo3y&#10;dCwaSSGSOSGX9yw99due3zlLtxKBQ6QAKrwLIcEmv4WJ9KioPRxyz92j2R+857Zb1zb7AG82H3D2&#10;5qT7Vd3JuYi5UsqiVx4gSehEEvAMGV17eg+/4Uad902W+Pvxe2NsrOxZXZXcO5Ml2VUZHGVCy43N&#10;4Pb2Cx1VtOqimiY/c0tS+dmkA/TwpIuBZ3dZ1uXsfCkrDoL09dWFP2jP7ehJ/dp+3str7j+6m/75&#10;YGHfNltUsgjrR4pZpXWdSD8LL4Sj149Wsfyf+sMf1Z/Lx+OOPo6SKkrd3bSbsTPCKxM+d3pWT5Ws&#10;nkcWMkjRPGCT9LW+g9r9kQCxWYNUSsWHrQnA/Ly6xI++XzXc82/eP9zLmaYvBZ3n0cNfKK2URqAP&#10;IAg/tr59WX+zfrF/pO7hxNZV4zMTbdfFYzd02GyFJgdwV+Mir1xuTlpJ48bU1UXonqqKlq3V5IQ6&#10;iRAV4v7Zmjdo5DCVW40kKxFaGmCfUA+XRjt13DDdWSbiJZdnWZGliRymtAwLqp4KzKCA1MGh8utW&#10;v54/Pz+aR/L+7Q2BsDsftzoTeuJ7AxP94Mbu7b3VMWNp6TGwZqXGZGLI4msklqo56GKIynxysJEP&#10;BB9g+5ud8tpZrd9wJnWPWoCRkMDUD8IoSwIp/Prq593/AO7x91P7xPKvMfMPLPKHMNje7dL4T281&#10;/rLOYg6FJFAUhydOVFDxx1y+Xn8zX+Zvn+p858k/jd1fH0x8SNt0+IpsZ2xvHbOBrd4djCqSKnk3&#10;lQ7d3G082L23kMsHWnWGn9ERXVJITf3uTd76cQzVkjtGIWoUU1fN61rWvwdtPPz617Nfdc+61Yc4&#10;bf7Y+53Nbb37wXTSF9vtppVtrIrUi2eeGgkmSOhcs+WrRVHQvdzfzRvmZR7h+Enxp6HwHWOb7q+T&#10;fTvWW8Mh2Vu6D/JU3BvJamGslh27SGPD4zGUX2pmmd45gQCEUe6rvO4zJFbpMqzFUo1BqZ3ZgF7q&#10;qBgCtK1zXoG8kfdT9k59t99fc/3A3LdbfkblXer22Sytz3GK3IKgzNWR3bUFUArmmonoS/lHT/zj&#10;/ib03uH5HwfLPqLu2i2LQfx7sPraHorC7YpqHBLPEK6t2/WpJWTV1JhoZNVRqNNN4EaRSSNPtddL&#10;vVpGs7XgoSASoqVrQfC1VbJyQFoM06DPtTJ9yz3e51232zl9od52Ke/k8KzvTusk7NKQdKzIQoVp&#10;CKJTWuohSAM9L342/NL5Y/zIfi/gexPivvLqXozurrfceb2z3jtTfmz6zeW29zVxxGNyG16vZ1Y9&#10;V9zgcVk45JXaSZZmSQtGT+2C1jdbrewkWdwqXMVdQoveD8BGoELwYH5/LoP+5/sf7R/dl91tx5a9&#10;2dl3jfuR9ztop9ruLS4W2mhTxHSdbldOmWRCAAFKggBh8VBXH8Rv52HzV332jv8A6y3rsvE91djv&#10;iMttXp7qvr7Y9NiJNxdo0+ZmxpyG59xUskC7f2Jt6mpJKqvqpSq+EqoKswPtDFue6xyxUuDOrqwp&#10;oUd2NNNIBPmKcD8uslveL7jPsfy/yry5zTse+zbJyx40c+4395dGQQ2JiD6IIWB8a6mZhHCi/iqS&#10;CAehl+Tfa/8AP0+N+yqr5I7wznR9X19t+JclvDr/AK927g9zR7MxUs3rlzUdZhKfLVuJo0YCorKe&#10;rmenXkk/q9vyyb1AgmuZnRScMNB01/iUCg9KmvzI6BXtbyj/AHe3uZvkXtjs1lvycx3LaLa8vJpY&#10;DcyAYEemQxpIx+CN41Dn04dWA/Ff5/YH5/8AwI7z3vLiqTa3aGx+uN87Z7T2hSTtNSUGYm2ZlqjH&#10;ZzDtKzTnb+4oIpHpvIS6PDIhvpBKma+a72bdY5QPqEhatK0IKmh/OhqPI/aOsdvdv7vG4fd3+8Fy&#10;JsK3b3fKt/uVrPYXLCjPGLmMPFJTHjQkqHpghlYcaDXi/k8/Kzfnx62z8itkdC9TZ3vL5KdyZXYW&#10;O6v2LjqCp/u5h6TBf3oXNb137nElhp8Vt3EnMw2VpIzNJcagBYlMF7PZ3MoggLSyxoFPEdpbVjiT&#10;kU4LU9xpg9H/AL6HtJsHuNu3trvvuBzfb7D7YbLDdPfXbuvjSNL4Hh21pFQmSaTw2yAQooaeh8/l&#10;J8if56vw02hifkf3BunozJdcz5bF4rO7H2vt7b2XoNs1eVdjQY7OvFh8fmBS1LQmJ6ylqZWiY2LC&#10;6kq5Zt5txE9zOyFyArdhzxCsgFFJ4Yrw416x+9qPbb7g3vZvN37ZcmbVv8XMyxPJDdTzSxvOsY73&#10;iBkeLUtdQjdFDDgDkdWJY/5N/L35j/ETrf5X/DXf/U3VRo9lbtrO2euOxdm1G75ave+1EL5XD4Dc&#10;QkCYylpDSS+MywuXWaPUbgn2olud2vLYXVhOI/D1K60XLKRUgsGxT7K9Y2XPtb7O+y3vHzN7Re9f&#10;L+8btqvrdbC8s7lbcLaznskmhIq5bUtdLChVqYI6An+S5/Me+S3zj313Zhu+cltCpxGw9pYDMYOP&#10;b22KPb88NbksmlPUSVk9Np8sSU9xpbgHn3bar29kvzBcXfiQmAvlVWhDKOKgYofPqQPvvfdn9sPY&#10;XYuRb32/t71bzcLuaOUzTtKCqJVQoPAk+Y6z9ifzO/kJ8pvlvW/DP+XBjtlUv91ZcqnY3yN35i5N&#10;x7dwNPgagUGeyuDwah6Ctw+OyMyU0LyiSTIVRURaIyW91m3O9vLhIduIVC3aaAlgOLGtQE9CBU4y&#10;K4py391j269p/Z2397fvMXN831gj+i2a0kEM0xlGuJJZfiSR0BdgtBClS9WoOmH5z75/mqfy/umT&#10;8hKf5Zdc997RxeVxWJ3rtncPR22Nq1mLmyzypTZbEVeNlnabFfcp4pIdUcsYZWUvyFau/wB82CxN&#10;LuS6ZJNNVWtCRUCj6hQ0ORSnoel3sJsP3TPvEc7r7cS+0W58vbxNFJJbTw7pPcLIIwCY5FkApJp7&#10;lahU0IIGKqv5lfzed7fH3oH4sY3YO0tubu+U3yi6/wBr7ox1PU+WLZe04M+aLFpmZKRZHlrpa7cF&#10;asFJTM4RQrSSakGk2bebprC0KMBcvHqd6Ahc0FBw1NxAIp0U+yX3ONj9x/cL3YuuYd4ubL2n5U3G&#10;eB2Whubgw6n8INSiBYVLSOASahVoxr0KO8+sv5uewekc33LN80Os8x2dtzZ9dvTP9QTdD7RTYznH&#10;Yx8pX7SxW5IW/iUVbSRRNCtcUMcsq30hTf3uZN8t7aW9e9FFTUV01YDzwTor8tNPIevQU2Xmn7nn&#10;MPPVjyUvsjukHKtzeLbQ7iN1uDdjW4jS4khP6ZViQxirVVNK1HRdv+HZ/kV/w0z/ALOh/dzrX/TD&#10;/pU/0Z+L7PI/3a+1+88H8a/hf3er+K6P91avB+dNvbX72v8A6TR4g8b6nwtdBWnh666fhrXFKUp1&#10;JP8AwIPtt/wYH+sf+9Nz/qZ+6vra6k8fVo1eFr0/2dfxU1eVev/Rsr/4U4cZP4h/1EHbBH/JG1Pr&#10;/h7De7/7lx/80x/x5uuv391l/uN7yf6bb/8ADcdOXf38pXrDfn8sTYvdXRGB3NTd34PqjZvaWVxt&#10;RvHc2cxW88VFgYMlu/CQbfyddVYukqjSs9TSeKONIjCyhSWA9lNvtoG1Wm6ozvOUDODkUPEoKdpH&#10;HFBStekPt198Hmrl/wC9PvvJPuBuFq/Ik+73NhG4toIpLZzKUt5TKiLIy6qJJqLFgwJIoejBf8J4&#10;PljtvsDorcnxfylLg8P2B07N/HcKaHG02Kr939eZupYU+TyXhhjfJZfb+UlalqJpWad0dCQAvs32&#10;WZEkmtioBbuU/wAXqK+dOIA8s9R5/eQ+0O58ue4G2+6tpLPNy5va+FJqdpEt7yJe5EqSEjmjAkRV&#10;AQENQ1PV7ve2/eousep96b572r9uY7qvb+Jkrd2Tbqpqauw81GjoIqOTHVUc0eSqqypKRwU4R3lm&#10;ZVUEn2cXsltHbSNdgGHGKVqa4AHma8OsAuQeX+ceaeb9j2HkG2uZebbmYLbiAssgbzYOpBQKtSz1&#10;AVQSTTqo/pv+afuXv9K3a/8AL++CG/8AsPr7adVNixvXO1+2uoOssZUPI1RHQRwSwu1JVVCSmdoY&#10;1ZlDksAb+yFd1uRW227bANJ4V1AA5BOn4a5NDn5dZhc7fdO2z27aDdPvEe/23bbzHdoJPpYkn3G+&#10;daULkgjUoppDMaGmMdUc/LzcPcu6/wCcX0RmO+etNvdTdi1G7+gYqzaO2N4Qb5xkeNhq8fHi647g&#10;pqakjkqaqmsXi0XiPFz7Jb0zvLfNdhRcmSHUFrQZSlK5yMn546zv9nNt5J2j7lfuHZe3/NFzvHLa&#10;2e7Fbie2Nq5cqxdPBZmOlTwavdxoOl/u7Kp3Z/wogoqHeBfI47ZfyCw21MfSVreWFqHrvbyS4qiM&#10;b3Q0gq6h2CAWPHtZcahuOiXvSW8Cmv8AATSn5Ux0QbPaNyL/AHbk9xs1I7m/5ekndlFDqvJqSNUZ&#10;1aQBXrdT9jfrh71prdwMzf8ACjXBFmZiO1us1BZixCL1Ph1VASeAqiwH4HA9gm9/3Ok/56o/+Pp1&#10;2t5NAX+7R3ABaf7qb0/91CTPR6/+FKX/AGTD0j/4mGb/AN0R9mO+/wC5e1/ZL/gXqAv7sP8A6etz&#10;zj/li/8AWXqqr+Y/vfOUX8rL+VjsOlqZ4MHkOv8AJ7syUETskOQrsPiJqTFpVIDomWheoeWIEXVz&#10;f2VeJWPa4So0rCzj7S5U/wAustfuybFYT/ey+9hzBLErX8W4pBGxGUWSQNJp9NYUKfUY62z/AOX3&#10;s3DbB+E/xj2xgYIabG0vT+0MgkcKhUNTncemer5Db6vLXZKRmJ5JPsT7Onh7dbjVU5NfWrH/AIrr&#10;kD94ner3mH3y90913CRmun3q5Qk8aROYkH2BUAHVYv8Awow2PhM98J9pbyq4Ixntjdzbb/g9bpXz&#10;JR7hw+doctQBz6hBVmnp5GA+rQL7Q7/pQ7fLp/UMpSv9FlZj/NB1lP8A3a2/X23++u67LC5+g3DZ&#10;ZxIvlqhkieN/tWrgH0c9UNfMUZ7f/wDKt/ln9mV33U8ez8x3X1HXTTqxWmx2GzQx+0Ykc/qjNFjH&#10;jT8BUAH09kqgJHaF3LSMZVHoAr6gK/INQD5ddAvZQ7fy797b70XK0GhWvYdt3BAPN5I9dwT89UgJ&#10;+ZNetuP+VjvKi3z/AC+/ivmaIpqpuq8Jgq+JGD/bZLAebFVsDEcaklprkfi/sS7GUG2wRI1fDqh+&#10;1Sa9cdvvYbJPsH3ifdmxnrRt3llU8NSS0kU/sboa/k7QfKyu2jhP9lMz/U+B3lT5qSfcJ7bxOZyu&#10;JyO3xjasR0WJ/g8kb0mTbKmEmSW8YiDD629ubmNxMKnbpAsgNTUKain9LHQG9rbj2kg3i+/13tv3&#10;i42VoAIf3fJFHIk2tatJ4oOpPD1YXOqnWuD0B/Nd/mafIr5RyfE3adD8dcNv6lzm+MDkc1mcBmJN&#10;u4+fYIyn8bqWNJUtVVMDPiZFhCC7ll9hlb/epDbpHfAzSmgUxoM0LGp4YAP29dMPcT7ov3XPbX2o&#10;j9394ueZZ+XpILWVIopYhM4u9HhL3LpU0kBavCh6Bj+fNR9mwdgfCCg7vr9o57sz/R9kot61uy6C&#10;toNoV1dJviYMMVQ5J3rIqVqdgrLITc3/AAfbG5i7SSf6xwbsWRqVFPxy04edONPPobf3fk3K78u+&#10;/NxyLb3lvyx+8ENsty6vcootceI6UUtXIIHp1txw9ebF371Dt/YW89o7f3LsrIbR25R1m1cvi6Ws&#10;wVRSU+MomgpnxssZpjDAY10Lpsthb2MVtbe5sYIJ4VaHQuDw4Drjw/MW/cv84bhv+y7xcWu+R3kz&#10;LPG7LKGLtVg4Oqpqamueq7vmX86/g/8AAjcfX21dx9d4/eXdNFhsfQ9d9e9cbMw2U3ptvAlngwlN&#10;FkWpzLtagrZXMdFEGDTEnQlufZXd3G3WEiRwWKvPEo4UUIPKrHFRkgcfPrJD2T9gvff7we2cxbrt&#10;fMcllyO8zveXl7cyR2s0vGUlK0ndQNUrEUXGpq46L98lflD88e4fiR3/AF0/wCi606sz/SfYf8dy&#10;fZ/cu3sbvXB7VrNp5Jq3OJtPH0ksldXUGOc1CUhdHlZQhsSR7Sz3263UEx+iVLQrksGB0+q+RI49&#10;SJ7X+1XsByb7w+3lun3hjunNdvvtn4SWO2zPbSzrcJpi+odgFV3ohkoQoJYV49Ff/wCEzwA6t+UG&#10;k3H98tmgH6XtgMhbj8ce97P/ALm7h/zQj/wydSv/AHoxP9bvauoz9Bc/9Xl6Kh/IOSNv5iPyHdoo&#10;nkTafYnjleNHli19gyLJ4pGBePygANYjUAL+0W0/8lHbP+acv+Bepc/vCCw+7d7ZqGIU3dpUA4P+&#10;JilR508vTrbq7r21Qby6e7S2rk4op6DcHX28MVUxToskLR1mAr4byI4KsiswJB/p7Ft9Es9ndRP8&#10;LIf8HXHPkjc59l5y5U3a1crcW+428ikGhqsqHBHWmh/IxyOTx838wLaYmdsbL8TN2ZSsRGPgmyuE&#10;nOKo6hl/S0i02RnCk8hWNvqfYKWQyR3z1IVtulNPtKH+XDrth9/i3tbmP7uu8aALoc3QIvqI5QJG&#10;H2VRa/MDo4n/AAmVggLfLyqNPAapKjqynSqMUZqVp5H3zJJAk+nyLBJJEjMgOksoJFwPZxsn+511&#10;XiIY/wCZb/D5/l1DH96RI9fZyISN4RS+OmppX/FhUjhUAkA8aE+vVoX88wA/y3u6eASK3aBFwDY/&#10;x2nsRf6H/H2q5g/3GtP+elP8DdYqfcM/8Sa5Fz+G4/6tN0WD+R0T/wANQdlAk2XePyLsCSQv+4hL&#10;6Rew5/p7pY/7g7hT+E/8dPUrffyA/wCC75Zxn6LZv+rh6p5/k673zHWvSn8zffuAeePObV+LWVy2&#10;JmpiyVEGQp6TI/a1Mbrcq1NMwkuORpv7IoNWudUcqxsWFfMVeMV/Kteszfvp7DZ80c9fdZ5e3EKb&#10;G75qjjkDZUozJqU/6YYp8+j3/wDCZjauHbGfKrfTxJNuKXI9d7cSpks89NizBuTKTxxs13Ra6sZG&#10;k/1ZhW/09muyaWv7oFRWOFKH01ltQ+w6F/Z1AP8Aekbtei99peX1cjbFhvJtIwDJWGME/wClUED0&#10;1H162fd99fbH7Q21W7O7E2rg96bVyLQvX7f3Hj6fKYqranfyQNPR1KPDIYnF1uOD7EVza293EYbm&#10;IPFWtD6jz65W7BzFvvK25wb1y5u09ju0VdE0LmORaihoykEVHHrXs/nWfyzu0u6Iup+/PivgRkc/&#10;0ltWHaFX1ZtqKHH5X+7uIycWZ27m9jxB44JMjt2oh0fZLoLxgMl3BBD+5bd4BEtrb/4voCsF4qFF&#10;AQPQDjTI4566M/cc+9FylyM/OHt77tX5j23fbs3C38xLx+NIhimiujQkJMpr4prRqg0BHRVfjt/P&#10;73/17Qp0n8+OlM3uSajopttbg3hi8XJgd4VOP8JoKlt4bEzMVMmVlkpyY55aNlM5YuQS3KaDdJhC&#10;0LqtxbaaUrR6HFGrg4zmjHqWvcj+7x5e5jmbnn7vXPNvbxPIJobaSQS26vXUv093GSYwDlVkB00C&#10;igHVv3+lr+U1/sjf9/Psemv9k/8A7yfxL+5393o/sv8ASF/nf4P/AHG0/wAR/vvq/wCUbx+S3qvo&#10;9XtXXYPoafSjwfEr4ek69dOOnjXT51pTz6wz/qd97v8A1+f6veNvf+vN9No+o8Y6/pOHifVfB9LT&#10;8eqnlxx1/9Kwn/hSzu7am4Nw/FXF4Lc2BzWSxFF2dPlaDE5ahyNVjYq3+7kdG9fDSTTNSLVPTSCP&#10;yaSxQ2+nsMbrJG96qo4LCMVp5VZuux/919s+77dt/u3d3+2XEFrM9iI3kjdFcr45YIWA1aQwrStK&#10;jrYp+BO5drbs+G/xzXB5vCbggh6X2JR5CGgr6LI+B0wFLS1NJX08MkrQOskbxvHKoNwQR7X7HobZ&#10;7GJqEiIBh6eRBH+frmv94Da922j3o9yTuFhPbyHe7tkLoyVHjMyshIFRQggqTihB61Pfl5szdX8n&#10;3+aFtrvTrCgqV6p3nmK7sTb2FpzLDQ5TZu5Kz7btHrdpNbq7UNTVPLTlvWFmj0ABbginilsrspF/&#10;aRkNGT+JT+EmnD8LUoKUHXXj2b3vafvnfdT3TkDmm4X+uFjClnLK1CyXMK6rG94CgZVCvTFVbUTX&#10;qyH+eD3FiPk//Lr6i7a+Pu7Kfd/VtZ2Vtfd3YEWDyFPPW4fA1m381RYobvxFNNNVUK4Pd1VBBUxy&#10;qFp6wIxNlDe1+43MN3DZTJkajjzVtPn9g1D0JIpxHWM33EOS7z2r+8pzhyf7i7O1lzYm2T29oZUI&#10;WSZZomk+nkYBW8W3V2Qqe+OoAqadGG/kw/L/AOKVB8FOueu5+xtg9cb06yj3BSdh7a3PnMTtzIvk&#10;q3P5TKrupWyE9P8AxagzdFUxutQpfQUMJt4wPftrv7Oytmgu7hUmDsSTjUCagg+dAQvypThTqN/v&#10;t+zXu5N7+8zcxry1uG57JurRNZzwRSTJoWJE8DsB8N4mUgoaVqHFdXVLfz57s6z7K/m39K9/bG3L&#10;FuHpR969J4Og7RpKapi2RmshtHI4vHbmO39wVMMNBmqPBVb6KmogZoY7E6iBf2SX8sd1ebk0LAgv&#10;CfyXTU58sGh8x1m793vkXmnln7nfPnt3vu2G255FjuUr2DFTdRJcI7weNCpLxNKoqiOAzYxXHU7+&#10;ZBjM98K/5r2zfmTh6E5/rDevYG1O4sBubBywV+Fz9fQRQYrsDbEdfSST0j5Skp1EngLh50dWUc+1&#10;N1rjvJzHIrymTxYzxFMYHrpyD6VHTX3Zbrb/AHy+6JvnsneXH0/Ndjt9xt0sEoKyQo5MlpPoYBhG&#10;xNNVKIQQetpJP5lPwb/0VUPcc/yR60pNn1+Jp8pDFU7go13KJaiIMmEfa0ckmbG4VqD4GoxC0vnG&#10;kX+vsRfvzbQhLXAEgFSn48CpGnjX/i+HXKFvux+/A5uuOSk9s90feopjGSsLeDQH+1E5Ai8GneJN&#10;QXRn5dapKd54ntT+eP133vnNt5nqHau7u0dj5bE0HZOjAZiDa8OyKTCbc3JnaWuMJwke76Smhr6e&#10;Gcq0cFXGG/r7C8tyk8rXNNKm4jJHp3IePnihJGB11wbkO75T+4XzLyBYbnBvO72W13Mcj2VZojOb&#10;oyzQxMtfFNuzNE7LUM0bU6s4/wCFH+9Nn5n45dH4jD7q25lss3atRkFxuNzWOr637BcIFatNNSVE&#10;0q0oLgeQgKSeCfZtvciPebYEcEgSk0NfJaft6xb/ALs3ZN5svc7nq8vdouYbMbQE1vE6Lr8X4dTA&#10;DVg449Fo+SXx5X5T/wAlX4cbz6lrKDefYPxt2FR57cWzdu11HktzvtStparE7zpZsPSzS5FK7bia&#10;Ks0xiEjKrED6XSMijb7GdGUvFqWSmSAST+QU0J+XUn+2HuOfaT78XvTsnOMMljy5zNuDQw3MyskA&#10;uFZZLZhIwCaJjWPXqoKj8rd/5L/zB2H8h/hz15sdtx4yHtfpHDwdf782rU1sMGYjp8U8sW39wQUE&#10;xjqGxGSxYSNXAbTNA6tpOkE22W5jW2Fo70kjJoSR3KTXUPLzpTypnj1hx99z2Z5g9tvenmTff3bK&#10;3KG+zm7tLgKTGTJQzRFxUeIklSRiqspFc9Vzf8KBvkdRdqz9L/BbpaSXsTsrL72pN7bv27s4rmq6&#10;kroqWpwezNs1EdAZycjkZ8vU1E0B0tBHHE8lg49ot4vIpZoo0cNFFk0z+ocKFpxYAmo49w6yW/u6&#10;/bSblFOd/f3nhV23leCwa1t5rmsSspZZbmdS9OxBGiK2dZZgtaHo+G7/AOWBV74/lMbL+F9dJjaT&#10;tzZOzsTvPA5ISq2Loe6aV63cFfTLUsqXxlfX5esoDIxCASrK3C29qBtco2pIkBFyrmShPmxLFCRX&#10;GaY8wPLrH/ZvvUxbD97/AHz3wt0lfk++vpLeWOlJH2xtMKHTnvRI45aDPaUGT1XR/Ji+dWK+JVZu&#10;r+X/APMOGv6T3Hid45jL9fZPfqvh8VRZTLVBfO7Qy9bXKkVDFW5CM1OMqy4op0kKKwY+0u2bhFaN&#10;OJ3pbFs+XhtwYMPQnJb1+Weslfvt+wd37wQ7V94r2Xkj33aprKOO8S0pJIyRikVxGqVLlUOieOni&#10;oRUgjragpN4bSr6CPKUO6Nu1mNmhFRDkKbNY2eilgZdQmSqiqWgaIrzqDWt7EouLdlBWdCCPUdcm&#10;ptm3e3uGtJ9quUulNCjRuGB9CpWtflTrSr/lcVVE387Lfs0dZRTQSb9+Uk8FVBUwTUtRA1ZvCRam&#10;lqI2MU9NJD61kUlWTkG3sH2+Nx2k1x4jZ8v7J+u4n3r4Zx9xjlpGhkWRbDYgVKkMDotxpYHIYHBB&#10;yDjj0Ln/AAor3xs3M/I/4wxYfc+CzEm3Nk1tRnkxOToskcRE28ppV+/+ymm+2laKFmCPZtIvaxHv&#10;2+fr312Ie7/EwuM92qTH25H7egd/dsbDvdn7ae673m1XEK3N4qxGRGTxD9MB2agNQqQKjFfPrbS6&#10;q3jtLd2xdoVm1dzYDcdNJtPb9Sk2Ey9BlF8EmLpAsjGiqJtCluObWbg8+xdaSRvbW+hwewcDXy65&#10;Ac2bLvGz79vEO7bXcW0ou5gRLG8ZqHbHcB/xXWlh23vOg+P389zM9kfKOkqodn47vXH7jTLZyknq&#10;cfR7NyOHoKXZ278dC8UhqNvYFxrAhQiJo39IYH2DZQyzlpxVkuQ0gArUBqnA49tMedPl13C5P2O4&#10;9xfuAWXLPtRKjb1JsLwmOJgrtcpK7XNu5BxNKMdx7gy5pTrZR+dvy/8AjBlPiL3TtHC94dfbm3Z2&#10;71NvXZ3WO1NoZ6j3ZuffG6NzbZr6TA4fb+BwMtbkq2avqZ0BYIEiQl3IAPs73DdttlsrhIrxWcrg&#10;Cp8+OOA9T5dcw/YL2b907X3i5I3i+5E3G12jZt3trm+uLiJreC1ggnRpZJpZQqKEUE0rVjgCp6qf&#10;/wCE2W5tv4La3yi2Nm8vQYbeCbq2VUHbmVq6egy7o2Ny+MZIaGqkiqJ5ochSvC6IpZHsCASLodnk&#10;jF1duWGh4E0nybL8PXiP2jrLv+862vcdw3f2p3+ws5J9kNlcjxo1Lx11xvl1BUAowYEkAjI4Hogf&#10;8n35FdO/G3589x5/uzd9NsHbm7Id+bRx258tT1S7doM5Ub6qJ6WDcGUhhlp8HT1ejxxz1Bjh8vpZ&#10;x7RWEqW93t1xKaRKrgnjQtSmBmmDU+Xn1kN98322509zfu9cj7fyLsz7hudmbW4eCMr4zRC0UMYY&#10;yQZSvFkSracgHraK+a/z1+OPS3xe7V3tF3BsDPZnJbGz+H2RgNubrw+YzW5dxZzF1GOxNJjKTHVV&#10;TNp81SJJJ2CwwxqWdgLXPr7drR7SRLS6R7h1ooGePnjyHmfIdcpfY77v3uXzz7q8pbCeTNwt7OO/&#10;hkupZreSOKGGJw8jOzqo4LQKCWYmgB6ox/k7dEnpP4WfLz5P9uZDH7Hi7l6r3PtLrWLdNbTYSszG&#10;0cHt7MS5PP08GRkgqKujz2feCOkZATK1NJYG4uRhENlut2aBRbvGmfirk0HmKhQpHHI8us9fvp8/&#10;rz374ezvtZydbSX7bHu0E96YFaVY7iWaMJCSgIVoogxkr8Ida8D1M/4TUb02jg8j8r8DmtzYLD5j&#10;Kt1fXYrHZTK0WPqcpSU8m+IqmbHRVc8T1opZJ4xKIwxTyLf9Q9mOzskd5cGRwuqJAKmldJav7Kj9&#10;vTf95/sW831v7R7jZbVcTWUQvkkdI2dUYi2IDlQQuoA6dVK0NOHVoP8APW3htWi/l7dtbeqtxYSL&#10;P5TKbOpsfhGytCMtVyyZeOdfBjTN95KnhjLXCEBefp7Ub/IhgtEDAv8AUJgceDZp6dYp/cG2bdp/&#10;vG8m7jDts52+KO4Z5fDbw1AjIy9NIyaceOOim/yU+yOvdufyru2cbuLfG08DX4vdXflTkKPMbhxW&#10;NqqWnymGVsdNLTVdVFOqVoUiI6T5Twtzx7as54UtNxWSVVIXNTT4lx+3qYPvy8s8x7l97TlG623Y&#10;by4t5bPaVRo4ZHVikh1gMqkVX8We3z6rx/kA0PX+9sr8yupt97jw2Dou2ekqfaSU+VyVDjaivoc1&#10;NPiq80EddLEKmeljrwxRQzD+lvZXawpLdPazPoWSzdK8Mlk4H18/y6yO/vEZ+YtjtfZPm7YNtnnm&#10;2je2uC0aO6o8QWRNZUHSGKUBNB05fyze3sp/Kf8AnJ2v8ZPlcJNi7K7R+xwEe9cik0O2TlsDkKt9&#10;g75payRfBJtDcWKylRFLVIT9u88Xl0qjkO2N39DdF51KgDRKAPh8wx8yozQj8LauA6T/AHo+TbT7&#10;3fsNyh7qe0VL/fdp1StapQz+HKi/V2rKMi4hkjRlQjvCvoqSK7dFX8hOh6HCHclZ3N1dT4EUzVf8&#10;Wk33tkUX2qoZGnE38T0mMRi9/wCnsTHctvWMSm8j8M+eodcc4fbrn+e+G2Q8k7q24FtPhi1n1aq0&#10;pTRxr1Uz3R/MW3F15/M4+M/S9L2lsKk+LvcnV8G458lWRYr7LJ5TOLWxbdyVFvCapRIaLIVMSCNr&#10;iIm4J54D8u7SndFkhugdvrFwpp0uDVifTHHy6y85I+7Zt3Mn3WvdHnmXlTcH91dk3YwhFMmpI4tJ&#10;mRrcA1ZFJrjUPy6M7/Ml6M+I/bfxc7d3n3pidg0/93Ng5/Obe7Qb+FUe5cFmqLGyVGDqMPuGBo6y&#10;tllr4okSlLyxz6tOg3Htfu8Nk1rNdJo+rUVQrSpbgBQfFXhQ1x6dRb92Tn33h5O91uTtl5AvNwZr&#10;ncIoprEeI0E0bOFlWSE1VQELEvRSlK6hTrRG/wBC/ef+yqf6bf7s7r/0Af6U/wCEfxn7Wt/u5/er&#10;+EeP+OeK3h8X2v8Ak/32nx6/29d+PYZx9d42g6dGjX+HVWuj01Uz136/rxyD/rv/ANRv3paf64f7&#10;o8Tw9S+N4HiV8GvGurv8Ktad2nr/09sKH+Td/LTg8mj4q7PZppWmlkm3H2BUzSSuSWeSao3dLKzM&#10;T+T7KTsm3Gn6JAApQMwH7AQOso5Pvp/efl06vdq9AUUAENooA9AFtwB+zoxvx1+Evxc+JuS3Zl/j&#10;z1JiOs8hvmmxtJuqbE5XcteuWp8RJUzY5JIM5mspTwGmkrJCGiSNm1eonj2pttvtLN2kgio5WhNS&#10;TQGtM/M9Rr7k++fut7vWuz2fuPzhNulvYM7QCSOFTGZAA9DFEjGoUYYkCmKdKX5CfFP49/KvC4Hb&#10;3yB6vwPZeK2vlJczt+DMS5OllxWRnpmo6ielrMPX46sVaimco6GQxsLErcAjd1Y2t5oNxHVl4EEg&#10;54ioIx8uHnx6K/br3a9xfaW+3Dcvbvmq42u8uohHMYwjCRA2oBlkV1NGyDSo8jk9At1b/LM+C/S+&#10;fzm5etfjxtLbmU3PtbK7K3GpyO6cxi87tXNxeHKYXLYLO57J4SupKuMAN5KdmFgQQQPaddm25WVh&#10;b1IrSpJ4ihyTXz/I5GehxzZ96H365426w2vmf3IvLm0tLuO5h7II5Ip4jVJY5YoklRlPCjgeo6A+&#10;m/km/wAt6m3qd6joGlmkFe+Sj2zUbm3JNtGKqeRpf28OciH+3SRrrCZjEAANOnj2z+4rPVmSUxUp&#10;o1dtPStNX56q/Pody/fm+81Lsf7iPuI6p4YTxlghFwVAp/aaONOLadXnWuejOd8/Av4pfI/q7afT&#10;vZfUW3pNh7AqDVbDxW2Yf7pnZk0kK09T/d18GKRKGKtgQLPHoaOawLqWAPtVPtlrPEkQBj01oUNC&#10;K8eIINfMkE1zx6i32/8AvA+7ntnzXu/OnK/OVyOYNxXTdyTn6j6kA1HjCXVrKk1Rqhl4KQMdRMN/&#10;L7+I2I+PNL8WpOncHnOlaPIV+Zptr7jqslmainzmTmaetzdHm6qsOYx2UmlYny000OkHSAFJBbTZ&#10;7FLYWpjJQMWqTRtR4mopQnzpQHgRTp29+8R7w3nuPL7sLznPBzy8axtPCqRAxIKLE0Sr4bxgfhdW&#10;rxNTnoDuov5On8vfpfelJv7bPROPzO48XVR1uFl3rl8puzH4aqhlWaGeiw+TqGxcskTINJqYp7f6&#10;/PtuPZLNGDSvJKAagORT9gC1Hyao+XQ95y++j94znjY5uXt15/lh2yVSsgto47d5FIoQ0iKHAI46&#10;GX9nQp9v/wAtH4Od99g7j7U7d+Pu2N7dgbt+w/vFuXJZfd0Fbk/4XjaTD48Sx47cNFSRilxlDFCg&#10;jjQBIx7el2mxmlaaSNi5/pMB6cAadBLk37z/AL8e33Lu28p8ne4t3Y8u2evwYEjtyqa3aR6F4WY6&#10;nZmNSck9BfS/yaf5Z9Fr8HxU2gNYUMZdy9hVLWQaVVWqd3ylEUcACwHujbLtzcYSPsZh/gI6Fc33&#10;1/vQ3Gnxfdu9x6Q2i8f9Lbip+Z6GPo7+XT8L/jZ2Ae0ukOitv9f77bDZDbz53GZndtW0mHyixrX0&#10;UlBltwZDFyJULEoLGAuLcEe3IdqsYJUmjh/UUEAkk0DCh4k8R0CufPvJe93udy6OU+e+frncdgE6&#10;TCKSO3WkiV0sHjhSQUqcaqfLpC9mfyrfhJ2bvOq7Fl6ol2BvvIGoOT3R1JufcHWmQyf3UglqBWRb&#10;Xr6LHnzygs5SBDIzEsSTf2luNg2+c1CtHmvaRSvDAYMBj+EDo+5X+9l758rbJFy0nNw3DYI6aINw&#10;ghvkTSKLpM6O4oMCrGgAAoOhH+On8v8A+JfxXy1ZubpzqLDYjeuRapbIb9zdVkN1b1qmrLCrYbg3&#10;BVV9XRtVAWl+38PkBOq9zdRabTZWbI8ceqVRQFs0+wABQcnIAPlWnQa9yvvDe7/uzaQbXzrzjPNs&#10;cQUJaRKkFsun4f0YVRW0/h16qeVKDo5Xsz6hXoqnyP8AhH8WvlnSxxd9dPbW3vkael+zodyyQTYv&#10;dePpwS0cNLuPEzUWUMETElIZZJIASTo9oLrbbS7bxJIyJv4lJB/zGnlqBp1LXtn76e6/tBM0nt9z&#10;pd2Fuz6mhBD27nzLQyBo6nzYAN/S6JLQfyNfgnjo2oabH9xrgnuG2wvbu4odumMk6oTjaVIFMTXs&#10;QW59lB5V28uZGmlLVrnw/wDrXXqcrj7+Hv7dOLiW52U7gP8AR/3dAZq+utqmvzp0anpj+XJ8K/j9&#10;FUf6Keg9pbayVZgsvtus3CZcxktyT4jP0M+NzNKucyeSq6+jGQoKqSKQ07wnQxAt7MV2XbgWZoSz&#10;lSpJZjUEUOK6QSDSoA6ibnf7yvvh7ivH/W/3CvLq2SeOZYaRpAJIWDxt4SIqNoZQw1hsipr0E0H8&#10;m/8Alp06usfxV2cfJK80jy7h3/PJJLIxd3eWbdskjlmb8n3o7Jtxp+ieHkzD+QIHQwk++n956UqX&#10;92r3AAAENoAAOAAFuAP2dD38dvgf8TfiduPcm7fj107h+tM/u7FU2F3DXYrNbqr1yOMpKxq+npWo&#10;85nspQ04jq3L6oo0ck2JI49qLfbrS1kEsMVJKUrUk0+05P59R97k+/8A7ve722bXs/uNzpNum3WU&#10;rSQrJFbpodl0FtUUUbmqilGYj5V6z/J74OfF/wCYVBj6bvzqzD7vyGGjaHC7mikqcPurEQPIJXpq&#10;PO4yWnrGo3cXMExlhuSdF+fervbra8OtwyzUpqU0P+UH5VBp5U6b9rPfj3V9mLm4m9vebJ7K3mNZ&#10;YSFkgkNKBmicFdQH4l0t5Vp0ivjZ/La+GPxPyY3F050rt7G7wV5Hi3tuBp90brpTIoQ/w3J5mSpG&#10;IYICuujjgkKswLEEj3S22m0tmElGklH4nNT68MLUetK/Po89zvvN+9vu9anbedeebmXZiADbRUgt&#10;2pnvjiC+JnNJC4qAQAR0kcn/ACy/gxhe/D8sZ+ssZtns3Hbgk39JmYty5LB7Zh3RSsa6fc9Rh0rq&#10;fGxVAmUzzAaadmBZo/r7Sz7Nt6s07syxKdemo0Ag6q0pUUOaA0HClMdHFt96L36vfbwe0EfNMt1y&#10;pJbi0ERhSWYwN2iASaS5FO1eLgYDdazf8lXAdZds/N35M7D7Sxm194bK7J2T2PBWba3RDRVOM3LA&#10;N+zVjNBDUWJmhhl8sckDLLGp1Kw+vsP2lvFNe2EN0gaMpLWvrRaEEUIPoQa+nXUT78m4c0cn+xPt&#10;Vv8Ayrc3Vlvm2X1mVmgLK8B+kC5K+RI0kNVScEHrYa2v/JN/lvbY3lT73oOhqfIT0teuUoMHl9zb&#10;gyu1qapWXzwlcTPXlaumie1oqiSaJhwysOPYiGxWZYlpZWiP4Sw0/wAgG/419vXOPdfvzfea3XZJ&#10;dhufcJ443j8N5Y4IY5ytKH9QJVWI4sgVvMEHoz/fHwF+IXyayWz8t3h0jtvfNVsDCnbmzo56/cWF&#10;x+38GXjdcZQYnbmaxGLSliMSiNTC3jVQq2At7VTbXYzNreAatIXFRQDgBSlBny6ir2/+8J7ye1tr&#10;vVnyHz1c7fFuM/jXJCQyPNLka3kmjkk1GpqQw1E1NT0B4/k6/wAthZ6SqT4sbQiqaCrgrqSog3Fv&#10;6CaCqppFlglR4t2o10kQGxuD+R7YOx7aVdTASrChBZiCD9p6Hf8AwZ/3mzHNC3uxetFIhRgYbQgq&#10;woQQbc8Qft6ELtj+WV8GO8+w8p2t2x8ftu713/mqHEYzJbhyed3pHNUUOCx8GKxUAo6HctJjoBS0&#10;FMkd44UZwoLEnn25JtFhKWZock5oSP5g16DvKH3o/frkLlu05R5Q9xLmx5dgkkdIY4ragaVzJIdT&#10;Qs51OxNGYgVwAOg1m/k0/wAs6eeGpl+KWzWmg/zbDcO/0Uc39UabuWOSx/1QPuo2XbwpUQmh/pN/&#10;hrUfl0J0++t96GOOSFPdy+CNx/RtCf2m3qPyI6yS/wAnD+WpN4tXxW2erQTxVMMkO4t/08sU8DrJ&#10;FIksG7o5FKuoPBsfz70Nk24V/RJr6sxH7CSOqp99L7z0evT7tXpDKVIMNowIIoQQ1uR/Lo0PeXw/&#10;+NfyS2jitk91dR7V33hcBjkxW3ZcnTzR5vb9FFAtPFBhtx0k9PnaKNERSUWo0OygurH2/NttnOkS&#10;PF8AAUgkEAcBUHIHkDUfLqKuQ/eX3O9st4u995G5xu9vvriXxJhGwMUzE1JkhYGJzUnJSoBIUjok&#10;m0/5HX8trambgzg6JbcUtNP9xT0G6N17iyeKjkF9OqiirqNamNL/AKJTIh/IPtIuxWtW8WaaRD5M&#10;wA/4yFP8+p03j7+H3nN4sJNvb3A+nR1oXgt4Y5CP9OUbSfmtD6EdG77l+CfxG+QG2MFtHtjofYm5&#10;8RtbBQbZ2uwx0mJym3MDSqFpMTh8zhp8flaPH0mkGOETGJW503Juok2mwkWJfA06BRaEig8uBoaf&#10;0q9Q5yT7+e8Pt3ul/vHKHP8AuFpeXdwZ5+8SRzSt8UkkUgeNnbzYrqIxXotWO/k4/BWlmxkeX2Lv&#10;feG38NV01Zi9kby7U35ntkUM1GytSiHbc+ZjovFAVFka6WFiCOPaGPlvb0fUS5Gcdo48aFVVhX5E&#10;HqTbn76Pv5Kl01nzBY2W4zoyyXVtYWkN0wb4qzLFqqfMih8616sL/wBFXWn+jz/RJ/cPaX+jD+Cf&#10;3c/uD/Acd/dP+B6dP8M/gf2/2H21/VbRfyeu+v1ezj6W2+n+l8Ffp6fDTHr+2ua8a5rXPWOf9bOZ&#10;/wCsf9cP3/ef1q8fxvq/Ff6jxf4/Frr1eXHhjhjr/9Tf49+691737r3Xvfuvde9+691737r3Xvfu&#10;vde9+691737r3Xvfuvde9+691737r3Xvfuvde9+691737r3Xvfuvde9+691737r3Xvfuvde9+691&#10;737r3Xvfuvda1v8AwpG/5k/8c/8Aj9f+Py7A/wCPZ/4sn/Fq2p/x93/Vv/45f7Vr9hLmT/crafh/&#10;0Tjx4J8P9Lrpx/dmf8rt7j/7gf7hWn9v/a/2k/8AuN/T/i+VOtR6P/gRQ/q/4Ex/8y+/4+3/ADMv&#10;/Fs/5u/19h9vgm+P4D/a/B5fF8uuw8n9lc/6Q/7m/wC43Ef2ny9OvpZfFH/smfof/i7f8yq2T/xf&#10;v+L1/wAWKj/4un/Td/x0/wBq9jnZf+SVY/6T/Pw+Xp8uvmD92v8Ap5/P/wDY/wDJWuv7L+y/tW/s&#10;/wCh/D8ujA+zTqPOve/de697917r3v3Xuve/de697917r3v3Xuve/de697917r3v3Xuv/9k="/>
  <p:tag name="ISPRING_COMPANY_LOGO" val="ISPRING_PRESENTER_PHOTO_0"/>
  <p:tag name="ISPRING_ULTRA_SCORM_COURSE_ID" val="2FD976B9-9E81-4B45-AA53-1EADB8C6019B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OUTPUT_FOLDER" val="G:\RadioGraphics\2016-03 March-April\Gimber 150200"/>
  <p:tag name="ISPRING_PRESENTATION_TITLE" val="rg_150200_ppt [W]"/>
  <p:tag name="ISPRING_PLAYERS_CUSTOMIZATION" val="UEsDBBQAAgAIAExJWEh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BMSVhImrg5mXoDAAAXDAAAJwAAAHVuaXZlcnNhbC9mbGFzaF9wdWJsaXNoaW5nX3NldHRpbmdzLnhtbNVW21LbMBB9z1do1OGxMbRAKeOEoZBMM4UkJemFJ0axNraKLLmWnDR96tf0w/olXVkhl0LB0DLTTiYTe7V79uw1Cg++pJJMIDdCqwbdqm9SAirSXKi4Qd8N20/3KDGWKc6kVtCgSlNy0KyFWTGSwiQDsBZVDUEYZfYz26CJtdl+EEyn07owWe5OtSws4pt6pNMgy8GAspAHmWQz/LGzDAydI1QAwG+q1dysWasREnqkU80LCURwZK6EC4rJtmQmoYFXG7HoMs51ofiRljoneTxq0Cd7h+5zpeOhjkUKyuXENFHoxHafcS4cCyYH4iuQBEScIN2tZ9uUTAW3SYPiY+AMwuA6TAnuY2cO5khjEpSd46dgGWeW+Vfv0MIXa64EXsRniqUiGuIJcQlo0OPhxVHvtH/YPb/40Ho16AxbnsIdNq/P+62zk073zcWw1zsZdvpLKyS/5jsM1smFGIQu8ggW3EIsScbU7ETH+hfCBiw2lGR5DEPdFpivMZMGKPmUQfy2YFLYGeZwE/vuEiA7NBlE9swlqEFtXgBdwnlA5IVZW2Z/Z3eZ/d29tdgD738Z1000Q2YtixKsE8ZbcguDVdGV2lirtWK4dzLSki8ignQEvMtSWGm/waVQbdTcomSMRZAY62EumKREWIw9WhibYmSssGWbt1c1CWLhPAI5HVzLRZSwHAM0q/J52l2PRc0PupCczHRBpLgEYjXB2hUpPiVAVpuRjHOdllKcF0uMFOhxImAK/MDn0QP+ztE5ukgLtHQplmC9h8+F+EpGMNY54gKb4CijXBiPX78XcMaMWYKyK44bg5POceui0z1ufdxwATI+YSq6JzgWHNLMPgY+w9iVRhdSaszmCgRmJmKFgbI+XPBSrUqYlX0nbFIW3RWyBMVyC+TjMfEgwtYUqoCqgBFTRCs5IyzC8TeuhSZCFwYlvlk8tHkQQW9KhCqpxjhB6CznkFdB29x69nx7Z/fF3sv9evDj2/entxrNV2JfMufN78SjWxfpHZa3rNPFKro+rWHgtsjNS6Vcfv/iTumftd5XqUi39XFYqQ9ag0pwvSpavTdVtM78EuyvLMBKFHCDxX5d4g6TIhUW+N9szge0yR/99/gee5w2ecSY/2Q0/puQ/dviCrZ25wqDGy+S7iQVSqSYCLdLF7fP5s72Jt7ibjyq1RBt/TLfrP0EUEsDBBQAAgAIAExJWEiOLrNNuQIAAFMKAAAhAAAAdW5pdmVyc2FsL2ZsYXNoX3NraW5fc2V0dGluZ3MueG1slVbbTuMwEH3nK6ruO2GvZSVTCUpXQmIXBIh3J5kmVh07sp2y/fv1OA6x24ZkM6oUz5zjuXg8KdFbJpZnsxnJJJfqGYxhotCo6XQzll/N08YYKc4zKQwIcy6kqiifLz/9cg9JHHKMJXegpnI2NIPezcI9Uyjex/cFyhAhk1VNxf5eFvI8pdm2ULIR+Who5b4GxZnYWuTFz8VqPeiAM23uDFRRTOtLlGmUWoHWgCH9WKOMsjhNgXeeLtwzkdO7+jj7A9qOaWYc7fozyhCtpgXERb68RhnGC7t7fCoLlI8JBv4aC/36BWUQyukeVLz57TeUQYasm/p/eqRWssCCxpyPD/GdwyXN7fXDqC5QRgmYEDoaPQVfHpfrbQDyr+G9J3hdleSPWNeDgYCHnnJYGtUASbpVa9OlfHtojL0fsNxQri0gVPWgRxv0I210t02s63FP8MZEHoC8oke8St5UsGrjDZ3Ghp6wWt24WRFi33VBhAp2XhmE2Ct75B9b1yNkoOyRz5zl8CD4/gh+aGk53RnfUH+aQfl99FH9rRkEtcuuYt2qs6Kre7y6OvDtFR2mkjksNcbzwirAcyOJ07UxJUdBEUF3rKCGSfEbceneZaNJcmDwvXa6s4hhhsOphnMx2jEdhozL8XZsPwp9au16ZuwMv5pTY2hWVvajpOczz7uau7LOk9MUHJMWD+pObORUUkXVFtSLlHyyHyENTAbL9nINwUkSVIEkp6tM/Canyi+aKgW1tqfGoGubWNfiSlaU3P7MK4M3yGPCgLFlmtJuJyh778pA4VsAqMrKrgHaRWupGm4Yhx1wbw0ULuGhzIi2PTrUbtfmHjYmnBBec9CRASBoST8p+lYJcbHhBOHVxiXjmRMazkanADE01S6z6N53Q7jfORrL3TDD1gvnmFv7Too2tvbjClol/pn8B1BLAwQUAAIACABMSVhIe9LSz04DAAAoCwAAJgAAAHVuaXZlcnNhbC9odG1sX3B1Ymxpc2hpbmdfc2V0dGluZ3MueG1szVbbUtswEH3PV2jU6SMxtEAp44ShEIYMgaQkvfDEKNbGVpEl15ITwlO/ph/WL+nKCrkUmrpM2+lkMrFX2rNnz642Cg9uU0nGkBuhVYNu1TcpARVpLlTcoO8GJxt7lBjLFGdSK2hQpSk5aNbCrBhKYZI+WItbDUEYZfYz26CJtdl+EEwmk7owWe5WtSws4pt6pNMgy8GAspAHmWRT/LHTDAydIVQAwG+q1cytWasREnqkc80LCURwZK6ES4rJU5tKGvhdQxbdxLkuFD/SUuckj4cN+mzv0H3u93ikY5GCcpKYJhqd2e4zzoUjwWRf3AFJQMQJst16sU3JRHCbNCg+Bs4hDB7ClOA+deZgjjRqoOwMPwXLOLPMv/qAFm6tuTd4E58qlopogCvE5d+gx4Pro+557/Di6vpD602/PWh5Cr/wOb3qtS477Yuz60G32xm0ewsvJL8SOwxWyYWYhC7yCObcQqxIxtS0o2P9A2EDFvtJsjyGgT4RqNeISQOUfMogflswKewUNdzEtrsByA5NBpG9dAI1qM0LoAs4D4i8ULWF+ju7C/V391ZyD3z8RV6P0QyZtSxKsE6Yb8ktDJZN99tGWq0Uw72ToZZ8ntEIVZaYzGEumKREWEwumq9aJ4E9ERL1d75b9ZGyD7KLEpYjZbNsnwnpuiZqftCF5GSqCyLFDRCrCVajSPEpAbLcXmSU67S0SmYsMVJwIGMBE+AHXhkP+LNAVxgiLdDTiSbB+gifC3FHhjDSOeICG+PZRLswHr/+W8AZM2YByu45Pu932set6/bFcevjc5cg42Omot8ExxJCmtm/gc8wd6UxhJQa1VyCQGUiVhgo68MFL7dVSbNy7ISNy6K7QpagWG6BfDwmLkTYWkIVUBUwYopoJaeERXigjWuhsdCFQYtvFg9tnkTQuxKhSqoxTmQMlnPIq6Btbr14ub2z+2rv9X49+Pbl68Zap9mQ60nmovkpd7R2NP7Cc82AnA+Xh6c1DNzZfnxMlOPs30yJ3mXrfRWNL1ofB5Uq2+pXgutW2dU9q7Lr0o+13tJIq0QBZ1LsByBOJSlSYYH/yXZ7QuHX/z/4tvhDhf+LWaxt3/83Cf82v8qs3F3C4NELWQ3tq7fbZu07UEsDBBQAAgAIAExJWEh7123PhQEAAP8FAAAfAAAAdW5pdmVyc2FsL2h0bWxfc2tpbl9zZXR0aW5ncy5qc42Uy27CMBBF93xF5G4rRJ+h3aFCpUosKrW7qgsnDCHCsS3bSUkR/17GvOzEKXg28dXJHc9Y43Uv2i6Skug5Wttvu3/391YD1Iwq4drXWYdeoE40y2fwmRfAcg6kgVSIzCnTcNQ3JyTkTLh1TeoP9NWOIRFHM0eUAQsV0HRAqwLaTyjJKiT+Hv7uOWXtSnIanZTGCN5PBTfATZ8LVVDLkKtXu9wKG7CoQJ1B5zQFzzS2q4s8OT7EGC6XikJSXk9FJvoJTZeZEiWfdeVf1BLU9sqXO2DwFL9MPDuWa/NmoGgmngwxukmpQGvY532cYARhRhNgju/Arn9Qz7hdUIOucp2bAz26wXBpSTNodWk4wvAxvvVqdTPGaHMGVmZH3N1ieASjNaiW1fgewwOFLOUFFyiVyLAjLbTd8yPKBJ3lPNunHmAEOTws2nZ171SoPf6YeCMkGiO0CIxp0fVyXDD2Jji4upF1Gpp5FhJDeUVAk6GfGy/k4TSm+Yzg/iv6PvN4Vn5pvc0fUEsDBBQAAgAIAExJWEiWUXBaugAAAKMBAAAaAAAAdW5pdmVyc2FsL2kxOG5fcHJlc2V0cy54bWydkLEKwjAQhvc+Rbjdxm6lJHET3Bx0lpqmGmkvJZdYH9+UinSRgkMg//F9P8mJ3avv2NN4sg4lFPkWmEHtGos3CefTflMCo1BjU3cOjQR0wHYqE7Yo8egNmUAsVSBJuIcwVJyP45hbGnxqINfFkIop167n6fQO+WTyYVZhdiv7l/2ZgcoyxsQ12i4cUKV7SjPCyGsJk3PRmFtsHfBfgFkDWr8CPIYVwMcFIPj3xVPSkUL6ZgqCL5arsjdQSwMEFAACAAgATElYSJQTsyJpAAAAbgAAABwAAAB1bml2ZXJzYWwvbG9jYWxfc2V0dGluZ3MueG1sDcwxDoMwDEDRnVNY3int1oHAxlaW0gNYxEWRHBuRgOD2ZPvD02/7MwocvKVg6vD1eCKwzuaDLg5/01C/EVIm9SSm7FANoe+qVmwm+XLOBSZYhS7eJo4lMo8Uixx2EajhU17/wB6brroBUEsDBBQAAgAIAICKy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TElYSDXb2a1oAQAA8wIAACkAAAB1bml2ZXJzYWwvc2tpbl9jdXN0b21pemF0aW9uX3NldHRpbmdzLnhtbI1S22obMRB9z1eI/IAljW4LW4OuxZCHQhPyvPWqYYmjLSuFhKKPrzatcdy6tJqnmXPmDDM6fX6ckn3OZX6avg9lmtPnWMqUHvL2CqF+Px/m5dMScyx5c6rcT2mcX3bp67zWWjWXIY3DMtoVzVuMwttDSmrlVMuYYRRJ5qlXyHluG9aB68A2zFFi+81vEj91l7iPqVxW7Tdn6J8Nu5TjUnZpjK9bOGe/h843+LgM49R4eSvYGvU4tTq2BmKES+4r1QAgkOWOOFyl7KQmyGPGMVSjKFBAhHPSiUok5dCy0ImmwnwnEJOMUVepp60baW0ctVVCR4hu07zqbA3BSIwRIQSYq1xAMBg1NjQNDWo9IDgwIKo2mihAwQYTWPXOC8uRol5gXJkxgPHpuKft3p/rVP3vdY7n/IfgxS+4iK7e2lwwV79/XpZGvo1P3w5DiejLkONu/HAd7m5urn958s2/R8Zq1LbxX339A1BLAwQUAAIACABMSVhIQgz3i+ETAACMKQAAFwAAAHVuaXZlcnNhbC91bml2ZXJzYWwucG5n7VprVFPXto71UTU+jnoM1CIUrVAtghERAkjUSrEFxdYqjbyUxGClBEMKAfKiiiJFCYiKgUBaPV7qERIg1SQGgi8ISB7VVgKGJNVAdjWQCJGEkNfdwd6jd4xz/5xxf/IjI2Otvb4551pzzm/OMdYq2bM7ZuH8FfMhEMjCz3bu+BICmeUBgcwkzZ0Dznivz64D/2YQvozZDmHLvJ6Dg1np23Ztg0Ca6VD7odngeN6xnSgCBLLonvs3Q5z1MwYCWev72Y5tX+WljKja6JiEfsMh14nBwcF/nD49qxvjx/1g24dfr9pWHgYpKbw979waTHfF0FzG3Hd3TsysQRhH7t1Dpbdf/+f1ScOpun/qKwKl3yWM0J+o9j6a3Jcjf59z0Tqp56RSrENVHNHEs9Issrk/HQK5fXailyfKOQfXObGWpA25ct/f5j9a+Ghxr5WY1HVWeHYGpFDZlLh1AVrikBoEB4frPil7tAQrKoGmUsYfm8tAASOXok/AO5nVGc+2/8Mfo54AkC5B20wI5Fji/dloySeEzKTT350MtYfNgkAG3sXf8TT9GukX+I+PW0etACsrC5zFlfIPnsk/4r3M49FydZ8KPJkB7/9ZV8QHh8S7nujAWhWhC/HsHfDjPPQZwXegocBpKKjF/wxc96h/SzFzdSBoTO2Gzkux6Rav7LIp4LN2BM2m1KQ4JhXt1HGHkeZ6v92mMjpzSuG6NTIDYtALPwMCMdynodUkY1tCVtt4bzttpuOBpyn7LSHIEJq1JzXF8cyjPW+81khOf3/5KWLQ/14j8G/+ADnWBJ0XIeDAdYffkk2QxPhQXknpW8igJeo5RcWDyYtMQs8xXPGsH5CO5/GuJ0K4rj1ECJQT7oNhwV8WH2Lqec9tJu7EnbWmUi+ug2yoB1eGfp/WptnZ1LW5xGPe4pJFJUs6LwGsf51KSa7Mkd25d4zksXRO2RcHzZXK4MUO6qkrRWfHVYsun4DHR7zRQGfE0hDaL55tS7t/rTuToLFvMRZ9zWvfrx4qJ25NCs5/N1q9ED422hgvqlOk1AN1TLnAeMH1e4MGqj2XvxZw/c4lLULEJEEghRH4kSRb4MnWmg8q/ngUPTmr1Mf5slgTUEC3CfdT7z97hBi/4hmU+dTxe+WeV4+oFVhZOpsEe643GrssXbe65FZOKmeA6KBGUOU62+g5xLgjtJLQlS8DCEyGF1Jj48Hq3ziazdhbarwSYGj5tUByORIObrEjmdrqy+pZhUs+mLIOKo/1A6qj9aOPdQicbGg/cLXjJHmh3/yhW8AkJ7WqqJ7cuHEZpPdguY2j5MBX0XTOKvIW/6PM6uFQYOMMX8Wxsyi9ln/hTSjxc2XrX3L5ny84goWVNkNnoroOf3+pY3DNw6ee0N3SWx8k+4sTfRKiZM0EXHOUmkmKklHG0nFyII3oiizrQsgyuXtqGcpnEz+QongGEqWBoAxH9BbYGQOWn/gb6P7Z3oAs2JJM59ahByNl0hX5SyllwEXl2A0phpZffDscoS5qHKAORCl1XtmsAVHUxWES24RTMr6tcTQosUIEh0Em28NbZW/7AjOjbvZvXds3lDbVJ22VusLgnN2pG1GDh+9cmq2e3DyBwtTVoD4ywNTi7o8fL1s1xieUcT2lo6ZRe1q3/T0BLQqpwMEU/VQci9JIR7B6MvMjrSQzQyuXoCWbCRrU+fQadEC3A8xU7EPyi8gxAZmJBOAy51gOQxzCAyLjKcm9x44dbaEn8eLKakwPcvtpkpCuwTBCcraKAJ5PfrS5ckRhk4U8EK0W92hLrE+Gqr04KFxEHcnMQqsfgOwiWwKS6B+7kyJK5qK2dhDWV7fwa9CSNEM1iteOwX7BF81vqwnYk34ovDITIHBZqDD5jeqJ8u7j37ETnZLLJFUqjtWBh93Ur7Lz86QaBedOwPHg/hjzFm4dgG+ha7fn+1nk+BZHXFQVZYjA/SDVUmOqczQCmwiGPEHm3Ts4HT4O0kXNdnkFK3V5esUHwIW8cnn0zWQOylAlBwqkVGy2Q+ckyATxZoQPh2CfxOTSXTl1b9JQHAeLRe1ohDbXM1G/drb+kyzFPK3KVHSMCxhzX/46DDsPOvDkEA6P4EkxtmH/SiRgDLaGQR8xmImwR1Z7wLn0MpuM0mvq0aZ+0nFLk1OmbOSS4hj5XvUpd1hyqaMXcUMe5629Zrxe8qnessNMW7BJQBGZ+xPeuZNUjDCTmQwi1stSaWMbu7oz+xMM7UKsUHzBhq1JZLxlpGRSVpgzOn4+GPr8aw9yVRyM0m/gT0SEoiBYPL8m4G8E5bXovLILSmJpjyDTTylPi6B5e6j1cOyh6tnZUUjOA7mXpQ1X0+0grPSvY04eWMlLTLdc2mgKy1Via6wDA1m1e22SYQOLYRTki+/GGdojnMNImrelSt9y6qLAhUcKGaYehW5iUalKG275OlX8Ju3yJA3GgL71s1hpYw/GvFZDBRl+paIM+cjvH+u4G+RWzCESOfT+rWOa9R+a8FFIbmCdCZhcR/bzSX8aYUumBaTB+oLFlHSa/h2E7VLCE/l6Jl3ZGJyqH86oTSpmxrN7RqsHTdz2eV76YbZWUnQ+JxvM1vEDkrhCVLqKhusR6weZOrtONdeaJMrS9eW3CuSjl0x8IKMtpUqVI3GUAZZw+Rt2R/tDOwPYu9cvVXZfhtvoe6GavcHK5GVrsL51HZmwIrQDYR/PHDXh2feYmoAwRbfYao8zRED77AyHdMQa7AMk9WpmlzPQAMFK0vGNqmebARbn4SQaIu7OFcQ7k6SXI20SLVMrOx7lI88fMjN7igrHqwe1CHnkzZwlNOYwibLAlMPI3K8fIVAFOGuejHL5DshF7SkKr4yyUAVZFqL4MNXmtboSjdFwOSCdyPK9QNZSR19X5LzhVu8IVOFhXxi3PMMf+ktAIPdIDUWMv5OLw37vyd3Z+l1LJqwUKKu1YZqrlS2XJHfxsBquI9waxmJ1pxHZCeZaitSZ1nZRADNZkyqH05/FgFsBeYpTKT+sJFTaMKkxXE6kyIsoW8NrFEsV63mAyRqsHDIGo7qAA1JtWJ02HAxVXmchgnWFgeqTWxsVGyr1kbwh6jLYWLo5WPxgsBqAY8Y8FZxdzjq01CtLs4U9QI1kKfLf7KGaMbcp8BW7NmC4ZeKAB2c1lBtgZjMCPNNtOb4TS/1L1bonyRtRL3XLLUB1khZd2A1P/955qduqvns8UqH7qcl0S/ovv+4IRu2IyvVlJWiATB2X3gW6bfLBRAhX9LnjEYDQbmdniaIEdQrRCW31Z17VHFRZsPHLI8+2mhlNr27Fs7tv4Ievyt8SNm8+t1zTtsYeZlpnadUeuhBt3tt6oHa2ath4NR6mlY/Pp5hrMo51K67WFv1obT5dPxmO/SIKKXoZvlukMLXlZbzh+Ie7YZUoCfD4hUpC3yJx7C9ZULLQxC4OAJvDHgqwT5ORmsPSbsrqCe0cftOdXK4tOlEyW/9x77L5upv7wPT93D/gw1XDamnTg5F575Ys6c89fh+vcwpYcN03b6Nag596QnJ/OkhFoA3tMvuRrWm3W284+SMIU2Dxt+2dZxTW9eOdrb+/lbs/IMYXndRVBetq54E9yhxr24z6yx1r69X9YIdnf0PvkR0YX1b5BqitqLB+4iq1XvcTMWLgSdafobqrkje5tVfa+tvtiDlnBKr/q7/7jxvDNKftU/QZRIgpsvlfR+sb6In2XuFWHRabtKEzcpNb6LGLU82pu2/6I2CqK3ULv43iHumDdw5ohuugnW8Mxs2An4FbQoXAcbdU4OziqIk/loPqbqNLQBBkazSoBwJZ55YL2eM+CUjhD25zIF+55UN+XBXoHix3C4P8fHoaMg2ZhkxDpiHTkGnINGQaMg2ZhkxDpiHTkGnINGQaMg2Zhvz/Q8Y601kUs/te/4/m/1zIz/yXz+tZogKLipja5jArOWqySZqgsaktKUxmgiwIYJhUWxaBS3cnKqjCHIV+FeDTPvmYwz7goxP1Y29qRmw5FSaabHz0Mf5pZXxU/vgJH/tBUkvQPlko0EaKBJH2LB+afbSUAhdUjB/yVhrgnGyWInOEVELeFZRvV9wKD2w1ySKUy8jPs9VCMeGXi4L6ieJXfcQ9redNINwQn8Kk/JDTFTvOZTm+tfETBHKcMrGcM7K3HULLScpL7tklI1ny9ssd7DPDtnNBf8QiFoNn4hzs6OKpCzKEF/lrhGLRk0xC7FgI9YFHHacMKqwsSB72lr9AjrLPxKq3jX4pmwmB8JH5PBNuIT4jl065odT1Dma0kYbpvoEBdSbVO6vFfStJ46/XBVlRdtXkU9iIt+soT9rYfevlNarrOL+pL9PklStOGbmZv0iIBhda1mZVtA9puMd+Ec65rtrM+wjp3UyyK5Z6wISZdfcMfeBcva6q3T5kdlb1rXwflBzPs0MXEHMVB0H9+4falQPJJzJOQ0tVm2OQLqs8lfLyzrucqMk/r8QEDRPdivp3LYOlEb9177bVoiYpQ+6tVyYXP8bVJJqdNmMW595VZwb+aViVurdvSx04Par1cU08ZrnsAK32oatW4zTzlLYoDHEY/KaNNIMWNc+AFNrGBlyJqtgbQpjb6gDNTKlr3UeBAbnKHYFjqa5JBa1Wej3LKSIBd7OopposXA8gd2gHVpJAo8NoLpumfZ630JZydMou0SbXCCblVeQDYRtg9nH8GePSZKKCHYP+SGtqBmM86npDI9ZHSMSlpwrW07yzSF2GAw25ysgPgXNiPhUng9NX+wD4QW3tQJ2+qp2jgLdoyFEZ0pyaK+Kk0od252z8oWal39Kl2LGOJyr/Me1SvX2UThuYU6hqThDbxHFmROXtX//e+XpbFawbmsblgTlHsd/XnjRc6558/pMDs/6ikmvu9lIgTYYxFD8VTdyyX5jpvZEb+JJ7KgnJYwfRK5XcU5IGfVvRKUkSnUDASQtKxM6/NO/7xg9qU1E6ryGoeNAjjZaVjLU5esSQz2/omaCHIZDblImX9xbz9EUZGOyd90vm6wG/wIaMy0WF+ekTO76X3GJdya/IoSRsvSnF7PpFbflSmNHyJNNUzogUWQeu8TfwjJLN+QMo464kxKfnBSKArUIPktDEXbIl7iBy3/7pwninWec2VQZRRb65szNBV4468WTonqP7y5bQHaOnX2/95d9dETt0/KZa4rJBo5D/N9rEPR+R1R7ADwZgXaajzhVL/TBeis+rniRXgqFQ3BBMt8LxvrpwmYOu2FD3ceBbSrFj0nYhpQHJLkckyKfCvb8b2SQ+dfJ1CC8Whty9gR2pjMbFbeoq/VFASbZj8V5im4Sayw38GVAt4s6p7rAQ2ipJPOknG/MbELxIUWsfeV2gF+A51+9nTC9xewOo8L6hmrnaHXOS4XUP1/HkQepL/aqgKXWC3w21S+uHyxZCIAPFqhVPD9Rjqe89DaD6L8C0/CmLuK+40UOOKh18PMkuKllqDVZivScfjhNyFRgwPn0ZTEukIVK2F3+IwsSTt5Ec+NMDIvXm+yddeGZsVgZICmBKS0ahlAfke+m5PPFUllZ1IRvIppUa6bEXqoWvU/upNFQzwF7GrkBpBBugf8JLNfnNubAn4vF9up9mj7WeY4XI7Tvvj9K+4ncaqqciOpiOVqvq6MGETJ02R1g7HvMqWG+s8SRQWOFvH68OSnuR+VGMqZdpFwi3vKaTLvLew723y5Gm0VFnc8RmCOSYDxXMsyzFPEUXM7HPW7tdUv18oj06qWVrimYG/vmKkfOqEBQI3In1Fk/KTkhC8IeoJTSD8NMLWqhYvtxjrK1Z6AdMMYveJWlynuhD0a5p2evOgmkjzAxsrssQjY6NkoONhvYpdUg11TYycuDplwwCVJmcdMnnmy7J8YjKG7HmnE3Kjla0L+G5sCe+P5nuDh5MLyFFcVrMb4rqrMgr11dmLDFdWW3i04PSkDFJXZb7hoLIHUlfD98suVFWO3+B9b8YJ8nOSEts9F/OXeHZ268iTpEHlTz5vJ7uPHm6InpEEE2F9Qjie9fqAe7XMiCdcqGd1YKr6jCTqTA1/YbQG/TT4u78lZwYauQqFou4ctCcvyBGEM/+zEkl3ykwc50fdSVpNv9yhhw0SEojbvFeNcVoooPLFm28Fm09TreiLjGKqYb0KTLMGGSWcYWa1xlsncrgk4m814RocFg0mpTSWLvi2V3aPcMo6N0zXzVb+3/cWwmBZ+UgXkuIXflJl8Qgeh0tgIqoUbHfw/UbwsHVAy1EdX46aWXgGrcJDWOwitaQww54SVyUTLknkJIoex10YcthG4U241Sc109VMhx/nzCjCaxk18faP4k0i31P/Zui8xwswmA9uqvHEheCVIZ7LPahtbbNUfzNA+Yqoe1EdILSq7K93Rvrlg8YexfzjlgmQK/jHpKMbTzKVH2yvlepyo1/fo6Fzl8LgN3EAMt1v2BwTd8Ws7u2mM7r717X3tVPbmbEplyjGXgzDmveFltgG+HxMkoSKzTwJtLA9YF03khjlyLPwvfRv+C/vLW/IbY0jto7iHD6HmYp7F49f9XrgUljKh9Dyesx/pFX5sEEyzRHG8pIeAHqZ1d6rMmCb0i6FdX6+PY58SuvoLDUlR7PBCn7aItSrr0LgeQxFd+MEEsyFMUW5wRn9OepFmfDv+mK/nrO557J23nr7vupVOuQ+VN3W1Tsfus3rkideuv3+iPHmd5KcsP4+wu262r45VYx0tncttp9VfpF+F1Ju3a77jpHVDDe4ZH6bai7xdoZuhM5QTO9eOyawX2SejJnRYz7lSXks+jdO9jbDx7/b1BLAwQUAAIACABMSVhIcM/Kxk0AAABrAAAAGwAAAHVuaXZlcnNhbC91bml2ZXJzYWwucG5nLnhtbLOxr8jNUShLLSrOzM+zVTLUM1Cyt+PlsikoSi3LTC1XqACKGekZQICSQqWtkhkStzwzpSQDqMLAyBghmJGamZ5RYqtkbmYOF9QHmgkAUEsBAgAAFAACAAgATElYSFp/uZk6BAAA4Q4AAB0AAAAAAAAAAQAAAAAAAAAAAHVuaXZlcnNhbC9jb21tb25fbWVzc2FnZXMubG5nUEsBAgAAFAACAAgATElYSJq4OZl6AwAAFwwAACcAAAAAAAAAAQAAAAAAdQQAAHVuaXZlcnNhbC9mbGFzaF9wdWJsaXNoaW5nX3NldHRpbmdzLnhtbFBLAQIAABQAAgAIAExJWEiOLrNNuQIAAFMKAAAhAAAAAAAAAAEAAAAAADQIAAB1bml2ZXJzYWwvZmxhc2hfc2tpbl9zZXR0aW5ncy54bWxQSwECAAAUAAIACABMSVhIe9LSz04DAAAoCwAAJgAAAAAAAAABAAAAAAAsCwAAdW5pdmVyc2FsL2h0bWxfcHVibGlzaGluZ19zZXR0aW5ncy54bWxQSwECAAAUAAIACABMSVhIe9dtz4UBAAD/BQAAHwAAAAAAAAABAAAAAAC+DgAAdW5pdmVyc2FsL2h0bWxfc2tpbl9zZXR0aW5ncy5qc1BLAQIAABQAAgAIAExJWEiWUXBaugAAAKMBAAAaAAAAAAAAAAEAAAAAAIAQAAB1bml2ZXJzYWwvaTE4bl9wcmVzZXRzLnhtbFBLAQIAABQAAgAIAExJWEiUE7MiaQAAAG4AAAAcAAAAAAAAAAEAAAAAAHIRAAB1bml2ZXJzYWwvbG9jYWxfc2V0dGluZ3MueG1sUEsBAgAAFAACAAgAgIrIRook4qj6AgAAsAgAABQAAAAAAAAAAQAAAAAAFRIAAHVuaXZlcnNhbC9wbGF5ZXIueG1sUEsBAgAAFAACAAgATElYSDXb2a1oAQAA8wIAACkAAAAAAAAAAQAAAAAAQRUAAHVuaXZlcnNhbC9za2luX2N1c3RvbWl6YXRpb25fc2V0dGluZ3MueG1sUEsBAgAAFAACAAgATElYSEIM94vhEwAAjCkAABcAAAAAAAAAAAAAAAAA8BYAAHVuaXZlcnNhbC91bml2ZXJzYWwucG5nUEsBAgAAFAACAAgATElYSHDPysZNAAAAawAAABsAAAAAAAAAAQAAAAAABisAAHVuaXZlcnNhbC91bml2ZXJzYWwucG5nLnhtbFBLBQYAAAAACwALAEkDAACMKwAAAAA="/>
  <p:tag name="ISPRING_RESOURCE_PATHS_HASH_PRESENTER" val="ecf6fc3664c638a2c28c8c653b851cb3652f3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BJ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BJ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BJ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25620</TotalTime>
  <Words>1560</Words>
  <Application>Microsoft Macintosh PowerPoint</Application>
  <PresentationFormat>Экран (4:3)</PresentationFormat>
  <Paragraphs>210</Paragraphs>
  <Slides>24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tahoma</vt:lpstr>
      <vt:lpstr>Office Theme</vt:lpstr>
      <vt:lpstr>Презентация PowerPoint</vt:lpstr>
      <vt:lpstr>Артефакт: акустическая тень</vt:lpstr>
      <vt:lpstr>Артефакт:  акустическая тень</vt:lpstr>
      <vt:lpstr>Артефакт: неоднородная акустическая тень</vt:lpstr>
      <vt:lpstr>Компенсация усиления по времени</vt:lpstr>
      <vt:lpstr>Артефакт: реверберация</vt:lpstr>
      <vt:lpstr>Артефакт: реверберация</vt:lpstr>
      <vt:lpstr>Разница артефактов хвоста кометы и артефакта ring down («занавеса»)</vt:lpstr>
      <vt:lpstr>Артефакт хвоста кометы</vt:lpstr>
      <vt:lpstr>Презентация PowerPoint</vt:lpstr>
      <vt:lpstr>Артефакт: зеркальное отражение</vt:lpstr>
      <vt:lpstr>Презентация PowerPoint</vt:lpstr>
      <vt:lpstr>Артефакты в режиме ЦДК</vt:lpstr>
      <vt:lpstr>Артефакт: сдавление датчиком</vt:lpstr>
      <vt:lpstr>Артефакт: движение</vt:lpstr>
      <vt:lpstr>Артефакт «blooming»</vt:lpstr>
      <vt:lpstr>Артефакт: зеркальное отражение</vt:lpstr>
      <vt:lpstr>Артефакт: блуминг эффект</vt:lpstr>
      <vt:lpstr>Презентация PowerPoint</vt:lpstr>
      <vt:lpstr>Артефакт: мерцание</vt:lpstr>
      <vt:lpstr>Выводы</vt:lpstr>
      <vt:lpstr>Литература</vt:lpstr>
      <vt:lpstr>Публикации</vt:lpstr>
      <vt:lpstr>Презентация PowerPoint</vt:lpstr>
    </vt:vector>
  </TitlesOfParts>
  <Company>UAHN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rg_150200_ppt [W]</dc:title>
  <dc:creator>Taljanovic, Mihra S.</dc:creator>
  <cp:lastModifiedBy>annagermanovna1897@gmail.com</cp:lastModifiedBy>
  <cp:revision>525</cp:revision>
  <dcterms:created xsi:type="dcterms:W3CDTF">2015-05-04T13:39:11Z</dcterms:created>
  <dcterms:modified xsi:type="dcterms:W3CDTF">2023-05-15T04:14:10Z</dcterms:modified>
</cp:coreProperties>
</file>