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75" r:id="rId3"/>
    <p:sldId id="257" r:id="rId4"/>
    <p:sldId id="280" r:id="rId5"/>
    <p:sldId id="281" r:id="rId6"/>
    <p:sldId id="258" r:id="rId7"/>
    <p:sldId id="259" r:id="rId8"/>
    <p:sldId id="285" r:id="rId9"/>
    <p:sldId id="278" r:id="rId10"/>
    <p:sldId id="260" r:id="rId11"/>
    <p:sldId id="277" r:id="rId12"/>
    <p:sldId id="274" r:id="rId13"/>
    <p:sldId id="276" r:id="rId14"/>
    <p:sldId id="261" r:id="rId15"/>
    <p:sldId id="273" r:id="rId16"/>
    <p:sldId id="264" r:id="rId17"/>
    <p:sldId id="263" r:id="rId18"/>
    <p:sldId id="267" r:id="rId19"/>
    <p:sldId id="262" r:id="rId20"/>
    <p:sldId id="271" r:id="rId21"/>
    <p:sldId id="272" r:id="rId22"/>
    <p:sldId id="266" r:id="rId23"/>
    <p:sldId id="270" r:id="rId24"/>
    <p:sldId id="279" r:id="rId25"/>
    <p:sldId id="269" r:id="rId26"/>
    <p:sldId id="282" r:id="rId27"/>
    <p:sldId id="283" r:id="rId28"/>
    <p:sldId id="286" r:id="rId29"/>
    <p:sldId id="284" r:id="rId30"/>
  </p:sldIdLst>
  <p:sldSz cx="9144000" cy="6858000" type="screen4x3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123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Лист1!$A$2:$A$6</c:f>
              <c:strCache>
                <c:ptCount val="4"/>
                <c:pt idx="0">
                  <c:v>Доктора наук,       5чел</c:v>
                </c:pt>
                <c:pt idx="1">
                  <c:v>Доценты,   7 чел.</c:v>
                </c:pt>
                <c:pt idx="2">
                  <c:v>Препода-ватели,            5 чел</c:v>
                </c:pt>
                <c:pt idx="3">
                  <c:v>Ассис- тенты,         7 чел.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0.17</c:v>
                </c:pt>
                <c:pt idx="1">
                  <c:v>0.3000000000000001</c:v>
                </c:pt>
                <c:pt idx="2">
                  <c:v>0.22000000000000006</c:v>
                </c:pt>
                <c:pt idx="3">
                  <c:v>0.3000000000000001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5176320"/>
        <c:axId val="65177856"/>
      </c:barChart>
      <c:catAx>
        <c:axId val="65176320"/>
        <c:scaling>
          <c:orientation val="minMax"/>
        </c:scaling>
        <c:delete val="0"/>
        <c:axPos val="b"/>
        <c:majorTickMark val="out"/>
        <c:minorTickMark val="none"/>
        <c:tickLblPos val="nextTo"/>
        <c:crossAx val="65177856"/>
        <c:crosses val="autoZero"/>
        <c:auto val="1"/>
        <c:lblAlgn val="ctr"/>
        <c:lblOffset val="100"/>
        <c:noMultiLvlLbl val="0"/>
      </c:catAx>
      <c:valAx>
        <c:axId val="6517785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65176320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 28-38 лет</c:v>
                </c:pt>
                <c:pt idx="1">
                  <c:v>39-49лет</c:v>
                </c:pt>
                <c:pt idx="2">
                  <c:v>50-55 лет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6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757760"/>
        <c:axId val="86759296"/>
      </c:barChart>
      <c:catAx>
        <c:axId val="86757760"/>
        <c:scaling>
          <c:orientation val="minMax"/>
        </c:scaling>
        <c:delete val="0"/>
        <c:axPos val="b"/>
        <c:majorTickMark val="out"/>
        <c:minorTickMark val="none"/>
        <c:tickLblPos val="nextTo"/>
        <c:crossAx val="86759296"/>
        <c:crosses val="autoZero"/>
        <c:auto val="1"/>
        <c:lblAlgn val="ctr"/>
        <c:lblOffset val="100"/>
        <c:noMultiLvlLbl val="0"/>
      </c:catAx>
      <c:valAx>
        <c:axId val="86759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675776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 </a:t>
            </a:r>
          </a:p>
        </c:rich>
      </c:tx>
      <c:layout>
        <c:manualLayout>
          <c:xMode val="edge"/>
          <c:yMode val="edge"/>
          <c:x val="0.11508417508417529"/>
          <c:y val="6.2124843090266102E-4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8.7991882959074563E-2"/>
          <c:y val="0.38162044188165062"/>
          <c:w val="0.80984871682706361"/>
          <c:h val="0.6169310086239258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4"/>
                <c:pt idx="0">
                  <c:v>Общеучебные</c:v>
                </c:pt>
                <c:pt idx="1">
                  <c:v>Предметные</c:v>
                </c:pt>
                <c:pt idx="2">
                  <c:v>Воспитательные</c:v>
                </c:pt>
                <c:pt idx="3">
                  <c:v> Управленческие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</c:v>
                </c:pt>
                <c:pt idx="1">
                  <c:v>0.6000000000000002</c:v>
                </c:pt>
                <c:pt idx="2">
                  <c:v>0.1</c:v>
                </c:pt>
                <c:pt idx="3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309120"/>
        <c:axId val="88310912"/>
      </c:barChart>
      <c:catAx>
        <c:axId val="88309120"/>
        <c:scaling>
          <c:orientation val="minMax"/>
        </c:scaling>
        <c:delete val="1"/>
        <c:axPos val="b"/>
        <c:majorTickMark val="cross"/>
        <c:minorTickMark val="cross"/>
        <c:tickLblPos val="nextTo"/>
        <c:crossAx val="88310912"/>
        <c:crosses val="autoZero"/>
        <c:auto val="1"/>
        <c:lblAlgn val="ctr"/>
        <c:lblOffset val="100"/>
        <c:noMultiLvlLbl val="1"/>
      </c:catAx>
      <c:valAx>
        <c:axId val="88310912"/>
        <c:scaling>
          <c:orientation val="minMax"/>
        </c:scaling>
        <c:delete val="1"/>
        <c:axPos val="l"/>
        <c:majorGridlines/>
        <c:numFmt formatCode="0%" sourceLinked="1"/>
        <c:majorTickMark val="cross"/>
        <c:minorTickMark val="cross"/>
        <c:tickLblPos val="nextTo"/>
        <c:crossAx val="88309120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cat>
            <c:strRef>
              <c:f>Лист1!$A$2:$A$4</c:f>
              <c:strCache>
                <c:ptCount val="3"/>
                <c:pt idx="0">
                  <c:v>квалификация</c:v>
                </c:pt>
                <c:pt idx="1">
                  <c:v>методическая культура</c:v>
                </c:pt>
                <c:pt idx="2">
                  <c:v>мастерство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0.75000000000000022</c:v>
                </c:pt>
                <c:pt idx="1">
                  <c:v>0.2</c:v>
                </c:pt>
                <c:pt idx="2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829568"/>
        <c:axId val="92831104"/>
      </c:barChart>
      <c:catAx>
        <c:axId val="92829568"/>
        <c:scaling>
          <c:orientation val="minMax"/>
        </c:scaling>
        <c:delete val="1"/>
        <c:axPos val="b"/>
        <c:majorTickMark val="cross"/>
        <c:minorTickMark val="cross"/>
        <c:tickLblPos val="nextTo"/>
        <c:crossAx val="92831104"/>
        <c:crosses val="autoZero"/>
        <c:auto val="1"/>
        <c:lblAlgn val="ctr"/>
        <c:lblOffset val="100"/>
        <c:noMultiLvlLbl val="1"/>
      </c:catAx>
      <c:valAx>
        <c:axId val="92831104"/>
        <c:scaling>
          <c:orientation val="minMax"/>
        </c:scaling>
        <c:delete val="1"/>
        <c:axPos val="l"/>
        <c:majorGridlines/>
        <c:numFmt formatCode="0%" sourceLinked="1"/>
        <c:majorTickMark val="cross"/>
        <c:minorTickMark val="cross"/>
        <c:tickLblPos val="nextTo"/>
        <c:crossAx val="92829568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86A6AF-48B8-477C-94C8-AE3CDAB537DF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663F1C-6D37-4C9B-B714-A376993F9BEA}">
      <dgm:prSet phldrT="[Текст]" custT="1"/>
      <dgm:spPr>
        <a:solidFill>
          <a:schemeClr val="accent1">
            <a:lumMod val="20000"/>
            <a:lumOff val="80000"/>
          </a:schemeClr>
        </a:solidFill>
        <a:effectLst>
          <a:softEdge rad="127000"/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tx2">
                  <a:lumMod val="50000"/>
                </a:schemeClr>
              </a:solidFill>
            </a:rPr>
            <a:t>Активизация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tx2">
                  <a:lumMod val="50000"/>
                </a:schemeClr>
              </a:solidFill>
            </a:rPr>
            <a:t> учебной  деятельности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tx2">
                  <a:lumMod val="50000"/>
                </a:schemeClr>
              </a:solidFill>
            </a:rPr>
            <a:t>(Дайнеко И.А., Дьякова Н.И.)</a:t>
          </a:r>
          <a:endParaRPr lang="ru-RU" sz="1600" b="1" dirty="0">
            <a:solidFill>
              <a:schemeClr val="tx2">
                <a:lumMod val="50000"/>
              </a:schemeClr>
            </a:solidFill>
          </a:endParaRPr>
        </a:p>
      </dgm:t>
    </dgm:pt>
    <dgm:pt modelId="{F3CA4D78-E020-44C0-AF5C-6A80754D3ACE}" type="parTrans" cxnId="{7DF988DA-12B3-406F-B83C-5EB87FD6E5E6}">
      <dgm:prSet/>
      <dgm:spPr/>
      <dgm:t>
        <a:bodyPr/>
        <a:lstStyle/>
        <a:p>
          <a:endParaRPr lang="ru-RU"/>
        </a:p>
      </dgm:t>
    </dgm:pt>
    <dgm:pt modelId="{3F43EC57-6657-4A97-9E5C-E3544CA71874}" type="sibTrans" cxnId="{7DF988DA-12B3-406F-B83C-5EB87FD6E5E6}">
      <dgm:prSet/>
      <dgm:spPr/>
      <dgm:t>
        <a:bodyPr/>
        <a:lstStyle/>
        <a:p>
          <a:endParaRPr lang="ru-RU"/>
        </a:p>
      </dgm:t>
    </dgm:pt>
    <dgm:pt modelId="{82E6ABAD-61E1-455D-82A9-3FD5E8EC3646}">
      <dgm:prSet phldrT="[Текст]" custT="1"/>
      <dgm:spPr>
        <a:solidFill>
          <a:schemeClr val="accent1">
            <a:lumMod val="20000"/>
            <a:lumOff val="80000"/>
          </a:schemeClr>
        </a:solidFill>
        <a:effectLst>
          <a:softEdge rad="127000"/>
        </a:effectLst>
      </dgm:spPr>
      <dgm:t>
        <a:bodyPr/>
        <a:lstStyle/>
        <a:p>
          <a:r>
            <a:rPr lang="ru-RU" sz="1400" dirty="0" smtClean="0"/>
            <a:t> </a:t>
          </a:r>
          <a:r>
            <a:rPr lang="ru-RU" sz="1600" b="1" dirty="0" err="1" smtClean="0">
              <a:solidFill>
                <a:schemeClr val="tx2">
                  <a:lumMod val="50000"/>
                </a:schemeClr>
              </a:solidFill>
            </a:rPr>
            <a:t>Психотехнологии</a:t>
          </a:r>
          <a:r>
            <a:rPr lang="ru-RU" sz="1600" b="1" dirty="0" smtClean="0">
              <a:solidFill>
                <a:schemeClr val="tx2">
                  <a:lumMod val="50000"/>
                </a:schemeClr>
              </a:solidFill>
            </a:rPr>
            <a:t> на занятиях</a:t>
          </a:r>
        </a:p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</a:rPr>
            <a:t> (Артюхова Т.Ю.)</a:t>
          </a:r>
          <a:endParaRPr lang="ru-RU" sz="1600" b="1" dirty="0">
            <a:solidFill>
              <a:schemeClr val="tx2">
                <a:lumMod val="50000"/>
              </a:schemeClr>
            </a:solidFill>
          </a:endParaRPr>
        </a:p>
      </dgm:t>
    </dgm:pt>
    <dgm:pt modelId="{6A9AB745-3F44-4673-8A67-916363425F49}" type="parTrans" cxnId="{0993A115-933E-44F9-8997-0EC346FA7DE4}">
      <dgm:prSet/>
      <dgm:spPr/>
      <dgm:t>
        <a:bodyPr/>
        <a:lstStyle/>
        <a:p>
          <a:endParaRPr lang="ru-RU"/>
        </a:p>
      </dgm:t>
    </dgm:pt>
    <dgm:pt modelId="{6E03311A-2B6B-43A6-B2D5-9F74B414494A}" type="sibTrans" cxnId="{0993A115-933E-44F9-8997-0EC346FA7DE4}">
      <dgm:prSet/>
      <dgm:spPr/>
      <dgm:t>
        <a:bodyPr/>
        <a:lstStyle/>
        <a:p>
          <a:endParaRPr lang="ru-RU"/>
        </a:p>
      </dgm:t>
    </dgm:pt>
    <dgm:pt modelId="{F3F351C1-C3F8-49EE-87A2-5D9178AA6B45}">
      <dgm:prSet phldrT="[Текст]"/>
      <dgm:spPr/>
      <dgm:t>
        <a:bodyPr/>
        <a:lstStyle/>
        <a:p>
          <a:endParaRPr lang="ru-RU" dirty="0"/>
        </a:p>
      </dgm:t>
    </dgm:pt>
    <dgm:pt modelId="{46CFCE4E-3A6B-4352-9D4D-4B378F791401}" type="parTrans" cxnId="{6B9BE39B-0C56-4871-BAD1-546D70F6B7E5}">
      <dgm:prSet/>
      <dgm:spPr/>
      <dgm:t>
        <a:bodyPr/>
        <a:lstStyle/>
        <a:p>
          <a:endParaRPr lang="ru-RU"/>
        </a:p>
      </dgm:t>
    </dgm:pt>
    <dgm:pt modelId="{19347CBB-FC73-4C04-9940-EF5A952E9094}" type="sibTrans" cxnId="{6B9BE39B-0C56-4871-BAD1-546D70F6B7E5}">
      <dgm:prSet/>
      <dgm:spPr/>
      <dgm:t>
        <a:bodyPr/>
        <a:lstStyle/>
        <a:p>
          <a:endParaRPr lang="ru-RU"/>
        </a:p>
      </dgm:t>
    </dgm:pt>
    <dgm:pt modelId="{3CE2F273-16FF-4E6A-AF92-D09349AF3A54}">
      <dgm:prSet phldrT="[Текст]" custT="1"/>
      <dgm:spPr>
        <a:solidFill>
          <a:schemeClr val="accent1">
            <a:lumMod val="20000"/>
            <a:lumOff val="80000"/>
          </a:schemeClr>
        </a:solidFill>
        <a:effectLst>
          <a:softEdge rad="127000"/>
        </a:effectLst>
      </dgm:spPr>
      <dgm:t>
        <a:bodyPr/>
        <a:lstStyle/>
        <a:p>
          <a:r>
            <a:rPr lang="ru-RU" sz="1600" b="1" dirty="0" err="1" smtClean="0">
              <a:solidFill>
                <a:schemeClr val="tx2">
                  <a:lumMod val="50000"/>
                </a:schemeClr>
              </a:solidFill>
            </a:rPr>
            <a:t>Здоровьесберегательные</a:t>
          </a:r>
          <a:r>
            <a:rPr lang="ru-RU" sz="1600" b="1" dirty="0" smtClean="0">
              <a:solidFill>
                <a:schemeClr val="tx2">
                  <a:lumMod val="50000"/>
                </a:schemeClr>
              </a:solidFill>
            </a:rPr>
            <a:t> технологии (Гуров В.А.)</a:t>
          </a:r>
          <a:endParaRPr lang="ru-RU" sz="1600" b="1" dirty="0">
            <a:solidFill>
              <a:schemeClr val="tx2">
                <a:lumMod val="50000"/>
              </a:schemeClr>
            </a:solidFill>
          </a:endParaRPr>
        </a:p>
      </dgm:t>
    </dgm:pt>
    <dgm:pt modelId="{6D852950-5CEC-4769-B479-2759240244D5}" type="parTrans" cxnId="{C44C6879-085C-49BC-9A5A-69B73BE0B02B}">
      <dgm:prSet/>
      <dgm:spPr/>
      <dgm:t>
        <a:bodyPr/>
        <a:lstStyle/>
        <a:p>
          <a:endParaRPr lang="ru-RU"/>
        </a:p>
      </dgm:t>
    </dgm:pt>
    <dgm:pt modelId="{86DF73E6-E721-41AB-9F46-304AE6616849}" type="sibTrans" cxnId="{C44C6879-085C-49BC-9A5A-69B73BE0B02B}">
      <dgm:prSet/>
      <dgm:spPr/>
      <dgm:t>
        <a:bodyPr/>
        <a:lstStyle/>
        <a:p>
          <a:endParaRPr lang="ru-RU"/>
        </a:p>
      </dgm:t>
    </dgm:pt>
    <dgm:pt modelId="{BCEAA9F9-BE02-419B-8F94-61AB9921B493}">
      <dgm:prSet phldrT="[Текст]"/>
      <dgm:spPr/>
      <dgm:t>
        <a:bodyPr/>
        <a:lstStyle/>
        <a:p>
          <a:endParaRPr lang="ru-RU" dirty="0"/>
        </a:p>
      </dgm:t>
    </dgm:pt>
    <dgm:pt modelId="{89E494CD-EBFF-49C6-A235-35F8A36DC4BC}" type="parTrans" cxnId="{66241D4C-1B95-4C08-B7F6-C8CA584000DD}">
      <dgm:prSet/>
      <dgm:spPr/>
      <dgm:t>
        <a:bodyPr/>
        <a:lstStyle/>
        <a:p>
          <a:endParaRPr lang="ru-RU"/>
        </a:p>
      </dgm:t>
    </dgm:pt>
    <dgm:pt modelId="{414472CF-B703-4080-8A54-B05551C91E04}" type="sibTrans" cxnId="{66241D4C-1B95-4C08-B7F6-C8CA584000DD}">
      <dgm:prSet/>
      <dgm:spPr/>
      <dgm:t>
        <a:bodyPr/>
        <a:lstStyle/>
        <a:p>
          <a:endParaRPr lang="ru-RU"/>
        </a:p>
      </dgm:t>
    </dgm:pt>
    <dgm:pt modelId="{46B7C592-B51D-42DD-A5A5-EB33E54CC90A}">
      <dgm:prSet custT="1"/>
      <dgm:spPr>
        <a:solidFill>
          <a:schemeClr val="accent1">
            <a:lumMod val="20000"/>
            <a:lumOff val="80000"/>
          </a:schemeClr>
        </a:solidFill>
        <a:effectLst>
          <a:softEdge rad="127000"/>
        </a:effectLst>
      </dgm:spPr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</a:rPr>
            <a:t>Тестовый контроль на занятиях, визуализация учебного материала (Кучер О.Н.)</a:t>
          </a:r>
          <a:endParaRPr lang="ru-RU" sz="1600" b="1" dirty="0">
            <a:solidFill>
              <a:schemeClr val="tx2">
                <a:lumMod val="50000"/>
              </a:schemeClr>
            </a:solidFill>
          </a:endParaRPr>
        </a:p>
      </dgm:t>
    </dgm:pt>
    <dgm:pt modelId="{ECC8475A-68DE-40E9-9AC0-EF715C422490}" type="parTrans" cxnId="{F33C4821-060A-446D-B526-8042DD731A7F}">
      <dgm:prSet/>
      <dgm:spPr/>
      <dgm:t>
        <a:bodyPr/>
        <a:lstStyle/>
        <a:p>
          <a:endParaRPr lang="ru-RU"/>
        </a:p>
      </dgm:t>
    </dgm:pt>
    <dgm:pt modelId="{12CB926D-716C-42E2-8327-13BA9982D4D4}" type="sibTrans" cxnId="{F33C4821-060A-446D-B526-8042DD731A7F}">
      <dgm:prSet/>
      <dgm:spPr/>
      <dgm:t>
        <a:bodyPr/>
        <a:lstStyle/>
        <a:p>
          <a:endParaRPr lang="ru-RU"/>
        </a:p>
      </dgm:t>
    </dgm:pt>
    <dgm:pt modelId="{B45D1118-FE7A-4E82-B15E-AAD3629E61B4}">
      <dgm:prSet/>
      <dgm:spPr/>
      <dgm:t>
        <a:bodyPr/>
        <a:lstStyle/>
        <a:p>
          <a:endParaRPr lang="ru-RU" dirty="0"/>
        </a:p>
      </dgm:t>
    </dgm:pt>
    <dgm:pt modelId="{27014DB0-081E-4CF2-8DC7-B448365F9CFD}" type="parTrans" cxnId="{A790B407-9A38-4FEF-8E40-881C5B331B67}">
      <dgm:prSet/>
      <dgm:spPr/>
      <dgm:t>
        <a:bodyPr/>
        <a:lstStyle/>
        <a:p>
          <a:endParaRPr lang="ru-RU"/>
        </a:p>
      </dgm:t>
    </dgm:pt>
    <dgm:pt modelId="{C97B8449-8D12-4AAF-888F-08EBB47E96F6}" type="sibTrans" cxnId="{A790B407-9A38-4FEF-8E40-881C5B331B67}">
      <dgm:prSet/>
      <dgm:spPr/>
      <dgm:t>
        <a:bodyPr/>
        <a:lstStyle/>
        <a:p>
          <a:endParaRPr lang="ru-RU"/>
        </a:p>
      </dgm:t>
    </dgm:pt>
    <dgm:pt modelId="{A6E315C4-6AEB-4A15-B106-B425EA5CB01F}">
      <dgm:prSet custT="1"/>
      <dgm:spPr>
        <a:solidFill>
          <a:schemeClr val="accent1">
            <a:lumMod val="20000"/>
            <a:lumOff val="80000"/>
          </a:schemeClr>
        </a:solidFill>
        <a:effectLst>
          <a:softEdge rad="63500"/>
        </a:effectLst>
      </dgm:spPr>
      <dgm:t>
        <a:bodyPr/>
        <a:lstStyle/>
        <a:p>
          <a:r>
            <a:rPr lang="ru-RU" sz="1600" b="1" dirty="0" err="1" smtClean="0">
              <a:solidFill>
                <a:schemeClr val="tx2">
                  <a:lumMod val="50000"/>
                </a:schemeClr>
              </a:solidFill>
            </a:rPr>
            <a:t>Бально</a:t>
          </a:r>
          <a:r>
            <a:rPr lang="ru-RU" sz="1600" b="1" dirty="0" smtClean="0">
              <a:solidFill>
                <a:schemeClr val="tx2">
                  <a:lumMod val="50000"/>
                </a:schemeClr>
              </a:solidFill>
            </a:rPr>
            <a:t>-рейтинговая система оценивания достижений обучающихся (Авдеева Е.А.)</a:t>
          </a:r>
          <a:endParaRPr lang="ru-RU" sz="1600" b="1" dirty="0">
            <a:solidFill>
              <a:schemeClr val="tx2">
                <a:lumMod val="50000"/>
              </a:schemeClr>
            </a:solidFill>
          </a:endParaRPr>
        </a:p>
      </dgm:t>
    </dgm:pt>
    <dgm:pt modelId="{F4BC34B4-A4C6-4D2F-BB68-F4B3377C3563}" type="parTrans" cxnId="{678BEEFE-6AA9-4163-BFB0-BBBD840B1ED2}">
      <dgm:prSet/>
      <dgm:spPr/>
      <dgm:t>
        <a:bodyPr/>
        <a:lstStyle/>
        <a:p>
          <a:endParaRPr lang="ru-RU"/>
        </a:p>
      </dgm:t>
    </dgm:pt>
    <dgm:pt modelId="{348AF92D-64F0-477E-A804-EE5018DD4AE4}" type="sibTrans" cxnId="{678BEEFE-6AA9-4163-BFB0-BBBD840B1ED2}">
      <dgm:prSet/>
      <dgm:spPr/>
      <dgm:t>
        <a:bodyPr/>
        <a:lstStyle/>
        <a:p>
          <a:endParaRPr lang="ru-RU"/>
        </a:p>
      </dgm:t>
    </dgm:pt>
    <dgm:pt modelId="{A812A49C-7015-417C-B5DB-04DB7CCF8D3C}">
      <dgm:prSet/>
      <dgm:spPr/>
      <dgm:t>
        <a:bodyPr/>
        <a:lstStyle/>
        <a:p>
          <a:endParaRPr lang="ru-RU"/>
        </a:p>
      </dgm:t>
    </dgm:pt>
    <dgm:pt modelId="{84C31BEF-25DE-4897-B3DB-21872AF0314E}" type="parTrans" cxnId="{F4E3F9AC-C829-406A-8AF2-409B17EF6ED5}">
      <dgm:prSet/>
      <dgm:spPr/>
      <dgm:t>
        <a:bodyPr/>
        <a:lstStyle/>
        <a:p>
          <a:endParaRPr lang="ru-RU"/>
        </a:p>
      </dgm:t>
    </dgm:pt>
    <dgm:pt modelId="{FBB28041-D9AC-4999-8559-6F925E2C5D57}" type="sibTrans" cxnId="{F4E3F9AC-C829-406A-8AF2-409B17EF6ED5}">
      <dgm:prSet/>
      <dgm:spPr/>
      <dgm:t>
        <a:bodyPr/>
        <a:lstStyle/>
        <a:p>
          <a:endParaRPr lang="ru-RU"/>
        </a:p>
      </dgm:t>
    </dgm:pt>
    <dgm:pt modelId="{6D9AC2BE-BB15-4C3D-84B6-8163674280E5}">
      <dgm:prSet/>
      <dgm:spPr/>
      <dgm:t>
        <a:bodyPr/>
        <a:lstStyle/>
        <a:p>
          <a:endParaRPr lang="ru-RU"/>
        </a:p>
      </dgm:t>
    </dgm:pt>
    <dgm:pt modelId="{F92DE858-3CAA-4139-A82E-D69A879D3BD3}" type="parTrans" cxnId="{ACD3DE80-9AA3-42C5-AE10-D06CD24411F7}">
      <dgm:prSet/>
      <dgm:spPr/>
      <dgm:t>
        <a:bodyPr/>
        <a:lstStyle/>
        <a:p>
          <a:endParaRPr lang="ru-RU"/>
        </a:p>
      </dgm:t>
    </dgm:pt>
    <dgm:pt modelId="{B6EEAA01-9C0A-421F-9CED-43083B6FAC77}" type="sibTrans" cxnId="{ACD3DE80-9AA3-42C5-AE10-D06CD24411F7}">
      <dgm:prSet/>
      <dgm:spPr/>
      <dgm:t>
        <a:bodyPr/>
        <a:lstStyle/>
        <a:p>
          <a:endParaRPr lang="ru-RU"/>
        </a:p>
      </dgm:t>
    </dgm:pt>
    <dgm:pt modelId="{08C815A4-D067-4B28-AD50-24E2AAF9ADBA}" type="pres">
      <dgm:prSet presAssocID="{C086A6AF-48B8-477C-94C8-AE3CDAB537D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BB7F91-8BBD-4BB5-9182-5E146383FBE1}" type="pres">
      <dgm:prSet presAssocID="{C086A6AF-48B8-477C-94C8-AE3CDAB537DF}" presName="cycle" presStyleCnt="0"/>
      <dgm:spPr/>
    </dgm:pt>
    <dgm:pt modelId="{3C86AC9F-D5C4-4C38-95A2-29C287786997}" type="pres">
      <dgm:prSet presAssocID="{C086A6AF-48B8-477C-94C8-AE3CDAB537DF}" presName="centerShape" presStyleCnt="0"/>
      <dgm:spPr/>
    </dgm:pt>
    <dgm:pt modelId="{09A3337C-686E-489C-9B35-FE7CB901CDDF}" type="pres">
      <dgm:prSet presAssocID="{C086A6AF-48B8-477C-94C8-AE3CDAB537DF}" presName="connSite" presStyleLbl="node1" presStyleIdx="0" presStyleCnt="6"/>
      <dgm:spPr/>
    </dgm:pt>
    <dgm:pt modelId="{9C8817FA-D4DB-45F9-9C70-43EEEB0356F0}" type="pres">
      <dgm:prSet presAssocID="{C086A6AF-48B8-477C-94C8-AE3CDAB537DF}" presName="visible" presStyleLbl="node1" presStyleIdx="0" presStyleCnt="6" custScaleX="159567" custScaleY="180976" custLinFactNeighborX="-83124" custLinFactNeighborY="2009"/>
      <dgm:spPr/>
    </dgm:pt>
    <dgm:pt modelId="{D5520902-D0CB-4C1A-A782-4A5C0A86A2C7}" type="pres">
      <dgm:prSet presAssocID="{F3CA4D78-E020-44C0-AF5C-6A80754D3ACE}" presName="Name25" presStyleLbl="parChTrans1D1" presStyleIdx="0" presStyleCnt="5"/>
      <dgm:spPr/>
      <dgm:t>
        <a:bodyPr/>
        <a:lstStyle/>
        <a:p>
          <a:endParaRPr lang="ru-RU"/>
        </a:p>
      </dgm:t>
    </dgm:pt>
    <dgm:pt modelId="{393DE217-FBEF-4AA0-84E5-27DB9174FFB8}" type="pres">
      <dgm:prSet presAssocID="{CF663F1C-6D37-4C9B-B714-A376993F9BEA}" presName="node" presStyleCnt="0"/>
      <dgm:spPr/>
    </dgm:pt>
    <dgm:pt modelId="{1D38AC78-CB53-43E1-84D5-673A0C282549}" type="pres">
      <dgm:prSet presAssocID="{CF663F1C-6D37-4C9B-B714-A376993F9BEA}" presName="parentNode" presStyleLbl="node1" presStyleIdx="1" presStyleCnt="6" custScaleX="317984" custLinFactNeighborX="58729" custLinFactNeighborY="709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0D0585-14C0-4123-9185-83BB022722FA}" type="pres">
      <dgm:prSet presAssocID="{CF663F1C-6D37-4C9B-B714-A376993F9BEA}" presName="child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1B0933-EEE7-4BB0-8D33-5466DCA55026}" type="pres">
      <dgm:prSet presAssocID="{6A9AB745-3F44-4673-8A67-916363425F49}" presName="Name25" presStyleLbl="parChTrans1D1" presStyleIdx="1" presStyleCnt="5"/>
      <dgm:spPr/>
      <dgm:t>
        <a:bodyPr/>
        <a:lstStyle/>
        <a:p>
          <a:endParaRPr lang="ru-RU"/>
        </a:p>
      </dgm:t>
    </dgm:pt>
    <dgm:pt modelId="{8B0053A6-E4AE-45EE-ACF0-2AC7D0A60E81}" type="pres">
      <dgm:prSet presAssocID="{82E6ABAD-61E1-455D-82A9-3FD5E8EC3646}" presName="node" presStyleCnt="0"/>
      <dgm:spPr/>
    </dgm:pt>
    <dgm:pt modelId="{22BB3502-0042-4413-A0E4-E75A99A39C90}" type="pres">
      <dgm:prSet presAssocID="{82E6ABAD-61E1-455D-82A9-3FD5E8EC3646}" presName="parentNode" presStyleLbl="node1" presStyleIdx="2" presStyleCnt="6" custScaleX="250920" custLinFactX="100000" custLinFactNeighborX="155832" custLinFactNeighborY="92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05531E-5ED7-4716-9E7F-33CFC4259B71}" type="pres">
      <dgm:prSet presAssocID="{82E6ABAD-61E1-455D-82A9-3FD5E8EC3646}" presName="child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0E3DE7-689C-4801-BE43-4A2A7433A6A3}" type="pres">
      <dgm:prSet presAssocID="{6D852950-5CEC-4769-B479-2759240244D5}" presName="Name25" presStyleLbl="parChTrans1D1" presStyleIdx="2" presStyleCnt="5"/>
      <dgm:spPr/>
      <dgm:t>
        <a:bodyPr/>
        <a:lstStyle/>
        <a:p>
          <a:endParaRPr lang="ru-RU"/>
        </a:p>
      </dgm:t>
    </dgm:pt>
    <dgm:pt modelId="{54A39E2E-8601-4595-8519-6AD80700A1AB}" type="pres">
      <dgm:prSet presAssocID="{3CE2F273-16FF-4E6A-AF92-D09349AF3A54}" presName="node" presStyleCnt="0"/>
      <dgm:spPr/>
    </dgm:pt>
    <dgm:pt modelId="{E9C3D700-361E-43F0-A6C3-E34A38FF122B}" type="pres">
      <dgm:prSet presAssocID="{3CE2F273-16FF-4E6A-AF92-D09349AF3A54}" presName="parentNode" presStyleLbl="node1" presStyleIdx="3" presStyleCnt="6" custScaleX="317741" custLinFactX="46396" custLinFactNeighborX="100000" custLinFactNeighborY="-1758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A441D2-CC30-42F7-8DA0-9386BB670099}" type="pres">
      <dgm:prSet presAssocID="{3CE2F273-16FF-4E6A-AF92-D09349AF3A54}" presName="child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E61D55-3860-426C-9FB2-C1514C8C0DC1}" type="pres">
      <dgm:prSet presAssocID="{ECC8475A-68DE-40E9-9AC0-EF715C422490}" presName="Name25" presStyleLbl="parChTrans1D1" presStyleIdx="3" presStyleCnt="5"/>
      <dgm:spPr/>
      <dgm:t>
        <a:bodyPr/>
        <a:lstStyle/>
        <a:p>
          <a:endParaRPr lang="ru-RU"/>
        </a:p>
      </dgm:t>
    </dgm:pt>
    <dgm:pt modelId="{907083F0-B541-482F-B7EF-52D1A880531F}" type="pres">
      <dgm:prSet presAssocID="{46B7C592-B51D-42DD-A5A5-EB33E54CC90A}" presName="node" presStyleCnt="0"/>
      <dgm:spPr/>
    </dgm:pt>
    <dgm:pt modelId="{7B3FD0AD-311B-4562-A5B9-973ABC9F7F98}" type="pres">
      <dgm:prSet presAssocID="{46B7C592-B51D-42DD-A5A5-EB33E54CC90A}" presName="parentNode" presStyleLbl="node1" presStyleIdx="4" presStyleCnt="6" custScaleX="417622" custLinFactX="100000" custLinFactNeighborX="123422" custLinFactNeighborY="-268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EEF4B9-21F9-4A08-A5AE-A326C8A950BA}" type="pres">
      <dgm:prSet presAssocID="{46B7C592-B51D-42DD-A5A5-EB33E54CC90A}" presName="child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4F0573-8DDD-405E-820F-D696EEBBB9F2}" type="pres">
      <dgm:prSet presAssocID="{F4BC34B4-A4C6-4D2F-BB68-F4B3377C3563}" presName="Name25" presStyleLbl="parChTrans1D1" presStyleIdx="4" presStyleCnt="5"/>
      <dgm:spPr/>
      <dgm:t>
        <a:bodyPr/>
        <a:lstStyle/>
        <a:p>
          <a:endParaRPr lang="ru-RU"/>
        </a:p>
      </dgm:t>
    </dgm:pt>
    <dgm:pt modelId="{80AECF02-6008-44D9-9DEB-173D41FB5356}" type="pres">
      <dgm:prSet presAssocID="{A6E315C4-6AEB-4A15-B106-B425EA5CB01F}" presName="node" presStyleCnt="0"/>
      <dgm:spPr/>
    </dgm:pt>
    <dgm:pt modelId="{A037929E-4CC3-4E2C-94A1-D59EA0DC4C6E}" type="pres">
      <dgm:prSet presAssocID="{A6E315C4-6AEB-4A15-B106-B425EA5CB01F}" presName="parentNode" presStyleLbl="node1" presStyleIdx="5" presStyleCnt="6" custScaleX="435712" custLinFactNeighborX="83545" custLinFactNeighborY="-152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DC04D0-7866-4921-BC91-D1665B07DC0A}" type="pres">
      <dgm:prSet presAssocID="{A6E315C4-6AEB-4A15-B106-B425EA5CB01F}" presName="child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4C6879-085C-49BC-9A5A-69B73BE0B02B}" srcId="{C086A6AF-48B8-477C-94C8-AE3CDAB537DF}" destId="{3CE2F273-16FF-4E6A-AF92-D09349AF3A54}" srcOrd="2" destOrd="0" parTransId="{6D852950-5CEC-4769-B479-2759240244D5}" sibTransId="{86DF73E6-E721-41AB-9F46-304AE6616849}"/>
    <dgm:cxn modelId="{D62463C2-1BDC-4523-A6EF-6730D14899EC}" type="presOf" srcId="{82E6ABAD-61E1-455D-82A9-3FD5E8EC3646}" destId="{22BB3502-0042-4413-A0E4-E75A99A39C90}" srcOrd="0" destOrd="0" presId="urn:microsoft.com/office/officeart/2005/8/layout/radial2"/>
    <dgm:cxn modelId="{7DF988DA-12B3-406F-B83C-5EB87FD6E5E6}" srcId="{C086A6AF-48B8-477C-94C8-AE3CDAB537DF}" destId="{CF663F1C-6D37-4C9B-B714-A376993F9BEA}" srcOrd="0" destOrd="0" parTransId="{F3CA4D78-E020-44C0-AF5C-6A80754D3ACE}" sibTransId="{3F43EC57-6657-4A97-9E5C-E3544CA71874}"/>
    <dgm:cxn modelId="{AAB6FFDC-AA38-4A8E-B3A1-8BC3E4EAB090}" type="presOf" srcId="{46B7C592-B51D-42DD-A5A5-EB33E54CC90A}" destId="{7B3FD0AD-311B-4562-A5B9-973ABC9F7F98}" srcOrd="0" destOrd="0" presId="urn:microsoft.com/office/officeart/2005/8/layout/radial2"/>
    <dgm:cxn modelId="{F33C4821-060A-446D-B526-8042DD731A7F}" srcId="{C086A6AF-48B8-477C-94C8-AE3CDAB537DF}" destId="{46B7C592-B51D-42DD-A5A5-EB33E54CC90A}" srcOrd="3" destOrd="0" parTransId="{ECC8475A-68DE-40E9-9AC0-EF715C422490}" sibTransId="{12CB926D-716C-42E2-8327-13BA9982D4D4}"/>
    <dgm:cxn modelId="{F4E3F9AC-C829-406A-8AF2-409B17EF6ED5}" srcId="{CF663F1C-6D37-4C9B-B714-A376993F9BEA}" destId="{A812A49C-7015-417C-B5DB-04DB7CCF8D3C}" srcOrd="0" destOrd="0" parTransId="{84C31BEF-25DE-4897-B3DB-21872AF0314E}" sibTransId="{FBB28041-D9AC-4999-8559-6F925E2C5D57}"/>
    <dgm:cxn modelId="{30A399B3-426B-41BA-B143-00F7A826850B}" type="presOf" srcId="{A6E315C4-6AEB-4A15-B106-B425EA5CB01F}" destId="{A037929E-4CC3-4E2C-94A1-D59EA0DC4C6E}" srcOrd="0" destOrd="0" presId="urn:microsoft.com/office/officeart/2005/8/layout/radial2"/>
    <dgm:cxn modelId="{8EF257AA-F48F-4EAB-820B-889CDCC52EB2}" type="presOf" srcId="{B45D1118-FE7A-4E82-B15E-AAD3629E61B4}" destId="{5DEEF4B9-21F9-4A08-A5AE-A326C8A950BA}" srcOrd="0" destOrd="0" presId="urn:microsoft.com/office/officeart/2005/8/layout/radial2"/>
    <dgm:cxn modelId="{91F2ED51-0094-40CA-9E6A-1A2FBFCF1745}" type="presOf" srcId="{6D852950-5CEC-4769-B479-2759240244D5}" destId="{170E3DE7-689C-4801-BE43-4A2A7433A6A3}" srcOrd="0" destOrd="0" presId="urn:microsoft.com/office/officeart/2005/8/layout/radial2"/>
    <dgm:cxn modelId="{0993A115-933E-44F9-8997-0EC346FA7DE4}" srcId="{C086A6AF-48B8-477C-94C8-AE3CDAB537DF}" destId="{82E6ABAD-61E1-455D-82A9-3FD5E8EC3646}" srcOrd="1" destOrd="0" parTransId="{6A9AB745-3F44-4673-8A67-916363425F49}" sibTransId="{6E03311A-2B6B-43A6-B2D5-9F74B414494A}"/>
    <dgm:cxn modelId="{B44221FD-D371-4508-B68A-F63654887166}" type="presOf" srcId="{ECC8475A-68DE-40E9-9AC0-EF715C422490}" destId="{34E61D55-3860-426C-9FB2-C1514C8C0DC1}" srcOrd="0" destOrd="0" presId="urn:microsoft.com/office/officeart/2005/8/layout/radial2"/>
    <dgm:cxn modelId="{3AEF4BB0-BEE9-4310-94F7-9B39A6D2DA9D}" type="presOf" srcId="{6D9AC2BE-BB15-4C3D-84B6-8163674280E5}" destId="{99DC04D0-7866-4921-BC91-D1665B07DC0A}" srcOrd="0" destOrd="0" presId="urn:microsoft.com/office/officeart/2005/8/layout/radial2"/>
    <dgm:cxn modelId="{24FF0201-E6C4-478C-B3E3-0CC9ED560C1C}" type="presOf" srcId="{A812A49C-7015-417C-B5DB-04DB7CCF8D3C}" destId="{280D0585-14C0-4123-9185-83BB022722FA}" srcOrd="0" destOrd="0" presId="urn:microsoft.com/office/officeart/2005/8/layout/radial2"/>
    <dgm:cxn modelId="{36DEFD34-4AE1-488E-BAD8-0A440D49CC06}" type="presOf" srcId="{6A9AB745-3F44-4673-8A67-916363425F49}" destId="{FD1B0933-EEE7-4BB0-8D33-5466DCA55026}" srcOrd="0" destOrd="0" presId="urn:microsoft.com/office/officeart/2005/8/layout/radial2"/>
    <dgm:cxn modelId="{5CFF733E-F030-4D36-A04F-5956FAFAE65E}" type="presOf" srcId="{F3F351C1-C3F8-49EE-87A2-5D9178AA6B45}" destId="{CF05531E-5ED7-4716-9E7F-33CFC4259B71}" srcOrd="0" destOrd="0" presId="urn:microsoft.com/office/officeart/2005/8/layout/radial2"/>
    <dgm:cxn modelId="{0CE9DB9B-75C8-475F-9F63-66D99FACC8EE}" type="presOf" srcId="{F3CA4D78-E020-44C0-AF5C-6A80754D3ACE}" destId="{D5520902-D0CB-4C1A-A782-4A5C0A86A2C7}" srcOrd="0" destOrd="0" presId="urn:microsoft.com/office/officeart/2005/8/layout/radial2"/>
    <dgm:cxn modelId="{66241D4C-1B95-4C08-B7F6-C8CA584000DD}" srcId="{3CE2F273-16FF-4E6A-AF92-D09349AF3A54}" destId="{BCEAA9F9-BE02-419B-8F94-61AB9921B493}" srcOrd="0" destOrd="0" parTransId="{89E494CD-EBFF-49C6-A235-35F8A36DC4BC}" sibTransId="{414472CF-B703-4080-8A54-B05551C91E04}"/>
    <dgm:cxn modelId="{A790B407-9A38-4FEF-8E40-881C5B331B67}" srcId="{46B7C592-B51D-42DD-A5A5-EB33E54CC90A}" destId="{B45D1118-FE7A-4E82-B15E-AAD3629E61B4}" srcOrd="0" destOrd="0" parTransId="{27014DB0-081E-4CF2-8DC7-B448365F9CFD}" sibTransId="{C97B8449-8D12-4AAF-888F-08EBB47E96F6}"/>
    <dgm:cxn modelId="{6B9BE39B-0C56-4871-BAD1-546D70F6B7E5}" srcId="{82E6ABAD-61E1-455D-82A9-3FD5E8EC3646}" destId="{F3F351C1-C3F8-49EE-87A2-5D9178AA6B45}" srcOrd="0" destOrd="0" parTransId="{46CFCE4E-3A6B-4352-9D4D-4B378F791401}" sibTransId="{19347CBB-FC73-4C04-9940-EF5A952E9094}"/>
    <dgm:cxn modelId="{ACD3DE80-9AA3-42C5-AE10-D06CD24411F7}" srcId="{A6E315C4-6AEB-4A15-B106-B425EA5CB01F}" destId="{6D9AC2BE-BB15-4C3D-84B6-8163674280E5}" srcOrd="0" destOrd="0" parTransId="{F92DE858-3CAA-4139-A82E-D69A879D3BD3}" sibTransId="{B6EEAA01-9C0A-421F-9CED-43083B6FAC77}"/>
    <dgm:cxn modelId="{678BEEFE-6AA9-4163-BFB0-BBBD840B1ED2}" srcId="{C086A6AF-48B8-477C-94C8-AE3CDAB537DF}" destId="{A6E315C4-6AEB-4A15-B106-B425EA5CB01F}" srcOrd="4" destOrd="0" parTransId="{F4BC34B4-A4C6-4D2F-BB68-F4B3377C3563}" sibTransId="{348AF92D-64F0-477E-A804-EE5018DD4AE4}"/>
    <dgm:cxn modelId="{933CC19F-B90B-4641-8F32-A4F089040FFC}" type="presOf" srcId="{C086A6AF-48B8-477C-94C8-AE3CDAB537DF}" destId="{08C815A4-D067-4B28-AD50-24E2AAF9ADBA}" srcOrd="0" destOrd="0" presId="urn:microsoft.com/office/officeart/2005/8/layout/radial2"/>
    <dgm:cxn modelId="{D7C84398-971B-47EA-BECE-E6A80B1D6F10}" type="presOf" srcId="{3CE2F273-16FF-4E6A-AF92-D09349AF3A54}" destId="{E9C3D700-361E-43F0-A6C3-E34A38FF122B}" srcOrd="0" destOrd="0" presId="urn:microsoft.com/office/officeart/2005/8/layout/radial2"/>
    <dgm:cxn modelId="{2F4E34BF-796C-4241-9CEC-C8D06005E8FE}" type="presOf" srcId="{CF663F1C-6D37-4C9B-B714-A376993F9BEA}" destId="{1D38AC78-CB53-43E1-84D5-673A0C282549}" srcOrd="0" destOrd="0" presId="urn:microsoft.com/office/officeart/2005/8/layout/radial2"/>
    <dgm:cxn modelId="{566D0048-26DF-4B9F-AA04-4D4EA578D829}" type="presOf" srcId="{BCEAA9F9-BE02-419B-8F94-61AB9921B493}" destId="{2AA441D2-CC30-42F7-8DA0-9386BB670099}" srcOrd="0" destOrd="0" presId="urn:microsoft.com/office/officeart/2005/8/layout/radial2"/>
    <dgm:cxn modelId="{D0074D08-E656-4A5B-B76F-C9DCFAD0629C}" type="presOf" srcId="{F4BC34B4-A4C6-4D2F-BB68-F4B3377C3563}" destId="{034F0573-8DDD-405E-820F-D696EEBBB9F2}" srcOrd="0" destOrd="0" presId="urn:microsoft.com/office/officeart/2005/8/layout/radial2"/>
    <dgm:cxn modelId="{0A8B758C-A9DD-49C1-94F1-4666704D5AD7}" type="presParOf" srcId="{08C815A4-D067-4B28-AD50-24E2AAF9ADBA}" destId="{98BB7F91-8BBD-4BB5-9182-5E146383FBE1}" srcOrd="0" destOrd="0" presId="urn:microsoft.com/office/officeart/2005/8/layout/radial2"/>
    <dgm:cxn modelId="{43541ACF-ED35-4E14-B4D4-E79BB3CF2DE8}" type="presParOf" srcId="{98BB7F91-8BBD-4BB5-9182-5E146383FBE1}" destId="{3C86AC9F-D5C4-4C38-95A2-29C287786997}" srcOrd="0" destOrd="0" presId="urn:microsoft.com/office/officeart/2005/8/layout/radial2"/>
    <dgm:cxn modelId="{202F5A3A-F63C-4B6C-BB4D-F11FA8BAAC25}" type="presParOf" srcId="{3C86AC9F-D5C4-4C38-95A2-29C287786997}" destId="{09A3337C-686E-489C-9B35-FE7CB901CDDF}" srcOrd="0" destOrd="0" presId="urn:microsoft.com/office/officeart/2005/8/layout/radial2"/>
    <dgm:cxn modelId="{4B5AB378-5857-4E1D-9022-533E009B81EA}" type="presParOf" srcId="{3C86AC9F-D5C4-4C38-95A2-29C287786997}" destId="{9C8817FA-D4DB-45F9-9C70-43EEEB0356F0}" srcOrd="1" destOrd="0" presId="urn:microsoft.com/office/officeart/2005/8/layout/radial2"/>
    <dgm:cxn modelId="{C0E92AF8-3E66-4BD2-AA2B-B75B26DCE2EE}" type="presParOf" srcId="{98BB7F91-8BBD-4BB5-9182-5E146383FBE1}" destId="{D5520902-D0CB-4C1A-A782-4A5C0A86A2C7}" srcOrd="1" destOrd="0" presId="urn:microsoft.com/office/officeart/2005/8/layout/radial2"/>
    <dgm:cxn modelId="{C0934C76-D971-4616-B9F4-C7CDA55E3570}" type="presParOf" srcId="{98BB7F91-8BBD-4BB5-9182-5E146383FBE1}" destId="{393DE217-FBEF-4AA0-84E5-27DB9174FFB8}" srcOrd="2" destOrd="0" presId="urn:microsoft.com/office/officeart/2005/8/layout/radial2"/>
    <dgm:cxn modelId="{B42D0EAF-51DA-4E25-B950-C2173F5A24CF}" type="presParOf" srcId="{393DE217-FBEF-4AA0-84E5-27DB9174FFB8}" destId="{1D38AC78-CB53-43E1-84D5-673A0C282549}" srcOrd="0" destOrd="0" presId="urn:microsoft.com/office/officeart/2005/8/layout/radial2"/>
    <dgm:cxn modelId="{9B6CDBA9-F74E-405C-A336-883538FDD821}" type="presParOf" srcId="{393DE217-FBEF-4AA0-84E5-27DB9174FFB8}" destId="{280D0585-14C0-4123-9185-83BB022722FA}" srcOrd="1" destOrd="0" presId="urn:microsoft.com/office/officeart/2005/8/layout/radial2"/>
    <dgm:cxn modelId="{CE6A1084-ED2E-460F-9783-EAE2104F1DB3}" type="presParOf" srcId="{98BB7F91-8BBD-4BB5-9182-5E146383FBE1}" destId="{FD1B0933-EEE7-4BB0-8D33-5466DCA55026}" srcOrd="3" destOrd="0" presId="urn:microsoft.com/office/officeart/2005/8/layout/radial2"/>
    <dgm:cxn modelId="{746F1398-FA3C-4008-86A4-BD3D145DB247}" type="presParOf" srcId="{98BB7F91-8BBD-4BB5-9182-5E146383FBE1}" destId="{8B0053A6-E4AE-45EE-ACF0-2AC7D0A60E81}" srcOrd="4" destOrd="0" presId="urn:microsoft.com/office/officeart/2005/8/layout/radial2"/>
    <dgm:cxn modelId="{F79ED4E1-906B-484B-9FA4-79FE05C823F0}" type="presParOf" srcId="{8B0053A6-E4AE-45EE-ACF0-2AC7D0A60E81}" destId="{22BB3502-0042-4413-A0E4-E75A99A39C90}" srcOrd="0" destOrd="0" presId="urn:microsoft.com/office/officeart/2005/8/layout/radial2"/>
    <dgm:cxn modelId="{08454EBA-AF78-4DA4-8348-FF2EF8643D41}" type="presParOf" srcId="{8B0053A6-E4AE-45EE-ACF0-2AC7D0A60E81}" destId="{CF05531E-5ED7-4716-9E7F-33CFC4259B71}" srcOrd="1" destOrd="0" presId="urn:microsoft.com/office/officeart/2005/8/layout/radial2"/>
    <dgm:cxn modelId="{B8FFE0A0-A468-48D2-B540-F5358C2CD369}" type="presParOf" srcId="{98BB7F91-8BBD-4BB5-9182-5E146383FBE1}" destId="{170E3DE7-689C-4801-BE43-4A2A7433A6A3}" srcOrd="5" destOrd="0" presId="urn:microsoft.com/office/officeart/2005/8/layout/radial2"/>
    <dgm:cxn modelId="{224CF5F3-889F-4C6E-A5F7-EDE73E7AAB30}" type="presParOf" srcId="{98BB7F91-8BBD-4BB5-9182-5E146383FBE1}" destId="{54A39E2E-8601-4595-8519-6AD80700A1AB}" srcOrd="6" destOrd="0" presId="urn:microsoft.com/office/officeart/2005/8/layout/radial2"/>
    <dgm:cxn modelId="{F3ECC9D7-9544-4348-A36D-A99FA08F00D1}" type="presParOf" srcId="{54A39E2E-8601-4595-8519-6AD80700A1AB}" destId="{E9C3D700-361E-43F0-A6C3-E34A38FF122B}" srcOrd="0" destOrd="0" presId="urn:microsoft.com/office/officeart/2005/8/layout/radial2"/>
    <dgm:cxn modelId="{99F65584-7A43-4315-A89D-F3ED8C55CBD9}" type="presParOf" srcId="{54A39E2E-8601-4595-8519-6AD80700A1AB}" destId="{2AA441D2-CC30-42F7-8DA0-9386BB670099}" srcOrd="1" destOrd="0" presId="urn:microsoft.com/office/officeart/2005/8/layout/radial2"/>
    <dgm:cxn modelId="{0998737D-5ABC-4320-940F-EAE9624FF7F0}" type="presParOf" srcId="{98BB7F91-8BBD-4BB5-9182-5E146383FBE1}" destId="{34E61D55-3860-426C-9FB2-C1514C8C0DC1}" srcOrd="7" destOrd="0" presId="urn:microsoft.com/office/officeart/2005/8/layout/radial2"/>
    <dgm:cxn modelId="{8CF6E754-4364-46CB-8C36-CDCD96B197C7}" type="presParOf" srcId="{98BB7F91-8BBD-4BB5-9182-5E146383FBE1}" destId="{907083F0-B541-482F-B7EF-52D1A880531F}" srcOrd="8" destOrd="0" presId="urn:microsoft.com/office/officeart/2005/8/layout/radial2"/>
    <dgm:cxn modelId="{8E48E006-283F-4643-AA25-411E7A8DC281}" type="presParOf" srcId="{907083F0-B541-482F-B7EF-52D1A880531F}" destId="{7B3FD0AD-311B-4562-A5B9-973ABC9F7F98}" srcOrd="0" destOrd="0" presId="urn:microsoft.com/office/officeart/2005/8/layout/radial2"/>
    <dgm:cxn modelId="{0F0D193E-F024-40BC-8219-3E7495249B01}" type="presParOf" srcId="{907083F0-B541-482F-B7EF-52D1A880531F}" destId="{5DEEF4B9-21F9-4A08-A5AE-A326C8A950BA}" srcOrd="1" destOrd="0" presId="urn:microsoft.com/office/officeart/2005/8/layout/radial2"/>
    <dgm:cxn modelId="{50E44264-F96F-4E26-B5E9-C8CD3E11FB41}" type="presParOf" srcId="{98BB7F91-8BBD-4BB5-9182-5E146383FBE1}" destId="{034F0573-8DDD-405E-820F-D696EEBBB9F2}" srcOrd="9" destOrd="0" presId="urn:microsoft.com/office/officeart/2005/8/layout/radial2"/>
    <dgm:cxn modelId="{10E968D8-D4B5-47E5-B8F9-66F130ED7C25}" type="presParOf" srcId="{98BB7F91-8BBD-4BB5-9182-5E146383FBE1}" destId="{80AECF02-6008-44D9-9DEB-173D41FB5356}" srcOrd="10" destOrd="0" presId="urn:microsoft.com/office/officeart/2005/8/layout/radial2"/>
    <dgm:cxn modelId="{BF7DFAAB-19E6-4722-9FB4-819777B83BFB}" type="presParOf" srcId="{80AECF02-6008-44D9-9DEB-173D41FB5356}" destId="{A037929E-4CC3-4E2C-94A1-D59EA0DC4C6E}" srcOrd="0" destOrd="0" presId="urn:microsoft.com/office/officeart/2005/8/layout/radial2"/>
    <dgm:cxn modelId="{FCCC740A-90D7-44FB-90C1-3FE477C67663}" type="presParOf" srcId="{80AECF02-6008-44D9-9DEB-173D41FB5356}" destId="{99DC04D0-7866-4921-BC91-D1665B07DC0A}" srcOrd="1" destOrd="0" presId="urn:microsoft.com/office/officeart/2005/8/layout/radial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F0573-8DDD-405E-820F-D696EEBBB9F2}">
      <dsp:nvSpPr>
        <dsp:cNvPr id="0" name=""/>
        <dsp:cNvSpPr/>
      </dsp:nvSpPr>
      <dsp:spPr>
        <a:xfrm rot="2884605">
          <a:off x="1762318" y="4795964"/>
          <a:ext cx="1889753" cy="39375"/>
        </a:xfrm>
        <a:custGeom>
          <a:avLst/>
          <a:gdLst/>
          <a:ahLst/>
          <a:cxnLst/>
          <a:rect l="0" t="0" r="0" b="0"/>
          <a:pathLst>
            <a:path>
              <a:moveTo>
                <a:pt x="0" y="19687"/>
              </a:moveTo>
              <a:lnTo>
                <a:pt x="1889753" y="19687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E61D55-3860-426C-9FB2-C1514C8C0DC1}">
      <dsp:nvSpPr>
        <dsp:cNvPr id="0" name=""/>
        <dsp:cNvSpPr/>
      </dsp:nvSpPr>
      <dsp:spPr>
        <a:xfrm rot="836740">
          <a:off x="2106961" y="3895261"/>
          <a:ext cx="2623976" cy="39375"/>
        </a:xfrm>
        <a:custGeom>
          <a:avLst/>
          <a:gdLst/>
          <a:ahLst/>
          <a:cxnLst/>
          <a:rect l="0" t="0" r="0" b="0"/>
          <a:pathLst>
            <a:path>
              <a:moveTo>
                <a:pt x="0" y="19687"/>
              </a:moveTo>
              <a:lnTo>
                <a:pt x="2623976" y="19687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0E3DE7-689C-4801-BE43-4A2A7433A6A3}">
      <dsp:nvSpPr>
        <dsp:cNvPr id="0" name=""/>
        <dsp:cNvSpPr/>
      </dsp:nvSpPr>
      <dsp:spPr>
        <a:xfrm rot="21441891">
          <a:off x="2144599" y="3332915"/>
          <a:ext cx="1954651" cy="39375"/>
        </a:xfrm>
        <a:custGeom>
          <a:avLst/>
          <a:gdLst/>
          <a:ahLst/>
          <a:cxnLst/>
          <a:rect l="0" t="0" r="0" b="0"/>
          <a:pathLst>
            <a:path>
              <a:moveTo>
                <a:pt x="0" y="19687"/>
              </a:moveTo>
              <a:lnTo>
                <a:pt x="1954651" y="19687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1B0933-EEE7-4BB0-8D33-5466DCA55026}">
      <dsp:nvSpPr>
        <dsp:cNvPr id="0" name=""/>
        <dsp:cNvSpPr/>
      </dsp:nvSpPr>
      <dsp:spPr>
        <a:xfrm rot="20733376">
          <a:off x="2086321" y="2765169"/>
          <a:ext cx="3753057" cy="39375"/>
        </a:xfrm>
        <a:custGeom>
          <a:avLst/>
          <a:gdLst/>
          <a:ahLst/>
          <a:cxnLst/>
          <a:rect l="0" t="0" r="0" b="0"/>
          <a:pathLst>
            <a:path>
              <a:moveTo>
                <a:pt x="0" y="19687"/>
              </a:moveTo>
              <a:lnTo>
                <a:pt x="3753057" y="19687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520902-D0CB-4C1A-A782-4A5C0A86A2C7}">
      <dsp:nvSpPr>
        <dsp:cNvPr id="0" name=""/>
        <dsp:cNvSpPr/>
      </dsp:nvSpPr>
      <dsp:spPr>
        <a:xfrm rot="19111087">
          <a:off x="1984008" y="2378072"/>
          <a:ext cx="1288690" cy="39375"/>
        </a:xfrm>
        <a:custGeom>
          <a:avLst/>
          <a:gdLst/>
          <a:ahLst/>
          <a:cxnLst/>
          <a:rect l="0" t="0" r="0" b="0"/>
          <a:pathLst>
            <a:path>
              <a:moveTo>
                <a:pt x="0" y="19687"/>
              </a:moveTo>
              <a:lnTo>
                <a:pt x="1288690" y="19687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8817FA-D4DB-45F9-9C70-43EEEB0356F0}">
      <dsp:nvSpPr>
        <dsp:cNvPr id="0" name=""/>
        <dsp:cNvSpPr/>
      </dsp:nvSpPr>
      <dsp:spPr>
        <a:xfrm>
          <a:off x="-96337" y="1700812"/>
          <a:ext cx="3116689" cy="35348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38AC78-CB53-43E1-84D5-673A0C282549}">
      <dsp:nvSpPr>
        <dsp:cNvPr id="0" name=""/>
        <dsp:cNvSpPr/>
      </dsp:nvSpPr>
      <dsp:spPr>
        <a:xfrm>
          <a:off x="1872213" y="832908"/>
          <a:ext cx="3726550" cy="117193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tx2">
                  <a:lumMod val="50000"/>
                </a:schemeClr>
              </a:solidFill>
            </a:rPr>
            <a:t>Активизация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tx2">
                  <a:lumMod val="50000"/>
                </a:schemeClr>
              </a:solidFill>
            </a:rPr>
            <a:t> учебной  деятельности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tx2">
                  <a:lumMod val="50000"/>
                </a:schemeClr>
              </a:solidFill>
            </a:rPr>
            <a:t>(Дайнеко И.А., Дьякова Н.И.)</a:t>
          </a:r>
          <a:endParaRPr lang="ru-RU" sz="16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417954" y="1004533"/>
        <a:ext cx="2635068" cy="828680"/>
      </dsp:txXfrm>
    </dsp:sp>
    <dsp:sp modelId="{280D0585-14C0-4123-9185-83BB022722FA}">
      <dsp:nvSpPr>
        <dsp:cNvPr id="0" name=""/>
        <dsp:cNvSpPr/>
      </dsp:nvSpPr>
      <dsp:spPr>
        <a:xfrm>
          <a:off x="2522682" y="832908"/>
          <a:ext cx="5589825" cy="1171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500" kern="1200"/>
        </a:p>
      </dsp:txBody>
      <dsp:txXfrm>
        <a:off x="2522682" y="832908"/>
        <a:ext cx="5589825" cy="1171930"/>
      </dsp:txXfrm>
    </dsp:sp>
    <dsp:sp modelId="{22BB3502-0042-4413-A0E4-E75A99A39C90}">
      <dsp:nvSpPr>
        <dsp:cNvPr id="0" name=""/>
        <dsp:cNvSpPr/>
      </dsp:nvSpPr>
      <dsp:spPr>
        <a:xfrm>
          <a:off x="5544617" y="1412770"/>
          <a:ext cx="2940607" cy="117193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</a:t>
          </a:r>
          <a:r>
            <a:rPr lang="ru-RU" sz="1600" b="1" kern="1200" dirty="0" err="1" smtClean="0">
              <a:solidFill>
                <a:schemeClr val="tx2">
                  <a:lumMod val="50000"/>
                </a:schemeClr>
              </a:solidFill>
            </a:rPr>
            <a:t>Психотехнологии</a:t>
          </a:r>
          <a:r>
            <a:rPr lang="ru-RU" sz="1600" b="1" kern="1200" dirty="0" smtClean="0">
              <a:solidFill>
                <a:schemeClr val="tx2">
                  <a:lumMod val="50000"/>
                </a:schemeClr>
              </a:solidFill>
            </a:rPr>
            <a:t> на занятиях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50000"/>
                </a:schemeClr>
              </a:solidFill>
            </a:rPr>
            <a:t> (Артюхова Т.Ю.)</a:t>
          </a:r>
          <a:endParaRPr lang="ru-RU" sz="16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975259" y="1584395"/>
        <a:ext cx="2079323" cy="828680"/>
      </dsp:txXfrm>
    </dsp:sp>
    <dsp:sp modelId="{CF05531E-5ED7-4716-9E7F-33CFC4259B71}">
      <dsp:nvSpPr>
        <dsp:cNvPr id="0" name=""/>
        <dsp:cNvSpPr/>
      </dsp:nvSpPr>
      <dsp:spPr>
        <a:xfrm>
          <a:off x="6391571" y="1412770"/>
          <a:ext cx="4410910" cy="1171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500" kern="1200" dirty="0"/>
        </a:p>
      </dsp:txBody>
      <dsp:txXfrm>
        <a:off x="6391571" y="1412770"/>
        <a:ext cx="4410910" cy="1171930"/>
      </dsp:txXfrm>
    </dsp:sp>
    <dsp:sp modelId="{E9C3D700-361E-43F0-A6C3-E34A38FF122B}">
      <dsp:nvSpPr>
        <dsp:cNvPr id="0" name=""/>
        <dsp:cNvSpPr/>
      </dsp:nvSpPr>
      <dsp:spPr>
        <a:xfrm>
          <a:off x="4078622" y="2636915"/>
          <a:ext cx="3723702" cy="117193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2">
                  <a:lumMod val="50000"/>
                </a:schemeClr>
              </a:solidFill>
            </a:rPr>
            <a:t>Здоровьесберегательные</a:t>
          </a:r>
          <a:r>
            <a:rPr lang="ru-RU" sz="1600" b="1" kern="1200" dirty="0" smtClean="0">
              <a:solidFill>
                <a:schemeClr val="tx2">
                  <a:lumMod val="50000"/>
                </a:schemeClr>
              </a:solidFill>
            </a:rPr>
            <a:t> технологии (Гуров В.А.)</a:t>
          </a:r>
          <a:endParaRPr lang="ru-RU" sz="16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623946" y="2808540"/>
        <a:ext cx="2633054" cy="828680"/>
      </dsp:txXfrm>
    </dsp:sp>
    <dsp:sp modelId="{2AA441D2-CC30-42F7-8DA0-9386BB670099}">
      <dsp:nvSpPr>
        <dsp:cNvPr id="0" name=""/>
        <dsp:cNvSpPr/>
      </dsp:nvSpPr>
      <dsp:spPr>
        <a:xfrm>
          <a:off x="4729802" y="2636915"/>
          <a:ext cx="5585554" cy="1171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500" kern="1200" dirty="0"/>
        </a:p>
      </dsp:txBody>
      <dsp:txXfrm>
        <a:off x="4729802" y="2636915"/>
        <a:ext cx="5585554" cy="1171930"/>
      </dsp:txXfrm>
    </dsp:sp>
    <dsp:sp modelId="{7B3FD0AD-311B-4562-A5B9-973ABC9F7F98}">
      <dsp:nvSpPr>
        <dsp:cNvPr id="0" name=""/>
        <dsp:cNvSpPr/>
      </dsp:nvSpPr>
      <dsp:spPr>
        <a:xfrm>
          <a:off x="3943775" y="4066980"/>
          <a:ext cx="4894238" cy="117193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50000"/>
                </a:schemeClr>
              </a:solidFill>
            </a:rPr>
            <a:t>Тестовый контроль на занятиях, визуализация учебного материала (Кучер О.Н.)</a:t>
          </a:r>
          <a:endParaRPr lang="ru-RU" sz="16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660520" y="4238605"/>
        <a:ext cx="3460748" cy="828680"/>
      </dsp:txXfrm>
    </dsp:sp>
    <dsp:sp modelId="{5DEEF4B9-21F9-4A08-A5AE-A326C8A950BA}">
      <dsp:nvSpPr>
        <dsp:cNvPr id="0" name=""/>
        <dsp:cNvSpPr/>
      </dsp:nvSpPr>
      <dsp:spPr>
        <a:xfrm>
          <a:off x="4302322" y="4066980"/>
          <a:ext cx="7341357" cy="1171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500" kern="1200" dirty="0"/>
        </a:p>
      </dsp:txBody>
      <dsp:txXfrm>
        <a:off x="4302322" y="4066980"/>
        <a:ext cx="7341357" cy="1171930"/>
      </dsp:txXfrm>
    </dsp:sp>
    <dsp:sp modelId="{A037929E-4CC3-4E2C-94A1-D59EA0DC4C6E}">
      <dsp:nvSpPr>
        <dsp:cNvPr id="0" name=""/>
        <dsp:cNvSpPr/>
      </dsp:nvSpPr>
      <dsp:spPr>
        <a:xfrm>
          <a:off x="1300733" y="5506616"/>
          <a:ext cx="5106240" cy="117193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63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2">
                  <a:lumMod val="50000"/>
                </a:schemeClr>
              </a:solidFill>
            </a:rPr>
            <a:t>Бально</a:t>
          </a:r>
          <a:r>
            <a:rPr lang="ru-RU" sz="1600" b="1" kern="1200" dirty="0" smtClean="0">
              <a:solidFill>
                <a:schemeClr val="tx2">
                  <a:lumMod val="50000"/>
                </a:schemeClr>
              </a:solidFill>
            </a:rPr>
            <a:t>-рейтинговая система оценивания достижений обучающихся (Авдеева Е.А.)</a:t>
          </a:r>
          <a:endParaRPr lang="ru-RU" sz="16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048525" y="5678241"/>
        <a:ext cx="3610656" cy="828680"/>
      </dsp:txXfrm>
    </dsp:sp>
    <dsp:sp modelId="{99DC04D0-7866-4921-BC91-D1665B07DC0A}">
      <dsp:nvSpPr>
        <dsp:cNvPr id="0" name=""/>
        <dsp:cNvSpPr/>
      </dsp:nvSpPr>
      <dsp:spPr>
        <a:xfrm>
          <a:off x="1606279" y="5506616"/>
          <a:ext cx="7659360" cy="1171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500" kern="1200"/>
        </a:p>
      </dsp:txBody>
      <dsp:txXfrm>
        <a:off x="1606279" y="5506616"/>
        <a:ext cx="7659360" cy="1171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36C23-A435-423A-AE67-E55812AFBD72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A5C05-4BA8-49CC-86F1-B7E4E47D2D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842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CB137-4D70-46D4-9D27-EAB44608F8EE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4F96E-CC5F-4927-BADB-BA01D699C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820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Переговоры,  интервью  с  руководителями, деканами,  сбор исходной информации для разработки  проекта</a:t>
            </a:r>
            <a:br>
              <a:rPr lang="ru-RU" sz="1200" dirty="0" smtClean="0">
                <a:solidFill>
                  <a:schemeClr val="tx1"/>
                </a:solidFill>
                <a:latin typeface="+mn-lt"/>
              </a:rPr>
            </a:b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- Отбор инициативной группы преподавателей 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+mn-lt"/>
              </a:rPr>
            </a:b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- Проведение организационного собрания с деканами факультетов и зав. кафедрами, на которых работают преподаватели инициативной группы</a:t>
            </a:r>
          </a:p>
          <a:p>
            <a:pPr>
              <a:buFontTx/>
              <a:buChar char="-"/>
            </a:pPr>
            <a:endParaRPr lang="ru-RU" sz="1200" dirty="0" smtClean="0">
              <a:solidFill>
                <a:schemeClr val="tx1"/>
              </a:solidFill>
              <a:latin typeface="+mn-lt"/>
            </a:endParaRPr>
          </a:p>
          <a:p>
            <a:pPr>
              <a:buFontTx/>
              <a:buChar char="-"/>
            </a:pPr>
            <a:endParaRPr lang="ru-RU" sz="1200" dirty="0" smtClean="0">
              <a:solidFill>
                <a:schemeClr val="tx1"/>
              </a:solidFill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посещение открытых занятий преподавателей инициативной группы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разработка  методических рекомендаций, направленных на повышение качества профессионализма педагога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u-RU" sz="1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90EAE-B979-4968-BE72-1D4077DA8EA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140968"/>
            <a:ext cx="7543800" cy="2231504"/>
          </a:xfrm>
        </p:spPr>
        <p:txBody>
          <a:bodyPr/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Повышение методического мастерства   ППС   </a:t>
            </a:r>
            <a:r>
              <a:rPr lang="ru-RU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КрасГМУ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5445224"/>
            <a:ext cx="6400800" cy="85247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Докладчик: зав. каф. педагогики и психологии с курсом ПО. Авдеева Е.А.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330775"/>
            <a:ext cx="64807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Научно-Образовательный </a:t>
            </a:r>
            <a:r>
              <a:rPr lang="ru-RU" sz="3200" b="1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</a:t>
            </a:r>
            <a:r>
              <a:rPr lang="ru-RU" sz="3200" b="1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ентр  «ПЕДАГОГИКА»</a:t>
            </a:r>
            <a:endParaRPr lang="ru-RU" sz="3200" dirty="0">
              <a:ln w="12700">
                <a:noFill/>
                <a:prstDash val="solid"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Этапы реализации проекта  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0100" y="2686753"/>
            <a:ext cx="7543800" cy="38884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9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Второй этап: </a:t>
            </a:r>
          </a:p>
          <a:p>
            <a:pPr algn="ctr">
              <a:buNone/>
            </a:pPr>
            <a:endParaRPr lang="ru-RU" sz="46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посещение открытых занятий преподавателей инициативной группы</a:t>
            </a:r>
          </a:p>
        </p:txBody>
      </p:sp>
      <p:pic>
        <p:nvPicPr>
          <p:cNvPr id="4" name="Picture 2" descr="D:\Мои документы\Никулина проект\фото\IMG_49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32656"/>
            <a:ext cx="2786082" cy="23399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1">
                <a:lumMod val="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D:\Мои документы\Никулина проект\фото\работа вгруппах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04465">
            <a:off x="4716141" y="2603386"/>
            <a:ext cx="2880070" cy="2197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6">
                <a:lumMod val="60000"/>
                <a:lumOff val="40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Третий </a:t>
            </a:r>
            <a:r>
              <a:rPr lang="ru-RU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этап:</a:t>
            </a:r>
            <a:br>
              <a:rPr lang="ru-RU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209512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анализ  посещенных занятий 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996952"/>
            <a:ext cx="8064896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9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Четвертый </a:t>
            </a:r>
            <a:r>
              <a:rPr lang="ru-RU" sz="49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этап:  </a:t>
            </a:r>
          </a:p>
          <a:p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разработка 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методических рекомендаций, направленных на повышение качества профессионализма педагога </a:t>
            </a:r>
          </a:p>
        </p:txBody>
      </p:sp>
    </p:spTree>
    <p:extLst>
      <p:ext uri="{BB962C8B-B14F-4D97-AF65-F5344CB8AC3E}">
        <p14:creationId xmlns:p14="http://schemas.microsoft.com/office/powerpoint/2010/main" val="1370576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6781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Количественый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состав участников проекта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5165445"/>
              </p:ext>
            </p:extLst>
          </p:nvPr>
        </p:nvGraphicFramePr>
        <p:xfrm>
          <a:off x="755650" y="2276475"/>
          <a:ext cx="75438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587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136904" cy="9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ВОЗРАСТНОЙ УРОВЕНЬ УЧАСТНИКОВ ПРОЕКТА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8129083"/>
              </p:ext>
            </p:extLst>
          </p:nvPr>
        </p:nvGraphicFramePr>
        <p:xfrm>
          <a:off x="827584" y="1412776"/>
          <a:ext cx="75438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384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556748"/>
              </p:ext>
            </p:extLst>
          </p:nvPr>
        </p:nvGraphicFramePr>
        <p:xfrm>
          <a:off x="467544" y="188641"/>
          <a:ext cx="8208912" cy="6552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655"/>
                <a:gridCol w="3351769"/>
                <a:gridCol w="2520280"/>
                <a:gridCol w="1872208"/>
              </a:tblGrid>
              <a:tr h="735868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ФИО участника проекта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подразделения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 посещения</a:t>
                      </a:r>
                      <a:endParaRPr lang="ru-RU" dirty="0"/>
                    </a:p>
                  </a:txBody>
                  <a:tcPr/>
                </a:tc>
              </a:tr>
              <a:tr h="735868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Верещагина Т.Д.,  канд.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baseline="0" dirty="0" err="1" smtClean="0"/>
                        <a:t>м</a:t>
                      </a:r>
                      <a:r>
                        <a:rPr lang="ru-RU" sz="1800" dirty="0" err="1" smtClean="0"/>
                        <a:t>ед.наук</a:t>
                      </a:r>
                      <a:r>
                        <a:rPr lang="ru-RU" sz="1800" dirty="0" smtClean="0"/>
                        <a:t>, доцент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К-</a:t>
                      </a:r>
                      <a:r>
                        <a:rPr lang="ru-RU" sz="1800" dirty="0" err="1" smtClean="0"/>
                        <a:t>ра</a:t>
                      </a:r>
                      <a:r>
                        <a:rPr lang="ru-RU" sz="1800" dirty="0" smtClean="0"/>
                        <a:t> внутренних болезней №1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12.10.2017</a:t>
                      </a:r>
                      <a:endParaRPr lang="ru-RU" dirty="0"/>
                    </a:p>
                  </a:txBody>
                  <a:tcPr/>
                </a:tc>
              </a:tr>
              <a:tr h="426336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Галактионова М. Ю., </a:t>
                      </a:r>
                      <a:r>
                        <a:rPr lang="ru-RU" sz="1800" dirty="0" err="1" smtClean="0"/>
                        <a:t>д.мед.н</a:t>
                      </a:r>
                      <a:r>
                        <a:rPr lang="ru-RU" sz="1800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Педиатрический факультет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16.11.2017,</a:t>
                      </a:r>
                    </a:p>
                    <a:p>
                      <a:r>
                        <a:rPr lang="ru-RU" dirty="0" smtClean="0"/>
                        <a:t>25.11.2017</a:t>
                      </a:r>
                      <a:endParaRPr lang="ru-RU" dirty="0"/>
                    </a:p>
                  </a:txBody>
                  <a:tcPr/>
                </a:tc>
              </a:tr>
              <a:tr h="426336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Конуркина</a:t>
                      </a:r>
                      <a:r>
                        <a:rPr lang="ru-RU" sz="1800" dirty="0" smtClean="0"/>
                        <a:t> Н.С., ас.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26336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Васильева А.А., ас.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25.11.2017</a:t>
                      </a:r>
                      <a:endParaRPr lang="ru-RU" dirty="0"/>
                    </a:p>
                  </a:txBody>
                  <a:tcPr/>
                </a:tc>
              </a:tr>
              <a:tr h="426336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 dirty="0" err="1" smtClean="0"/>
                        <a:t>Кузовникова</a:t>
                      </a:r>
                      <a:r>
                        <a:rPr lang="ru-RU" sz="1800" dirty="0" smtClean="0"/>
                        <a:t> И.А., </a:t>
                      </a:r>
                      <a:r>
                        <a:rPr lang="ru-RU" sz="1800" dirty="0" err="1" smtClean="0"/>
                        <a:t>препод</a:t>
                      </a:r>
                      <a:r>
                        <a:rPr lang="ru-RU" sz="1800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Фармацевтический колледж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18.10.2017</a:t>
                      </a:r>
                      <a:endParaRPr lang="ru-RU" dirty="0"/>
                    </a:p>
                  </a:txBody>
                  <a:tcPr/>
                </a:tc>
              </a:tr>
              <a:tr h="426336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Клобертанц</a:t>
                      </a:r>
                      <a:r>
                        <a:rPr lang="ru-RU" dirty="0" smtClean="0"/>
                        <a:t> Е.П., </a:t>
                      </a:r>
                      <a:r>
                        <a:rPr lang="ru-RU" dirty="0" err="1" smtClean="0"/>
                        <a:t>препод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09.11.2017</a:t>
                      </a:r>
                      <a:endParaRPr lang="ru-RU" dirty="0"/>
                    </a:p>
                  </a:txBody>
                  <a:tcPr/>
                </a:tc>
              </a:tr>
              <a:tr h="426336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Плетюх</a:t>
                      </a:r>
                      <a:r>
                        <a:rPr lang="ru-RU" sz="1800" dirty="0" smtClean="0"/>
                        <a:t> Е.А., </a:t>
                      </a:r>
                      <a:r>
                        <a:rPr lang="ru-RU" sz="1800" dirty="0" err="1" smtClean="0"/>
                        <a:t>препод</a:t>
                      </a:r>
                      <a:r>
                        <a:rPr lang="ru-RU" sz="1800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21.10.2017</a:t>
                      </a:r>
                      <a:endParaRPr lang="ru-RU" dirty="0"/>
                    </a:p>
                  </a:txBody>
                  <a:tcPr/>
                </a:tc>
              </a:tr>
              <a:tr h="735868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Герасимов С.А., </a:t>
                      </a:r>
                      <a:r>
                        <a:rPr lang="ru-RU" dirty="0" err="1" smtClean="0"/>
                        <a:t>препод</a:t>
                      </a:r>
                      <a:r>
                        <a:rPr lang="ru-RU" dirty="0" smtClean="0"/>
                        <a:t>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02.11.2017</a:t>
                      </a:r>
                      <a:endParaRPr lang="ru-RU" dirty="0"/>
                    </a:p>
                  </a:txBody>
                  <a:tcPr/>
                </a:tc>
              </a:tr>
              <a:tr h="1051240"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Строганова М.А., ас.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К-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детских инфекционных болезней с курсом ПО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13.11.2017</a:t>
                      </a:r>
                      <a:endParaRPr lang="ru-RU" dirty="0"/>
                    </a:p>
                  </a:txBody>
                  <a:tcPr/>
                </a:tc>
              </a:tr>
              <a:tr h="735868"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Галонский</a:t>
                      </a:r>
                      <a:r>
                        <a:rPr lang="ru-RU" dirty="0" smtClean="0"/>
                        <a:t> В.Г., </a:t>
                      </a:r>
                      <a:r>
                        <a:rPr lang="ru-RU" dirty="0" err="1" smtClean="0"/>
                        <a:t>докт</a:t>
                      </a:r>
                      <a:r>
                        <a:rPr lang="ru-RU" dirty="0" smtClean="0"/>
                        <a:t>. мед. наук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Стоматологический факультет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28.10.2017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8576117"/>
              </p:ext>
            </p:extLst>
          </p:nvPr>
        </p:nvGraphicFramePr>
        <p:xfrm>
          <a:off x="755576" y="68034"/>
          <a:ext cx="7543800" cy="6373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2592214"/>
                <a:gridCol w="2561580"/>
                <a:gridCol w="1885950"/>
              </a:tblGrid>
              <a:tr h="451815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ФИО участника проекта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подразделения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 посещения</a:t>
                      </a:r>
                      <a:endParaRPr lang="ru-RU" dirty="0"/>
                    </a:p>
                  </a:txBody>
                  <a:tcPr/>
                </a:tc>
              </a:tr>
              <a:tr h="451815"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Зубарева Е.В., канд. </a:t>
                      </a:r>
                      <a:r>
                        <a:rPr lang="ru-RU" dirty="0" err="1" smtClean="0"/>
                        <a:t>биол</a:t>
                      </a:r>
                      <a:r>
                        <a:rPr lang="ru-RU" dirty="0" smtClean="0"/>
                        <a:t> наук, доцент</a:t>
                      </a:r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dirty="0" smtClean="0"/>
                        <a:t>К-</a:t>
                      </a:r>
                      <a:r>
                        <a:rPr lang="ru-RU" dirty="0" err="1" smtClean="0"/>
                        <a:t>ра</a:t>
                      </a:r>
                      <a:r>
                        <a:rPr lang="ru-RU" dirty="0" smtClean="0"/>
                        <a:t> фармацевтической технологии и фармакогнозии с курсом ПО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11.12.2017</a:t>
                      </a:r>
                      <a:endParaRPr lang="ru-RU" dirty="0"/>
                    </a:p>
                  </a:txBody>
                  <a:tcPr/>
                </a:tc>
              </a:tr>
              <a:tr h="451815"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Екимова Е.Ю., канд. биол. наук, доцент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11.12.2017</a:t>
                      </a:r>
                      <a:endParaRPr lang="ru-RU" dirty="0"/>
                    </a:p>
                  </a:txBody>
                  <a:tcPr/>
                </a:tc>
              </a:tr>
              <a:tr h="451815"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Тютрина</a:t>
                      </a:r>
                      <a:r>
                        <a:rPr lang="ru-RU" dirty="0" smtClean="0"/>
                        <a:t> Е.С., </a:t>
                      </a:r>
                      <a:r>
                        <a:rPr lang="ru-RU" dirty="0" err="1" smtClean="0"/>
                        <a:t>препод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06.11.2017</a:t>
                      </a:r>
                      <a:endParaRPr lang="ru-RU" dirty="0"/>
                    </a:p>
                  </a:txBody>
                  <a:tcPr/>
                </a:tc>
              </a:tr>
              <a:tr h="451815"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Романова Е.В., асс</a:t>
                      </a:r>
                      <a:endParaRPr lang="ru-RU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К-</a:t>
                      </a:r>
                      <a:r>
                        <a:rPr lang="ru-RU" dirty="0" err="1" smtClean="0"/>
                        <a:t>ра</a:t>
                      </a:r>
                      <a:r>
                        <a:rPr lang="ru-RU" dirty="0" smtClean="0"/>
                        <a:t> анатомии и гистологии человека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01.12.2017</a:t>
                      </a:r>
                      <a:endParaRPr lang="ru-RU" dirty="0"/>
                    </a:p>
                  </a:txBody>
                  <a:tcPr/>
                </a:tc>
              </a:tr>
              <a:tr h="451815"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Рябоконь Р.В., асс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30.11.2017</a:t>
                      </a:r>
                      <a:endParaRPr lang="ru-RU" dirty="0"/>
                    </a:p>
                  </a:txBody>
                  <a:tcPr/>
                </a:tc>
              </a:tr>
              <a:tr h="451815"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Романенко А.А., асс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27.11.2017</a:t>
                      </a:r>
                      <a:endParaRPr lang="ru-RU" dirty="0"/>
                    </a:p>
                  </a:txBody>
                  <a:tcPr/>
                </a:tc>
              </a:tr>
              <a:tr h="451815"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Орлова И.И., асс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01.12.2017</a:t>
                      </a:r>
                      <a:endParaRPr lang="ru-RU" dirty="0"/>
                    </a:p>
                  </a:txBody>
                  <a:tcPr/>
                </a:tc>
              </a:tr>
              <a:tr h="451815"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Кучер О.Н., </a:t>
                      </a:r>
                      <a:r>
                        <a:rPr lang="ru-RU" dirty="0" err="1" smtClean="0"/>
                        <a:t>канд.пед</a:t>
                      </a:r>
                      <a:r>
                        <a:rPr lang="ru-RU" dirty="0" smtClean="0"/>
                        <a:t>. наук, доцент</a:t>
                      </a:r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Кафедра педагогики и психологии с курсом ПО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29.11.2017</a:t>
                      </a:r>
                      <a:endParaRPr lang="ru-RU" dirty="0"/>
                    </a:p>
                  </a:txBody>
                  <a:tcPr/>
                </a:tc>
              </a:tr>
              <a:tr h="451815"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Гуров В.А., </a:t>
                      </a:r>
                      <a:r>
                        <a:rPr lang="ru-RU" dirty="0" err="1" smtClean="0"/>
                        <a:t>канд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биол.н</a:t>
                      </a:r>
                      <a:r>
                        <a:rPr lang="ru-RU" dirty="0" smtClean="0"/>
                        <a:t>., доцент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29.11.2017</a:t>
                      </a:r>
                      <a:endParaRPr lang="ru-RU" dirty="0"/>
                    </a:p>
                  </a:txBody>
                  <a:tcPr/>
                </a:tc>
              </a:tr>
              <a:tr h="451815"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Артюхова Т.Ю., </a:t>
                      </a:r>
                      <a:r>
                        <a:rPr lang="ru-RU" dirty="0" err="1" smtClean="0"/>
                        <a:t>канд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псх</a:t>
                      </a:r>
                      <a:r>
                        <a:rPr lang="ru-RU" dirty="0" smtClean="0"/>
                        <a:t>. наук, доцент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29.11.2017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234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Мои документы\Никулина проект\фото\Кузовникова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27476">
            <a:off x="4102894" y="836396"/>
            <a:ext cx="4675876" cy="2638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7" name="Picture 3" descr="D:\Мои документы\Никулина проект\фото\Кузовникова-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9894408">
            <a:off x="321358" y="852681"/>
            <a:ext cx="4165954" cy="2400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3" descr="D:\Мои документы\Никулина проект\фото\Кузовникова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315" y="3789040"/>
            <a:ext cx="3672408" cy="2292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4" descr="D:\Мои документы\Никулина проект\фото\Кузовникова И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4352206"/>
            <a:ext cx="3643338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Мои документы\Никулина проект\фото\Галонский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501008"/>
            <a:ext cx="5172356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2" name="Picture 2" descr="D:\Мои документы\Никулина проект\фото\Галонский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82926"/>
            <a:ext cx="4594582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60" name="Picture 4" descr="D:\Мои документы\Никулина проект\фото\Галактионова и Конуркин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486" y="3861048"/>
            <a:ext cx="4352084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D:\Мои документы\Никулина проект\фото\Ролевая игра с Конуркин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980728"/>
            <a:ext cx="3808764" cy="2554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5" descr="D:\Мои документы\Никулина проект\фото\Гал и кону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508347">
            <a:off x="392662" y="836615"/>
            <a:ext cx="3928914" cy="2268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низ 3"/>
          <p:cNvSpPr/>
          <p:nvPr/>
        </p:nvSpPr>
        <p:spPr>
          <a:xfrm>
            <a:off x="3851920" y="2420888"/>
            <a:ext cx="1080120" cy="1579616"/>
          </a:xfrm>
          <a:prstGeom prst="downArrow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4437112"/>
            <a:ext cx="7286676" cy="1505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ЗАВИСИТ ОТ ВОЗРАСТА и ПЕДАГОГИЧЕСКОГО ОПЫТА ПРЕПОДАВАТЕЛЯ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52030" y="764704"/>
            <a:ext cx="6781800" cy="124016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УРОВЕНЬ МЕТОДИЧЕСКОГО ПРОФЕССИОНАЛИЗМА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653136"/>
            <a:ext cx="6781800" cy="16002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Приказ 653 </a:t>
            </a:r>
            <a:r>
              <a:rPr lang="ru-RU" sz="2400" dirty="0" err="1" smtClean="0"/>
              <a:t>осн</a:t>
            </a:r>
            <a:r>
              <a:rPr lang="ru-RU" sz="2400" dirty="0" smtClean="0"/>
              <a:t>. от 26.09.2017 «О повышении квалификации преподавателей </a:t>
            </a:r>
            <a:r>
              <a:rPr lang="ru-RU" sz="2400" dirty="0" err="1" smtClean="0"/>
              <a:t>КрасГМУ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pic>
        <p:nvPicPr>
          <p:cNvPr id="1026" name="Picture 2" descr="C:\Users\avdeevaea\Documents\Пользовательские шаблоны Office\история кафедры\2017-2018\проект ПК\Приказ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6672"/>
            <a:ext cx="374441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43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6781800" cy="1600200"/>
          </a:xfrm>
        </p:spPr>
        <p:txBody>
          <a:bodyPr>
            <a:normAutofit/>
          </a:bodyPr>
          <a:lstStyle/>
          <a:p>
            <a:r>
              <a:rPr lang="ru-RU" sz="3200" b="1" spc="50" dirty="0" smtClean="0">
                <a:ln w="127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РАЗВИТИЕ   ПРОФЕССИОНАЛЬНЫХ КОМПЕТЕНТНОСТЕЙ  У ПРЕПОДАВАТЕЛЕЙ   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КрасГМУ</a:t>
            </a:r>
            <a:endParaRPr lang="ru-RU" sz="3200" b="1" spc="50" dirty="0">
              <a:ln w="12700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1148980"/>
              </p:ext>
            </p:extLst>
          </p:nvPr>
        </p:nvGraphicFramePr>
        <p:xfrm>
          <a:off x="323528" y="2348880"/>
          <a:ext cx="8229600" cy="4093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3131382"/>
              </p:ext>
            </p:extLst>
          </p:nvPr>
        </p:nvGraphicFramePr>
        <p:xfrm>
          <a:off x="692088" y="2204864"/>
          <a:ext cx="75438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476672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/>
                <a:ea typeface="+mj-ea"/>
                <a:cs typeface="+mj-cs"/>
              </a:rPr>
              <a:t>Развитие уровня </a:t>
            </a:r>
            <a:r>
              <a:rPr lang="ru-RU" sz="3600" dirty="0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/>
                <a:ea typeface="+mj-ea"/>
                <a:cs typeface="+mj-cs"/>
              </a:rPr>
              <a:t> профессионализма</a:t>
            </a:r>
          </a:p>
          <a:p>
            <a:pPr algn="ctr"/>
            <a:r>
              <a:rPr lang="ru-RU" sz="3600" dirty="0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/>
                <a:ea typeface="+mj-ea"/>
                <a:cs typeface="+mj-cs"/>
              </a:rPr>
              <a:t>у </a:t>
            </a:r>
            <a:r>
              <a:rPr lang="ru-RU" sz="3600" dirty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/>
                <a:ea typeface="+mj-ea"/>
                <a:cs typeface="+mj-cs"/>
              </a:rPr>
              <a:t>педагогов </a:t>
            </a:r>
            <a:r>
              <a:rPr lang="ru-RU" sz="3600" dirty="0" err="1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/>
                <a:ea typeface="+mj-ea"/>
                <a:cs typeface="+mj-cs"/>
              </a:rPr>
              <a:t>КрасГМУ</a:t>
            </a:r>
            <a:endParaRPr lang="ru-RU" sz="3600" dirty="0">
              <a:ln w="18415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781800" cy="1600200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ПРЕПОДАВАТЕЛИ КАФЕДРЫ – УЧАСТНИКАМ ПРОЕКТА</a:t>
            </a:r>
          </a:p>
        </p:txBody>
      </p:sp>
      <p:pic>
        <p:nvPicPr>
          <p:cNvPr id="8" name="Picture 3" descr="D:\Мои документы\Никулина проект\фото\Артюхова Т.Ю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049903">
            <a:off x="479521" y="2430920"/>
            <a:ext cx="2458393" cy="18725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5" descr="D:\Мои документы\Никулина проект\фото\Кучер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564904"/>
            <a:ext cx="2875771" cy="2554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D:\Мои документы\Никулина проект\фото\Гуро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946857"/>
            <a:ext cx="3986412" cy="28769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292494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КОНФЕРЕНЦИЯ «ПЕДАГОГИКА И МЕДИЦИНА В СЛУЖЕНИИ ЧЕЛОВЕКУ»  – ПЛОЩАДКА ДЛЯ МЕТОДИЧЕСКОГО МАСТЕРСТВА   ППС  В </a:t>
            </a:r>
            <a:r>
              <a:rPr lang="ru-RU" sz="3600" dirty="0" err="1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КрасГМУ</a:t>
            </a:r>
            <a:endParaRPr lang="ru-RU" sz="3600" dirty="0">
              <a:ln w="18415" cmpd="sng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1506" name="Picture 2" descr="D:\Мои документы\конф. Педагогика и медицина\АНОНС\1 Panorama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7544" y="2924944"/>
            <a:ext cx="8229600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7793444"/>
              </p:ext>
            </p:extLst>
          </p:nvPr>
        </p:nvGraphicFramePr>
        <p:xfrm>
          <a:off x="107504" y="0"/>
          <a:ext cx="8928992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avdeevaea\Documents\Пользовательские шаблоны Office\история кафедры\Педагогика и медицина\2017\конф\3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32" y="2492896"/>
            <a:ext cx="2937708" cy="246140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10330" y="116632"/>
            <a:ext cx="7344816" cy="6834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МАСТЕР-КЛАССЫ ПРЕПОДАВАТЕЛЕЙ КАФЕДРЫ</a:t>
            </a:r>
            <a:endParaRPr lang="ru-RU" sz="2800" dirty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636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571500"/>
            <a:ext cx="8229600" cy="140821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Мастер-классы</a:t>
            </a:r>
            <a:endParaRPr lang="ru-RU" sz="3600" dirty="0">
              <a:ln w="18415" cmpd="sng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877272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r>
              <a:rPr lang="ru-RU" sz="4400" b="1" dirty="0" smtClean="0"/>
              <a:t>1.   «</a:t>
            </a:r>
            <a:r>
              <a:rPr lang="ru-RU" sz="5600" b="1" dirty="0" smtClean="0"/>
              <a:t>Технология подготовки презентации как средство визуализации учебного материала на занятиях в медицинском университете</a:t>
            </a:r>
            <a:r>
              <a:rPr lang="ru-RU" sz="4400" b="1" dirty="0" smtClean="0"/>
              <a:t>»</a:t>
            </a:r>
          </a:p>
          <a:p>
            <a:pPr marL="0" indent="0">
              <a:buNone/>
            </a:pPr>
            <a:r>
              <a:rPr lang="ru-RU" sz="4400" i="1" dirty="0" smtClean="0"/>
              <a:t>Кучер Ольга Николаевна</a:t>
            </a:r>
            <a:r>
              <a:rPr lang="ru-RU" sz="4400" dirty="0" smtClean="0"/>
              <a:t>, канд. </a:t>
            </a:r>
            <a:r>
              <a:rPr lang="ru-RU" sz="4400" dirty="0" err="1" smtClean="0"/>
              <a:t>пед</a:t>
            </a:r>
            <a:r>
              <a:rPr lang="ru-RU" sz="4400" dirty="0" smtClean="0"/>
              <a:t>. н., доцент</a:t>
            </a:r>
          </a:p>
          <a:p>
            <a:pPr>
              <a:buNone/>
            </a:pPr>
            <a:r>
              <a:rPr lang="ru-RU" sz="4400" dirty="0" smtClean="0"/>
              <a:t> </a:t>
            </a:r>
          </a:p>
          <a:p>
            <a:pPr marL="0" lvl="0" indent="0">
              <a:buNone/>
            </a:pPr>
            <a:r>
              <a:rPr lang="ru-RU" sz="4400" b="1" dirty="0" smtClean="0"/>
              <a:t>2.  «</a:t>
            </a:r>
            <a:r>
              <a:rPr lang="ru-RU" sz="5600" b="1" dirty="0" err="1" smtClean="0"/>
              <a:t>Практикоориентированные</a:t>
            </a:r>
            <a:r>
              <a:rPr lang="ru-RU" sz="5600" b="1" dirty="0" smtClean="0"/>
              <a:t>, </a:t>
            </a:r>
            <a:r>
              <a:rPr lang="ru-RU" sz="5600" b="1" dirty="0" err="1" smtClean="0"/>
              <a:t>симуляционные</a:t>
            </a:r>
            <a:r>
              <a:rPr lang="ru-RU" sz="5600" b="1" dirty="0" smtClean="0"/>
              <a:t> и бинарные технологии в подготовке врача педиатра первичного звена»</a:t>
            </a:r>
            <a:endParaRPr lang="ru-RU" sz="5600" dirty="0" smtClean="0"/>
          </a:p>
          <a:p>
            <a:pPr marL="0" indent="0">
              <a:buNone/>
            </a:pPr>
            <a:r>
              <a:rPr lang="ru-RU" sz="4400" i="1" dirty="0" smtClean="0"/>
              <a:t>Галактионова Марина Юрьевна</a:t>
            </a:r>
            <a:r>
              <a:rPr lang="ru-RU" sz="4400" dirty="0" smtClean="0"/>
              <a:t>, д-р мед. н., профессор </a:t>
            </a:r>
          </a:p>
          <a:p>
            <a:pPr marL="0" indent="0">
              <a:buNone/>
            </a:pPr>
            <a:r>
              <a:rPr lang="ru-RU" sz="4400" i="1" dirty="0" err="1" smtClean="0"/>
              <a:t>Конуркина</a:t>
            </a:r>
            <a:r>
              <a:rPr lang="ru-RU" sz="4400" i="1" dirty="0" smtClean="0"/>
              <a:t> Наталья Сергеевна</a:t>
            </a:r>
            <a:r>
              <a:rPr lang="ru-RU" sz="4400" dirty="0" smtClean="0"/>
              <a:t>, ассистент </a:t>
            </a:r>
          </a:p>
          <a:p>
            <a:pPr marL="0" indent="0">
              <a:buNone/>
            </a:pPr>
            <a:endParaRPr lang="ru-RU" sz="4400" b="1" dirty="0"/>
          </a:p>
          <a:p>
            <a:pPr marL="0" indent="0">
              <a:buNone/>
            </a:pPr>
            <a:r>
              <a:rPr lang="ru-RU" sz="4400" b="1" dirty="0" smtClean="0"/>
              <a:t>3.  «</a:t>
            </a:r>
            <a:r>
              <a:rPr lang="ru-RU" sz="5600" b="1" dirty="0" smtClean="0"/>
              <a:t>Активизация учебной деятельности обучающихся: </a:t>
            </a:r>
            <a:r>
              <a:rPr lang="ru-RU" sz="5600" b="1" dirty="0" err="1" smtClean="0"/>
              <a:t>медиатехнологии</a:t>
            </a:r>
            <a:r>
              <a:rPr lang="ru-RU" sz="5600" b="1" dirty="0" smtClean="0"/>
              <a:t> на занятиях по терапии» </a:t>
            </a:r>
            <a:endParaRPr lang="ru-RU" sz="5600" dirty="0" smtClean="0"/>
          </a:p>
          <a:p>
            <a:pPr marL="0" indent="0">
              <a:buNone/>
            </a:pPr>
            <a:r>
              <a:rPr lang="ru-RU" sz="4400" i="1" dirty="0" smtClean="0"/>
              <a:t>Верещагина Татьяна Дмитриевна</a:t>
            </a:r>
            <a:r>
              <a:rPr lang="ru-RU" sz="4400" dirty="0" smtClean="0"/>
              <a:t>, канд. мед. н., доцент</a:t>
            </a:r>
          </a:p>
          <a:p>
            <a:pPr>
              <a:buNone/>
            </a:pPr>
            <a:r>
              <a:rPr lang="ru-RU" sz="4400" dirty="0" smtClean="0"/>
              <a:t> </a:t>
            </a:r>
            <a:endParaRPr lang="ru-RU" sz="6400" dirty="0" smtClean="0"/>
          </a:p>
          <a:p>
            <a:pPr>
              <a:buNone/>
            </a:pPr>
            <a:r>
              <a:rPr lang="ru-RU" sz="6400" b="1" dirty="0" smtClean="0"/>
              <a:t>4.  </a:t>
            </a:r>
            <a:r>
              <a:rPr lang="ru-RU" sz="5600" b="1" dirty="0" smtClean="0"/>
              <a:t>«Чем отличаются ситуационные и контекстные задачи?</a:t>
            </a:r>
            <a:endParaRPr lang="ru-RU" sz="5600" dirty="0" smtClean="0"/>
          </a:p>
          <a:p>
            <a:pPr marL="0" indent="0">
              <a:buNone/>
            </a:pPr>
            <a:r>
              <a:rPr lang="ru-RU" sz="4400" i="1" dirty="0" smtClean="0"/>
              <a:t>Казакова Елене Николаевна, </a:t>
            </a:r>
            <a:r>
              <a:rPr lang="ru-RU" sz="4400" i="1" dirty="0" err="1" smtClean="0"/>
              <a:t>Клобертанц</a:t>
            </a:r>
            <a:r>
              <a:rPr lang="ru-RU" sz="4400" i="1" dirty="0" smtClean="0"/>
              <a:t> Елена Павловна</a:t>
            </a:r>
            <a:endParaRPr lang="ru-RU" sz="4400" dirty="0" smtClean="0"/>
          </a:p>
          <a:p>
            <a:pPr>
              <a:buNone/>
            </a:pPr>
            <a:r>
              <a:rPr lang="ru-RU" sz="4400" dirty="0" smtClean="0"/>
              <a:t> </a:t>
            </a:r>
          </a:p>
          <a:p>
            <a:pPr>
              <a:buNone/>
            </a:pPr>
            <a:r>
              <a:rPr lang="ru-RU" sz="4400" b="1" dirty="0" smtClean="0"/>
              <a:t>5.  </a:t>
            </a:r>
            <a:r>
              <a:rPr lang="ru-RU" sz="5600" b="1" dirty="0" smtClean="0"/>
              <a:t>«Практическое применение технологии </a:t>
            </a:r>
            <a:r>
              <a:rPr lang="ru-RU" sz="5600" b="1" dirty="0" err="1" smtClean="0"/>
              <a:t>здоровьесбережения</a:t>
            </a:r>
            <a:r>
              <a:rPr lang="ru-RU" sz="5600" b="1" dirty="0" smtClean="0"/>
              <a:t> в образовании» </a:t>
            </a:r>
            <a:endParaRPr lang="ru-RU" sz="5600" dirty="0" smtClean="0"/>
          </a:p>
          <a:p>
            <a:pPr marL="0" indent="0">
              <a:buNone/>
            </a:pPr>
            <a:r>
              <a:rPr lang="ru-RU" sz="4400" i="1" dirty="0" smtClean="0"/>
              <a:t>Гуров Виктор Александрович</a:t>
            </a:r>
            <a:r>
              <a:rPr lang="ru-RU" sz="4400" dirty="0" smtClean="0"/>
              <a:t>, канд. биол. н., доц., доцент  </a:t>
            </a:r>
          </a:p>
          <a:p>
            <a:pPr marL="0" indent="0">
              <a:buNone/>
            </a:pPr>
            <a:r>
              <a:rPr lang="ru-RU" sz="5600" dirty="0" smtClean="0"/>
              <a:t>6</a:t>
            </a:r>
            <a:r>
              <a:rPr lang="ru-RU" sz="4400" dirty="0" smtClean="0"/>
              <a:t>. </a:t>
            </a:r>
            <a:r>
              <a:rPr lang="ru-RU" sz="5600" b="1" dirty="0" smtClean="0"/>
              <a:t>«</a:t>
            </a:r>
            <a:r>
              <a:rPr lang="ru-RU" sz="5600" b="1" dirty="0" err="1" smtClean="0"/>
              <a:t>Психотехнологии</a:t>
            </a:r>
            <a:r>
              <a:rPr lang="ru-RU" sz="5600" b="1" dirty="0" smtClean="0"/>
              <a:t> и их применение на занятиях в медицинском университете»</a:t>
            </a:r>
            <a:endParaRPr lang="ru-RU" sz="5600" b="1" i="1" dirty="0" smtClean="0"/>
          </a:p>
          <a:p>
            <a:pPr marL="0" indent="0">
              <a:buNone/>
            </a:pPr>
            <a:r>
              <a:rPr lang="ru-RU" sz="4400" i="1" dirty="0" smtClean="0"/>
              <a:t>Артюхова Татьяна Юрьевна</a:t>
            </a:r>
            <a:r>
              <a:rPr lang="ru-RU" sz="4400" dirty="0" smtClean="0"/>
              <a:t>, канд. </a:t>
            </a:r>
            <a:r>
              <a:rPr lang="ru-RU" sz="4400" dirty="0" err="1" smtClean="0"/>
              <a:t>псх</a:t>
            </a:r>
            <a:r>
              <a:rPr lang="ru-RU" sz="4400" dirty="0" smtClean="0"/>
              <a:t>. н., доц., доцент  </a:t>
            </a:r>
          </a:p>
          <a:p>
            <a:endParaRPr lang="ru-RU" sz="4400" dirty="0" smtClean="0"/>
          </a:p>
          <a:p>
            <a:pPr>
              <a:buNone/>
            </a:pPr>
            <a:r>
              <a:rPr lang="ru-RU" sz="4400" b="1" dirty="0" smtClean="0"/>
              <a:t>7. </a:t>
            </a:r>
            <a:r>
              <a:rPr lang="ru-RU" sz="5600" b="1" dirty="0" smtClean="0"/>
              <a:t>«Технологии развития коммуникативной компетентности преподавателя </a:t>
            </a:r>
            <a:r>
              <a:rPr lang="ru-RU" sz="5600" b="1" dirty="0" err="1" smtClean="0"/>
              <a:t>медвуза</a:t>
            </a:r>
            <a:r>
              <a:rPr lang="ru-RU" sz="5600" b="1" dirty="0" smtClean="0"/>
              <a:t>»</a:t>
            </a:r>
            <a:endParaRPr lang="ru-RU" sz="5600" b="1" i="1" dirty="0" smtClean="0"/>
          </a:p>
          <a:p>
            <a:pPr marL="0" indent="0">
              <a:buNone/>
            </a:pPr>
            <a:r>
              <a:rPr lang="ru-RU" sz="4400" i="1" dirty="0" err="1" smtClean="0"/>
              <a:t>Дайнеко</a:t>
            </a:r>
            <a:r>
              <a:rPr lang="ru-RU" sz="4400" i="1" dirty="0" smtClean="0"/>
              <a:t> Ирина Александровна</a:t>
            </a:r>
            <a:r>
              <a:rPr lang="ru-RU" sz="4400" dirty="0" smtClean="0"/>
              <a:t>, преп. кафедры педагогики и психологии с курсом ПО  </a:t>
            </a:r>
          </a:p>
          <a:p>
            <a:pPr>
              <a:buNone/>
            </a:pPr>
            <a:endParaRPr lang="ru-RU" sz="4400" b="1" dirty="0" smtClean="0"/>
          </a:p>
          <a:p>
            <a:pPr>
              <a:buNone/>
            </a:pPr>
            <a:r>
              <a:rPr lang="ru-RU" sz="4400" b="1" dirty="0" smtClean="0"/>
              <a:t>8.  </a:t>
            </a:r>
            <a:r>
              <a:rPr lang="ru-RU" sz="5600" b="1" dirty="0" smtClean="0"/>
              <a:t>«Технология составления </a:t>
            </a:r>
            <a:r>
              <a:rPr lang="ru-RU" sz="5600" b="1" dirty="0" err="1" smtClean="0"/>
              <a:t>интеллект-карты</a:t>
            </a:r>
            <a:r>
              <a:rPr lang="ru-RU" sz="5600" b="1" dirty="0" smtClean="0"/>
              <a:t> по пройденному материалу»</a:t>
            </a:r>
            <a:endParaRPr lang="ru-RU" sz="5600" b="1" i="1" dirty="0" smtClean="0"/>
          </a:p>
          <a:p>
            <a:pPr marL="0" indent="0">
              <a:buNone/>
            </a:pPr>
            <a:r>
              <a:rPr lang="ru-RU" sz="4400" i="1" dirty="0" smtClean="0"/>
              <a:t>Дьякова Наталья Ивановна</a:t>
            </a:r>
            <a:r>
              <a:rPr lang="ru-RU" sz="4400" dirty="0" smtClean="0"/>
              <a:t>, преп. кафедры педагогики и психологии с курсом ПО  </a:t>
            </a:r>
          </a:p>
          <a:p>
            <a:pPr marL="0" indent="0">
              <a:buNone/>
            </a:pPr>
            <a:endParaRPr lang="ru-RU" sz="4400" dirty="0" smtClean="0"/>
          </a:p>
          <a:p>
            <a:pPr>
              <a:buNone/>
            </a:pPr>
            <a:r>
              <a:rPr lang="ru-RU" sz="4400" i="1" dirty="0" smtClean="0"/>
              <a:t>9. </a:t>
            </a:r>
            <a:r>
              <a:rPr lang="ru-RU" sz="4400" b="1" dirty="0" smtClean="0"/>
              <a:t>  «Мастер-класс </a:t>
            </a:r>
            <a:r>
              <a:rPr lang="ru-RU" sz="5600" b="1" dirty="0" smtClean="0"/>
              <a:t>как форма профессиональной подготовки будущего </a:t>
            </a:r>
            <a:r>
              <a:rPr lang="ru-RU" sz="5600" b="1" dirty="0" err="1" smtClean="0"/>
              <a:t>провиизора</a:t>
            </a:r>
            <a:endParaRPr lang="ru-RU" sz="5600" b="1" dirty="0" smtClean="0"/>
          </a:p>
          <a:p>
            <a:pPr marL="0" indent="0">
              <a:buNone/>
            </a:pPr>
            <a:r>
              <a:rPr lang="ru-RU" sz="4400" i="1" dirty="0" err="1" smtClean="0"/>
              <a:t>Турчина</a:t>
            </a:r>
            <a:r>
              <a:rPr lang="ru-RU" sz="4400" i="1" dirty="0" smtClean="0"/>
              <a:t> Жанна Евгеньевна</a:t>
            </a:r>
            <a:r>
              <a:rPr lang="ru-RU" sz="4400" dirty="0" smtClean="0"/>
              <a:t>, канд. мед. наук, доцент,  </a:t>
            </a:r>
          </a:p>
          <a:p>
            <a:pPr marL="0" indent="0">
              <a:buNone/>
            </a:pPr>
            <a:endParaRPr lang="ru-RU" sz="4400" dirty="0" smtClean="0"/>
          </a:p>
          <a:p>
            <a:pPr>
              <a:buNone/>
            </a:pPr>
            <a:endParaRPr lang="ru-RU" sz="4400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148508"/>
              </p:ext>
            </p:extLst>
          </p:nvPr>
        </p:nvGraphicFramePr>
        <p:xfrm>
          <a:off x="304038" y="1052736"/>
          <a:ext cx="8715436" cy="53035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44689"/>
                <a:gridCol w="2884335"/>
                <a:gridCol w="1928826"/>
                <a:gridCol w="3357586"/>
              </a:tblGrid>
              <a:tr h="72007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№/№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технологии, метода, формы занятия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Общеучебное</a:t>
                      </a: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умение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Фамилия преподавателя, использующего</a:t>
                      </a:r>
                      <a:r>
                        <a:rPr lang="ru-RU" sz="16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метод, технологию, форму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Технология позиционной дискуссии 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Работа с текстом,</a:t>
                      </a:r>
                      <a:r>
                        <a:rPr lang="ru-RU" sz="14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коммуникативные умения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Е.А. Авдеева</a:t>
                      </a:r>
                    </a:p>
                    <a:p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Учебно-исследовательские проекты</a:t>
                      </a:r>
                    </a:p>
                    <a:p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Поиск информации, создание научных текстов, умение</a:t>
                      </a:r>
                      <a:r>
                        <a:rPr lang="ru-RU" sz="14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работать с граф. </a:t>
                      </a:r>
                      <a:r>
                        <a:rPr lang="ru-RU" sz="1400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инф</a:t>
                      </a:r>
                      <a:r>
                        <a:rPr lang="ru-RU" sz="14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Е.А. Авдеева, О.Н. Кучер, Т.Ю. Артюхова, В.А. Гуров, Н.И. Дьякова, И.А. Дайнеко, </a:t>
                      </a:r>
                      <a:r>
                        <a:rPr lang="ru-RU" sz="16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Клобертанц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Е.П., Казакова Е.Н.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Проведение практических занятий на клинических базах и составление аналитического отчета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Коммуникативные умения, создание научно-практических текстов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И.А. </a:t>
                      </a:r>
                      <a:r>
                        <a:rPr lang="ru-RU" sz="16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Дайнеко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Визуализация и систематизация учебного материала</a:t>
                      </a:r>
                      <a:endParaRPr lang="ru-RU" sz="16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Умение работать с графической  и образной информацией</a:t>
                      </a:r>
                      <a:endParaRPr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О.Н. Кучер, Н.И. Дьякова</a:t>
                      </a:r>
                      <a:r>
                        <a:rPr lang="ru-RU" sz="16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, </a:t>
                      </a:r>
                    </a:p>
                    <a:p>
                      <a:r>
                        <a:rPr lang="ru-RU" sz="16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В.Г. </a:t>
                      </a:r>
                      <a:r>
                        <a:rPr lang="ru-RU" sz="1600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Галонский</a:t>
                      </a:r>
                      <a:r>
                        <a:rPr lang="ru-RU" sz="16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Опрос с использованием методики «Работа в парах»</a:t>
                      </a:r>
                      <a:endParaRPr lang="ru-RU" sz="16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Работа с учебными текстами</a:t>
                      </a:r>
                      <a:endParaRPr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О.Н. Кучер, В.А. Гуров,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Т.Ю. Артюхова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0"/>
            <a:ext cx="8964488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Создание методической системы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прподавания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КрасГМУ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0439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485778"/>
              </p:ext>
            </p:extLst>
          </p:nvPr>
        </p:nvGraphicFramePr>
        <p:xfrm>
          <a:off x="179512" y="692696"/>
          <a:ext cx="8715436" cy="28651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44689"/>
                <a:gridCol w="2884335"/>
                <a:gridCol w="1928826"/>
                <a:gridCol w="3357586"/>
              </a:tblGrid>
              <a:tr h="72007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№/№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технологии, метода, формы занятия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Общеучебное</a:t>
                      </a: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умение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Фамилия преподавателя, использующего</a:t>
                      </a:r>
                      <a:r>
                        <a:rPr lang="ru-RU" sz="16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метод, технологию, форму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Игровые технологии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Работа с текстом,</a:t>
                      </a:r>
                      <a:r>
                        <a:rPr lang="ru-RU" sz="14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коммуникативные умения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И.А. Дайнеко, Н.С. </a:t>
                      </a:r>
                      <a:r>
                        <a:rPr lang="ru-RU" sz="16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Конуркина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, М.Ю. Галактионова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7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Медиатехнологии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на занятиях по терапии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Рефлексивнеые</a:t>
                      </a:r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технологии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Т.Д. Верещагина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8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Контекстное обучение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Коммуникативные умения, работа с информацией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Клобертанц</a:t>
                      </a:r>
                      <a:r>
                        <a:rPr lang="ru-RU" sz="16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Е.П., </a:t>
                      </a:r>
                      <a:r>
                        <a:rPr lang="ru-RU" sz="1600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Кахакова</a:t>
                      </a:r>
                      <a:r>
                        <a:rPr lang="ru-RU" sz="16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Е.Н.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3" name="Picture 6" descr="D:\Мои документы\Никулина проект\фото\IMG_50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919688">
            <a:off x="239916" y="4369411"/>
            <a:ext cx="2232248" cy="1498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8" descr="D:\Мои документы\Никулина проект\фото\работа в групп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61961">
            <a:off x="6272011" y="4230262"/>
            <a:ext cx="2391211" cy="1697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6" descr="D:\Мои документы\Никулина проект\фото\судь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641649"/>
            <a:ext cx="2571753" cy="1566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 descr="D:\Мои документы\Никулина проект\фото\Работа в группах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65588" y="5373216"/>
            <a:ext cx="2304256" cy="1333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3141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501122" cy="16002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ПРЕДЛОЖЕНИЯ ДЛЯ ДАЛЬНЕЙШЕЙ РАБОТЫ В ПРОЕКТЕ  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3635505"/>
              </p:ext>
            </p:extLst>
          </p:nvPr>
        </p:nvGraphicFramePr>
        <p:xfrm>
          <a:off x="571472" y="1375618"/>
          <a:ext cx="8072465" cy="5092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7968"/>
                <a:gridCol w="7384497"/>
              </a:tblGrid>
              <a:tr h="430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Times New Roman"/>
                          <a:cs typeface="Times New Roman"/>
                        </a:rPr>
                        <a:t>№/№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Times New Roman"/>
                          <a:cs typeface="Times New Roman"/>
                        </a:rPr>
                        <a:t>Наименование мероприятия</a:t>
                      </a:r>
                    </a:p>
                  </a:txBody>
                  <a:tcPr marL="68580" marR="68580" marT="0" marB="0"/>
                </a:tc>
              </a:tr>
              <a:tr h="718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1.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Разработка совокупности модулей, которые могут осваиваться педагогами в любое удобное для них время, сумма которых составит полноценную программу повышения квалификации «Инновационные образовательные технологии в учебном процессе» в объеме 72 часа</a:t>
                      </a:r>
                    </a:p>
                  </a:txBody>
                  <a:tcPr marL="68580" marR="68580" marT="0" marB="0"/>
                </a:tc>
              </a:tr>
              <a:tr h="718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2.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Организация на кафедре педагогики и психологии с курсом ПО </a:t>
                      </a:r>
                      <a:r>
                        <a:rPr lang="ru-RU" sz="1400" b="1" dirty="0" err="1">
                          <a:latin typeface="Calibri"/>
                          <a:ea typeface="Times New Roman"/>
                          <a:cs typeface="Times New Roman"/>
                        </a:rPr>
                        <a:t>стажировочных</a:t>
                      </a: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 площадок повышения квалификации педагогов </a:t>
                      </a:r>
                      <a:r>
                        <a:rPr lang="ru-RU" sz="1400" b="1" dirty="0" err="1">
                          <a:latin typeface="Calibri"/>
                          <a:ea typeface="Times New Roman"/>
                          <a:cs typeface="Times New Roman"/>
                        </a:rPr>
                        <a:t>КрасГМУ</a:t>
                      </a: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 в целях распространения моделей обучения по заявленной технологии</a:t>
                      </a:r>
                    </a:p>
                  </a:txBody>
                  <a:tcPr marL="68580" marR="68580" marT="0" marB="0"/>
                </a:tc>
              </a:tr>
              <a:tr h="1206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Выявление талантливых педагогов на основе проведения ежегодного конкурса «</a:t>
                      </a:r>
                      <a:r>
                        <a:rPr lang="en-US" sz="1400" b="1" dirty="0">
                          <a:latin typeface="Calibri"/>
                          <a:ea typeface="Times New Roman"/>
                          <a:cs typeface="Times New Roman"/>
                        </a:rPr>
                        <a:t>University</a:t>
                      </a: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en-US" sz="1400" b="1" dirty="0" err="1">
                          <a:latin typeface="Calibri"/>
                          <a:ea typeface="Times New Roman"/>
                          <a:cs typeface="Times New Roman"/>
                        </a:rPr>
                        <a:t>tearcher</a:t>
                      </a:r>
                      <a:r>
                        <a:rPr lang="en-US" sz="1400" b="1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-2018» по номинациям: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–ассистенты;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– старшие преподаватели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– доценты и профессора</a:t>
                      </a:r>
                    </a:p>
                  </a:txBody>
                  <a:tcPr marL="68580" marR="68580" marT="0" marB="0"/>
                </a:tc>
              </a:tr>
              <a:tr h="718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4.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Выявление педагогов, освоивших методику преподавания по инновационным технологиям и реализующих ее в образовательном процессе </a:t>
                      </a:r>
                      <a:r>
                        <a:rPr lang="ru-RU" sz="1400" b="1" dirty="0" err="1">
                          <a:latin typeface="Calibri"/>
                          <a:ea typeface="Times New Roman"/>
                          <a:cs typeface="Times New Roman"/>
                        </a:rPr>
                        <a:t>КрасГМУ</a:t>
                      </a: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, на фоне общей численности преподавателей</a:t>
                      </a:r>
                    </a:p>
                  </a:txBody>
                  <a:tcPr marL="68580" marR="68580" marT="0" marB="0"/>
                </a:tc>
              </a:tr>
              <a:tr h="4741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Times New Roman"/>
                          <a:cs typeface="Times New Roman"/>
                        </a:rPr>
                        <a:t>5. 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Систематическое участие в проведении открытых занятий, на которых демонстрируется преподавание по инновационным технологиям и их квалификационная экспертная оценка</a:t>
                      </a:r>
                    </a:p>
                  </a:txBody>
                  <a:tcPr marL="68580" marR="68580" marT="0" marB="0"/>
                </a:tc>
              </a:tr>
              <a:tr h="4741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latin typeface="Calibri"/>
                          <a:ea typeface="Times New Roman"/>
                          <a:cs typeface="Times New Roman"/>
                        </a:rPr>
                        <a:t>6. 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Создание банка данных электронных и бумажных образовательных ресурсов, находящихся в открытом доступе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276872"/>
            <a:ext cx="7914456" cy="1600200"/>
          </a:xfrm>
        </p:spPr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БЛАГОДАРЮ ЗА ВНИМАНИЕ</a:t>
            </a:r>
            <a:endParaRPr lang="ru-RU" dirty="0">
              <a:ln w="1841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97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54013" y="476672"/>
            <a:ext cx="838198" cy="1171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7611" y="2100363"/>
            <a:ext cx="648072" cy="1017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892435" y="23309"/>
            <a:ext cx="2886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ИНИЦИАТОР ПРОЕКТА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95472" y="1754160"/>
            <a:ext cx="1955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Куратор проекта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3059667"/>
            <a:ext cx="7560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Исполнители проекта</a:t>
            </a:r>
            <a:r>
              <a:rPr lang="ru-RU" b="1" dirty="0" smtClean="0">
                <a:solidFill>
                  <a:srgbClr val="002060"/>
                </a:solidFill>
              </a:rPr>
              <a:t>: кафедра педагогики и психологии с курсом ПО</a:t>
            </a:r>
          </a:p>
        </p:txBody>
      </p:sp>
      <p:sp>
        <p:nvSpPr>
          <p:cNvPr id="1029" name="AutoShape 5" descr="https://krasgmu.ru/sys/files/attach/42/42810e90799e4ad11ff85310ae108f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4774" y="4293096"/>
            <a:ext cx="962016" cy="1128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5321" y="5025738"/>
            <a:ext cx="85725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6920" y="4293096"/>
            <a:ext cx="85725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3019" y="3428999"/>
            <a:ext cx="857256" cy="114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Прямая соединительная линия 2"/>
          <p:cNvCxnSpPr/>
          <p:nvPr/>
        </p:nvCxnSpPr>
        <p:spPr>
          <a:xfrm flipH="1">
            <a:off x="2146790" y="3429000"/>
            <a:ext cx="1436228" cy="9440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440274" y="3429000"/>
            <a:ext cx="1646645" cy="8640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135637" y="5355889"/>
            <a:ext cx="1458531" cy="73979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4473130" y="5355889"/>
            <a:ext cx="1624343" cy="7326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4C01C84-FD0B-4C5C-8041-A98DBC2063A1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  <p:pic>
        <p:nvPicPr>
          <p:cNvPr id="29699" name="Picture 2" descr="green circle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67545" y="836712"/>
            <a:ext cx="4512444" cy="39964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9700" name="Rectangle 3"/>
          <p:cNvSpPr>
            <a:spLocks noGrp="1" noChangeArrowheads="1"/>
          </p:cNvSpPr>
          <p:nvPr>
            <p:ph type="title"/>
          </p:nvPr>
        </p:nvSpPr>
        <p:spPr>
          <a:xfrm>
            <a:off x="971600" y="445393"/>
            <a:ext cx="7639054" cy="782637"/>
          </a:xfrm>
          <a:solidFill>
            <a:schemeClr val="tx2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ru-RU" sz="1800" dirty="0" smtClean="0">
                <a:solidFill>
                  <a:srgbClr val="0066FF"/>
                </a:solidFill>
              </a:rPr>
              <a:t> </a:t>
            </a:r>
            <a:r>
              <a:rPr lang="ru-RU" altLang="ru-RU" sz="1800" dirty="0" smtClean="0">
                <a:solidFill>
                  <a:srgbClr val="0066FF"/>
                </a:solidFill>
              </a:rPr>
              <a:t/>
            </a:r>
            <a:br>
              <a:rPr lang="ru-RU" altLang="ru-RU" sz="1800" dirty="0" smtClean="0">
                <a:solidFill>
                  <a:srgbClr val="0066FF"/>
                </a:solidFill>
              </a:rPr>
            </a:br>
            <a:r>
              <a:rPr lang="ru-RU" altLang="ru-RU" sz="1800" dirty="0" smtClean="0">
                <a:solidFill>
                  <a:srgbClr val="0066FF"/>
                </a:solidFill>
              </a:rPr>
              <a:t/>
            </a:r>
            <a:br>
              <a:rPr lang="ru-RU" altLang="ru-RU" sz="1800" dirty="0" smtClean="0">
                <a:solidFill>
                  <a:srgbClr val="0066FF"/>
                </a:solidFill>
              </a:rPr>
            </a:br>
            <a:r>
              <a:rPr lang="ru-RU" altLang="ru-RU" sz="27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НОВЫЕ ЭЛЕМЕНТЫ УЧЕБНОГО ПРОЦЕССА</a:t>
            </a:r>
            <a:r>
              <a:rPr lang="ru-RU" altLang="ru-RU" sz="2700" b="1" dirty="0" smtClean="0"/>
              <a:t/>
            </a:r>
            <a:br>
              <a:rPr lang="ru-RU" altLang="ru-RU" sz="2700" b="1" dirty="0" smtClean="0"/>
            </a:br>
            <a:endParaRPr lang="ru-RU" altLang="ru-RU" sz="2700" b="1" dirty="0" smtClean="0"/>
          </a:p>
        </p:txBody>
      </p:sp>
      <p:pic>
        <p:nvPicPr>
          <p:cNvPr id="29701" name="Picture 4" descr="blue circle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643174" y="3717033"/>
            <a:ext cx="40767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9702" name="Picture 5" descr="tan circle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86248" y="1142984"/>
            <a:ext cx="4105275" cy="35179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05830" name="Text Box 6"/>
          <p:cNvSpPr txBox="1">
            <a:spLocks noChangeArrowheads="1"/>
          </p:cNvSpPr>
          <p:nvPr/>
        </p:nvSpPr>
        <p:spPr bwMode="auto">
          <a:xfrm>
            <a:off x="969185" y="1456095"/>
            <a:ext cx="3633730" cy="27576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softEdge rad="635000"/>
          </a:effec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Методы активного обучения: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Arial" panose="020B0604020202020204" pitchFamily="34" charset="0"/>
              <a:buChar char="•"/>
            </a:pP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Позиционные </a:t>
            </a:r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дискуссии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Arial" panose="020B0604020202020204" pitchFamily="34" charset="0"/>
              <a:buChar char="•"/>
            </a:pP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Работа </a:t>
            </a:r>
            <a:r>
              <a:rPr lang="ru-RU" altLang="ru-RU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в группах</a:t>
            </a:r>
            <a:endParaRPr lang="ru-RU" alt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  <a:p>
            <a:pPr marL="285750" indent="-28575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Arial" panose="020B0604020202020204" pitchFamily="34" charset="0"/>
              <a:buChar char="•"/>
            </a:pP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Игровые технологии</a:t>
            </a:r>
          </a:p>
          <a:p>
            <a:pPr marL="285750" indent="-28575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Arial" panose="020B0604020202020204" pitchFamily="34" charset="0"/>
              <a:buChar char="•"/>
            </a:pP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Интеллект-карты, радиальные диаграммы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и др</a:t>
            </a:r>
            <a:r>
              <a:rPr lang="ru-RU" altLang="ru-RU" b="1" dirty="0" smtClean="0">
                <a:latin typeface="Times New Roman" pitchFamily="18" charset="0"/>
              </a:rPr>
              <a:t>.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ru-RU" altLang="ru-RU" sz="2000" dirty="0">
              <a:latin typeface="Times New Roman" pitchFamily="18" charset="0"/>
            </a:endParaRPr>
          </a:p>
        </p:txBody>
      </p:sp>
      <p:sp>
        <p:nvSpPr>
          <p:cNvPr id="205831" name="Text Box 7"/>
          <p:cNvSpPr txBox="1">
            <a:spLocks noChangeArrowheads="1"/>
          </p:cNvSpPr>
          <p:nvPr/>
        </p:nvSpPr>
        <p:spPr bwMode="auto">
          <a:xfrm>
            <a:off x="4427538" y="2060575"/>
            <a:ext cx="396081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2000" b="1" dirty="0">
                <a:latin typeface="Times New Roman" pitchFamily="18" charset="0"/>
              </a:rPr>
              <a:t>Видео-лекции</a:t>
            </a:r>
          </a:p>
          <a:p>
            <a:pPr algn="ctr" eaLnBrk="0" hangingPunct="0"/>
            <a:r>
              <a:rPr lang="ru-RU" altLang="ru-RU" sz="2000" b="1" dirty="0" smtClean="0">
                <a:latin typeface="Times New Roman" pitchFamily="18" charset="0"/>
              </a:rPr>
              <a:t>Электронное</a:t>
            </a:r>
            <a:endParaRPr lang="ru-RU" altLang="ru-RU" sz="2000" b="1" dirty="0">
              <a:latin typeface="Times New Roman" pitchFamily="18" charset="0"/>
            </a:endParaRPr>
          </a:p>
          <a:p>
            <a:pPr algn="ctr" eaLnBrk="0" hangingPunct="0"/>
            <a:r>
              <a:rPr lang="ru-RU" altLang="ru-RU" sz="2000" b="1" dirty="0">
                <a:latin typeface="Times New Roman" pitchFamily="18" charset="0"/>
              </a:rPr>
              <a:t> консультирование</a:t>
            </a:r>
          </a:p>
          <a:p>
            <a:pPr algn="ctr" eaLnBrk="0" hangingPunct="0"/>
            <a:r>
              <a:rPr lang="ru-RU" altLang="ru-RU" sz="2000" b="1" dirty="0" smtClean="0">
                <a:latin typeface="Times New Roman" pitchFamily="18" charset="0"/>
              </a:rPr>
              <a:t> Электронное тестирование</a:t>
            </a:r>
          </a:p>
          <a:p>
            <a:pPr algn="ctr" eaLnBrk="0" hangingPunct="0"/>
            <a:r>
              <a:rPr lang="ru-RU" altLang="ru-RU" sz="2000" b="1" dirty="0" smtClean="0">
                <a:latin typeface="Times New Roman" pitchFamily="18" charset="0"/>
              </a:rPr>
              <a:t>Электронное портфолио</a:t>
            </a:r>
          </a:p>
          <a:p>
            <a:pPr algn="ctr" eaLnBrk="0" hangingPunct="0"/>
            <a:endParaRPr lang="ru-RU" altLang="ru-RU" sz="2000" dirty="0">
              <a:latin typeface="Times New Roman" pitchFamily="18" charset="0"/>
            </a:endParaRPr>
          </a:p>
          <a:p>
            <a:pPr algn="r" eaLnBrk="0" hangingPunct="0"/>
            <a:endParaRPr lang="en-US" altLang="ru-RU" sz="2000" dirty="0">
              <a:latin typeface="Times New Roman" pitchFamily="18" charset="0"/>
            </a:endParaRPr>
          </a:p>
        </p:txBody>
      </p:sp>
      <p:sp>
        <p:nvSpPr>
          <p:cNvPr id="205832" name="Text Box 8"/>
          <p:cNvSpPr txBox="1">
            <a:spLocks noChangeArrowheads="1"/>
          </p:cNvSpPr>
          <p:nvPr/>
        </p:nvSpPr>
        <p:spPr bwMode="auto">
          <a:xfrm>
            <a:off x="2786050" y="4714884"/>
            <a:ext cx="3816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2000" b="1" dirty="0">
                <a:latin typeface="Times New Roman" pitchFamily="18" charset="0"/>
              </a:rPr>
              <a:t>Интернет-ресурс</a:t>
            </a:r>
          </a:p>
          <a:p>
            <a:pPr algn="ctr" eaLnBrk="0" hangingPunct="0"/>
            <a:r>
              <a:rPr lang="ru-RU" altLang="ru-RU" sz="2000" dirty="0" smtClean="0">
                <a:latin typeface="Times New Roman" pitchFamily="18" charset="0"/>
              </a:rPr>
              <a:t> </a:t>
            </a:r>
            <a:endParaRPr lang="en-US" altLang="ru-RU" sz="2000" dirty="0">
              <a:latin typeface="Times New Roman" pitchFamily="18" charset="0"/>
            </a:endParaRPr>
          </a:p>
        </p:txBody>
      </p:sp>
      <p:sp>
        <p:nvSpPr>
          <p:cNvPr id="29706" name="Rectangle 9"/>
          <p:cNvSpPr>
            <a:spLocks noChangeArrowheads="1"/>
          </p:cNvSpPr>
          <p:nvPr/>
        </p:nvSpPr>
        <p:spPr bwMode="auto">
          <a:xfrm>
            <a:off x="0" y="5876925"/>
            <a:ext cx="9144000" cy="981075"/>
          </a:xfrm>
          <a:prstGeom prst="rect">
            <a:avLst/>
          </a:prstGeom>
          <a:solidFill>
            <a:srgbClr val="E0E8E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Современное </a:t>
            </a: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образование:  </a:t>
            </a:r>
            <a:endParaRPr lang="ru-RU" alt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традиционное с элементами  </a:t>
            </a:r>
            <a:r>
              <a:rPr lang="ru-RU" alt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мультимедийности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altLang="ru-RU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ru-RU" sz="2400" dirty="0" smtClean="0">
                <a:solidFill>
                  <a:srgbClr val="46543E"/>
                </a:solidFill>
              </a:rPr>
              <a:t> </a:t>
            </a:r>
            <a:endParaRPr lang="ru-RU" altLang="ru-RU" sz="2400" dirty="0">
              <a:solidFill>
                <a:srgbClr val="4654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40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3A0CDC7-EBD1-4551-BA22-D506EE705927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0"/>
            <a:ext cx="9001156" cy="928669"/>
          </a:xfrm>
          <a:solidFill>
            <a:schemeClr val="accent1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pPr eaLnBrk="1" hangingPunct="1"/>
            <a:r>
              <a:rPr lang="ru-RU" altLang="ru-RU" sz="2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Формы контроля в оценке качества реализации компетентностного подхода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428736"/>
            <a:ext cx="7755559" cy="515938"/>
          </a:xfrm>
          <a:solidFill>
            <a:schemeClr val="accent1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normAutofit fontScale="85000" lnSpcReduction="10000"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 р о ф е с </a:t>
            </a:r>
            <a:r>
              <a:rPr lang="ru-RU" alt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</a:t>
            </a: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и о н а л ь н ы й  </a:t>
            </a:r>
            <a:r>
              <a:rPr lang="en-US" altLang="ru-RU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 «п о р т ф е л ь»    о б у ч а ю щ е г о с я</a:t>
            </a:r>
          </a:p>
        </p:txBody>
      </p:sp>
      <p:pic>
        <p:nvPicPr>
          <p:cNvPr id="15365" name="Picture 4" descr="portfolio_stud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2428868"/>
            <a:ext cx="3744912" cy="2263775"/>
          </a:xfrm>
          <a:noFill/>
          <a:ln>
            <a:solidFill>
              <a:schemeClr val="tx1"/>
            </a:solidFill>
          </a:ln>
        </p:spPr>
      </p:pic>
      <p:sp>
        <p:nvSpPr>
          <p:cNvPr id="15366" name="AutoShape 5"/>
          <p:cNvSpPr>
            <a:spLocks noChangeArrowheads="1"/>
          </p:cNvSpPr>
          <p:nvPr/>
        </p:nvSpPr>
        <p:spPr bwMode="auto">
          <a:xfrm>
            <a:off x="2143108" y="2500306"/>
            <a:ext cx="2286000" cy="2016125"/>
          </a:xfrm>
          <a:prstGeom prst="flowChartMulti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286387" y="2173279"/>
            <a:ext cx="3829054" cy="2990851"/>
            <a:chOff x="3507" y="2080"/>
            <a:chExt cx="2412" cy="1884"/>
          </a:xfrm>
        </p:grpSpPr>
        <p:sp>
          <p:nvSpPr>
            <p:cNvPr id="15372" name="Text Box 7"/>
            <p:cNvSpPr txBox="1">
              <a:spLocks noChangeArrowheads="1"/>
            </p:cNvSpPr>
            <p:nvPr/>
          </p:nvSpPr>
          <p:spPr bwMode="auto">
            <a:xfrm>
              <a:off x="4052" y="2080"/>
              <a:ext cx="157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b="1" dirty="0" smtClean="0">
                  <a:solidFill>
                    <a:schemeClr val="accent6">
                      <a:lumMod val="50000"/>
                    </a:schemeClr>
                  </a:solidFill>
                </a:rPr>
                <a:t>Ситуационные задачи</a:t>
              </a:r>
              <a:endParaRPr lang="ru-RU" altLang="ru-RU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5373" name="Text Box 8"/>
            <p:cNvSpPr txBox="1">
              <a:spLocks noChangeArrowheads="1"/>
            </p:cNvSpPr>
            <p:nvPr/>
          </p:nvSpPr>
          <p:spPr bwMode="auto">
            <a:xfrm>
              <a:off x="4272" y="2256"/>
              <a:ext cx="110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b="1" dirty="0">
                  <a:solidFill>
                    <a:schemeClr val="accent6">
                      <a:lumMod val="50000"/>
                    </a:schemeClr>
                  </a:solidFill>
                </a:rPr>
                <a:t>Рефераты, эссе</a:t>
              </a:r>
            </a:p>
          </p:txBody>
        </p:sp>
        <p:sp>
          <p:nvSpPr>
            <p:cNvPr id="15374" name="Text Box 9"/>
            <p:cNvSpPr txBox="1">
              <a:spLocks noChangeArrowheads="1"/>
            </p:cNvSpPr>
            <p:nvPr/>
          </p:nvSpPr>
          <p:spPr bwMode="auto">
            <a:xfrm>
              <a:off x="4047" y="2511"/>
              <a:ext cx="16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b="1" dirty="0" smtClean="0">
                  <a:solidFill>
                    <a:schemeClr val="accent6">
                      <a:lumMod val="50000"/>
                    </a:schemeClr>
                  </a:solidFill>
                </a:rPr>
                <a:t>Диагностические тесты</a:t>
              </a:r>
              <a:endParaRPr lang="ru-RU" altLang="ru-RU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5375" name="Text Box 10"/>
            <p:cNvSpPr txBox="1">
              <a:spLocks noChangeArrowheads="1"/>
            </p:cNvSpPr>
            <p:nvPr/>
          </p:nvSpPr>
          <p:spPr bwMode="auto">
            <a:xfrm>
              <a:off x="4032" y="2928"/>
              <a:ext cx="188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b="1" dirty="0" smtClean="0">
                  <a:solidFill>
                    <a:schemeClr val="accent6">
                      <a:lumMod val="50000"/>
                    </a:schemeClr>
                  </a:solidFill>
                </a:rPr>
                <a:t>Интеллектуальные карты,</a:t>
              </a:r>
            </a:p>
            <a:p>
              <a:r>
                <a:rPr lang="ru-RU" altLang="ru-RU" b="1" dirty="0" smtClean="0">
                  <a:solidFill>
                    <a:schemeClr val="accent6">
                      <a:lumMod val="50000"/>
                    </a:schemeClr>
                  </a:solidFill>
                </a:rPr>
                <a:t> радиальные карты</a:t>
              </a:r>
              <a:endParaRPr lang="ru-RU" altLang="ru-RU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5376" name="Text Box 11"/>
            <p:cNvSpPr txBox="1">
              <a:spLocks noChangeArrowheads="1"/>
            </p:cNvSpPr>
            <p:nvPr/>
          </p:nvSpPr>
          <p:spPr bwMode="auto">
            <a:xfrm>
              <a:off x="4063" y="3382"/>
              <a:ext cx="1542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b="1" dirty="0">
                  <a:solidFill>
                    <a:schemeClr val="accent6">
                      <a:lumMod val="50000"/>
                    </a:schemeClr>
                  </a:solidFill>
                </a:rPr>
                <a:t>Списки литературы, </a:t>
              </a:r>
              <a:br>
                <a:rPr lang="ru-RU" altLang="ru-RU" b="1" dirty="0">
                  <a:solidFill>
                    <a:schemeClr val="accent6">
                      <a:lumMod val="50000"/>
                    </a:schemeClr>
                  </a:solidFill>
                </a:rPr>
              </a:br>
              <a:r>
                <a:rPr lang="ru-RU" altLang="ru-RU" b="1" dirty="0">
                  <a:solidFill>
                    <a:schemeClr val="accent6">
                      <a:lumMod val="50000"/>
                    </a:schemeClr>
                  </a:solidFill>
                </a:rPr>
                <a:t>коллекции ссылок на</a:t>
              </a:r>
              <a:br>
                <a:rPr lang="ru-RU" altLang="ru-RU" b="1" dirty="0">
                  <a:solidFill>
                    <a:schemeClr val="accent6">
                      <a:lumMod val="50000"/>
                    </a:schemeClr>
                  </a:solidFill>
                </a:rPr>
              </a:br>
              <a:r>
                <a:rPr lang="ru-RU" altLang="ru-RU" b="1" dirty="0">
                  <a:solidFill>
                    <a:schemeClr val="accent6">
                      <a:lumMod val="50000"/>
                    </a:schemeClr>
                  </a:solidFill>
                </a:rPr>
                <a:t>ресурсы Интернета</a:t>
              </a:r>
            </a:p>
          </p:txBody>
        </p:sp>
        <p:sp>
          <p:nvSpPr>
            <p:cNvPr id="15377" name="Line 12"/>
            <p:cNvSpPr>
              <a:spLocks noChangeShapeType="1"/>
            </p:cNvSpPr>
            <p:nvPr/>
          </p:nvSpPr>
          <p:spPr bwMode="auto">
            <a:xfrm flipH="1">
              <a:off x="3507" y="2196"/>
              <a:ext cx="288" cy="144"/>
            </a:xfrm>
            <a:prstGeom prst="line">
              <a:avLst/>
            </a:prstGeom>
            <a:noFill/>
            <a:ln w="28575">
              <a:solidFill>
                <a:srgbClr val="8B133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8" name="Line 13"/>
            <p:cNvSpPr>
              <a:spLocks noChangeShapeType="1"/>
            </p:cNvSpPr>
            <p:nvPr/>
          </p:nvSpPr>
          <p:spPr bwMode="auto">
            <a:xfrm flipH="1">
              <a:off x="3648" y="2352"/>
              <a:ext cx="624" cy="48"/>
            </a:xfrm>
            <a:prstGeom prst="line">
              <a:avLst/>
            </a:prstGeom>
            <a:noFill/>
            <a:ln w="28575">
              <a:solidFill>
                <a:srgbClr val="8B133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9" name="Line 14"/>
            <p:cNvSpPr>
              <a:spLocks noChangeShapeType="1"/>
            </p:cNvSpPr>
            <p:nvPr/>
          </p:nvSpPr>
          <p:spPr bwMode="auto">
            <a:xfrm flipH="1" flipV="1">
              <a:off x="3600" y="2592"/>
              <a:ext cx="336" cy="96"/>
            </a:xfrm>
            <a:prstGeom prst="line">
              <a:avLst/>
            </a:prstGeom>
            <a:noFill/>
            <a:ln w="28575">
              <a:solidFill>
                <a:srgbClr val="8B133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80" name="Line 15"/>
            <p:cNvSpPr>
              <a:spLocks noChangeShapeType="1"/>
            </p:cNvSpPr>
            <p:nvPr/>
          </p:nvSpPr>
          <p:spPr bwMode="auto">
            <a:xfrm flipH="1" flipV="1">
              <a:off x="3648" y="2880"/>
              <a:ext cx="384" cy="144"/>
            </a:xfrm>
            <a:prstGeom prst="line">
              <a:avLst/>
            </a:prstGeom>
            <a:noFill/>
            <a:ln w="28575">
              <a:solidFill>
                <a:srgbClr val="8B133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81" name="Line 16"/>
            <p:cNvSpPr>
              <a:spLocks noChangeShapeType="1"/>
            </p:cNvSpPr>
            <p:nvPr/>
          </p:nvSpPr>
          <p:spPr bwMode="auto">
            <a:xfrm flipH="1" flipV="1">
              <a:off x="3552" y="3120"/>
              <a:ext cx="528" cy="336"/>
            </a:xfrm>
            <a:prstGeom prst="line">
              <a:avLst/>
            </a:prstGeom>
            <a:noFill/>
            <a:ln w="28575">
              <a:solidFill>
                <a:srgbClr val="8B133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68" name="AutoShape 17"/>
          <p:cNvSpPr>
            <a:spLocks noChangeArrowheads="1"/>
          </p:cNvSpPr>
          <p:nvPr/>
        </p:nvSpPr>
        <p:spPr bwMode="auto">
          <a:xfrm>
            <a:off x="4071934" y="857232"/>
            <a:ext cx="762000" cy="642942"/>
          </a:xfrm>
          <a:prstGeom prst="downArrow">
            <a:avLst>
              <a:gd name="adj1" fmla="val 50000"/>
              <a:gd name="adj2" fmla="val 32500"/>
            </a:avLst>
          </a:prstGeom>
          <a:solidFill>
            <a:srgbClr val="8B133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>
              <a:solidFill>
                <a:srgbClr val="8B1330"/>
              </a:solidFill>
            </a:endParaRPr>
          </a:p>
        </p:txBody>
      </p:sp>
      <p:sp>
        <p:nvSpPr>
          <p:cNvPr id="15370" name="Rectangle 19"/>
          <p:cNvSpPr>
            <a:spLocks noChangeArrowheads="1"/>
          </p:cNvSpPr>
          <p:nvPr/>
        </p:nvSpPr>
        <p:spPr bwMode="auto">
          <a:xfrm>
            <a:off x="500034" y="4941168"/>
            <a:ext cx="8488392" cy="17144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/>
          <a:lstStyle/>
          <a:p>
            <a:pPr marL="342900" indent="-342900">
              <a:spcBef>
                <a:spcPct val="30000"/>
              </a:spcBef>
              <a:spcAft>
                <a:spcPct val="20000"/>
              </a:spcAft>
              <a:buClr>
                <a:srgbClr val="811C11"/>
              </a:buClr>
              <a:buSzPct val="80000"/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ru-RU" altLang="ru-RU" sz="1200" b="1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</a:rPr>
              <a:t>Конспектирование литературы</a:t>
            </a:r>
          </a:p>
          <a:p>
            <a:pPr marL="342900" indent="-342900">
              <a:spcBef>
                <a:spcPct val="30000"/>
              </a:spcBef>
              <a:spcAft>
                <a:spcPct val="20000"/>
              </a:spcAft>
              <a:buClr>
                <a:srgbClr val="811C11"/>
              </a:buClr>
              <a:buSzPct val="80000"/>
              <a:buFont typeface="Wingdings" pitchFamily="2" charset="2"/>
              <a:buNone/>
            </a:pPr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</a:rPr>
              <a:t>3.Разработка </a:t>
            </a:r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</a:rPr>
              <a:t>индивидуального или </a:t>
            </a:r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</a:rPr>
              <a:t>группового исследовательского  </a:t>
            </a:r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</a:rPr>
              <a:t>проекта</a:t>
            </a:r>
          </a:p>
          <a:p>
            <a:pPr marL="342900" indent="-342900">
              <a:spcBef>
                <a:spcPct val="30000"/>
              </a:spcBef>
              <a:spcAft>
                <a:spcPct val="20000"/>
              </a:spcAft>
              <a:buClr>
                <a:srgbClr val="811C11"/>
              </a:buClr>
              <a:buSzPct val="80000"/>
              <a:buFont typeface="Wingdings" pitchFamily="2" charset="2"/>
              <a:buNone/>
            </a:pPr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</a:rPr>
              <a:t>4. Результаты тестирования</a:t>
            </a:r>
            <a:endParaRPr lang="ru-RU" alt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spcBef>
                <a:spcPct val="30000"/>
              </a:spcBef>
              <a:spcAft>
                <a:spcPct val="20000"/>
              </a:spcAft>
              <a:buClr>
                <a:srgbClr val="811C11"/>
              </a:buClr>
              <a:buSzPct val="80000"/>
              <a:buFont typeface="Wingdings" pitchFamily="2" charset="2"/>
              <a:buNone/>
            </a:pPr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</a:rPr>
              <a:t>5. </a:t>
            </a:r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</a:rPr>
              <a:t>Комплексный зачет (результаты зачетов по модулям курса, участие в дискуссиях, защита проекта</a:t>
            </a: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</a:rPr>
              <a:t>) </a:t>
            </a:r>
          </a:p>
        </p:txBody>
      </p:sp>
      <p:pic>
        <p:nvPicPr>
          <p:cNvPr id="15371" name="Picture 20" descr="MCj0353267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714620"/>
            <a:ext cx="18161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601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781800" cy="1600200"/>
          </a:xfrm>
        </p:spPr>
        <p:txBody>
          <a:bodyPr/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ЦЕЛЬ ПРОЕКТА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03" y="2420888"/>
            <a:ext cx="9145016" cy="3417243"/>
          </a:xfrm>
        </p:spPr>
        <p:txBody>
          <a:bodyPr>
            <a:normAutofit lnSpcReduction="10000"/>
          </a:bodyPr>
          <a:lstStyle/>
          <a:p>
            <a:pPr marL="981075" indent="-712788">
              <a:spcBef>
                <a:spcPts val="0"/>
              </a:spcBef>
              <a:buNone/>
            </a:pPr>
            <a:r>
              <a:rPr lang="ru-RU" sz="3200" dirty="0" smtClean="0"/>
              <a:t>       </a:t>
            </a:r>
            <a:r>
              <a:rPr lang="ru-RU" sz="4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 </a:t>
            </a:r>
            <a:r>
              <a:rPr lang="ru-RU" sz="40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методической культуры преподавателя </a:t>
            </a:r>
            <a:r>
              <a:rPr lang="ru-RU" sz="40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КрасГМУ</a:t>
            </a:r>
            <a:r>
              <a:rPr lang="ru-RU" sz="4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направленной на повышение качества результатов обучения </a:t>
            </a:r>
            <a:r>
              <a:rPr lang="ru-RU" sz="4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условиях </a:t>
            </a:r>
            <a:r>
              <a:rPr lang="ru-RU" sz="40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изменившегогся</a:t>
            </a:r>
            <a:r>
              <a:rPr lang="ru-RU" sz="4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образовательного пространства</a:t>
            </a:r>
            <a:endParaRPr lang="ru-RU" sz="40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243408"/>
            <a:ext cx="7848872" cy="160020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МЕТОДИЧЕСКАЯ КУЛЬТУРА 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484784"/>
            <a:ext cx="8604448" cy="3024336"/>
          </a:xfrm>
        </p:spPr>
        <p:txBody>
          <a:bodyPr/>
          <a:lstStyle/>
          <a:p>
            <a:pPr>
              <a:buNone/>
            </a:pPr>
            <a:r>
              <a:rPr lang="ru-RU" sz="3200" dirty="0" smtClean="0"/>
              <a:t>   </a:t>
            </a:r>
            <a:r>
              <a: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эффективное использование преподавателем приемов и педагогических технологий в учебном процессе, адекватных достижению поставленной цели на занятии, курсе, цикле</a:t>
            </a:r>
          </a:p>
          <a:p>
            <a:endParaRPr lang="ru-RU" dirty="0"/>
          </a:p>
        </p:txBody>
      </p:sp>
      <p:pic>
        <p:nvPicPr>
          <p:cNvPr id="1026" name="Picture 2" descr="C:\Users\avdeevaea\Documents\Пользовательские шаблоны Office\история кафедры\Педагогика и медицина\2017\конф\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77072"/>
            <a:ext cx="4320480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accent1">
                <a:lumMod val="60000"/>
                <a:lumOff val="40000"/>
                <a:alpha val="6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857364"/>
            <a:ext cx="6781800" cy="194421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Первый этап (октябрь)</a:t>
            </a:r>
            <a:br>
              <a:rPr lang="ru-RU" sz="40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b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214290"/>
            <a:ext cx="8020080" cy="181450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66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Этапы </a:t>
            </a:r>
            <a:r>
              <a:rPr lang="ru-RU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реализации </a:t>
            </a:r>
            <a: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проекта</a:t>
            </a:r>
          </a:p>
          <a:p>
            <a:pPr marL="0" indent="0" algn="ctr">
              <a:buNone/>
            </a:pPr>
            <a:endParaRPr lang="ru-RU" sz="6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3143248"/>
            <a:ext cx="642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Второй этап (ноябрь-декабрь)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4143380"/>
            <a:ext cx="93583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Третий этап (ноябрь-декабрь)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5214950"/>
            <a:ext cx="73164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Четвертый этап  (декабрь-январь)</a:t>
            </a:r>
          </a:p>
        </p:txBody>
      </p:sp>
    </p:spTree>
    <p:extLst>
      <p:ext uri="{BB962C8B-B14F-4D97-AF65-F5344CB8AC3E}">
        <p14:creationId xmlns:p14="http://schemas.microsoft.com/office/powerpoint/2010/main" val="3142706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924944"/>
            <a:ext cx="6781800" cy="2448272"/>
          </a:xfrm>
        </p:spPr>
        <p:txBody>
          <a:bodyPr>
            <a:normAutofit fontScale="90000"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b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</a:t>
            </a:r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Переговоры,  интервью  с  руководителями, деканами,  сбор исходной информации для разработки  проекта</a:t>
            </a:r>
            <a:b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</a:br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- Отбор инициативной группы преподавателей </a:t>
            </a:r>
            <a:b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</a:br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- Проведение организационного собрания с деканами факультетов и зав. кафедрами, на которых работают преподаватели инициативной группы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756592" y="548680"/>
            <a:ext cx="10297144" cy="7989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Этапы 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реализации 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проекта</a:t>
            </a:r>
          </a:p>
          <a:p>
            <a:pPr marL="0" indent="0">
              <a:buNone/>
            </a:pPr>
            <a:r>
              <a:rPr lang="ru-RU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Первый </a:t>
            </a:r>
            <a:r>
              <a:rPr lang="ru-RU" sz="54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этап:</a:t>
            </a:r>
            <a:br>
              <a:rPr lang="ru-RU" sz="54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2706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903</TotalTime>
  <Words>1037</Words>
  <Application>Microsoft Office PowerPoint</Application>
  <PresentationFormat>Экран (4:3)</PresentationFormat>
  <Paragraphs>265</Paragraphs>
  <Slides>29</Slides>
  <Notes>1</Notes>
  <HiddenSlides>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NewsPrint</vt:lpstr>
      <vt:lpstr>   Повышение методического мастерства   ППС   КрасГМУ</vt:lpstr>
      <vt:lpstr>Приказ 653 осн. от 26.09.2017 «О повышении квалификации преподавателей КрасГМУ»</vt:lpstr>
      <vt:lpstr>Презентация PowerPoint</vt:lpstr>
      <vt:lpstr>   НОВЫЕ ЭЛЕМЕНТЫ УЧЕБНОГО ПРОЦЕССА </vt:lpstr>
      <vt:lpstr>Формы контроля в оценке качества реализации компетентностного подхода</vt:lpstr>
      <vt:lpstr>ЦЕЛЬ ПРОЕКТА</vt:lpstr>
      <vt:lpstr>МЕТОДИЧЕСКАЯ КУЛЬТУРА </vt:lpstr>
      <vt:lpstr>               Первый этап (октябрь)   </vt:lpstr>
      <vt:lpstr>                         - Переговоры,  интервью  с  руководителями, деканами,  сбор исходной информации для разработки  проекта - Отбор инициативной группы преподавателей  - Проведение организационного собрания с деканами факультетов и зав. кафедрами, на которых работают преподаватели инициативной группы</vt:lpstr>
      <vt:lpstr>Этапы реализации проекта  </vt:lpstr>
      <vt:lpstr>Третий этап: </vt:lpstr>
      <vt:lpstr>Количественый состав участников проекта</vt:lpstr>
      <vt:lpstr>ВОЗРАСТНОЙ УРОВЕНЬ УЧАСТНИКОВ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УРОВЕНЬ МЕТОДИЧЕСКОГО ПРОФЕССИОНАЛИЗМА</vt:lpstr>
      <vt:lpstr>РАЗВИТИЕ   ПРОФЕССИОНАЛЬНЫХ КОМПЕТЕНТНОСТЕЙ  У ПРЕПОДАВАТЕЛЕЙ    КрасГМУ</vt:lpstr>
      <vt:lpstr>Презентация PowerPoint</vt:lpstr>
      <vt:lpstr>ПРЕПОДАВАТЕЛИ КАФЕДРЫ – УЧАСТНИКАМ ПРОЕКТА</vt:lpstr>
      <vt:lpstr>КОНФЕРЕНЦИЯ «ПЕДАГОГИКА И МЕДИЦИНА В СЛУЖЕНИИ ЧЕЛОВЕКУ»  – ПЛОЩАДКА ДЛЯ МЕТОДИЧЕСКОГО МАСТЕРСТВА   ППС  В КрасГМУ</vt:lpstr>
      <vt:lpstr>Презентация PowerPoint</vt:lpstr>
      <vt:lpstr>Мастер-классы</vt:lpstr>
      <vt:lpstr>Презентация PowerPoint</vt:lpstr>
      <vt:lpstr>Презентация PowerPoint</vt:lpstr>
      <vt:lpstr>ПРЕДЛОЖЕНИЯ ДЛЯ ДАЛЬНЕЙШЕЙ РАБОТЫ В ПРОЕКТЕ  </vt:lpstr>
      <vt:lpstr>БЛАГОДАРЮ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Повышение педагогического мастерства ППС КрасГМУ</dc:title>
  <dc:creator>Елена А. Авдеева</dc:creator>
  <cp:lastModifiedBy>Елена А. Авдеева</cp:lastModifiedBy>
  <cp:revision>57</cp:revision>
  <cp:lastPrinted>2018-05-24T06:50:11Z</cp:lastPrinted>
  <dcterms:modified xsi:type="dcterms:W3CDTF">2018-05-24T07:00:39Z</dcterms:modified>
</cp:coreProperties>
</file>