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DD0BA1-9B97-4733-A7CE-A6FAEBC0D520}" v="80" dt="2020-05-12T12:38:12.927"/>
    <p1510:client id="{6D97E6A8-99AC-4E92-ACA8-02431FEE275C}" v="541" dt="2020-05-13T02:44:16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1206" y="-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E6A6EA-5C08-4451-906D-51435B567DED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C1A990D-BA98-4C74-AAB3-99070292A7F1}">
      <dgm:prSet/>
      <dgm:spPr/>
      <dgm:t>
        <a:bodyPr/>
        <a:lstStyle/>
        <a:p>
          <a:pPr rtl="0"/>
          <a:r>
            <a:rPr lang="ru-RU" dirty="0"/>
            <a:t>Плюс безрецептурных средств для сна - их относительная безопасность. Тем не менее перед использованием этих препаратов</a:t>
          </a:r>
          <a:r>
            <a:rPr lang="ru-RU" dirty="0">
              <a:latin typeface="Modern Love"/>
            </a:rPr>
            <a:t> необходимо</a:t>
          </a:r>
          <a:r>
            <a:rPr lang="ru-RU" dirty="0"/>
            <a:t> </a:t>
          </a:r>
          <a:r>
            <a:rPr lang="ru-RU" dirty="0">
              <a:latin typeface="Modern Love"/>
            </a:rPr>
            <a:t>ознакомиться</a:t>
          </a:r>
          <a:r>
            <a:rPr lang="ru-RU" dirty="0"/>
            <a:t> с аннотацией, чтобы избежать побочных эффектов.</a:t>
          </a:r>
          <a:endParaRPr lang="en-US" dirty="0"/>
        </a:p>
      </dgm:t>
    </dgm:pt>
    <dgm:pt modelId="{DFCFCCDA-E386-4BC2-8DEC-D90DE013D478}" type="parTrans" cxnId="{5D83ACCC-1624-45F1-8526-335A6C975BFC}">
      <dgm:prSet/>
      <dgm:spPr/>
      <dgm:t>
        <a:bodyPr/>
        <a:lstStyle/>
        <a:p>
          <a:endParaRPr lang="en-US"/>
        </a:p>
      </dgm:t>
    </dgm:pt>
    <dgm:pt modelId="{AAADED81-3702-4F21-A2EC-1E8664120994}" type="sibTrans" cxnId="{5D83ACCC-1624-45F1-8526-335A6C975BFC}">
      <dgm:prSet/>
      <dgm:spPr/>
      <dgm:t>
        <a:bodyPr/>
        <a:lstStyle/>
        <a:p>
          <a:endParaRPr lang="en-US"/>
        </a:p>
      </dgm:t>
    </dgm:pt>
    <dgm:pt modelId="{602B9246-36A6-449D-8ABB-335BBCAEFE64}">
      <dgm:prSet/>
      <dgm:spPr/>
      <dgm:t>
        <a:bodyPr/>
        <a:lstStyle/>
        <a:p>
          <a:pPr rtl="0"/>
          <a:r>
            <a:rPr lang="ru-RU" dirty="0"/>
            <a:t>Лёгкая бессонница лечится растительными снотворными, которые отпускаются без рецепта. Рассмотрим основных представителей этой группы</a:t>
          </a:r>
          <a:r>
            <a:rPr lang="ru-RU" dirty="0">
              <a:latin typeface="Modern Love"/>
            </a:rPr>
            <a:t> в следующем слайде.</a:t>
          </a:r>
          <a:endParaRPr lang="en-US" dirty="0"/>
        </a:p>
      </dgm:t>
    </dgm:pt>
    <dgm:pt modelId="{0D7BD275-B59A-4DA0-BE08-324F568FF9EF}" type="parTrans" cxnId="{110EA810-B3ED-4AAC-A95F-509D7AE1ECEF}">
      <dgm:prSet/>
      <dgm:spPr/>
      <dgm:t>
        <a:bodyPr/>
        <a:lstStyle/>
        <a:p>
          <a:endParaRPr lang="en-US"/>
        </a:p>
      </dgm:t>
    </dgm:pt>
    <dgm:pt modelId="{DBFEB381-CF97-4E3F-8E15-0AFFE0B2E14C}" type="sibTrans" cxnId="{110EA810-B3ED-4AAC-A95F-509D7AE1ECEF}">
      <dgm:prSet/>
      <dgm:spPr/>
      <dgm:t>
        <a:bodyPr/>
        <a:lstStyle/>
        <a:p>
          <a:endParaRPr lang="en-US"/>
        </a:p>
      </dgm:t>
    </dgm:pt>
    <dgm:pt modelId="{00F8AC9F-FD0F-48EB-955A-B78B51AF2A6B}" type="pres">
      <dgm:prSet presAssocID="{A1E6A6EA-5C08-4451-906D-51435B567DE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CA626A4-BA74-4A79-80BD-9EC9915E08C5}" type="pres">
      <dgm:prSet presAssocID="{5C1A990D-BA98-4C74-AAB3-99070292A7F1}" presName="hierRoot1" presStyleCnt="0"/>
      <dgm:spPr/>
    </dgm:pt>
    <dgm:pt modelId="{3804A195-72A0-415F-9082-2353036E79ED}" type="pres">
      <dgm:prSet presAssocID="{5C1A990D-BA98-4C74-AAB3-99070292A7F1}" presName="composite" presStyleCnt="0"/>
      <dgm:spPr/>
    </dgm:pt>
    <dgm:pt modelId="{A473543B-FA5F-47CB-8D9E-CEB2CBCEF630}" type="pres">
      <dgm:prSet presAssocID="{5C1A990D-BA98-4C74-AAB3-99070292A7F1}" presName="background" presStyleLbl="node0" presStyleIdx="0" presStyleCnt="2"/>
      <dgm:spPr/>
    </dgm:pt>
    <dgm:pt modelId="{A05E79A6-B239-4B22-A066-F48C0A4AC082}" type="pres">
      <dgm:prSet presAssocID="{5C1A990D-BA98-4C74-AAB3-99070292A7F1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5A807E-CD83-4799-BE16-8F9625910695}" type="pres">
      <dgm:prSet presAssocID="{5C1A990D-BA98-4C74-AAB3-99070292A7F1}" presName="hierChild2" presStyleCnt="0"/>
      <dgm:spPr/>
    </dgm:pt>
    <dgm:pt modelId="{2EF85EF9-A3F7-421F-AE29-14DB51FB1339}" type="pres">
      <dgm:prSet presAssocID="{602B9246-36A6-449D-8ABB-335BBCAEFE64}" presName="hierRoot1" presStyleCnt="0"/>
      <dgm:spPr/>
    </dgm:pt>
    <dgm:pt modelId="{A8045214-2D99-4990-98DC-E880695CE79C}" type="pres">
      <dgm:prSet presAssocID="{602B9246-36A6-449D-8ABB-335BBCAEFE64}" presName="composite" presStyleCnt="0"/>
      <dgm:spPr/>
    </dgm:pt>
    <dgm:pt modelId="{3C50D2D6-93C8-4264-BE0D-BBDDDFE219E6}" type="pres">
      <dgm:prSet presAssocID="{602B9246-36A6-449D-8ABB-335BBCAEFE64}" presName="background" presStyleLbl="node0" presStyleIdx="1" presStyleCnt="2"/>
      <dgm:spPr/>
    </dgm:pt>
    <dgm:pt modelId="{CF21A31D-77BA-428D-8022-389D5ABE4425}" type="pres">
      <dgm:prSet presAssocID="{602B9246-36A6-449D-8ABB-335BBCAEFE64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4598A7-DFBB-416A-890A-6CDFF43EEB8D}" type="pres">
      <dgm:prSet presAssocID="{602B9246-36A6-449D-8ABB-335BBCAEFE64}" presName="hierChild2" presStyleCnt="0"/>
      <dgm:spPr/>
    </dgm:pt>
  </dgm:ptLst>
  <dgm:cxnLst>
    <dgm:cxn modelId="{110EA810-B3ED-4AAC-A95F-509D7AE1ECEF}" srcId="{A1E6A6EA-5C08-4451-906D-51435B567DED}" destId="{602B9246-36A6-449D-8ABB-335BBCAEFE64}" srcOrd="1" destOrd="0" parTransId="{0D7BD275-B59A-4DA0-BE08-324F568FF9EF}" sibTransId="{DBFEB381-CF97-4E3F-8E15-0AFFE0B2E14C}"/>
    <dgm:cxn modelId="{5D83ACCC-1624-45F1-8526-335A6C975BFC}" srcId="{A1E6A6EA-5C08-4451-906D-51435B567DED}" destId="{5C1A990D-BA98-4C74-AAB3-99070292A7F1}" srcOrd="0" destOrd="0" parTransId="{DFCFCCDA-E386-4BC2-8DEC-D90DE013D478}" sibTransId="{AAADED81-3702-4F21-A2EC-1E8664120994}"/>
    <dgm:cxn modelId="{FAE756C9-EEF7-47EB-BDF4-AFE939413823}" type="presOf" srcId="{A1E6A6EA-5C08-4451-906D-51435B567DED}" destId="{00F8AC9F-FD0F-48EB-955A-B78B51AF2A6B}" srcOrd="0" destOrd="0" presId="urn:microsoft.com/office/officeart/2005/8/layout/hierarchy1"/>
    <dgm:cxn modelId="{0722D33B-892D-4CBC-A867-5CF1BFC77F87}" type="presOf" srcId="{5C1A990D-BA98-4C74-AAB3-99070292A7F1}" destId="{A05E79A6-B239-4B22-A066-F48C0A4AC082}" srcOrd="0" destOrd="0" presId="urn:microsoft.com/office/officeart/2005/8/layout/hierarchy1"/>
    <dgm:cxn modelId="{20EF7C95-5B58-4812-AACD-7D004488D2B1}" type="presOf" srcId="{602B9246-36A6-449D-8ABB-335BBCAEFE64}" destId="{CF21A31D-77BA-428D-8022-389D5ABE4425}" srcOrd="0" destOrd="0" presId="urn:microsoft.com/office/officeart/2005/8/layout/hierarchy1"/>
    <dgm:cxn modelId="{1C300096-23FE-46CB-8BBE-FEBA8B8FE6E6}" type="presParOf" srcId="{00F8AC9F-FD0F-48EB-955A-B78B51AF2A6B}" destId="{DCA626A4-BA74-4A79-80BD-9EC9915E08C5}" srcOrd="0" destOrd="0" presId="urn:microsoft.com/office/officeart/2005/8/layout/hierarchy1"/>
    <dgm:cxn modelId="{55BB1DAD-29FE-4AC9-933C-8AF8355BD577}" type="presParOf" srcId="{DCA626A4-BA74-4A79-80BD-9EC9915E08C5}" destId="{3804A195-72A0-415F-9082-2353036E79ED}" srcOrd="0" destOrd="0" presId="urn:microsoft.com/office/officeart/2005/8/layout/hierarchy1"/>
    <dgm:cxn modelId="{27EE5AF9-F973-489C-B363-54390D512650}" type="presParOf" srcId="{3804A195-72A0-415F-9082-2353036E79ED}" destId="{A473543B-FA5F-47CB-8D9E-CEB2CBCEF630}" srcOrd="0" destOrd="0" presId="urn:microsoft.com/office/officeart/2005/8/layout/hierarchy1"/>
    <dgm:cxn modelId="{DC156C32-4320-497F-8C6D-DDF348DE0725}" type="presParOf" srcId="{3804A195-72A0-415F-9082-2353036E79ED}" destId="{A05E79A6-B239-4B22-A066-F48C0A4AC082}" srcOrd="1" destOrd="0" presId="urn:microsoft.com/office/officeart/2005/8/layout/hierarchy1"/>
    <dgm:cxn modelId="{0B488A4A-56D2-43B5-9B49-22A438E2A679}" type="presParOf" srcId="{DCA626A4-BA74-4A79-80BD-9EC9915E08C5}" destId="{3F5A807E-CD83-4799-BE16-8F9625910695}" srcOrd="1" destOrd="0" presId="urn:microsoft.com/office/officeart/2005/8/layout/hierarchy1"/>
    <dgm:cxn modelId="{EE759825-29B9-4CDE-9CFB-BE5F802C5A67}" type="presParOf" srcId="{00F8AC9F-FD0F-48EB-955A-B78B51AF2A6B}" destId="{2EF85EF9-A3F7-421F-AE29-14DB51FB1339}" srcOrd="1" destOrd="0" presId="urn:microsoft.com/office/officeart/2005/8/layout/hierarchy1"/>
    <dgm:cxn modelId="{9BA3DEBB-2DB5-4259-9EF0-594F41812F36}" type="presParOf" srcId="{2EF85EF9-A3F7-421F-AE29-14DB51FB1339}" destId="{A8045214-2D99-4990-98DC-E880695CE79C}" srcOrd="0" destOrd="0" presId="urn:microsoft.com/office/officeart/2005/8/layout/hierarchy1"/>
    <dgm:cxn modelId="{AD84CBAE-B083-414D-A0DB-43C708E471A2}" type="presParOf" srcId="{A8045214-2D99-4990-98DC-E880695CE79C}" destId="{3C50D2D6-93C8-4264-BE0D-BBDDDFE219E6}" srcOrd="0" destOrd="0" presId="urn:microsoft.com/office/officeart/2005/8/layout/hierarchy1"/>
    <dgm:cxn modelId="{CEDD98ED-E41D-40B9-8D18-AC11933334A3}" type="presParOf" srcId="{A8045214-2D99-4990-98DC-E880695CE79C}" destId="{CF21A31D-77BA-428D-8022-389D5ABE4425}" srcOrd="1" destOrd="0" presId="urn:microsoft.com/office/officeart/2005/8/layout/hierarchy1"/>
    <dgm:cxn modelId="{4790C1F4-1A5C-4BCE-915A-0DF0CADA147A}" type="presParOf" srcId="{2EF85EF9-A3F7-421F-AE29-14DB51FB1339}" destId="{BD4598A7-DFBB-416A-890A-6CDFF43EEB8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BA1018-D5C8-49AE-B8A8-654868AA0759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53E0536-0F9B-4CB3-971C-47DCE649533D}">
      <dgm:prSet/>
      <dgm:spPr/>
      <dgm:t>
        <a:bodyPr/>
        <a:lstStyle/>
        <a:p>
          <a:r>
            <a:rPr lang="ru-RU"/>
            <a:t>В состав препарата входят мелисса лекарственная, корни валерианы, зверобой продырявленный, а также цветки и листки боярышника. Вместе с этим растительное средство включает в себя пассифлору, хмель, цветки бузины чёрной. Дополняет всё это активное вещество – гвайфенезин.</a:t>
          </a:r>
          <a:endParaRPr lang="en-US"/>
        </a:p>
      </dgm:t>
    </dgm:pt>
    <dgm:pt modelId="{C13AD5C2-AC36-4E5E-8BE4-5515003C7C3F}" type="parTrans" cxnId="{24D8DF70-CF75-4D15-AD05-892A6CD4491E}">
      <dgm:prSet/>
      <dgm:spPr/>
      <dgm:t>
        <a:bodyPr/>
        <a:lstStyle/>
        <a:p>
          <a:endParaRPr lang="en-US"/>
        </a:p>
      </dgm:t>
    </dgm:pt>
    <dgm:pt modelId="{4B94DD2B-19F9-4E86-B956-EB37389DA7B2}" type="sibTrans" cxnId="{24D8DF70-CF75-4D15-AD05-892A6CD4491E}">
      <dgm:prSet/>
      <dgm:spPr/>
      <dgm:t>
        <a:bodyPr/>
        <a:lstStyle/>
        <a:p>
          <a:endParaRPr lang="en-US"/>
        </a:p>
      </dgm:t>
    </dgm:pt>
    <dgm:pt modelId="{29CBBEC6-33A1-4F95-8A86-CB6FD8772519}">
      <dgm:prSet/>
      <dgm:spPr/>
      <dgm:t>
        <a:bodyPr/>
        <a:lstStyle/>
        <a:p>
          <a:r>
            <a:rPr lang="ru-RU"/>
            <a:t>Ново-Пассит производится в таблетированной форме и в виде сиропа.</a:t>
          </a:r>
          <a:endParaRPr lang="en-US"/>
        </a:p>
      </dgm:t>
    </dgm:pt>
    <dgm:pt modelId="{46522698-A3C7-472E-A26F-5B9C48D9FD64}" type="parTrans" cxnId="{D67754AF-0F3F-482A-961B-0C922B914A20}">
      <dgm:prSet/>
      <dgm:spPr/>
      <dgm:t>
        <a:bodyPr/>
        <a:lstStyle/>
        <a:p>
          <a:endParaRPr lang="en-US"/>
        </a:p>
      </dgm:t>
    </dgm:pt>
    <dgm:pt modelId="{B3F2251F-FDE9-4764-827D-2BB19FBB1FAF}" type="sibTrans" cxnId="{D67754AF-0F3F-482A-961B-0C922B914A20}">
      <dgm:prSet/>
      <dgm:spPr/>
      <dgm:t>
        <a:bodyPr/>
        <a:lstStyle/>
        <a:p>
          <a:endParaRPr lang="en-US"/>
        </a:p>
      </dgm:t>
    </dgm:pt>
    <dgm:pt modelId="{FEDF2FC8-0931-4ED1-9ABC-C1F23C122FB1}">
      <dgm:prSet/>
      <dgm:spPr/>
      <dgm:t>
        <a:bodyPr/>
        <a:lstStyle/>
        <a:p>
          <a:r>
            <a:rPr lang="ru-RU"/>
            <a:t>Седативное действие препарата наступает сразу после приёма. При этом сироп действует быстрее таблеток, успокаивая человека в течение 10 минут после применения. Что хорошо, Ново-Пассит можно использовать курсом, а также в единичных случаях бессонницы.</a:t>
          </a:r>
          <a:endParaRPr lang="en-US"/>
        </a:p>
      </dgm:t>
    </dgm:pt>
    <dgm:pt modelId="{63B10008-2946-437B-853C-CB6D180C2C55}" type="parTrans" cxnId="{55769796-81B9-4DA4-930D-FF4D1463828B}">
      <dgm:prSet/>
      <dgm:spPr/>
      <dgm:t>
        <a:bodyPr/>
        <a:lstStyle/>
        <a:p>
          <a:endParaRPr lang="en-US"/>
        </a:p>
      </dgm:t>
    </dgm:pt>
    <dgm:pt modelId="{D965E25E-F8EB-4AE8-9C08-72221D28B7F8}" type="sibTrans" cxnId="{55769796-81B9-4DA4-930D-FF4D1463828B}">
      <dgm:prSet/>
      <dgm:spPr/>
      <dgm:t>
        <a:bodyPr/>
        <a:lstStyle/>
        <a:p>
          <a:endParaRPr lang="en-US"/>
        </a:p>
      </dgm:t>
    </dgm:pt>
    <dgm:pt modelId="{A409237B-E458-4E63-A00D-6719283E22CE}">
      <dgm:prSet/>
      <dgm:spPr/>
      <dgm:t>
        <a:bodyPr/>
        <a:lstStyle/>
        <a:p>
          <a:r>
            <a:rPr lang="ru-RU"/>
            <a:t>Приём растительного средства днём может усилить сонливость и приведёт к снижению работоспособности.</a:t>
          </a:r>
          <a:endParaRPr lang="en-US"/>
        </a:p>
      </dgm:t>
    </dgm:pt>
    <dgm:pt modelId="{8FAA021C-25B4-4C3A-9E02-7C4993F4D732}" type="parTrans" cxnId="{C2B6BA1A-FAE8-4214-B097-4E70609D4215}">
      <dgm:prSet/>
      <dgm:spPr/>
      <dgm:t>
        <a:bodyPr/>
        <a:lstStyle/>
        <a:p>
          <a:endParaRPr lang="en-US"/>
        </a:p>
      </dgm:t>
    </dgm:pt>
    <dgm:pt modelId="{FD3B5540-C2AD-4E1F-8490-8EF6805611A8}" type="sibTrans" cxnId="{C2B6BA1A-FAE8-4214-B097-4E70609D4215}">
      <dgm:prSet/>
      <dgm:spPr/>
      <dgm:t>
        <a:bodyPr/>
        <a:lstStyle/>
        <a:p>
          <a:endParaRPr lang="en-US"/>
        </a:p>
      </dgm:t>
    </dgm:pt>
    <dgm:pt modelId="{40236D40-4CFC-498E-8254-F3739D133263}">
      <dgm:prSet/>
      <dgm:spPr/>
      <dgm:t>
        <a:bodyPr/>
        <a:lstStyle/>
        <a:p>
          <a:r>
            <a:rPr lang="ru-RU"/>
            <a:t>Кроме всего, препарат не рекомендуется принимать детям до 12 лет.</a:t>
          </a:r>
          <a:endParaRPr lang="en-US"/>
        </a:p>
      </dgm:t>
    </dgm:pt>
    <dgm:pt modelId="{CE6D7F10-5677-4D09-A8C1-3999062E2653}" type="parTrans" cxnId="{61BA146D-7A2A-481E-96AE-6810ED82BB6E}">
      <dgm:prSet/>
      <dgm:spPr/>
      <dgm:t>
        <a:bodyPr/>
        <a:lstStyle/>
        <a:p>
          <a:endParaRPr lang="en-US"/>
        </a:p>
      </dgm:t>
    </dgm:pt>
    <dgm:pt modelId="{8FBE9AE7-CE48-4A24-9BC7-A6642C40254F}" type="sibTrans" cxnId="{61BA146D-7A2A-481E-96AE-6810ED82BB6E}">
      <dgm:prSet/>
      <dgm:spPr/>
      <dgm:t>
        <a:bodyPr/>
        <a:lstStyle/>
        <a:p>
          <a:endParaRPr lang="en-US"/>
        </a:p>
      </dgm:t>
    </dgm:pt>
    <dgm:pt modelId="{B6BC7C9C-F73F-465A-85E9-6287A8E85670}" type="pres">
      <dgm:prSet presAssocID="{94BA1018-D5C8-49AE-B8A8-654868AA075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CC47DA-4A89-4E8A-93D9-4D00CF991FFC}" type="pres">
      <dgm:prSet presAssocID="{94BA1018-D5C8-49AE-B8A8-654868AA0759}" presName="dummyMaxCanvas" presStyleCnt="0">
        <dgm:presLayoutVars/>
      </dgm:prSet>
      <dgm:spPr/>
    </dgm:pt>
    <dgm:pt modelId="{32860CC0-1EEF-4A4D-9114-1C757FD87F9E}" type="pres">
      <dgm:prSet presAssocID="{94BA1018-D5C8-49AE-B8A8-654868AA0759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2B585-EF04-4AD1-8643-BB0E8C82D6B5}" type="pres">
      <dgm:prSet presAssocID="{94BA1018-D5C8-49AE-B8A8-654868AA0759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C67CA-3270-4610-A4C4-FE6388C0D369}" type="pres">
      <dgm:prSet presAssocID="{94BA1018-D5C8-49AE-B8A8-654868AA0759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D01ECD-FE84-4AAA-ABD2-56DBFF13745D}" type="pres">
      <dgm:prSet presAssocID="{94BA1018-D5C8-49AE-B8A8-654868AA0759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76BC66-4D91-45D2-A7F8-00A42A4404F8}" type="pres">
      <dgm:prSet presAssocID="{94BA1018-D5C8-49AE-B8A8-654868AA0759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D9B21B-4866-4D04-AA0E-40F226E8C599}" type="pres">
      <dgm:prSet presAssocID="{94BA1018-D5C8-49AE-B8A8-654868AA0759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7585CF-88DC-490D-B13A-628CBFB5C0BE}" type="pres">
      <dgm:prSet presAssocID="{94BA1018-D5C8-49AE-B8A8-654868AA0759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A4AE0-6FF7-46EB-90FE-D0097247EE3D}" type="pres">
      <dgm:prSet presAssocID="{94BA1018-D5C8-49AE-B8A8-654868AA0759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063C6D-721D-41EC-BC4E-CACF3FB526A0}" type="pres">
      <dgm:prSet presAssocID="{94BA1018-D5C8-49AE-B8A8-654868AA0759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1EADDA-67D5-4CC3-80AC-81E8EC26AE26}" type="pres">
      <dgm:prSet presAssocID="{94BA1018-D5C8-49AE-B8A8-654868AA0759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C25E19-913B-4261-9D20-66BB608A6942}" type="pres">
      <dgm:prSet presAssocID="{94BA1018-D5C8-49AE-B8A8-654868AA0759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B91E00-2197-4DD3-88CA-43C5694B19F1}" type="pres">
      <dgm:prSet presAssocID="{94BA1018-D5C8-49AE-B8A8-654868AA0759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C04946-D930-461F-B6D9-C9B263423A1A}" type="pres">
      <dgm:prSet presAssocID="{94BA1018-D5C8-49AE-B8A8-654868AA0759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5718C3-B3F0-43FB-8227-26CD5614AC7C}" type="pres">
      <dgm:prSet presAssocID="{94BA1018-D5C8-49AE-B8A8-654868AA0759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594538-521A-4844-B4CE-881397497086}" type="presOf" srcId="{4B94DD2B-19F9-4E86-B956-EB37389DA7B2}" destId="{71D9B21B-4866-4D04-AA0E-40F226E8C599}" srcOrd="0" destOrd="0" presId="urn:microsoft.com/office/officeart/2005/8/layout/vProcess5"/>
    <dgm:cxn modelId="{CE9A8CC7-885F-49C9-A613-4FAE012C7886}" type="presOf" srcId="{A409237B-E458-4E63-A00D-6719283E22CE}" destId="{1FD01ECD-FE84-4AAA-ABD2-56DBFF13745D}" srcOrd="0" destOrd="0" presId="urn:microsoft.com/office/officeart/2005/8/layout/vProcess5"/>
    <dgm:cxn modelId="{46CB4E81-F2EE-40AA-AB51-0D4090D3C152}" type="presOf" srcId="{D965E25E-F8EB-4AE8-9C08-72221D28B7F8}" destId="{27EA4AE0-6FF7-46EB-90FE-D0097247EE3D}" srcOrd="0" destOrd="0" presId="urn:microsoft.com/office/officeart/2005/8/layout/vProcess5"/>
    <dgm:cxn modelId="{AAF4B8A1-CF36-4EBC-838D-3C0833AAFC58}" type="presOf" srcId="{FEDF2FC8-0931-4ED1-9ABC-C1F23C122FB1}" destId="{BDB91E00-2197-4DD3-88CA-43C5694B19F1}" srcOrd="1" destOrd="0" presId="urn:microsoft.com/office/officeart/2005/8/layout/vProcess5"/>
    <dgm:cxn modelId="{B89570FF-8238-4DA0-9279-D4B5B5F1BE69}" type="presOf" srcId="{B53E0536-0F9B-4CB3-971C-47DCE649533D}" destId="{4D1EADDA-67D5-4CC3-80AC-81E8EC26AE26}" srcOrd="1" destOrd="0" presId="urn:microsoft.com/office/officeart/2005/8/layout/vProcess5"/>
    <dgm:cxn modelId="{D67754AF-0F3F-482A-961B-0C922B914A20}" srcId="{94BA1018-D5C8-49AE-B8A8-654868AA0759}" destId="{29CBBEC6-33A1-4F95-8A86-CB6FD8772519}" srcOrd="1" destOrd="0" parTransId="{46522698-A3C7-472E-A26F-5B9C48D9FD64}" sibTransId="{B3F2251F-FDE9-4764-827D-2BB19FBB1FAF}"/>
    <dgm:cxn modelId="{E010BB69-CC69-4A35-A016-E1816951B336}" type="presOf" srcId="{94BA1018-D5C8-49AE-B8A8-654868AA0759}" destId="{B6BC7C9C-F73F-465A-85E9-6287A8E85670}" srcOrd="0" destOrd="0" presId="urn:microsoft.com/office/officeart/2005/8/layout/vProcess5"/>
    <dgm:cxn modelId="{D98CBC72-A1B8-4D76-890A-16FC7A8C166E}" type="presOf" srcId="{B53E0536-0F9B-4CB3-971C-47DCE649533D}" destId="{32860CC0-1EEF-4A4D-9114-1C757FD87F9E}" srcOrd="0" destOrd="0" presId="urn:microsoft.com/office/officeart/2005/8/layout/vProcess5"/>
    <dgm:cxn modelId="{24D8DF70-CF75-4D15-AD05-892A6CD4491E}" srcId="{94BA1018-D5C8-49AE-B8A8-654868AA0759}" destId="{B53E0536-0F9B-4CB3-971C-47DCE649533D}" srcOrd="0" destOrd="0" parTransId="{C13AD5C2-AC36-4E5E-8BE4-5515003C7C3F}" sibTransId="{4B94DD2B-19F9-4E86-B956-EB37389DA7B2}"/>
    <dgm:cxn modelId="{E45CACC1-93D1-4828-B48E-B31D6206C72B}" type="presOf" srcId="{A409237B-E458-4E63-A00D-6719283E22CE}" destId="{DEC04946-D930-461F-B6D9-C9B263423A1A}" srcOrd="1" destOrd="0" presId="urn:microsoft.com/office/officeart/2005/8/layout/vProcess5"/>
    <dgm:cxn modelId="{55769796-81B9-4DA4-930D-FF4D1463828B}" srcId="{94BA1018-D5C8-49AE-B8A8-654868AA0759}" destId="{FEDF2FC8-0931-4ED1-9ABC-C1F23C122FB1}" srcOrd="2" destOrd="0" parTransId="{63B10008-2946-437B-853C-CB6D180C2C55}" sibTransId="{D965E25E-F8EB-4AE8-9C08-72221D28B7F8}"/>
    <dgm:cxn modelId="{0FE84B90-043D-4EAF-8CC3-63755CF75575}" type="presOf" srcId="{FD3B5540-C2AD-4E1F-8490-8EF6805611A8}" destId="{29063C6D-721D-41EC-BC4E-CACF3FB526A0}" srcOrd="0" destOrd="0" presId="urn:microsoft.com/office/officeart/2005/8/layout/vProcess5"/>
    <dgm:cxn modelId="{933024B6-C3B6-4FF8-AD1C-7667FCD6F62F}" type="presOf" srcId="{FEDF2FC8-0931-4ED1-9ABC-C1F23C122FB1}" destId="{C3BC67CA-3270-4610-A4C4-FE6388C0D369}" srcOrd="0" destOrd="0" presId="urn:microsoft.com/office/officeart/2005/8/layout/vProcess5"/>
    <dgm:cxn modelId="{A28D8D0F-F6E3-4365-9B80-9C2DA76BA0D7}" type="presOf" srcId="{29CBBEC6-33A1-4F95-8A86-CB6FD8772519}" destId="{0D92B585-EF04-4AD1-8643-BB0E8C82D6B5}" srcOrd="0" destOrd="0" presId="urn:microsoft.com/office/officeart/2005/8/layout/vProcess5"/>
    <dgm:cxn modelId="{73330AA8-D84D-4CEB-8E6A-4EC6AABB1E9F}" type="presOf" srcId="{B3F2251F-FDE9-4764-827D-2BB19FBB1FAF}" destId="{137585CF-88DC-490D-B13A-628CBFB5C0BE}" srcOrd="0" destOrd="0" presId="urn:microsoft.com/office/officeart/2005/8/layout/vProcess5"/>
    <dgm:cxn modelId="{C2B6BA1A-FAE8-4214-B097-4E70609D4215}" srcId="{94BA1018-D5C8-49AE-B8A8-654868AA0759}" destId="{A409237B-E458-4E63-A00D-6719283E22CE}" srcOrd="3" destOrd="0" parTransId="{8FAA021C-25B4-4C3A-9E02-7C4993F4D732}" sibTransId="{FD3B5540-C2AD-4E1F-8490-8EF6805611A8}"/>
    <dgm:cxn modelId="{61BA146D-7A2A-481E-96AE-6810ED82BB6E}" srcId="{94BA1018-D5C8-49AE-B8A8-654868AA0759}" destId="{40236D40-4CFC-498E-8254-F3739D133263}" srcOrd="4" destOrd="0" parTransId="{CE6D7F10-5677-4D09-A8C1-3999062E2653}" sibTransId="{8FBE9AE7-CE48-4A24-9BC7-A6642C40254F}"/>
    <dgm:cxn modelId="{448BFFC3-07F3-4994-837A-6B82494082ED}" type="presOf" srcId="{40236D40-4CFC-498E-8254-F3739D133263}" destId="{745718C3-B3F0-43FB-8227-26CD5614AC7C}" srcOrd="1" destOrd="0" presId="urn:microsoft.com/office/officeart/2005/8/layout/vProcess5"/>
    <dgm:cxn modelId="{CDE52313-2B4B-4287-BA95-9EEE87CE2831}" type="presOf" srcId="{40236D40-4CFC-498E-8254-F3739D133263}" destId="{6F76BC66-4D91-45D2-A7F8-00A42A4404F8}" srcOrd="0" destOrd="0" presId="urn:microsoft.com/office/officeart/2005/8/layout/vProcess5"/>
    <dgm:cxn modelId="{56B6EF32-55CB-43EE-B02D-DF7A79755849}" type="presOf" srcId="{29CBBEC6-33A1-4F95-8A86-CB6FD8772519}" destId="{AFC25E19-913B-4261-9D20-66BB608A6942}" srcOrd="1" destOrd="0" presId="urn:microsoft.com/office/officeart/2005/8/layout/vProcess5"/>
    <dgm:cxn modelId="{C7FCC7C7-CF75-42FB-9446-54B0E84429DE}" type="presParOf" srcId="{B6BC7C9C-F73F-465A-85E9-6287A8E85670}" destId="{F3CC47DA-4A89-4E8A-93D9-4D00CF991FFC}" srcOrd="0" destOrd="0" presId="urn:microsoft.com/office/officeart/2005/8/layout/vProcess5"/>
    <dgm:cxn modelId="{A7D8894D-643B-42C2-A039-7CFAC4FA31A6}" type="presParOf" srcId="{B6BC7C9C-F73F-465A-85E9-6287A8E85670}" destId="{32860CC0-1EEF-4A4D-9114-1C757FD87F9E}" srcOrd="1" destOrd="0" presId="urn:microsoft.com/office/officeart/2005/8/layout/vProcess5"/>
    <dgm:cxn modelId="{F9A6859B-1E2A-42DE-B320-5A10C59567D7}" type="presParOf" srcId="{B6BC7C9C-F73F-465A-85E9-6287A8E85670}" destId="{0D92B585-EF04-4AD1-8643-BB0E8C82D6B5}" srcOrd="2" destOrd="0" presId="urn:microsoft.com/office/officeart/2005/8/layout/vProcess5"/>
    <dgm:cxn modelId="{F1F22D15-E879-4938-88F8-367271E0E621}" type="presParOf" srcId="{B6BC7C9C-F73F-465A-85E9-6287A8E85670}" destId="{C3BC67CA-3270-4610-A4C4-FE6388C0D369}" srcOrd="3" destOrd="0" presId="urn:microsoft.com/office/officeart/2005/8/layout/vProcess5"/>
    <dgm:cxn modelId="{2D55C558-D640-4A6B-ADD7-F35F913A8E4B}" type="presParOf" srcId="{B6BC7C9C-F73F-465A-85E9-6287A8E85670}" destId="{1FD01ECD-FE84-4AAA-ABD2-56DBFF13745D}" srcOrd="4" destOrd="0" presId="urn:microsoft.com/office/officeart/2005/8/layout/vProcess5"/>
    <dgm:cxn modelId="{67397FD8-8D54-4F75-AF63-F6DFA95DECB1}" type="presParOf" srcId="{B6BC7C9C-F73F-465A-85E9-6287A8E85670}" destId="{6F76BC66-4D91-45D2-A7F8-00A42A4404F8}" srcOrd="5" destOrd="0" presId="urn:microsoft.com/office/officeart/2005/8/layout/vProcess5"/>
    <dgm:cxn modelId="{C3A5FE65-374A-4AA5-BE1A-0AC0FCD26510}" type="presParOf" srcId="{B6BC7C9C-F73F-465A-85E9-6287A8E85670}" destId="{71D9B21B-4866-4D04-AA0E-40F226E8C599}" srcOrd="6" destOrd="0" presId="urn:microsoft.com/office/officeart/2005/8/layout/vProcess5"/>
    <dgm:cxn modelId="{4EBB5E95-28B4-471F-9A5F-B2AE7FC3B779}" type="presParOf" srcId="{B6BC7C9C-F73F-465A-85E9-6287A8E85670}" destId="{137585CF-88DC-490D-B13A-628CBFB5C0BE}" srcOrd="7" destOrd="0" presId="urn:microsoft.com/office/officeart/2005/8/layout/vProcess5"/>
    <dgm:cxn modelId="{F7CFC484-6BCC-48F2-8AC3-DD9AAD1256FD}" type="presParOf" srcId="{B6BC7C9C-F73F-465A-85E9-6287A8E85670}" destId="{27EA4AE0-6FF7-46EB-90FE-D0097247EE3D}" srcOrd="8" destOrd="0" presId="urn:microsoft.com/office/officeart/2005/8/layout/vProcess5"/>
    <dgm:cxn modelId="{50ECB4D0-769F-47C0-AA97-B2A11CB7781F}" type="presParOf" srcId="{B6BC7C9C-F73F-465A-85E9-6287A8E85670}" destId="{29063C6D-721D-41EC-BC4E-CACF3FB526A0}" srcOrd="9" destOrd="0" presId="urn:microsoft.com/office/officeart/2005/8/layout/vProcess5"/>
    <dgm:cxn modelId="{E6650D4E-BF75-4764-B689-875E8A66C5B6}" type="presParOf" srcId="{B6BC7C9C-F73F-465A-85E9-6287A8E85670}" destId="{4D1EADDA-67D5-4CC3-80AC-81E8EC26AE26}" srcOrd="10" destOrd="0" presId="urn:microsoft.com/office/officeart/2005/8/layout/vProcess5"/>
    <dgm:cxn modelId="{3B63167C-9174-4A16-8035-9C082C855561}" type="presParOf" srcId="{B6BC7C9C-F73F-465A-85E9-6287A8E85670}" destId="{AFC25E19-913B-4261-9D20-66BB608A6942}" srcOrd="11" destOrd="0" presId="urn:microsoft.com/office/officeart/2005/8/layout/vProcess5"/>
    <dgm:cxn modelId="{27624ACF-93F1-4197-947D-79DEF3B5BDA5}" type="presParOf" srcId="{B6BC7C9C-F73F-465A-85E9-6287A8E85670}" destId="{BDB91E00-2197-4DD3-88CA-43C5694B19F1}" srcOrd="12" destOrd="0" presId="urn:microsoft.com/office/officeart/2005/8/layout/vProcess5"/>
    <dgm:cxn modelId="{91FDD41E-F96D-4633-A87E-6130DAAAC346}" type="presParOf" srcId="{B6BC7C9C-F73F-465A-85E9-6287A8E85670}" destId="{DEC04946-D930-461F-B6D9-C9B263423A1A}" srcOrd="13" destOrd="0" presId="urn:microsoft.com/office/officeart/2005/8/layout/vProcess5"/>
    <dgm:cxn modelId="{10A41A36-2D85-43B0-AB4E-8598415E6B2E}" type="presParOf" srcId="{B6BC7C9C-F73F-465A-85E9-6287A8E85670}" destId="{745718C3-B3F0-43FB-8227-26CD5614AC7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7AA3CD-2793-4F20-890F-786D4B5B603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825F1CA-1396-4801-91CB-FCD830408D5C}">
      <dgm:prSet/>
      <dgm:spPr/>
      <dgm:t>
        <a:bodyPr/>
        <a:lstStyle/>
        <a:p>
          <a:r>
            <a:rPr lang="ru-RU"/>
            <a:t>Применяется при хроническом стрессе и излишней тревожности. Вместе с этим, препарат используется при нарушениях сна.</a:t>
          </a:r>
          <a:endParaRPr lang="en-US"/>
        </a:p>
      </dgm:t>
    </dgm:pt>
    <dgm:pt modelId="{9B16991E-F4FE-4AB1-AC61-9EB1D2FDA67B}" type="parTrans" cxnId="{AF8C94CE-050E-4EB2-87CA-9314856EAB41}">
      <dgm:prSet/>
      <dgm:spPr/>
      <dgm:t>
        <a:bodyPr/>
        <a:lstStyle/>
        <a:p>
          <a:endParaRPr lang="en-US"/>
        </a:p>
      </dgm:t>
    </dgm:pt>
    <dgm:pt modelId="{9DFB549F-39DB-4F4A-B190-6DF4B61B684E}" type="sibTrans" cxnId="{AF8C94CE-050E-4EB2-87CA-9314856EAB41}">
      <dgm:prSet/>
      <dgm:spPr/>
      <dgm:t>
        <a:bodyPr/>
        <a:lstStyle/>
        <a:p>
          <a:endParaRPr lang="en-US"/>
        </a:p>
      </dgm:t>
    </dgm:pt>
    <dgm:pt modelId="{B2927F1C-0CF5-409F-8112-6375FB707E48}">
      <dgm:prSet/>
      <dgm:spPr/>
      <dgm:t>
        <a:bodyPr/>
        <a:lstStyle/>
        <a:p>
          <a:r>
            <a:rPr lang="ru-RU"/>
            <a:t>Афобазол улучшает кровоток в мозге и ускоряет засыпание. Кроме этого, он снижает возбудимость нервной системы, снимает головную боль, вызванную стрессом, и восстанавливает сон.</a:t>
          </a:r>
          <a:endParaRPr lang="en-US"/>
        </a:p>
      </dgm:t>
    </dgm:pt>
    <dgm:pt modelId="{2CD1C37B-EB54-4A08-8FF9-ED1A7DFA3593}" type="parTrans" cxnId="{CA3EA8E9-FFFD-4008-A00A-0C84B8594875}">
      <dgm:prSet/>
      <dgm:spPr/>
      <dgm:t>
        <a:bodyPr/>
        <a:lstStyle/>
        <a:p>
          <a:endParaRPr lang="en-US"/>
        </a:p>
      </dgm:t>
    </dgm:pt>
    <dgm:pt modelId="{CDADE89A-4765-4E2C-899E-B32ECFAC761B}" type="sibTrans" cxnId="{CA3EA8E9-FFFD-4008-A00A-0C84B8594875}">
      <dgm:prSet/>
      <dgm:spPr/>
      <dgm:t>
        <a:bodyPr/>
        <a:lstStyle/>
        <a:p>
          <a:endParaRPr lang="en-US"/>
        </a:p>
      </dgm:t>
    </dgm:pt>
    <dgm:pt modelId="{2D30A9B7-8FCD-4745-B641-71B8316AE6EC}">
      <dgm:prSet/>
      <dgm:spPr/>
      <dgm:t>
        <a:bodyPr/>
        <a:lstStyle/>
        <a:p>
          <a:r>
            <a:rPr lang="ru-RU"/>
            <a:t>Успокоительное средство не советуют использовать беременным и кормящим женщинам, а также детям до 18 лет.</a:t>
          </a:r>
          <a:endParaRPr lang="en-US"/>
        </a:p>
      </dgm:t>
    </dgm:pt>
    <dgm:pt modelId="{4B028087-35B9-458E-9417-1D600F64AB49}" type="parTrans" cxnId="{18A1333B-1CD8-4ED5-BD4C-2E934D629331}">
      <dgm:prSet/>
      <dgm:spPr/>
      <dgm:t>
        <a:bodyPr/>
        <a:lstStyle/>
        <a:p>
          <a:endParaRPr lang="en-US"/>
        </a:p>
      </dgm:t>
    </dgm:pt>
    <dgm:pt modelId="{A3E1E9F2-3224-4799-8533-F02306204C31}" type="sibTrans" cxnId="{18A1333B-1CD8-4ED5-BD4C-2E934D629331}">
      <dgm:prSet/>
      <dgm:spPr/>
      <dgm:t>
        <a:bodyPr/>
        <a:lstStyle/>
        <a:p>
          <a:endParaRPr lang="en-US"/>
        </a:p>
      </dgm:t>
    </dgm:pt>
    <dgm:pt modelId="{B03C8573-730E-41D7-8C9C-5296B79A945A}">
      <dgm:prSet/>
      <dgm:spPr/>
      <dgm:t>
        <a:bodyPr/>
        <a:lstStyle/>
        <a:p>
          <a:r>
            <a:rPr lang="ru-RU"/>
            <a:t>Согласно инструкции, от приёма препарата может возникнуть аллергия, зуд или головная боль, которая проходит самостоятельно без отмены препарата.</a:t>
          </a:r>
          <a:endParaRPr lang="en-US"/>
        </a:p>
      </dgm:t>
    </dgm:pt>
    <dgm:pt modelId="{114BC433-631F-4D02-BCCF-FD0769150F8B}" type="parTrans" cxnId="{3504136B-47D9-404A-AA8E-5C7A8A80C1A5}">
      <dgm:prSet/>
      <dgm:spPr/>
      <dgm:t>
        <a:bodyPr/>
        <a:lstStyle/>
        <a:p>
          <a:endParaRPr lang="en-US"/>
        </a:p>
      </dgm:t>
    </dgm:pt>
    <dgm:pt modelId="{B56B42EB-10F2-494E-9B39-02DA7EA82CFE}" type="sibTrans" cxnId="{3504136B-47D9-404A-AA8E-5C7A8A80C1A5}">
      <dgm:prSet/>
      <dgm:spPr/>
      <dgm:t>
        <a:bodyPr/>
        <a:lstStyle/>
        <a:p>
          <a:endParaRPr lang="en-US"/>
        </a:p>
      </dgm:t>
    </dgm:pt>
    <dgm:pt modelId="{38EFB988-5AA2-490B-AE69-40B568E9B95A}">
      <dgm:prSet/>
      <dgm:spPr/>
      <dgm:t>
        <a:bodyPr/>
        <a:lstStyle/>
        <a:p>
          <a:r>
            <a:rPr lang="ru-RU"/>
            <a:t>Афобазол отпускается без рецепта, однако перед его применением лучше посоветоваться со специалистом.</a:t>
          </a:r>
          <a:endParaRPr lang="en-US"/>
        </a:p>
      </dgm:t>
    </dgm:pt>
    <dgm:pt modelId="{B9A4B1E1-33F3-465A-8891-6807501F3E57}" type="parTrans" cxnId="{D091FDE0-9EA2-45B1-BE9C-CD6B7664DAAB}">
      <dgm:prSet/>
      <dgm:spPr/>
      <dgm:t>
        <a:bodyPr/>
        <a:lstStyle/>
        <a:p>
          <a:endParaRPr lang="en-US"/>
        </a:p>
      </dgm:t>
    </dgm:pt>
    <dgm:pt modelId="{08766B55-2979-423E-89C2-3A2E329FDA3F}" type="sibTrans" cxnId="{D091FDE0-9EA2-45B1-BE9C-CD6B7664DAAB}">
      <dgm:prSet/>
      <dgm:spPr/>
      <dgm:t>
        <a:bodyPr/>
        <a:lstStyle/>
        <a:p>
          <a:endParaRPr lang="en-US"/>
        </a:p>
      </dgm:t>
    </dgm:pt>
    <dgm:pt modelId="{80751303-5C6D-4567-8CF1-B4C11D315FE8}" type="pres">
      <dgm:prSet presAssocID="{0E7AA3CD-2793-4F20-890F-786D4B5B603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2A3FD9-A639-4FE2-924D-5A7DD593D2B1}" type="pres">
      <dgm:prSet presAssocID="{8825F1CA-1396-4801-91CB-FCD830408D5C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17C613-464E-499F-9C9C-5687FFCDB017}" type="pres">
      <dgm:prSet presAssocID="{9DFB549F-39DB-4F4A-B190-6DF4B61B684E}" presName="spacer" presStyleCnt="0"/>
      <dgm:spPr/>
    </dgm:pt>
    <dgm:pt modelId="{BA710077-1A08-4E6C-ABA1-B7BC87774438}" type="pres">
      <dgm:prSet presAssocID="{B2927F1C-0CF5-409F-8112-6375FB707E4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78B7C-DEE5-4404-A687-4554612C2594}" type="pres">
      <dgm:prSet presAssocID="{CDADE89A-4765-4E2C-899E-B32ECFAC761B}" presName="spacer" presStyleCnt="0"/>
      <dgm:spPr/>
    </dgm:pt>
    <dgm:pt modelId="{B176B892-A0ED-4017-B85D-87DAF4472733}" type="pres">
      <dgm:prSet presAssocID="{2D30A9B7-8FCD-4745-B641-71B8316AE6EC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FDC32C-8FB7-4A51-87A9-C15344DEFF55}" type="pres">
      <dgm:prSet presAssocID="{A3E1E9F2-3224-4799-8533-F02306204C31}" presName="spacer" presStyleCnt="0"/>
      <dgm:spPr/>
    </dgm:pt>
    <dgm:pt modelId="{1D09C59C-E30F-447D-9330-73642BEC7741}" type="pres">
      <dgm:prSet presAssocID="{B03C8573-730E-41D7-8C9C-5296B79A945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28DD27-F228-475D-A39F-615D0ABA8B70}" type="pres">
      <dgm:prSet presAssocID="{B56B42EB-10F2-494E-9B39-02DA7EA82CFE}" presName="spacer" presStyleCnt="0"/>
      <dgm:spPr/>
    </dgm:pt>
    <dgm:pt modelId="{7C10AA03-7D61-4FDF-8C90-2D9F2C10E594}" type="pres">
      <dgm:prSet presAssocID="{38EFB988-5AA2-490B-AE69-40B568E9B95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04136B-47D9-404A-AA8E-5C7A8A80C1A5}" srcId="{0E7AA3CD-2793-4F20-890F-786D4B5B603B}" destId="{B03C8573-730E-41D7-8C9C-5296B79A945A}" srcOrd="3" destOrd="0" parTransId="{114BC433-631F-4D02-BCCF-FD0769150F8B}" sibTransId="{B56B42EB-10F2-494E-9B39-02DA7EA82CFE}"/>
    <dgm:cxn modelId="{D091FDE0-9EA2-45B1-BE9C-CD6B7664DAAB}" srcId="{0E7AA3CD-2793-4F20-890F-786D4B5B603B}" destId="{38EFB988-5AA2-490B-AE69-40B568E9B95A}" srcOrd="4" destOrd="0" parTransId="{B9A4B1E1-33F3-465A-8891-6807501F3E57}" sibTransId="{08766B55-2979-423E-89C2-3A2E329FDA3F}"/>
    <dgm:cxn modelId="{1C1B710B-B2F3-47B0-85F7-292E4AC0C1DB}" type="presOf" srcId="{0E7AA3CD-2793-4F20-890F-786D4B5B603B}" destId="{80751303-5C6D-4567-8CF1-B4C11D315FE8}" srcOrd="0" destOrd="0" presId="urn:microsoft.com/office/officeart/2005/8/layout/vList2"/>
    <dgm:cxn modelId="{C5079561-1671-4B06-BCB5-CF3E7B08500B}" type="presOf" srcId="{B2927F1C-0CF5-409F-8112-6375FB707E48}" destId="{BA710077-1A08-4E6C-ABA1-B7BC87774438}" srcOrd="0" destOrd="0" presId="urn:microsoft.com/office/officeart/2005/8/layout/vList2"/>
    <dgm:cxn modelId="{AF8C94CE-050E-4EB2-87CA-9314856EAB41}" srcId="{0E7AA3CD-2793-4F20-890F-786D4B5B603B}" destId="{8825F1CA-1396-4801-91CB-FCD830408D5C}" srcOrd="0" destOrd="0" parTransId="{9B16991E-F4FE-4AB1-AC61-9EB1D2FDA67B}" sibTransId="{9DFB549F-39DB-4F4A-B190-6DF4B61B684E}"/>
    <dgm:cxn modelId="{8533E052-976D-4319-AE77-EDE58450F909}" type="presOf" srcId="{8825F1CA-1396-4801-91CB-FCD830408D5C}" destId="{542A3FD9-A639-4FE2-924D-5A7DD593D2B1}" srcOrd="0" destOrd="0" presId="urn:microsoft.com/office/officeart/2005/8/layout/vList2"/>
    <dgm:cxn modelId="{18A1333B-1CD8-4ED5-BD4C-2E934D629331}" srcId="{0E7AA3CD-2793-4F20-890F-786D4B5B603B}" destId="{2D30A9B7-8FCD-4745-B641-71B8316AE6EC}" srcOrd="2" destOrd="0" parTransId="{4B028087-35B9-458E-9417-1D600F64AB49}" sibTransId="{A3E1E9F2-3224-4799-8533-F02306204C31}"/>
    <dgm:cxn modelId="{CA3EA8E9-FFFD-4008-A00A-0C84B8594875}" srcId="{0E7AA3CD-2793-4F20-890F-786D4B5B603B}" destId="{B2927F1C-0CF5-409F-8112-6375FB707E48}" srcOrd="1" destOrd="0" parTransId="{2CD1C37B-EB54-4A08-8FF9-ED1A7DFA3593}" sibTransId="{CDADE89A-4765-4E2C-899E-B32ECFAC761B}"/>
    <dgm:cxn modelId="{FB05E5F7-9C8E-4A08-AECF-987184C27F7C}" type="presOf" srcId="{B03C8573-730E-41D7-8C9C-5296B79A945A}" destId="{1D09C59C-E30F-447D-9330-73642BEC7741}" srcOrd="0" destOrd="0" presId="urn:microsoft.com/office/officeart/2005/8/layout/vList2"/>
    <dgm:cxn modelId="{140F71EB-70DD-419F-92CD-7949ACC6F577}" type="presOf" srcId="{38EFB988-5AA2-490B-AE69-40B568E9B95A}" destId="{7C10AA03-7D61-4FDF-8C90-2D9F2C10E594}" srcOrd="0" destOrd="0" presId="urn:microsoft.com/office/officeart/2005/8/layout/vList2"/>
    <dgm:cxn modelId="{F0E326B4-9D3E-4251-9B24-37AB3EAE1347}" type="presOf" srcId="{2D30A9B7-8FCD-4745-B641-71B8316AE6EC}" destId="{B176B892-A0ED-4017-B85D-87DAF4472733}" srcOrd="0" destOrd="0" presId="urn:microsoft.com/office/officeart/2005/8/layout/vList2"/>
    <dgm:cxn modelId="{76951C73-4E92-48E4-A4C2-D035D5021A88}" type="presParOf" srcId="{80751303-5C6D-4567-8CF1-B4C11D315FE8}" destId="{542A3FD9-A639-4FE2-924D-5A7DD593D2B1}" srcOrd="0" destOrd="0" presId="urn:microsoft.com/office/officeart/2005/8/layout/vList2"/>
    <dgm:cxn modelId="{78909B5D-52D0-4D76-B790-C5200A50975D}" type="presParOf" srcId="{80751303-5C6D-4567-8CF1-B4C11D315FE8}" destId="{1917C613-464E-499F-9C9C-5687FFCDB017}" srcOrd="1" destOrd="0" presId="urn:microsoft.com/office/officeart/2005/8/layout/vList2"/>
    <dgm:cxn modelId="{41639DB5-5E8E-4C5D-B1FF-B8ADF94DC339}" type="presParOf" srcId="{80751303-5C6D-4567-8CF1-B4C11D315FE8}" destId="{BA710077-1A08-4E6C-ABA1-B7BC87774438}" srcOrd="2" destOrd="0" presId="urn:microsoft.com/office/officeart/2005/8/layout/vList2"/>
    <dgm:cxn modelId="{D74E5D4F-8ABF-485C-9FC2-D7116D2575B0}" type="presParOf" srcId="{80751303-5C6D-4567-8CF1-B4C11D315FE8}" destId="{EC478B7C-DEE5-4404-A687-4554612C2594}" srcOrd="3" destOrd="0" presId="urn:microsoft.com/office/officeart/2005/8/layout/vList2"/>
    <dgm:cxn modelId="{791091A5-56A3-48FB-A5FD-22818E154E2C}" type="presParOf" srcId="{80751303-5C6D-4567-8CF1-B4C11D315FE8}" destId="{B176B892-A0ED-4017-B85D-87DAF4472733}" srcOrd="4" destOrd="0" presId="urn:microsoft.com/office/officeart/2005/8/layout/vList2"/>
    <dgm:cxn modelId="{86B6E9BD-AC55-4E2A-A938-DBA112EC9403}" type="presParOf" srcId="{80751303-5C6D-4567-8CF1-B4C11D315FE8}" destId="{FCFDC32C-8FB7-4A51-87A9-C15344DEFF55}" srcOrd="5" destOrd="0" presId="urn:microsoft.com/office/officeart/2005/8/layout/vList2"/>
    <dgm:cxn modelId="{2FF036FA-C57D-44AC-A522-47C100E600C5}" type="presParOf" srcId="{80751303-5C6D-4567-8CF1-B4C11D315FE8}" destId="{1D09C59C-E30F-447D-9330-73642BEC7741}" srcOrd="6" destOrd="0" presId="urn:microsoft.com/office/officeart/2005/8/layout/vList2"/>
    <dgm:cxn modelId="{A27712BA-D198-4C18-9BA2-242D3E88C4CC}" type="presParOf" srcId="{80751303-5C6D-4567-8CF1-B4C11D315FE8}" destId="{BE28DD27-F228-475D-A39F-615D0ABA8B70}" srcOrd="7" destOrd="0" presId="urn:microsoft.com/office/officeart/2005/8/layout/vList2"/>
    <dgm:cxn modelId="{964C295F-3109-46CB-AB11-208114D50744}" type="presParOf" srcId="{80751303-5C6D-4567-8CF1-B4C11D315FE8}" destId="{7C10AA03-7D61-4FDF-8C90-2D9F2C10E59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F0EF6F-0015-42C6-A518-5C5EC67CAB68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96EDDD6-D784-4C29-B6C3-8FA54D8FA033}">
      <dgm:prSet/>
      <dgm:spPr/>
      <dgm:t>
        <a:bodyPr/>
        <a:lstStyle/>
        <a:p>
          <a:r>
            <a:rPr lang="ru-RU"/>
            <a:t>Растительное седативное средство от бессонницы. Полностью безвредно. Помимо улучшения сна Пустырник Форте успокаивает нервную систему, убирает тревогу и устраняет симптомы невроза.</a:t>
          </a:r>
          <a:endParaRPr lang="en-US"/>
        </a:p>
      </dgm:t>
    </dgm:pt>
    <dgm:pt modelId="{DB6656A4-9E2D-404E-87A5-E9B8A6C5E7E0}" type="parTrans" cxnId="{9289E4FA-BB94-41E9-98A3-22A8DB3E64A2}">
      <dgm:prSet/>
      <dgm:spPr/>
      <dgm:t>
        <a:bodyPr/>
        <a:lstStyle/>
        <a:p>
          <a:endParaRPr lang="en-US"/>
        </a:p>
      </dgm:t>
    </dgm:pt>
    <dgm:pt modelId="{744B47EC-6D92-454A-9D61-6DCC021DD7DB}" type="sibTrans" cxnId="{9289E4FA-BB94-41E9-98A3-22A8DB3E64A2}">
      <dgm:prSet/>
      <dgm:spPr/>
      <dgm:t>
        <a:bodyPr/>
        <a:lstStyle/>
        <a:p>
          <a:endParaRPr lang="en-US"/>
        </a:p>
      </dgm:t>
    </dgm:pt>
    <dgm:pt modelId="{986B3BCA-7332-4AD0-A3EB-CF0788DE1A43}">
      <dgm:prSet/>
      <dgm:spPr/>
      <dgm:t>
        <a:bodyPr/>
        <a:lstStyle/>
        <a:p>
          <a:r>
            <a:rPr lang="ru-RU"/>
            <a:t>При затяжной бессоннице препарат может не подойти. В этом случае лучше использовать другие фармакологические средства.</a:t>
          </a:r>
          <a:endParaRPr lang="en-US"/>
        </a:p>
      </dgm:t>
    </dgm:pt>
    <dgm:pt modelId="{5E55C61C-154A-4A7D-AE0D-4AF6BAF65E18}" type="parTrans" cxnId="{8A6B13B4-70C3-4FBC-9A73-DF88CDCBB0DD}">
      <dgm:prSet/>
      <dgm:spPr/>
      <dgm:t>
        <a:bodyPr/>
        <a:lstStyle/>
        <a:p>
          <a:endParaRPr lang="en-US"/>
        </a:p>
      </dgm:t>
    </dgm:pt>
    <dgm:pt modelId="{45A852DB-5337-4D24-A177-9E8DFB4085F6}" type="sibTrans" cxnId="{8A6B13B4-70C3-4FBC-9A73-DF88CDCBB0DD}">
      <dgm:prSet/>
      <dgm:spPr/>
      <dgm:t>
        <a:bodyPr/>
        <a:lstStyle/>
        <a:p>
          <a:endParaRPr lang="en-US"/>
        </a:p>
      </dgm:t>
    </dgm:pt>
    <dgm:pt modelId="{86DAF1F1-E30B-4FE2-90DF-677FEFFDE84D}">
      <dgm:prSet/>
      <dgm:spPr/>
      <dgm:t>
        <a:bodyPr/>
        <a:lstStyle/>
        <a:p>
          <a:r>
            <a:rPr lang="ru-RU"/>
            <a:t>Пустырник Форте эффективен при курсовом применении. Для нормализации сна его рекомендуется использовать не менее 3-х недель.</a:t>
          </a:r>
          <a:endParaRPr lang="en-US"/>
        </a:p>
      </dgm:t>
    </dgm:pt>
    <dgm:pt modelId="{752365F8-C31B-4E72-9F56-4C4980D6892A}" type="parTrans" cxnId="{0471F1C5-452D-4BC9-998E-85F634569211}">
      <dgm:prSet/>
      <dgm:spPr/>
      <dgm:t>
        <a:bodyPr/>
        <a:lstStyle/>
        <a:p>
          <a:endParaRPr lang="en-US"/>
        </a:p>
      </dgm:t>
    </dgm:pt>
    <dgm:pt modelId="{0F6B3049-2861-4612-97B7-24FB07A8FA23}" type="sibTrans" cxnId="{0471F1C5-452D-4BC9-998E-85F634569211}">
      <dgm:prSet/>
      <dgm:spPr/>
      <dgm:t>
        <a:bodyPr/>
        <a:lstStyle/>
        <a:p>
          <a:endParaRPr lang="en-US"/>
        </a:p>
      </dgm:t>
    </dgm:pt>
    <dgm:pt modelId="{C4B36D07-2F42-4ED1-8DA0-4EC5ADEEBD47}">
      <dgm:prSet/>
      <dgm:spPr/>
      <dgm:t>
        <a:bodyPr/>
        <a:lstStyle/>
        <a:p>
          <a:r>
            <a:rPr lang="ru-RU"/>
            <a:t>У препарата нет серьёзных побочных действий. Разве что может наблюдаться индивидуальная непереносимость в виде аллергии.</a:t>
          </a:r>
          <a:endParaRPr lang="en-US"/>
        </a:p>
      </dgm:t>
    </dgm:pt>
    <dgm:pt modelId="{C616881E-D7BA-4F1A-9B21-C9E2E46B729D}" type="parTrans" cxnId="{37B5BAD3-A4B5-4352-A165-B7F1D6404908}">
      <dgm:prSet/>
      <dgm:spPr/>
      <dgm:t>
        <a:bodyPr/>
        <a:lstStyle/>
        <a:p>
          <a:endParaRPr lang="en-US"/>
        </a:p>
      </dgm:t>
    </dgm:pt>
    <dgm:pt modelId="{F4DD66BC-DA21-44C6-B63F-E2E09BA02E75}" type="sibTrans" cxnId="{37B5BAD3-A4B5-4352-A165-B7F1D6404908}">
      <dgm:prSet/>
      <dgm:spPr/>
      <dgm:t>
        <a:bodyPr/>
        <a:lstStyle/>
        <a:p>
          <a:endParaRPr lang="en-US"/>
        </a:p>
      </dgm:t>
    </dgm:pt>
    <dgm:pt modelId="{0BF0C8F8-2289-440C-8CFF-A642EAAD38E6}" type="pres">
      <dgm:prSet presAssocID="{5FF0EF6F-0015-42C6-A518-5C5EC67CAB6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28F5F3-B4B3-4047-81EE-6795B0392210}" type="pres">
      <dgm:prSet presAssocID="{5FF0EF6F-0015-42C6-A518-5C5EC67CAB68}" presName="diamond" presStyleLbl="bgShp" presStyleIdx="0" presStyleCnt="1"/>
      <dgm:spPr/>
    </dgm:pt>
    <dgm:pt modelId="{CADE851C-40E1-45FE-AC2F-5D16A7BE4591}" type="pres">
      <dgm:prSet presAssocID="{5FF0EF6F-0015-42C6-A518-5C5EC67CAB68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9968E2-D0BA-4E63-945F-D5743635E085}" type="pres">
      <dgm:prSet presAssocID="{5FF0EF6F-0015-42C6-A518-5C5EC67CAB68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6684D1-F813-47BE-8406-790B6D551A25}" type="pres">
      <dgm:prSet presAssocID="{5FF0EF6F-0015-42C6-A518-5C5EC67CAB68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3CEBE3-A25E-4195-8C92-39B7A0F18F62}" type="pres">
      <dgm:prSet presAssocID="{5FF0EF6F-0015-42C6-A518-5C5EC67CAB68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3EE7D4-0BCA-41F6-90D2-47A2B9BAB3D8}" type="presOf" srcId="{86DAF1F1-E30B-4FE2-90DF-677FEFFDE84D}" destId="{826684D1-F813-47BE-8406-790B6D551A25}" srcOrd="0" destOrd="0" presId="urn:microsoft.com/office/officeart/2005/8/layout/matrix3"/>
    <dgm:cxn modelId="{9289E4FA-BB94-41E9-98A3-22A8DB3E64A2}" srcId="{5FF0EF6F-0015-42C6-A518-5C5EC67CAB68}" destId="{996EDDD6-D784-4C29-B6C3-8FA54D8FA033}" srcOrd="0" destOrd="0" parTransId="{DB6656A4-9E2D-404E-87A5-E9B8A6C5E7E0}" sibTransId="{744B47EC-6D92-454A-9D61-6DCC021DD7DB}"/>
    <dgm:cxn modelId="{37B5BAD3-A4B5-4352-A165-B7F1D6404908}" srcId="{5FF0EF6F-0015-42C6-A518-5C5EC67CAB68}" destId="{C4B36D07-2F42-4ED1-8DA0-4EC5ADEEBD47}" srcOrd="3" destOrd="0" parTransId="{C616881E-D7BA-4F1A-9B21-C9E2E46B729D}" sibTransId="{F4DD66BC-DA21-44C6-B63F-E2E09BA02E75}"/>
    <dgm:cxn modelId="{95A5FE3D-091E-4015-B9F1-03660BCADE98}" type="presOf" srcId="{996EDDD6-D784-4C29-B6C3-8FA54D8FA033}" destId="{CADE851C-40E1-45FE-AC2F-5D16A7BE4591}" srcOrd="0" destOrd="0" presId="urn:microsoft.com/office/officeart/2005/8/layout/matrix3"/>
    <dgm:cxn modelId="{8A6B13B4-70C3-4FBC-9A73-DF88CDCBB0DD}" srcId="{5FF0EF6F-0015-42C6-A518-5C5EC67CAB68}" destId="{986B3BCA-7332-4AD0-A3EB-CF0788DE1A43}" srcOrd="1" destOrd="0" parTransId="{5E55C61C-154A-4A7D-AE0D-4AF6BAF65E18}" sibTransId="{45A852DB-5337-4D24-A177-9E8DFB4085F6}"/>
    <dgm:cxn modelId="{37080734-1599-4FD2-8C4F-3E087040090B}" type="presOf" srcId="{986B3BCA-7332-4AD0-A3EB-CF0788DE1A43}" destId="{439968E2-D0BA-4E63-945F-D5743635E085}" srcOrd="0" destOrd="0" presId="urn:microsoft.com/office/officeart/2005/8/layout/matrix3"/>
    <dgm:cxn modelId="{0471F1C5-452D-4BC9-998E-85F634569211}" srcId="{5FF0EF6F-0015-42C6-A518-5C5EC67CAB68}" destId="{86DAF1F1-E30B-4FE2-90DF-677FEFFDE84D}" srcOrd="2" destOrd="0" parTransId="{752365F8-C31B-4E72-9F56-4C4980D6892A}" sibTransId="{0F6B3049-2861-4612-97B7-24FB07A8FA23}"/>
    <dgm:cxn modelId="{A7D02084-6053-4ECD-A34F-578201DA4BF9}" type="presOf" srcId="{5FF0EF6F-0015-42C6-A518-5C5EC67CAB68}" destId="{0BF0C8F8-2289-440C-8CFF-A642EAAD38E6}" srcOrd="0" destOrd="0" presId="urn:microsoft.com/office/officeart/2005/8/layout/matrix3"/>
    <dgm:cxn modelId="{829960A4-B252-4069-959F-9DA0E0AF7600}" type="presOf" srcId="{C4B36D07-2F42-4ED1-8DA0-4EC5ADEEBD47}" destId="{343CEBE3-A25E-4195-8C92-39B7A0F18F62}" srcOrd="0" destOrd="0" presId="urn:microsoft.com/office/officeart/2005/8/layout/matrix3"/>
    <dgm:cxn modelId="{1D336476-8B57-454B-9084-E0E895BD2AB7}" type="presParOf" srcId="{0BF0C8F8-2289-440C-8CFF-A642EAAD38E6}" destId="{8E28F5F3-B4B3-4047-81EE-6795B0392210}" srcOrd="0" destOrd="0" presId="urn:microsoft.com/office/officeart/2005/8/layout/matrix3"/>
    <dgm:cxn modelId="{4C61866E-36ED-489F-B195-38191FAE7702}" type="presParOf" srcId="{0BF0C8F8-2289-440C-8CFF-A642EAAD38E6}" destId="{CADE851C-40E1-45FE-AC2F-5D16A7BE4591}" srcOrd="1" destOrd="0" presId="urn:microsoft.com/office/officeart/2005/8/layout/matrix3"/>
    <dgm:cxn modelId="{0A241C6C-1AF5-42B6-80E4-C71EAFFCAE19}" type="presParOf" srcId="{0BF0C8F8-2289-440C-8CFF-A642EAAD38E6}" destId="{439968E2-D0BA-4E63-945F-D5743635E085}" srcOrd="2" destOrd="0" presId="urn:microsoft.com/office/officeart/2005/8/layout/matrix3"/>
    <dgm:cxn modelId="{DFF931BF-8DBC-4134-9CB3-A39BB5EFA8B1}" type="presParOf" srcId="{0BF0C8F8-2289-440C-8CFF-A642EAAD38E6}" destId="{826684D1-F813-47BE-8406-790B6D551A25}" srcOrd="3" destOrd="0" presId="urn:microsoft.com/office/officeart/2005/8/layout/matrix3"/>
    <dgm:cxn modelId="{9384AEDA-CD9F-4BC4-8CB9-8FD178A8DBA1}" type="presParOf" srcId="{0BF0C8F8-2289-440C-8CFF-A642EAAD38E6}" destId="{343CEBE3-A25E-4195-8C92-39B7A0F18F6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F72C86-53F1-40BD-A3FB-F3965C8389F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98C3D2C-F7B7-48FB-A3BE-65EEEE1C843E}">
      <dgm:prSet/>
      <dgm:spPr/>
      <dgm:t>
        <a:bodyPr/>
        <a:lstStyle/>
        <a:p>
          <a:r>
            <a:rPr lang="ru-RU"/>
            <a:t>Седативный препарат для улучшения сна с природными компонентами. Принимается при трудностях с засыпанием и заболеваниях ЦНС.</a:t>
          </a:r>
          <a:endParaRPr lang="en-US"/>
        </a:p>
      </dgm:t>
    </dgm:pt>
    <dgm:pt modelId="{2672B554-F692-45D2-8DBE-14069DAD397B}" type="parTrans" cxnId="{6F026B5D-547C-46D0-A29A-0E59ED31B8C2}">
      <dgm:prSet/>
      <dgm:spPr/>
      <dgm:t>
        <a:bodyPr/>
        <a:lstStyle/>
        <a:p>
          <a:endParaRPr lang="en-US"/>
        </a:p>
      </dgm:t>
    </dgm:pt>
    <dgm:pt modelId="{07714194-0AB0-4161-A6A4-3CCF67F6A714}" type="sibTrans" cxnId="{6F026B5D-547C-46D0-A29A-0E59ED31B8C2}">
      <dgm:prSet/>
      <dgm:spPr/>
      <dgm:t>
        <a:bodyPr/>
        <a:lstStyle/>
        <a:p>
          <a:endParaRPr lang="en-US"/>
        </a:p>
      </dgm:t>
    </dgm:pt>
    <dgm:pt modelId="{F4043DF9-A4FA-417C-B37B-46369D48C701}">
      <dgm:prSet/>
      <dgm:spPr/>
      <dgm:t>
        <a:bodyPr/>
        <a:lstStyle/>
        <a:p>
          <a:r>
            <a:rPr lang="ru-RU"/>
            <a:t>При длительном применении нет привыкания к препарату. Кроме того, после его приёма сон наступает естественным путём.</a:t>
          </a:r>
          <a:endParaRPr lang="en-US"/>
        </a:p>
      </dgm:t>
    </dgm:pt>
    <dgm:pt modelId="{603233E9-6893-45D1-AB22-6CA02DC32CC7}" type="parTrans" cxnId="{BD463910-3BA0-4E1A-8E34-7265CB2AAB64}">
      <dgm:prSet/>
      <dgm:spPr/>
      <dgm:t>
        <a:bodyPr/>
        <a:lstStyle/>
        <a:p>
          <a:endParaRPr lang="en-US"/>
        </a:p>
      </dgm:t>
    </dgm:pt>
    <dgm:pt modelId="{28C1A2A6-6D47-457A-87E3-EE9E6A361ABC}" type="sibTrans" cxnId="{BD463910-3BA0-4E1A-8E34-7265CB2AAB64}">
      <dgm:prSet/>
      <dgm:spPr/>
      <dgm:t>
        <a:bodyPr/>
        <a:lstStyle/>
        <a:p>
          <a:endParaRPr lang="en-US"/>
        </a:p>
      </dgm:t>
    </dgm:pt>
    <dgm:pt modelId="{2A4D66FE-2ADF-4196-805E-61F53B161BDD}">
      <dgm:prSet/>
      <dgm:spPr/>
      <dgm:t>
        <a:bodyPr/>
        <a:lstStyle/>
        <a:p>
          <a:r>
            <a:rPr lang="ru-RU"/>
            <a:t>Нервохель – безопасный препарат, поскольку содержит растительные компоненты.</a:t>
          </a:r>
          <a:endParaRPr lang="en-US"/>
        </a:p>
      </dgm:t>
    </dgm:pt>
    <dgm:pt modelId="{88B3DB1E-ACB5-4E03-AA3D-F5A0CE64BDAE}" type="parTrans" cxnId="{44A94FF3-E2E0-4FDF-B15C-25ED17A0051C}">
      <dgm:prSet/>
      <dgm:spPr/>
      <dgm:t>
        <a:bodyPr/>
        <a:lstStyle/>
        <a:p>
          <a:endParaRPr lang="en-US"/>
        </a:p>
      </dgm:t>
    </dgm:pt>
    <dgm:pt modelId="{C2BB1D0C-30D2-4793-ACA3-7ADC12794291}" type="sibTrans" cxnId="{44A94FF3-E2E0-4FDF-B15C-25ED17A0051C}">
      <dgm:prSet/>
      <dgm:spPr/>
      <dgm:t>
        <a:bodyPr/>
        <a:lstStyle/>
        <a:p>
          <a:endParaRPr lang="en-US"/>
        </a:p>
      </dgm:t>
    </dgm:pt>
    <dgm:pt modelId="{E84AAD07-3300-4B4B-A15E-709B5BDBD58C}">
      <dgm:prSet/>
      <dgm:spPr/>
      <dgm:t>
        <a:bodyPr/>
        <a:lstStyle/>
        <a:p>
          <a:r>
            <a:rPr lang="ru-RU"/>
            <a:t>Побочными действиями снотворного средства могут быть аллергия и высыпания на коже.</a:t>
          </a:r>
          <a:endParaRPr lang="en-US"/>
        </a:p>
      </dgm:t>
    </dgm:pt>
    <dgm:pt modelId="{34CC8DB3-D79A-4A99-B3B1-140376114366}" type="parTrans" cxnId="{38938A90-8AAA-4F26-9702-F7A9059000AF}">
      <dgm:prSet/>
      <dgm:spPr/>
      <dgm:t>
        <a:bodyPr/>
        <a:lstStyle/>
        <a:p>
          <a:endParaRPr lang="en-US"/>
        </a:p>
      </dgm:t>
    </dgm:pt>
    <dgm:pt modelId="{378DE904-399A-45AA-99A0-A23CA2BD089B}" type="sibTrans" cxnId="{38938A90-8AAA-4F26-9702-F7A9059000AF}">
      <dgm:prSet/>
      <dgm:spPr/>
      <dgm:t>
        <a:bodyPr/>
        <a:lstStyle/>
        <a:p>
          <a:endParaRPr lang="en-US"/>
        </a:p>
      </dgm:t>
    </dgm:pt>
    <dgm:pt modelId="{97DE0763-9003-4EC6-8044-B532EA012C88}">
      <dgm:prSet/>
      <dgm:spPr/>
      <dgm:t>
        <a:bodyPr/>
        <a:lstStyle/>
        <a:p>
          <a:r>
            <a:rPr lang="ru-RU"/>
            <a:t>Не стоит принимать добавку детям до 3-х лет.</a:t>
          </a:r>
          <a:endParaRPr lang="en-US"/>
        </a:p>
      </dgm:t>
    </dgm:pt>
    <dgm:pt modelId="{07F320B6-77C6-4521-A8BF-414565442AD5}" type="parTrans" cxnId="{B4C197CC-7A3E-4D12-9DB5-7454C47E5FFD}">
      <dgm:prSet/>
      <dgm:spPr/>
      <dgm:t>
        <a:bodyPr/>
        <a:lstStyle/>
        <a:p>
          <a:endParaRPr lang="en-US"/>
        </a:p>
      </dgm:t>
    </dgm:pt>
    <dgm:pt modelId="{688BA067-44CA-4D3B-8FB4-F96D57EB6CF2}" type="sibTrans" cxnId="{B4C197CC-7A3E-4D12-9DB5-7454C47E5FFD}">
      <dgm:prSet/>
      <dgm:spPr/>
      <dgm:t>
        <a:bodyPr/>
        <a:lstStyle/>
        <a:p>
          <a:endParaRPr lang="en-US"/>
        </a:p>
      </dgm:t>
    </dgm:pt>
    <dgm:pt modelId="{9AA43618-2EBD-4E17-BE01-6354EA4986BC}" type="pres">
      <dgm:prSet presAssocID="{2BF72C86-53F1-40BD-A3FB-F3965C8389F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16D47E-AABA-4D9C-AEE2-71FB89421E3D}" type="pres">
      <dgm:prSet presAssocID="{398C3D2C-F7B7-48FB-A3BE-65EEEE1C843E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F0165D-254E-4C4F-9439-209BF466BF99}" type="pres">
      <dgm:prSet presAssocID="{07714194-0AB0-4161-A6A4-3CCF67F6A714}" presName="spacer" presStyleCnt="0"/>
      <dgm:spPr/>
    </dgm:pt>
    <dgm:pt modelId="{733BFDC5-54BF-4E43-89C6-C9DB4181C621}" type="pres">
      <dgm:prSet presAssocID="{F4043DF9-A4FA-417C-B37B-46369D48C70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DE7024-4768-4F22-9FBC-72997A654CF8}" type="pres">
      <dgm:prSet presAssocID="{28C1A2A6-6D47-457A-87E3-EE9E6A361ABC}" presName="spacer" presStyleCnt="0"/>
      <dgm:spPr/>
    </dgm:pt>
    <dgm:pt modelId="{E95C6694-0A8E-4376-967B-4CC85A2DE38F}" type="pres">
      <dgm:prSet presAssocID="{2A4D66FE-2ADF-4196-805E-61F53B161BD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85B83C-3DDD-48C6-988A-55B9E0228AE8}" type="pres">
      <dgm:prSet presAssocID="{C2BB1D0C-30D2-4793-ACA3-7ADC12794291}" presName="spacer" presStyleCnt="0"/>
      <dgm:spPr/>
    </dgm:pt>
    <dgm:pt modelId="{1A590468-4822-49BD-A1C9-A891787314DC}" type="pres">
      <dgm:prSet presAssocID="{E84AAD07-3300-4B4B-A15E-709B5BDBD58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F28FEE-125A-4BED-9CE9-E2DFC220F061}" type="pres">
      <dgm:prSet presAssocID="{378DE904-399A-45AA-99A0-A23CA2BD089B}" presName="spacer" presStyleCnt="0"/>
      <dgm:spPr/>
    </dgm:pt>
    <dgm:pt modelId="{2B806C9B-FA82-48D8-878C-C93FA516A3FE}" type="pres">
      <dgm:prSet presAssocID="{97DE0763-9003-4EC6-8044-B532EA012C88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3ED7D6-BD41-4306-865D-899DE2A6221F}" type="presOf" srcId="{E84AAD07-3300-4B4B-A15E-709B5BDBD58C}" destId="{1A590468-4822-49BD-A1C9-A891787314DC}" srcOrd="0" destOrd="0" presId="urn:microsoft.com/office/officeart/2005/8/layout/vList2"/>
    <dgm:cxn modelId="{44A94FF3-E2E0-4FDF-B15C-25ED17A0051C}" srcId="{2BF72C86-53F1-40BD-A3FB-F3965C8389F9}" destId="{2A4D66FE-2ADF-4196-805E-61F53B161BDD}" srcOrd="2" destOrd="0" parTransId="{88B3DB1E-ACB5-4E03-AA3D-F5A0CE64BDAE}" sibTransId="{C2BB1D0C-30D2-4793-ACA3-7ADC12794291}"/>
    <dgm:cxn modelId="{BD463910-3BA0-4E1A-8E34-7265CB2AAB64}" srcId="{2BF72C86-53F1-40BD-A3FB-F3965C8389F9}" destId="{F4043DF9-A4FA-417C-B37B-46369D48C701}" srcOrd="1" destOrd="0" parTransId="{603233E9-6893-45D1-AB22-6CA02DC32CC7}" sibTransId="{28C1A2A6-6D47-457A-87E3-EE9E6A361ABC}"/>
    <dgm:cxn modelId="{B4C197CC-7A3E-4D12-9DB5-7454C47E5FFD}" srcId="{2BF72C86-53F1-40BD-A3FB-F3965C8389F9}" destId="{97DE0763-9003-4EC6-8044-B532EA012C88}" srcOrd="4" destOrd="0" parTransId="{07F320B6-77C6-4521-A8BF-414565442AD5}" sibTransId="{688BA067-44CA-4D3B-8FB4-F96D57EB6CF2}"/>
    <dgm:cxn modelId="{38938A90-8AAA-4F26-9702-F7A9059000AF}" srcId="{2BF72C86-53F1-40BD-A3FB-F3965C8389F9}" destId="{E84AAD07-3300-4B4B-A15E-709B5BDBD58C}" srcOrd="3" destOrd="0" parTransId="{34CC8DB3-D79A-4A99-B3B1-140376114366}" sibTransId="{378DE904-399A-45AA-99A0-A23CA2BD089B}"/>
    <dgm:cxn modelId="{E95486D8-14D5-411F-BB92-1B24BF66D87B}" type="presOf" srcId="{2A4D66FE-2ADF-4196-805E-61F53B161BDD}" destId="{E95C6694-0A8E-4376-967B-4CC85A2DE38F}" srcOrd="0" destOrd="0" presId="urn:microsoft.com/office/officeart/2005/8/layout/vList2"/>
    <dgm:cxn modelId="{D27B3750-650C-4AC5-9151-C10B1E4C0FD9}" type="presOf" srcId="{F4043DF9-A4FA-417C-B37B-46369D48C701}" destId="{733BFDC5-54BF-4E43-89C6-C9DB4181C621}" srcOrd="0" destOrd="0" presId="urn:microsoft.com/office/officeart/2005/8/layout/vList2"/>
    <dgm:cxn modelId="{6F026B5D-547C-46D0-A29A-0E59ED31B8C2}" srcId="{2BF72C86-53F1-40BD-A3FB-F3965C8389F9}" destId="{398C3D2C-F7B7-48FB-A3BE-65EEEE1C843E}" srcOrd="0" destOrd="0" parTransId="{2672B554-F692-45D2-8DBE-14069DAD397B}" sibTransId="{07714194-0AB0-4161-A6A4-3CCF67F6A714}"/>
    <dgm:cxn modelId="{08606122-41AE-4BE3-816E-843961A4840D}" type="presOf" srcId="{398C3D2C-F7B7-48FB-A3BE-65EEEE1C843E}" destId="{7316D47E-AABA-4D9C-AEE2-71FB89421E3D}" srcOrd="0" destOrd="0" presId="urn:microsoft.com/office/officeart/2005/8/layout/vList2"/>
    <dgm:cxn modelId="{3C2A4A94-00E6-43A1-8D86-219B3E504AA3}" type="presOf" srcId="{2BF72C86-53F1-40BD-A3FB-F3965C8389F9}" destId="{9AA43618-2EBD-4E17-BE01-6354EA4986BC}" srcOrd="0" destOrd="0" presId="urn:microsoft.com/office/officeart/2005/8/layout/vList2"/>
    <dgm:cxn modelId="{8AF57EEE-52C6-4D4E-BC20-EE6DD6F19BC2}" type="presOf" srcId="{97DE0763-9003-4EC6-8044-B532EA012C88}" destId="{2B806C9B-FA82-48D8-878C-C93FA516A3FE}" srcOrd="0" destOrd="0" presId="urn:microsoft.com/office/officeart/2005/8/layout/vList2"/>
    <dgm:cxn modelId="{21BAD646-E2DE-49A8-89C5-95618DAB5BD9}" type="presParOf" srcId="{9AA43618-2EBD-4E17-BE01-6354EA4986BC}" destId="{7316D47E-AABA-4D9C-AEE2-71FB89421E3D}" srcOrd="0" destOrd="0" presId="urn:microsoft.com/office/officeart/2005/8/layout/vList2"/>
    <dgm:cxn modelId="{FA17C0D7-C56E-4E95-8ABE-326ABE2D25A1}" type="presParOf" srcId="{9AA43618-2EBD-4E17-BE01-6354EA4986BC}" destId="{2DF0165D-254E-4C4F-9439-209BF466BF99}" srcOrd="1" destOrd="0" presId="urn:microsoft.com/office/officeart/2005/8/layout/vList2"/>
    <dgm:cxn modelId="{D70E943F-C225-427F-87F4-0EAD48978E55}" type="presParOf" srcId="{9AA43618-2EBD-4E17-BE01-6354EA4986BC}" destId="{733BFDC5-54BF-4E43-89C6-C9DB4181C621}" srcOrd="2" destOrd="0" presId="urn:microsoft.com/office/officeart/2005/8/layout/vList2"/>
    <dgm:cxn modelId="{7DDFC0A3-8A01-4379-854B-C22A34499629}" type="presParOf" srcId="{9AA43618-2EBD-4E17-BE01-6354EA4986BC}" destId="{F6DE7024-4768-4F22-9FBC-72997A654CF8}" srcOrd="3" destOrd="0" presId="urn:microsoft.com/office/officeart/2005/8/layout/vList2"/>
    <dgm:cxn modelId="{07AEF942-6F59-4061-AFC7-6EA7C2D788B5}" type="presParOf" srcId="{9AA43618-2EBD-4E17-BE01-6354EA4986BC}" destId="{E95C6694-0A8E-4376-967B-4CC85A2DE38F}" srcOrd="4" destOrd="0" presId="urn:microsoft.com/office/officeart/2005/8/layout/vList2"/>
    <dgm:cxn modelId="{3B8948A7-4E4A-40DC-A70A-3C3007AE8A3C}" type="presParOf" srcId="{9AA43618-2EBD-4E17-BE01-6354EA4986BC}" destId="{2D85B83C-3DDD-48C6-988A-55B9E0228AE8}" srcOrd="5" destOrd="0" presId="urn:microsoft.com/office/officeart/2005/8/layout/vList2"/>
    <dgm:cxn modelId="{306B53FA-0FB7-4EB5-B045-1B5D826014DE}" type="presParOf" srcId="{9AA43618-2EBD-4E17-BE01-6354EA4986BC}" destId="{1A590468-4822-49BD-A1C9-A891787314DC}" srcOrd="6" destOrd="0" presId="urn:microsoft.com/office/officeart/2005/8/layout/vList2"/>
    <dgm:cxn modelId="{3FA918FA-5743-4CA5-910E-2B724D156A12}" type="presParOf" srcId="{9AA43618-2EBD-4E17-BE01-6354EA4986BC}" destId="{EBF28FEE-125A-4BED-9CE9-E2DFC220F061}" srcOrd="7" destOrd="0" presId="urn:microsoft.com/office/officeart/2005/8/layout/vList2"/>
    <dgm:cxn modelId="{4ACB793F-E813-4396-B85F-45E6960499E1}" type="presParOf" srcId="{9AA43618-2EBD-4E17-BE01-6354EA4986BC}" destId="{2B806C9B-FA82-48D8-878C-C93FA516A3F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41B123C-FAD0-4CC2-AF6F-7AC3AAA07704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04BC20C-AFCA-490E-B120-35D3AABE4FC4}">
      <dgm:prSet/>
      <dgm:spPr/>
      <dgm:t>
        <a:bodyPr/>
        <a:lstStyle/>
        <a:p>
          <a:r>
            <a:rPr lang="ru-RU"/>
            <a:t>Устраняет бессонницу и успокаивает нервную систему. Продаётся в виде капель. В состав препарата входят экстракты пустырника, боярышника, душицы, мяты и пиона. Вдобавок в нём содержатся лимонная кислота и полезная </a:t>
          </a:r>
          <a:r>
            <a:rPr lang="ru-RU" b="1"/>
            <a:t>аминокислота глютамин</a:t>
          </a:r>
          <a:r>
            <a:rPr lang="ru-RU"/>
            <a:t>.</a:t>
          </a:r>
          <a:endParaRPr lang="en-US"/>
        </a:p>
      </dgm:t>
    </dgm:pt>
    <dgm:pt modelId="{AED74B30-48A2-4F2D-AC15-65AA9E634F2C}" type="parTrans" cxnId="{15AA7E06-4B29-427B-A709-C5A0EB462A93}">
      <dgm:prSet/>
      <dgm:spPr/>
      <dgm:t>
        <a:bodyPr/>
        <a:lstStyle/>
        <a:p>
          <a:endParaRPr lang="en-US"/>
        </a:p>
      </dgm:t>
    </dgm:pt>
    <dgm:pt modelId="{AE429F10-26EE-4688-80EF-767EA3025316}" type="sibTrans" cxnId="{15AA7E06-4B29-427B-A709-C5A0EB462A93}">
      <dgm:prSet/>
      <dgm:spPr/>
      <dgm:t>
        <a:bodyPr/>
        <a:lstStyle/>
        <a:p>
          <a:endParaRPr lang="en-US"/>
        </a:p>
      </dgm:t>
    </dgm:pt>
    <dgm:pt modelId="{194E6259-ACCA-49BC-8A69-0E657D6725C1}">
      <dgm:prSet/>
      <dgm:spPr/>
      <dgm:t>
        <a:bodyPr/>
        <a:lstStyle/>
        <a:p>
          <a:r>
            <a:rPr lang="ru-RU"/>
            <a:t>Кроме седативного действия препарат укрепляет иммунитет и снижает уровень стрессовых гормонов в организме.</a:t>
          </a:r>
          <a:endParaRPr lang="en-US"/>
        </a:p>
      </dgm:t>
    </dgm:pt>
    <dgm:pt modelId="{73C0B4B3-719D-41BB-BF3E-033A09ABCFA6}" type="parTrans" cxnId="{6A24BC1C-1FE1-4C49-94AE-D8A6AC2C85F9}">
      <dgm:prSet/>
      <dgm:spPr/>
      <dgm:t>
        <a:bodyPr/>
        <a:lstStyle/>
        <a:p>
          <a:endParaRPr lang="en-US"/>
        </a:p>
      </dgm:t>
    </dgm:pt>
    <dgm:pt modelId="{F6023F73-19D6-41DD-B1BD-E299BF846B17}" type="sibTrans" cxnId="{6A24BC1C-1FE1-4C49-94AE-D8A6AC2C85F9}">
      <dgm:prSet/>
      <dgm:spPr/>
      <dgm:t>
        <a:bodyPr/>
        <a:lstStyle/>
        <a:p>
          <a:endParaRPr lang="en-US"/>
        </a:p>
      </dgm:t>
    </dgm:pt>
    <dgm:pt modelId="{94494935-E16E-437E-AE92-C1AD46269D1D}" type="pres">
      <dgm:prSet presAssocID="{C41B123C-FAD0-4CC2-AF6F-7AC3AAA0770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03E925-59AE-443F-9ACF-B45CCDA31CBE}" type="pres">
      <dgm:prSet presAssocID="{194E6259-ACCA-49BC-8A69-0E657D6725C1}" presName="boxAndChildren" presStyleCnt="0"/>
      <dgm:spPr/>
    </dgm:pt>
    <dgm:pt modelId="{70745EB8-F68C-487E-807E-47C5A6B95674}" type="pres">
      <dgm:prSet presAssocID="{194E6259-ACCA-49BC-8A69-0E657D6725C1}" presName="parentTextBox" presStyleLbl="node1" presStyleIdx="0" presStyleCnt="2"/>
      <dgm:spPr/>
      <dgm:t>
        <a:bodyPr/>
        <a:lstStyle/>
        <a:p>
          <a:endParaRPr lang="ru-RU"/>
        </a:p>
      </dgm:t>
    </dgm:pt>
    <dgm:pt modelId="{059046F5-F348-432C-B829-7AC85BA08202}" type="pres">
      <dgm:prSet presAssocID="{AE429F10-26EE-4688-80EF-767EA3025316}" presName="sp" presStyleCnt="0"/>
      <dgm:spPr/>
    </dgm:pt>
    <dgm:pt modelId="{915D66AA-8358-4998-A0E0-AA6624F5F034}" type="pres">
      <dgm:prSet presAssocID="{104BC20C-AFCA-490E-B120-35D3AABE4FC4}" presName="arrowAndChildren" presStyleCnt="0"/>
      <dgm:spPr/>
    </dgm:pt>
    <dgm:pt modelId="{9C839989-E15C-4662-AE69-027D1F23BC01}" type="pres">
      <dgm:prSet presAssocID="{104BC20C-AFCA-490E-B120-35D3AABE4FC4}" presName="parentTextArrow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4FD6465F-E08F-4537-9451-699DEDFCE014}" type="presOf" srcId="{C41B123C-FAD0-4CC2-AF6F-7AC3AAA07704}" destId="{94494935-E16E-437E-AE92-C1AD46269D1D}" srcOrd="0" destOrd="0" presId="urn:microsoft.com/office/officeart/2005/8/layout/process4"/>
    <dgm:cxn modelId="{38517914-A4C9-478F-A683-67C31289C8DA}" type="presOf" srcId="{104BC20C-AFCA-490E-B120-35D3AABE4FC4}" destId="{9C839989-E15C-4662-AE69-027D1F23BC01}" srcOrd="0" destOrd="0" presId="urn:microsoft.com/office/officeart/2005/8/layout/process4"/>
    <dgm:cxn modelId="{15AA7E06-4B29-427B-A709-C5A0EB462A93}" srcId="{C41B123C-FAD0-4CC2-AF6F-7AC3AAA07704}" destId="{104BC20C-AFCA-490E-B120-35D3AABE4FC4}" srcOrd="0" destOrd="0" parTransId="{AED74B30-48A2-4F2D-AC15-65AA9E634F2C}" sibTransId="{AE429F10-26EE-4688-80EF-767EA3025316}"/>
    <dgm:cxn modelId="{E370C272-CAB0-433D-9869-AA7706299627}" type="presOf" srcId="{194E6259-ACCA-49BC-8A69-0E657D6725C1}" destId="{70745EB8-F68C-487E-807E-47C5A6B95674}" srcOrd="0" destOrd="0" presId="urn:microsoft.com/office/officeart/2005/8/layout/process4"/>
    <dgm:cxn modelId="{6A24BC1C-1FE1-4C49-94AE-D8A6AC2C85F9}" srcId="{C41B123C-FAD0-4CC2-AF6F-7AC3AAA07704}" destId="{194E6259-ACCA-49BC-8A69-0E657D6725C1}" srcOrd="1" destOrd="0" parTransId="{73C0B4B3-719D-41BB-BF3E-033A09ABCFA6}" sibTransId="{F6023F73-19D6-41DD-B1BD-E299BF846B17}"/>
    <dgm:cxn modelId="{D55C4F75-1E12-423D-A2DF-6CCB04B22BDD}" type="presParOf" srcId="{94494935-E16E-437E-AE92-C1AD46269D1D}" destId="{B103E925-59AE-443F-9ACF-B45CCDA31CBE}" srcOrd="0" destOrd="0" presId="urn:microsoft.com/office/officeart/2005/8/layout/process4"/>
    <dgm:cxn modelId="{C4E31E1F-0AA8-4D42-987D-62AB9D6AE840}" type="presParOf" srcId="{B103E925-59AE-443F-9ACF-B45CCDA31CBE}" destId="{70745EB8-F68C-487E-807E-47C5A6B95674}" srcOrd="0" destOrd="0" presId="urn:microsoft.com/office/officeart/2005/8/layout/process4"/>
    <dgm:cxn modelId="{7F7FF44F-F735-45B1-BB4D-E11A62B782C7}" type="presParOf" srcId="{94494935-E16E-437E-AE92-C1AD46269D1D}" destId="{059046F5-F348-432C-B829-7AC85BA08202}" srcOrd="1" destOrd="0" presId="urn:microsoft.com/office/officeart/2005/8/layout/process4"/>
    <dgm:cxn modelId="{04609B5B-E24F-4A3B-9453-314B7493CEC9}" type="presParOf" srcId="{94494935-E16E-437E-AE92-C1AD46269D1D}" destId="{915D66AA-8358-4998-A0E0-AA6624F5F034}" srcOrd="2" destOrd="0" presId="urn:microsoft.com/office/officeart/2005/8/layout/process4"/>
    <dgm:cxn modelId="{442151B2-31E1-4994-A4D9-9D5D9FF785FA}" type="presParOf" srcId="{915D66AA-8358-4998-A0E0-AA6624F5F034}" destId="{9C839989-E15C-4662-AE69-027D1F23BC0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3543B-FA5F-47CB-8D9E-CEB2CBCEF630}">
      <dsp:nvSpPr>
        <dsp:cNvPr id="0" name=""/>
        <dsp:cNvSpPr/>
      </dsp:nvSpPr>
      <dsp:spPr>
        <a:xfrm>
          <a:off x="1332" y="7648"/>
          <a:ext cx="4677087" cy="29699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5E79A6-B239-4B22-A066-F48C0A4AC082}">
      <dsp:nvSpPr>
        <dsp:cNvPr id="0" name=""/>
        <dsp:cNvSpPr/>
      </dsp:nvSpPr>
      <dsp:spPr>
        <a:xfrm>
          <a:off x="521008" y="501341"/>
          <a:ext cx="4677087" cy="29699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Плюс безрецептурных средств для сна - их относительная безопасность. Тем не менее перед использованием этих препаратов</a:t>
          </a:r>
          <a:r>
            <a:rPr lang="ru-RU" sz="2300" kern="1200" dirty="0">
              <a:latin typeface="Modern Love"/>
            </a:rPr>
            <a:t> необходимо</a:t>
          </a:r>
          <a:r>
            <a:rPr lang="ru-RU" sz="2300" kern="1200" dirty="0"/>
            <a:t> </a:t>
          </a:r>
          <a:r>
            <a:rPr lang="ru-RU" sz="2300" kern="1200" dirty="0">
              <a:latin typeface="Modern Love"/>
            </a:rPr>
            <a:t>ознакомиться</a:t>
          </a:r>
          <a:r>
            <a:rPr lang="ru-RU" sz="2300" kern="1200" dirty="0"/>
            <a:t> с аннотацией, чтобы избежать побочных эффектов.</a:t>
          </a:r>
          <a:endParaRPr lang="en-US" sz="2300" kern="1200" dirty="0"/>
        </a:p>
      </dsp:txBody>
      <dsp:txXfrm>
        <a:off x="607995" y="588328"/>
        <a:ext cx="4503113" cy="2795976"/>
      </dsp:txXfrm>
    </dsp:sp>
    <dsp:sp modelId="{3C50D2D6-93C8-4264-BE0D-BBDDDFE219E6}">
      <dsp:nvSpPr>
        <dsp:cNvPr id="0" name=""/>
        <dsp:cNvSpPr/>
      </dsp:nvSpPr>
      <dsp:spPr>
        <a:xfrm>
          <a:off x="5717772" y="7648"/>
          <a:ext cx="4677087" cy="29699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21A31D-77BA-428D-8022-389D5ABE4425}">
      <dsp:nvSpPr>
        <dsp:cNvPr id="0" name=""/>
        <dsp:cNvSpPr/>
      </dsp:nvSpPr>
      <dsp:spPr>
        <a:xfrm>
          <a:off x="6237449" y="501341"/>
          <a:ext cx="4677087" cy="29699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Лёгкая бессонница лечится растительными снотворными, которые отпускаются без рецепта. Рассмотрим основных представителей этой группы</a:t>
          </a:r>
          <a:r>
            <a:rPr lang="ru-RU" sz="2300" kern="1200" dirty="0">
              <a:latin typeface="Modern Love"/>
            </a:rPr>
            <a:t> в следующем слайде.</a:t>
          </a:r>
          <a:endParaRPr lang="en-US" sz="2300" kern="1200" dirty="0"/>
        </a:p>
      </dsp:txBody>
      <dsp:txXfrm>
        <a:off x="6324436" y="588328"/>
        <a:ext cx="4503113" cy="27959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60CC0-1EEF-4A4D-9114-1C757FD87F9E}">
      <dsp:nvSpPr>
        <dsp:cNvPr id="0" name=""/>
        <dsp:cNvSpPr/>
      </dsp:nvSpPr>
      <dsp:spPr>
        <a:xfrm>
          <a:off x="0" y="0"/>
          <a:ext cx="5674719" cy="12090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/>
            <a:t>В состав препарата входят мелисса лекарственная, корни валерианы, зверобой продырявленный, а также цветки и листки боярышника. Вместе с этим растительное средство включает в себя пассифлору, хмель, цветки бузины чёрной. Дополняет всё это активное вещество – гвайфенезин.</a:t>
          </a:r>
          <a:endParaRPr lang="en-US" sz="1300" kern="1200"/>
        </a:p>
      </dsp:txBody>
      <dsp:txXfrm>
        <a:off x="35413" y="35413"/>
        <a:ext cx="4228553" cy="1138264"/>
      </dsp:txXfrm>
    </dsp:sp>
    <dsp:sp modelId="{0D92B585-EF04-4AD1-8643-BB0E8C82D6B5}">
      <dsp:nvSpPr>
        <dsp:cNvPr id="0" name=""/>
        <dsp:cNvSpPr/>
      </dsp:nvSpPr>
      <dsp:spPr>
        <a:xfrm>
          <a:off x="423761" y="1377019"/>
          <a:ext cx="5674719" cy="1209090"/>
        </a:xfrm>
        <a:prstGeom prst="roundRect">
          <a:avLst>
            <a:gd name="adj" fmla="val 10000"/>
          </a:avLst>
        </a:prstGeom>
        <a:solidFill>
          <a:schemeClr val="accent2">
            <a:hueOff val="5018967"/>
            <a:satOff val="-47"/>
            <a:lumOff val="14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/>
            <a:t>Ново-Пассит производится в таблетированной форме и в виде сиропа.</a:t>
          </a:r>
          <a:endParaRPr lang="en-US" sz="1300" kern="1200"/>
        </a:p>
      </dsp:txBody>
      <dsp:txXfrm>
        <a:off x="459174" y="1412432"/>
        <a:ext cx="4394223" cy="1138264"/>
      </dsp:txXfrm>
    </dsp:sp>
    <dsp:sp modelId="{C3BC67CA-3270-4610-A4C4-FE6388C0D369}">
      <dsp:nvSpPr>
        <dsp:cNvPr id="0" name=""/>
        <dsp:cNvSpPr/>
      </dsp:nvSpPr>
      <dsp:spPr>
        <a:xfrm>
          <a:off x="847523" y="2754039"/>
          <a:ext cx="5674719" cy="1209090"/>
        </a:xfrm>
        <a:prstGeom prst="roundRect">
          <a:avLst>
            <a:gd name="adj" fmla="val 10000"/>
          </a:avLst>
        </a:prstGeom>
        <a:solidFill>
          <a:schemeClr val="accent2">
            <a:hueOff val="10037934"/>
            <a:satOff val="-94"/>
            <a:lumOff val="2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/>
            <a:t>Седативное действие препарата наступает сразу после приёма. При этом сироп действует быстрее таблеток, успокаивая человека в течение 10 минут после применения. Что хорошо, Ново-Пассит можно использовать курсом, а также в единичных случаях бессонницы.</a:t>
          </a:r>
          <a:endParaRPr lang="en-US" sz="1300" kern="1200"/>
        </a:p>
      </dsp:txBody>
      <dsp:txXfrm>
        <a:off x="882936" y="2789452"/>
        <a:ext cx="4394223" cy="1138264"/>
      </dsp:txXfrm>
    </dsp:sp>
    <dsp:sp modelId="{1FD01ECD-FE84-4AAA-ABD2-56DBFF13745D}">
      <dsp:nvSpPr>
        <dsp:cNvPr id="0" name=""/>
        <dsp:cNvSpPr/>
      </dsp:nvSpPr>
      <dsp:spPr>
        <a:xfrm>
          <a:off x="1271284" y="4131058"/>
          <a:ext cx="5674719" cy="1209090"/>
        </a:xfrm>
        <a:prstGeom prst="roundRect">
          <a:avLst>
            <a:gd name="adj" fmla="val 10000"/>
          </a:avLst>
        </a:prstGeom>
        <a:solidFill>
          <a:schemeClr val="accent2">
            <a:hueOff val="15056902"/>
            <a:satOff val="-140"/>
            <a:lumOff val="42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/>
            <a:t>Приём растительного средства днём может усилить сонливость и приведёт к снижению работоспособности.</a:t>
          </a:r>
          <a:endParaRPr lang="en-US" sz="1300" kern="1200"/>
        </a:p>
      </dsp:txBody>
      <dsp:txXfrm>
        <a:off x="1306697" y="4166471"/>
        <a:ext cx="4394223" cy="1138264"/>
      </dsp:txXfrm>
    </dsp:sp>
    <dsp:sp modelId="{6F76BC66-4D91-45D2-A7F8-00A42A4404F8}">
      <dsp:nvSpPr>
        <dsp:cNvPr id="0" name=""/>
        <dsp:cNvSpPr/>
      </dsp:nvSpPr>
      <dsp:spPr>
        <a:xfrm>
          <a:off x="1695046" y="5508078"/>
          <a:ext cx="5674719" cy="1209090"/>
        </a:xfrm>
        <a:prstGeom prst="roundRect">
          <a:avLst>
            <a:gd name="adj" fmla="val 10000"/>
          </a:avLst>
        </a:prstGeom>
        <a:solidFill>
          <a:schemeClr val="accent2">
            <a:hueOff val="20075869"/>
            <a:satOff val="-187"/>
            <a:lumOff val="56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/>
            <a:t>Кроме всего, препарат не рекомендуется принимать детям до 12 лет.</a:t>
          </a:r>
          <a:endParaRPr lang="en-US" sz="1300" kern="1200"/>
        </a:p>
      </dsp:txBody>
      <dsp:txXfrm>
        <a:off x="1730459" y="5543491"/>
        <a:ext cx="4394223" cy="1138264"/>
      </dsp:txXfrm>
    </dsp:sp>
    <dsp:sp modelId="{71D9B21B-4866-4D04-AA0E-40F226E8C599}">
      <dsp:nvSpPr>
        <dsp:cNvPr id="0" name=""/>
        <dsp:cNvSpPr/>
      </dsp:nvSpPr>
      <dsp:spPr>
        <a:xfrm>
          <a:off x="4888811" y="883307"/>
          <a:ext cx="785908" cy="78590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5065640" y="883307"/>
        <a:ext cx="432250" cy="591396"/>
      </dsp:txXfrm>
    </dsp:sp>
    <dsp:sp modelId="{137585CF-88DC-490D-B13A-628CBFB5C0BE}">
      <dsp:nvSpPr>
        <dsp:cNvPr id="0" name=""/>
        <dsp:cNvSpPr/>
      </dsp:nvSpPr>
      <dsp:spPr>
        <a:xfrm>
          <a:off x="5312572" y="2260327"/>
          <a:ext cx="785908" cy="78590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6761785"/>
            <a:satOff val="379"/>
            <a:lumOff val="47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761785"/>
              <a:satOff val="379"/>
              <a:lumOff val="4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5489401" y="2260327"/>
        <a:ext cx="432250" cy="591396"/>
      </dsp:txXfrm>
    </dsp:sp>
    <dsp:sp modelId="{27EA4AE0-6FF7-46EB-90FE-D0097247EE3D}">
      <dsp:nvSpPr>
        <dsp:cNvPr id="0" name=""/>
        <dsp:cNvSpPr/>
      </dsp:nvSpPr>
      <dsp:spPr>
        <a:xfrm>
          <a:off x="5736334" y="3617195"/>
          <a:ext cx="785908" cy="78590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3523569"/>
            <a:satOff val="757"/>
            <a:lumOff val="94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3523569"/>
              <a:satOff val="757"/>
              <a:lumOff val="9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5913163" y="3617195"/>
        <a:ext cx="432250" cy="591396"/>
      </dsp:txXfrm>
    </dsp:sp>
    <dsp:sp modelId="{29063C6D-721D-41EC-BC4E-CACF3FB526A0}">
      <dsp:nvSpPr>
        <dsp:cNvPr id="0" name=""/>
        <dsp:cNvSpPr/>
      </dsp:nvSpPr>
      <dsp:spPr>
        <a:xfrm>
          <a:off x="6160095" y="5007649"/>
          <a:ext cx="785908" cy="78590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0285354"/>
            <a:satOff val="1136"/>
            <a:lumOff val="142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0285354"/>
              <a:satOff val="1136"/>
              <a:lumOff val="14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6336924" y="5007649"/>
        <a:ext cx="432250" cy="5913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A3FD9-A639-4FE2-924D-5A7DD593D2B1}">
      <dsp:nvSpPr>
        <dsp:cNvPr id="0" name=""/>
        <dsp:cNvSpPr/>
      </dsp:nvSpPr>
      <dsp:spPr>
        <a:xfrm>
          <a:off x="0" y="639895"/>
          <a:ext cx="6900512" cy="90250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/>
            <a:t>Применяется при хроническом стрессе и излишней тревожности. Вместе с этим, препарат используется при нарушениях сна.</a:t>
          </a:r>
          <a:endParaRPr lang="en-US" sz="1700" kern="1200"/>
        </a:p>
      </dsp:txBody>
      <dsp:txXfrm>
        <a:off x="44057" y="683952"/>
        <a:ext cx="6812398" cy="814394"/>
      </dsp:txXfrm>
    </dsp:sp>
    <dsp:sp modelId="{BA710077-1A08-4E6C-ABA1-B7BC87774438}">
      <dsp:nvSpPr>
        <dsp:cNvPr id="0" name=""/>
        <dsp:cNvSpPr/>
      </dsp:nvSpPr>
      <dsp:spPr>
        <a:xfrm>
          <a:off x="0" y="1591363"/>
          <a:ext cx="6900512" cy="902508"/>
        </a:xfrm>
        <a:prstGeom prst="roundRect">
          <a:avLst/>
        </a:prstGeom>
        <a:solidFill>
          <a:schemeClr val="accent5">
            <a:hueOff val="-375880"/>
            <a:satOff val="47"/>
            <a:lumOff val="-14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/>
            <a:t>Афобазол улучшает кровоток в мозге и ускоряет засыпание. Кроме этого, он снижает возбудимость нервной системы, снимает головную боль, вызванную стрессом, и восстанавливает сон.</a:t>
          </a:r>
          <a:endParaRPr lang="en-US" sz="1700" kern="1200"/>
        </a:p>
      </dsp:txBody>
      <dsp:txXfrm>
        <a:off x="44057" y="1635420"/>
        <a:ext cx="6812398" cy="814394"/>
      </dsp:txXfrm>
    </dsp:sp>
    <dsp:sp modelId="{B176B892-A0ED-4017-B85D-87DAF4472733}">
      <dsp:nvSpPr>
        <dsp:cNvPr id="0" name=""/>
        <dsp:cNvSpPr/>
      </dsp:nvSpPr>
      <dsp:spPr>
        <a:xfrm>
          <a:off x="0" y="2542832"/>
          <a:ext cx="6900512" cy="902508"/>
        </a:xfrm>
        <a:prstGeom prst="roundRect">
          <a:avLst/>
        </a:prstGeom>
        <a:solidFill>
          <a:schemeClr val="accent5">
            <a:hueOff val="-751760"/>
            <a:satOff val="94"/>
            <a:lumOff val="-2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/>
            <a:t>Успокоительное средство не советуют использовать беременным и кормящим женщинам, а также детям до 18 лет.</a:t>
          </a:r>
          <a:endParaRPr lang="en-US" sz="1700" kern="1200"/>
        </a:p>
      </dsp:txBody>
      <dsp:txXfrm>
        <a:off x="44057" y="2586889"/>
        <a:ext cx="6812398" cy="814394"/>
      </dsp:txXfrm>
    </dsp:sp>
    <dsp:sp modelId="{1D09C59C-E30F-447D-9330-73642BEC7741}">
      <dsp:nvSpPr>
        <dsp:cNvPr id="0" name=""/>
        <dsp:cNvSpPr/>
      </dsp:nvSpPr>
      <dsp:spPr>
        <a:xfrm>
          <a:off x="0" y="3494301"/>
          <a:ext cx="6900512" cy="902508"/>
        </a:xfrm>
        <a:prstGeom prst="roundRect">
          <a:avLst/>
        </a:prstGeom>
        <a:solidFill>
          <a:schemeClr val="accent5">
            <a:hueOff val="-1127639"/>
            <a:satOff val="140"/>
            <a:lumOff val="-42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/>
            <a:t>Согласно инструкции, от приёма препарата может возникнуть аллергия, зуд или головная боль, которая проходит самостоятельно без отмены препарата.</a:t>
          </a:r>
          <a:endParaRPr lang="en-US" sz="1700" kern="1200"/>
        </a:p>
      </dsp:txBody>
      <dsp:txXfrm>
        <a:off x="44057" y="3538358"/>
        <a:ext cx="6812398" cy="814394"/>
      </dsp:txXfrm>
    </dsp:sp>
    <dsp:sp modelId="{7C10AA03-7D61-4FDF-8C90-2D9F2C10E594}">
      <dsp:nvSpPr>
        <dsp:cNvPr id="0" name=""/>
        <dsp:cNvSpPr/>
      </dsp:nvSpPr>
      <dsp:spPr>
        <a:xfrm>
          <a:off x="0" y="4445770"/>
          <a:ext cx="6900512" cy="902508"/>
        </a:xfrm>
        <a:prstGeom prst="roundRect">
          <a:avLst/>
        </a:prstGeom>
        <a:solidFill>
          <a:schemeClr val="accent5">
            <a:hueOff val="-1503519"/>
            <a:satOff val="187"/>
            <a:lumOff val="-56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/>
            <a:t>Афобазол отпускается без рецепта, однако перед его применением лучше посоветоваться со специалистом.</a:t>
          </a:r>
          <a:endParaRPr lang="en-US" sz="1700" kern="1200"/>
        </a:p>
      </dsp:txBody>
      <dsp:txXfrm>
        <a:off x="44057" y="4489827"/>
        <a:ext cx="6812398" cy="8143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8F5F3-B4B3-4047-81EE-6795B0392210}">
      <dsp:nvSpPr>
        <dsp:cNvPr id="0" name=""/>
        <dsp:cNvSpPr/>
      </dsp:nvSpPr>
      <dsp:spPr>
        <a:xfrm>
          <a:off x="966321" y="0"/>
          <a:ext cx="5536141" cy="5536141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DE851C-40E1-45FE-AC2F-5D16A7BE4591}">
      <dsp:nvSpPr>
        <dsp:cNvPr id="0" name=""/>
        <dsp:cNvSpPr/>
      </dsp:nvSpPr>
      <dsp:spPr>
        <a:xfrm>
          <a:off x="1492254" y="525933"/>
          <a:ext cx="2159094" cy="21590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/>
            <a:t>Растительное седативное средство от бессонницы. Полностью безвредно. Помимо улучшения сна Пустырник Форте успокаивает нервную систему, убирает тревогу и устраняет симптомы невроза.</a:t>
          </a:r>
          <a:endParaRPr lang="en-US" sz="1300" kern="1200"/>
        </a:p>
      </dsp:txBody>
      <dsp:txXfrm>
        <a:off x="1597652" y="631331"/>
        <a:ext cx="1948298" cy="1948298"/>
      </dsp:txXfrm>
    </dsp:sp>
    <dsp:sp modelId="{439968E2-D0BA-4E63-945F-D5743635E085}">
      <dsp:nvSpPr>
        <dsp:cNvPr id="0" name=""/>
        <dsp:cNvSpPr/>
      </dsp:nvSpPr>
      <dsp:spPr>
        <a:xfrm>
          <a:off x="3817433" y="525933"/>
          <a:ext cx="2159094" cy="2159094"/>
        </a:xfrm>
        <a:prstGeom prst="roundRect">
          <a:avLst/>
        </a:prstGeom>
        <a:solidFill>
          <a:schemeClr val="accent2">
            <a:hueOff val="6691956"/>
            <a:satOff val="-62"/>
            <a:lumOff val="1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/>
            <a:t>При затяжной бессоннице препарат может не подойти. В этом случае лучше использовать другие фармакологические средства.</a:t>
          </a:r>
          <a:endParaRPr lang="en-US" sz="1300" kern="1200"/>
        </a:p>
      </dsp:txBody>
      <dsp:txXfrm>
        <a:off x="3922831" y="631331"/>
        <a:ext cx="1948298" cy="1948298"/>
      </dsp:txXfrm>
    </dsp:sp>
    <dsp:sp modelId="{826684D1-F813-47BE-8406-790B6D551A25}">
      <dsp:nvSpPr>
        <dsp:cNvPr id="0" name=""/>
        <dsp:cNvSpPr/>
      </dsp:nvSpPr>
      <dsp:spPr>
        <a:xfrm>
          <a:off x="1492254" y="2851112"/>
          <a:ext cx="2159094" cy="2159094"/>
        </a:xfrm>
        <a:prstGeom prst="roundRect">
          <a:avLst/>
        </a:prstGeom>
        <a:solidFill>
          <a:schemeClr val="accent2">
            <a:hueOff val="13383913"/>
            <a:satOff val="-125"/>
            <a:lumOff val="37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/>
            <a:t>Пустырник Форте эффективен при курсовом применении. Для нормализации сна его рекомендуется использовать не менее 3-х недель.</a:t>
          </a:r>
          <a:endParaRPr lang="en-US" sz="1300" kern="1200"/>
        </a:p>
      </dsp:txBody>
      <dsp:txXfrm>
        <a:off x="1597652" y="2956510"/>
        <a:ext cx="1948298" cy="1948298"/>
      </dsp:txXfrm>
    </dsp:sp>
    <dsp:sp modelId="{343CEBE3-A25E-4195-8C92-39B7A0F18F62}">
      <dsp:nvSpPr>
        <dsp:cNvPr id="0" name=""/>
        <dsp:cNvSpPr/>
      </dsp:nvSpPr>
      <dsp:spPr>
        <a:xfrm>
          <a:off x="3817433" y="2851112"/>
          <a:ext cx="2159094" cy="2159094"/>
        </a:xfrm>
        <a:prstGeom prst="roundRect">
          <a:avLst/>
        </a:prstGeom>
        <a:solidFill>
          <a:schemeClr val="accent2">
            <a:hueOff val="20075869"/>
            <a:satOff val="-187"/>
            <a:lumOff val="56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/>
            <a:t>У препарата нет серьёзных побочных действий. Разве что может наблюдаться индивидуальная непереносимость в виде аллергии.</a:t>
          </a:r>
          <a:endParaRPr lang="en-US" sz="1300" kern="1200"/>
        </a:p>
      </dsp:txBody>
      <dsp:txXfrm>
        <a:off x="3922831" y="2956510"/>
        <a:ext cx="1948298" cy="19482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6D47E-AABA-4D9C-AEE2-71FB89421E3D}">
      <dsp:nvSpPr>
        <dsp:cNvPr id="0" name=""/>
        <dsp:cNvSpPr/>
      </dsp:nvSpPr>
      <dsp:spPr>
        <a:xfrm>
          <a:off x="0" y="20370"/>
          <a:ext cx="6900512" cy="1053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/>
            <a:t>Седативный препарат для улучшения сна с природными компонентами. Принимается при трудностях с засыпанием и заболеваниях ЦНС.</a:t>
          </a:r>
          <a:endParaRPr lang="en-US" sz="2000" kern="1200"/>
        </a:p>
      </dsp:txBody>
      <dsp:txXfrm>
        <a:off x="51403" y="71773"/>
        <a:ext cx="6797706" cy="950194"/>
      </dsp:txXfrm>
    </dsp:sp>
    <dsp:sp modelId="{733BFDC5-54BF-4E43-89C6-C9DB4181C621}">
      <dsp:nvSpPr>
        <dsp:cNvPr id="0" name=""/>
        <dsp:cNvSpPr/>
      </dsp:nvSpPr>
      <dsp:spPr>
        <a:xfrm>
          <a:off x="0" y="1130970"/>
          <a:ext cx="6900512" cy="1053000"/>
        </a:xfrm>
        <a:prstGeom prst="roundRect">
          <a:avLst/>
        </a:prstGeom>
        <a:solidFill>
          <a:schemeClr val="accent2">
            <a:hueOff val="5018967"/>
            <a:satOff val="-47"/>
            <a:lumOff val="14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/>
            <a:t>При длительном применении нет привыкания к препарату. Кроме того, после его приёма сон наступает естественным путём.</a:t>
          </a:r>
          <a:endParaRPr lang="en-US" sz="2000" kern="1200"/>
        </a:p>
      </dsp:txBody>
      <dsp:txXfrm>
        <a:off x="51403" y="1182373"/>
        <a:ext cx="6797706" cy="950194"/>
      </dsp:txXfrm>
    </dsp:sp>
    <dsp:sp modelId="{E95C6694-0A8E-4376-967B-4CC85A2DE38F}">
      <dsp:nvSpPr>
        <dsp:cNvPr id="0" name=""/>
        <dsp:cNvSpPr/>
      </dsp:nvSpPr>
      <dsp:spPr>
        <a:xfrm>
          <a:off x="0" y="2241570"/>
          <a:ext cx="6900512" cy="1053000"/>
        </a:xfrm>
        <a:prstGeom prst="roundRect">
          <a:avLst/>
        </a:prstGeom>
        <a:solidFill>
          <a:schemeClr val="accent2">
            <a:hueOff val="10037934"/>
            <a:satOff val="-94"/>
            <a:lumOff val="2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/>
            <a:t>Нервохель – безопасный препарат, поскольку содержит растительные компоненты.</a:t>
          </a:r>
          <a:endParaRPr lang="en-US" sz="2000" kern="1200"/>
        </a:p>
      </dsp:txBody>
      <dsp:txXfrm>
        <a:off x="51403" y="2292973"/>
        <a:ext cx="6797706" cy="950194"/>
      </dsp:txXfrm>
    </dsp:sp>
    <dsp:sp modelId="{1A590468-4822-49BD-A1C9-A891787314DC}">
      <dsp:nvSpPr>
        <dsp:cNvPr id="0" name=""/>
        <dsp:cNvSpPr/>
      </dsp:nvSpPr>
      <dsp:spPr>
        <a:xfrm>
          <a:off x="0" y="3352170"/>
          <a:ext cx="6900512" cy="1053000"/>
        </a:xfrm>
        <a:prstGeom prst="roundRect">
          <a:avLst/>
        </a:prstGeom>
        <a:solidFill>
          <a:schemeClr val="accent2">
            <a:hueOff val="15056902"/>
            <a:satOff val="-140"/>
            <a:lumOff val="42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/>
            <a:t>Побочными действиями снотворного средства могут быть аллергия и высыпания на коже.</a:t>
          </a:r>
          <a:endParaRPr lang="en-US" sz="2000" kern="1200"/>
        </a:p>
      </dsp:txBody>
      <dsp:txXfrm>
        <a:off x="51403" y="3403573"/>
        <a:ext cx="6797706" cy="950194"/>
      </dsp:txXfrm>
    </dsp:sp>
    <dsp:sp modelId="{2B806C9B-FA82-48D8-878C-C93FA516A3FE}">
      <dsp:nvSpPr>
        <dsp:cNvPr id="0" name=""/>
        <dsp:cNvSpPr/>
      </dsp:nvSpPr>
      <dsp:spPr>
        <a:xfrm>
          <a:off x="0" y="4462770"/>
          <a:ext cx="6900512" cy="1053000"/>
        </a:xfrm>
        <a:prstGeom prst="roundRect">
          <a:avLst/>
        </a:prstGeom>
        <a:solidFill>
          <a:schemeClr val="accent2">
            <a:hueOff val="20075869"/>
            <a:satOff val="-187"/>
            <a:lumOff val="56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/>
            <a:t>Не стоит принимать добавку детям до 3-х лет.</a:t>
          </a:r>
          <a:endParaRPr lang="en-US" sz="2000" kern="1200"/>
        </a:p>
      </dsp:txBody>
      <dsp:txXfrm>
        <a:off x="51403" y="4514173"/>
        <a:ext cx="6797706" cy="9501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9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4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99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xmlns="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61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25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xmlns="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96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xmlns="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5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2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81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2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xmlns="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9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0" r:id="rId6"/>
    <p:sldLayoutId id="2147483676" r:id="rId7"/>
    <p:sldLayoutId id="2147483677" r:id="rId8"/>
    <p:sldLayoutId id="2147483678" r:id="rId9"/>
    <p:sldLayoutId id="2147483679" r:id="rId10"/>
    <p:sldLayoutId id="214748368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xmlns="" id="{657F69E0-C4B0-4BEC-A689-4F8D877F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B7A40E82-4C8B-4E50-8215-CA3513A5A1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8908" r="6" b="2483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300" dirty="0"/>
              <a:t/>
            </a:r>
            <a:br>
              <a:rPr lang="en-US" sz="4300" dirty="0"/>
            </a:br>
            <a:r>
              <a:rPr lang="ru-RU" sz="4300" dirty="0">
                <a:ea typeface="+mj-lt"/>
                <a:cs typeface="+mj-lt"/>
              </a:rPr>
              <a:t>Лекарственные средства, безрецептурного отпуска из аптек, применяемые в терапии нарушений сна</a:t>
            </a:r>
            <a:endParaRPr lang="ru-RU" sz="43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dirty="0">
                <a:latin typeface="Times New Roman"/>
                <a:cs typeface="Calibri"/>
              </a:rPr>
              <a:t>Выполнили: Студентки 301 группы </a:t>
            </a:r>
          </a:p>
          <a:p>
            <a:pPr algn="ctr">
              <a:lnSpc>
                <a:spcPct val="100000"/>
              </a:lnSpc>
            </a:pPr>
            <a:r>
              <a:rPr lang="ru-RU" sz="1800" dirty="0">
                <a:latin typeface="Times New Roman"/>
                <a:cs typeface="Calibri"/>
              </a:rPr>
              <a:t>МПФФ "Клиническая психология"</a:t>
            </a:r>
          </a:p>
          <a:p>
            <a:pPr algn="ctr">
              <a:lnSpc>
                <a:spcPct val="100000"/>
              </a:lnSpc>
            </a:pPr>
            <a:r>
              <a:rPr lang="ru-RU" sz="1800" dirty="0">
                <a:latin typeface="Times New Roman"/>
                <a:cs typeface="Calibri"/>
              </a:rPr>
              <a:t>Лобанова М.Д</a:t>
            </a:r>
          </a:p>
          <a:p>
            <a:pPr algn="ctr">
              <a:lnSpc>
                <a:spcPct val="100000"/>
              </a:lnSpc>
            </a:pPr>
            <a:r>
              <a:rPr lang="ru-RU" sz="1800" err="1">
                <a:latin typeface="Times New Roman"/>
                <a:cs typeface="Calibri"/>
              </a:rPr>
              <a:t>Катасанова</a:t>
            </a:r>
            <a:r>
              <a:rPr lang="ru-RU" sz="1800" dirty="0">
                <a:latin typeface="Times New Roman"/>
                <a:cs typeface="Calibri"/>
              </a:rPr>
              <a:t> А.В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9F6380B4-6A1C-481E-8408-B4E6C75B9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A9F7B4E-B03D-4F64-BE33-00D074458D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растение, цветок, внешний, брокколи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90CB7383-DCBF-404A-BE5D-6186193F4B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196FF9-1FC8-4BE3-845A-4C0D7E67E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7200" b="1"/>
              <a:t>Валерианы экстракт</a:t>
            </a:r>
            <a:endParaRPr lang="ru-RU" sz="7200"/>
          </a:p>
          <a:p>
            <a:endParaRPr lang="ru-RU" sz="720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1CA8A97F-67F0-4D5F-A850-0C30727D1C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578" y="1802192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6CB6F90-0A84-4BC5-9B37-71C497884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600" dirty="0">
                <a:ea typeface="+mn-lt"/>
                <a:cs typeface="+mn-lt"/>
              </a:rPr>
              <a:t>Растительный препарат для улучшения сна устраняет бессонницу, тревогу и борется с последствиями стресса. Продаётся в таблетках и каплях.</a:t>
            </a:r>
          </a:p>
          <a:p>
            <a:pPr>
              <a:lnSpc>
                <a:spcPct val="100000"/>
              </a:lnSpc>
            </a:pPr>
            <a:r>
              <a:rPr lang="ru-RU" sz="2600" dirty="0">
                <a:ea typeface="+mn-lt"/>
                <a:cs typeface="+mn-lt"/>
              </a:rPr>
              <a:t> Хорошо помогает при трудностях с засыпанием, частых ночных пробуждениях и последствиях недосыпа.</a:t>
            </a:r>
            <a:endParaRPr lang="ru-RU" sz="2600" dirty="0"/>
          </a:p>
          <a:p>
            <a:pPr>
              <a:lnSpc>
                <a:spcPct val="100000"/>
              </a:lnSpc>
            </a:pPr>
            <a:r>
              <a:rPr lang="ru-RU" sz="2600" dirty="0">
                <a:ea typeface="+mn-lt"/>
                <a:cs typeface="+mn-lt"/>
              </a:rPr>
              <a:t>Добавки с валерианой не рекомендуется принимать детям до 3-х лет, а также беременным и кормящим женщинам. Редко приём экстракта валерианы может вызвать аллергию, кишечные расстройства или дневную сонливость.</a:t>
            </a:r>
            <a:endParaRPr lang="ru-RU" sz="2600" dirty="0"/>
          </a:p>
          <a:p>
            <a:pPr>
              <a:lnSpc>
                <a:spcPct val="100000"/>
              </a:lnSpc>
            </a:pPr>
            <a:endParaRPr lang="ru-RU" sz="2600"/>
          </a:p>
        </p:txBody>
      </p:sp>
    </p:spTree>
    <p:extLst>
      <p:ext uri="{BB962C8B-B14F-4D97-AF65-F5344CB8AC3E}">
        <p14:creationId xmlns:p14="http://schemas.microsoft.com/office/powerpoint/2010/main" val="1073793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9D2268A-D939-4E78-91B6-6C7E46406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поверхность, сидит, серый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C0CED275-D9C2-4FB4-8D37-EED21C5210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006125-91B0-4541-8032-334F6E817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853673"/>
            <a:ext cx="4023360" cy="5004794"/>
          </a:xfrm>
        </p:spPr>
        <p:txBody>
          <a:bodyPr>
            <a:normAutofit/>
          </a:bodyPr>
          <a:lstStyle/>
          <a:p>
            <a:r>
              <a:rPr lang="ru-RU" sz="6100" b="1"/>
              <a:t>Мелаксен</a:t>
            </a:r>
            <a:endParaRPr lang="ru-RU" sz="6100"/>
          </a:p>
          <a:p>
            <a:endParaRPr lang="ru-RU" sz="61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6789BA1-BE7C-4F8D-825D-BDE3A23C6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9083" y="853673"/>
            <a:ext cx="5715000" cy="5004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Препарат содержит искусственный </a:t>
            </a:r>
            <a:r>
              <a:rPr lang="ru-RU" b="1" dirty="0">
                <a:ea typeface="+mn-lt"/>
                <a:cs typeface="+mn-lt"/>
              </a:rPr>
              <a:t>мелатонин</a:t>
            </a:r>
            <a:r>
              <a:rPr lang="ru-RU" dirty="0">
                <a:ea typeface="+mn-lt"/>
                <a:cs typeface="+mn-lt"/>
              </a:rPr>
              <a:t> – гормон сна, вырабатывающийся мозгом в темноте. </a:t>
            </a:r>
            <a:r>
              <a:rPr lang="ru-RU" dirty="0" err="1">
                <a:ea typeface="+mn-lt"/>
                <a:cs typeface="+mn-lt"/>
              </a:rPr>
              <a:t>Мелаксен</a:t>
            </a:r>
            <a:r>
              <a:rPr lang="ru-RU" dirty="0">
                <a:ea typeface="+mn-lt"/>
                <a:cs typeface="+mn-lt"/>
              </a:rPr>
              <a:t> восстанавливает сон и облегчает засыпание. Также, он помогает наладить режим сна.</a:t>
            </a:r>
            <a:endParaRPr lang="ru-RU" dirty="0"/>
          </a:p>
        </p:txBody>
      </p:sp>
      <p:sp>
        <p:nvSpPr>
          <p:cNvPr id="11" name="sketchy content container">
            <a:extLst>
              <a:ext uri="{FF2B5EF4-FFF2-40B4-BE49-F238E27FC236}">
                <a16:creationId xmlns:a16="http://schemas.microsoft.com/office/drawing/2014/main" xmlns="" id="{E0C43A58-225D-452D-8185-0D89D1EED8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18921" y="493776"/>
            <a:ext cx="6229604" cy="5722227"/>
          </a:xfrm>
          <a:custGeom>
            <a:avLst/>
            <a:gdLst>
              <a:gd name="connsiteX0" fmla="*/ 0 w 6229604"/>
              <a:gd name="connsiteY0" fmla="*/ 0 h 5722227"/>
              <a:gd name="connsiteX1" fmla="*/ 629882 w 6229604"/>
              <a:gd name="connsiteY1" fmla="*/ 0 h 5722227"/>
              <a:gd name="connsiteX2" fmla="*/ 1135172 w 6229604"/>
              <a:gd name="connsiteY2" fmla="*/ 0 h 5722227"/>
              <a:gd name="connsiteX3" fmla="*/ 1951943 w 6229604"/>
              <a:gd name="connsiteY3" fmla="*/ 0 h 5722227"/>
              <a:gd name="connsiteX4" fmla="*/ 2581825 w 6229604"/>
              <a:gd name="connsiteY4" fmla="*/ 0 h 5722227"/>
              <a:gd name="connsiteX5" fmla="*/ 3211707 w 6229604"/>
              <a:gd name="connsiteY5" fmla="*/ 0 h 5722227"/>
              <a:gd name="connsiteX6" fmla="*/ 4028477 w 6229604"/>
              <a:gd name="connsiteY6" fmla="*/ 0 h 5722227"/>
              <a:gd name="connsiteX7" fmla="*/ 4596063 w 6229604"/>
              <a:gd name="connsiteY7" fmla="*/ 0 h 5722227"/>
              <a:gd name="connsiteX8" fmla="*/ 5412834 w 6229604"/>
              <a:gd name="connsiteY8" fmla="*/ 0 h 5722227"/>
              <a:gd name="connsiteX9" fmla="*/ 6229604 w 6229604"/>
              <a:gd name="connsiteY9" fmla="*/ 0 h 5722227"/>
              <a:gd name="connsiteX10" fmla="*/ 6229604 w 6229604"/>
              <a:gd name="connsiteY10" fmla="*/ 635803 h 5722227"/>
              <a:gd name="connsiteX11" fmla="*/ 6229604 w 6229604"/>
              <a:gd name="connsiteY11" fmla="*/ 1271606 h 5722227"/>
              <a:gd name="connsiteX12" fmla="*/ 6229604 w 6229604"/>
              <a:gd name="connsiteY12" fmla="*/ 1964631 h 5722227"/>
              <a:gd name="connsiteX13" fmla="*/ 6229604 w 6229604"/>
              <a:gd name="connsiteY13" fmla="*/ 2428767 h 5722227"/>
              <a:gd name="connsiteX14" fmla="*/ 6229604 w 6229604"/>
              <a:gd name="connsiteY14" fmla="*/ 3064570 h 5722227"/>
              <a:gd name="connsiteX15" fmla="*/ 6229604 w 6229604"/>
              <a:gd name="connsiteY15" fmla="*/ 3700373 h 5722227"/>
              <a:gd name="connsiteX16" fmla="*/ 6229604 w 6229604"/>
              <a:gd name="connsiteY16" fmla="*/ 4336176 h 5722227"/>
              <a:gd name="connsiteX17" fmla="*/ 6229604 w 6229604"/>
              <a:gd name="connsiteY17" fmla="*/ 5029202 h 5722227"/>
              <a:gd name="connsiteX18" fmla="*/ 6229604 w 6229604"/>
              <a:gd name="connsiteY18" fmla="*/ 5722227 h 5722227"/>
              <a:gd name="connsiteX19" fmla="*/ 5475130 w 6229604"/>
              <a:gd name="connsiteY19" fmla="*/ 5722227 h 5722227"/>
              <a:gd name="connsiteX20" fmla="*/ 4907544 w 6229604"/>
              <a:gd name="connsiteY20" fmla="*/ 5722227 h 5722227"/>
              <a:gd name="connsiteX21" fmla="*/ 4090773 w 6229604"/>
              <a:gd name="connsiteY21" fmla="*/ 5722227 h 5722227"/>
              <a:gd name="connsiteX22" fmla="*/ 3398595 w 6229604"/>
              <a:gd name="connsiteY22" fmla="*/ 5722227 h 5722227"/>
              <a:gd name="connsiteX23" fmla="*/ 2831009 w 6229604"/>
              <a:gd name="connsiteY23" fmla="*/ 5722227 h 5722227"/>
              <a:gd name="connsiteX24" fmla="*/ 2138831 w 6229604"/>
              <a:gd name="connsiteY24" fmla="*/ 5722227 h 5722227"/>
              <a:gd name="connsiteX25" fmla="*/ 1633541 w 6229604"/>
              <a:gd name="connsiteY25" fmla="*/ 5722227 h 5722227"/>
              <a:gd name="connsiteX26" fmla="*/ 1128251 w 6229604"/>
              <a:gd name="connsiteY26" fmla="*/ 5722227 h 5722227"/>
              <a:gd name="connsiteX27" fmla="*/ 0 w 6229604"/>
              <a:gd name="connsiteY27" fmla="*/ 5722227 h 5722227"/>
              <a:gd name="connsiteX28" fmla="*/ 0 w 6229604"/>
              <a:gd name="connsiteY28" fmla="*/ 5200869 h 5722227"/>
              <a:gd name="connsiteX29" fmla="*/ 0 w 6229604"/>
              <a:gd name="connsiteY29" fmla="*/ 4450621 h 5722227"/>
              <a:gd name="connsiteX30" fmla="*/ 0 w 6229604"/>
              <a:gd name="connsiteY30" fmla="*/ 3872040 h 5722227"/>
              <a:gd name="connsiteX31" fmla="*/ 0 w 6229604"/>
              <a:gd name="connsiteY31" fmla="*/ 3407904 h 5722227"/>
              <a:gd name="connsiteX32" fmla="*/ 0 w 6229604"/>
              <a:gd name="connsiteY32" fmla="*/ 2714879 h 5722227"/>
              <a:gd name="connsiteX33" fmla="*/ 0 w 6229604"/>
              <a:gd name="connsiteY33" fmla="*/ 2193520 h 5722227"/>
              <a:gd name="connsiteX34" fmla="*/ 0 w 6229604"/>
              <a:gd name="connsiteY34" fmla="*/ 1500495 h 5722227"/>
              <a:gd name="connsiteX35" fmla="*/ 0 w 6229604"/>
              <a:gd name="connsiteY35" fmla="*/ 750248 h 5722227"/>
              <a:gd name="connsiteX36" fmla="*/ 0 w 6229604"/>
              <a:gd name="connsiteY36" fmla="*/ 0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604" h="5722227" extrusionOk="0">
                <a:moveTo>
                  <a:pt x="0" y="0"/>
                </a:moveTo>
                <a:cubicBezTo>
                  <a:pt x="134765" y="733"/>
                  <a:pt x="359555" y="-15387"/>
                  <a:pt x="629882" y="0"/>
                </a:cubicBezTo>
                <a:cubicBezTo>
                  <a:pt x="900209" y="15387"/>
                  <a:pt x="965450" y="15937"/>
                  <a:pt x="1135172" y="0"/>
                </a:cubicBezTo>
                <a:cubicBezTo>
                  <a:pt x="1304894" y="-15937"/>
                  <a:pt x="1787212" y="10921"/>
                  <a:pt x="1951943" y="0"/>
                </a:cubicBezTo>
                <a:cubicBezTo>
                  <a:pt x="2116674" y="-10921"/>
                  <a:pt x="2378222" y="13313"/>
                  <a:pt x="2581825" y="0"/>
                </a:cubicBezTo>
                <a:cubicBezTo>
                  <a:pt x="2785428" y="-13313"/>
                  <a:pt x="2915218" y="19972"/>
                  <a:pt x="3211707" y="0"/>
                </a:cubicBezTo>
                <a:cubicBezTo>
                  <a:pt x="3508196" y="-19972"/>
                  <a:pt x="3832828" y="-34359"/>
                  <a:pt x="4028477" y="0"/>
                </a:cubicBezTo>
                <a:cubicBezTo>
                  <a:pt x="4224126" y="34359"/>
                  <a:pt x="4361257" y="4467"/>
                  <a:pt x="4596063" y="0"/>
                </a:cubicBezTo>
                <a:cubicBezTo>
                  <a:pt x="4830869" y="-4467"/>
                  <a:pt x="5091403" y="-7365"/>
                  <a:pt x="5412834" y="0"/>
                </a:cubicBezTo>
                <a:cubicBezTo>
                  <a:pt x="5734265" y="7365"/>
                  <a:pt x="6034988" y="-26786"/>
                  <a:pt x="6229604" y="0"/>
                </a:cubicBezTo>
                <a:cubicBezTo>
                  <a:pt x="6208296" y="256153"/>
                  <a:pt x="6219810" y="335049"/>
                  <a:pt x="6229604" y="635803"/>
                </a:cubicBezTo>
                <a:cubicBezTo>
                  <a:pt x="6239398" y="936557"/>
                  <a:pt x="6230184" y="1092448"/>
                  <a:pt x="6229604" y="1271606"/>
                </a:cubicBezTo>
                <a:cubicBezTo>
                  <a:pt x="6229024" y="1450764"/>
                  <a:pt x="6217841" y="1797531"/>
                  <a:pt x="6229604" y="1964631"/>
                </a:cubicBezTo>
                <a:cubicBezTo>
                  <a:pt x="6241367" y="2131731"/>
                  <a:pt x="6220367" y="2235822"/>
                  <a:pt x="6229604" y="2428767"/>
                </a:cubicBezTo>
                <a:cubicBezTo>
                  <a:pt x="6238841" y="2621712"/>
                  <a:pt x="6220929" y="2925917"/>
                  <a:pt x="6229604" y="3064570"/>
                </a:cubicBezTo>
                <a:cubicBezTo>
                  <a:pt x="6238279" y="3203223"/>
                  <a:pt x="6256755" y="3501958"/>
                  <a:pt x="6229604" y="3700373"/>
                </a:cubicBezTo>
                <a:cubicBezTo>
                  <a:pt x="6202453" y="3898788"/>
                  <a:pt x="6201714" y="4046823"/>
                  <a:pt x="6229604" y="4336176"/>
                </a:cubicBezTo>
                <a:cubicBezTo>
                  <a:pt x="6257494" y="4625529"/>
                  <a:pt x="6258821" y="4774033"/>
                  <a:pt x="6229604" y="5029202"/>
                </a:cubicBezTo>
                <a:cubicBezTo>
                  <a:pt x="6200387" y="5284371"/>
                  <a:pt x="6233334" y="5383875"/>
                  <a:pt x="6229604" y="5722227"/>
                </a:cubicBezTo>
                <a:cubicBezTo>
                  <a:pt x="6016393" y="5707881"/>
                  <a:pt x="5684528" y="5751176"/>
                  <a:pt x="5475130" y="5722227"/>
                </a:cubicBezTo>
                <a:cubicBezTo>
                  <a:pt x="5265732" y="5693278"/>
                  <a:pt x="5082862" y="5732690"/>
                  <a:pt x="4907544" y="5722227"/>
                </a:cubicBezTo>
                <a:cubicBezTo>
                  <a:pt x="4732226" y="5711764"/>
                  <a:pt x="4474837" y="5716289"/>
                  <a:pt x="4090773" y="5722227"/>
                </a:cubicBezTo>
                <a:cubicBezTo>
                  <a:pt x="3706709" y="5728165"/>
                  <a:pt x="3645902" y="5723973"/>
                  <a:pt x="3398595" y="5722227"/>
                </a:cubicBezTo>
                <a:cubicBezTo>
                  <a:pt x="3151288" y="5720481"/>
                  <a:pt x="3001606" y="5732695"/>
                  <a:pt x="2831009" y="5722227"/>
                </a:cubicBezTo>
                <a:cubicBezTo>
                  <a:pt x="2660412" y="5711759"/>
                  <a:pt x="2424161" y="5689878"/>
                  <a:pt x="2138831" y="5722227"/>
                </a:cubicBezTo>
                <a:cubicBezTo>
                  <a:pt x="1853501" y="5754576"/>
                  <a:pt x="1788223" y="5720540"/>
                  <a:pt x="1633541" y="5722227"/>
                </a:cubicBezTo>
                <a:cubicBezTo>
                  <a:pt x="1478859" y="5723915"/>
                  <a:pt x="1324151" y="5739059"/>
                  <a:pt x="1128251" y="5722227"/>
                </a:cubicBezTo>
                <a:cubicBezTo>
                  <a:pt x="932351" y="5705396"/>
                  <a:pt x="522340" y="5691488"/>
                  <a:pt x="0" y="5722227"/>
                </a:cubicBezTo>
                <a:cubicBezTo>
                  <a:pt x="-8445" y="5596771"/>
                  <a:pt x="-11215" y="5344833"/>
                  <a:pt x="0" y="5200869"/>
                </a:cubicBezTo>
                <a:cubicBezTo>
                  <a:pt x="11215" y="5056905"/>
                  <a:pt x="20310" y="4693766"/>
                  <a:pt x="0" y="4450621"/>
                </a:cubicBezTo>
                <a:cubicBezTo>
                  <a:pt x="-20310" y="4207476"/>
                  <a:pt x="817" y="4075053"/>
                  <a:pt x="0" y="3872040"/>
                </a:cubicBezTo>
                <a:cubicBezTo>
                  <a:pt x="-817" y="3669027"/>
                  <a:pt x="-21729" y="3595882"/>
                  <a:pt x="0" y="3407904"/>
                </a:cubicBezTo>
                <a:cubicBezTo>
                  <a:pt x="21729" y="3219926"/>
                  <a:pt x="-30605" y="3052469"/>
                  <a:pt x="0" y="2714879"/>
                </a:cubicBezTo>
                <a:cubicBezTo>
                  <a:pt x="30605" y="2377289"/>
                  <a:pt x="-16081" y="2430808"/>
                  <a:pt x="0" y="2193520"/>
                </a:cubicBezTo>
                <a:cubicBezTo>
                  <a:pt x="16081" y="1956232"/>
                  <a:pt x="18120" y="1817979"/>
                  <a:pt x="0" y="1500495"/>
                </a:cubicBezTo>
                <a:cubicBezTo>
                  <a:pt x="-18120" y="1183011"/>
                  <a:pt x="23969" y="972269"/>
                  <a:pt x="0" y="750248"/>
                </a:cubicBezTo>
                <a:cubicBezTo>
                  <a:pt x="-23969" y="528227"/>
                  <a:pt x="-3769" y="358360"/>
                  <a:pt x="0" y="0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28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A9F7B4E-B03D-4F64-BE33-00D074458D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утренний, стол, сидит, рабочий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A3107FDF-C68A-4F90-9F94-91FC8422E4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6A1C0D-3675-4F16-99BA-8C220CC6D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7200" b="1"/>
              <a:t>Триптофан</a:t>
            </a:r>
            <a:endParaRPr lang="ru-RU" sz="7200"/>
          </a:p>
          <a:p>
            <a:endParaRPr lang="ru-RU" sz="720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1CA8A97F-67F0-4D5F-A850-0C30727D1C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578" y="1802192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AF487B2-0522-4F3D-B952-773DCB52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Препарат содержит одноимённую аминокислоту, необходимую организму для выработки мелатонина. Последний, как известно, является гормоном сна, поэтому триптофан незаменим для полноценного ночного отдыха.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301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C61293E-6EBE-43EF-A52C-9BEBFD767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32DC82-48DF-48C3-8BFB-BC92DD61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 fontScale="90000"/>
          </a:bodyPr>
          <a:lstStyle/>
          <a:p>
            <a:r>
              <a:rPr lang="ru-RU" sz="7200" b="1" dirty="0"/>
              <a:t/>
            </a:r>
            <a:br>
              <a:rPr lang="ru-RU" sz="7200" b="1" dirty="0"/>
            </a:br>
            <a:r>
              <a:rPr lang="ru-RU" sz="7200" b="1" dirty="0" err="1"/>
              <a:t>Валемидин</a:t>
            </a:r>
            <a:endParaRPr lang="ru-RU" sz="7200" dirty="0" err="1"/>
          </a:p>
          <a:p>
            <a:endParaRPr lang="ru-RU" sz="720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4296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B39E7C"/>
          </a:solidFill>
          <a:ln w="38100" cap="rnd">
            <a:solidFill>
              <a:srgbClr val="B39E7C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65710D-401A-411B-AEED-C464002C2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>
                <a:ea typeface="+mn-lt"/>
                <a:cs typeface="+mn-lt"/>
              </a:rPr>
              <a:t>Снотворный препарат с растительными компонентами. В состав входят настойки валерианы, боярышника, пустырника и мяты.</a:t>
            </a:r>
            <a:endParaRPr lang="ru-RU" sz="2000"/>
          </a:p>
          <a:p>
            <a:pPr>
              <a:lnSpc>
                <a:spcPct val="100000"/>
              </a:lnSpc>
            </a:pPr>
            <a:r>
              <a:rPr lang="ru-RU" sz="2000">
                <a:ea typeface="+mn-lt"/>
                <a:cs typeface="+mn-lt"/>
              </a:rPr>
              <a:t>Как и другие успокоительные средства, </a:t>
            </a:r>
            <a:r>
              <a:rPr lang="ru-RU" sz="2000" err="1">
                <a:ea typeface="+mn-lt"/>
                <a:cs typeface="+mn-lt"/>
              </a:rPr>
              <a:t>Валемидин</a:t>
            </a:r>
            <a:r>
              <a:rPr lang="ru-RU" sz="2000">
                <a:ea typeface="+mn-lt"/>
                <a:cs typeface="+mn-lt"/>
              </a:rPr>
              <a:t> снижает тревогу, снимает нервное напряжение и восстанавливает нарушенный сон.</a:t>
            </a:r>
            <a:endParaRPr lang="ru-RU" sz="2000"/>
          </a:p>
          <a:p>
            <a:pPr>
              <a:lnSpc>
                <a:spcPct val="100000"/>
              </a:lnSpc>
            </a:pPr>
            <a:r>
              <a:rPr lang="ru-RU" sz="2000">
                <a:ea typeface="+mn-lt"/>
                <a:cs typeface="+mn-lt"/>
              </a:rPr>
              <a:t>Благодаря своему составу препарат действует мягко и редко приводит к побочным эффектам. Однако иногда могут появиться желудочно-кишечные расстройства, кожный зуд и дневная сонливость.</a:t>
            </a:r>
            <a:endParaRPr lang="ru-RU" sz="2000"/>
          </a:p>
          <a:p>
            <a:pPr>
              <a:lnSpc>
                <a:spcPct val="100000"/>
              </a:lnSpc>
            </a:pPr>
            <a:endParaRPr lang="ru-RU" sz="2000"/>
          </a:p>
        </p:txBody>
      </p:sp>
      <p:pic>
        <p:nvPicPr>
          <p:cNvPr id="4" name="Рисунок 4" descr="Изображение выглядит как внешний, цветок, фрукт, дерев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B01B880A-3886-498A-AEBE-3AEF95519A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53" r="51808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9059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E442304-DDBD-4F7B-8017-36BCC863F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6D87BC-C6D0-4D34-973B-1F8664B10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4700" b="1"/>
              <a:t>Нервохель</a:t>
            </a:r>
            <a:endParaRPr lang="ru-RU" sz="4700"/>
          </a:p>
          <a:p>
            <a:endParaRPr lang="ru-RU" sz="4700"/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xmlns="" id="{535742DD-1B16-4E9D-B715-0D74B4574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14992" y="1557877"/>
            <a:ext cx="18288" cy="3749040"/>
          </a:xfrm>
          <a:custGeom>
            <a:avLst/>
            <a:gdLst>
              <a:gd name="connsiteX0" fmla="*/ 0 w 18288"/>
              <a:gd name="connsiteY0" fmla="*/ 0 h 3749040"/>
              <a:gd name="connsiteX1" fmla="*/ 18288 w 18288"/>
              <a:gd name="connsiteY1" fmla="*/ 0 h 3749040"/>
              <a:gd name="connsiteX2" fmla="*/ 18288 w 18288"/>
              <a:gd name="connsiteY2" fmla="*/ 662330 h 3749040"/>
              <a:gd name="connsiteX3" fmla="*/ 18288 w 18288"/>
              <a:gd name="connsiteY3" fmla="*/ 1174699 h 3749040"/>
              <a:gd name="connsiteX4" fmla="*/ 18288 w 18288"/>
              <a:gd name="connsiteY4" fmla="*/ 1724558 h 3749040"/>
              <a:gd name="connsiteX5" fmla="*/ 18288 w 18288"/>
              <a:gd name="connsiteY5" fmla="*/ 2424379 h 3749040"/>
              <a:gd name="connsiteX6" fmla="*/ 18288 w 18288"/>
              <a:gd name="connsiteY6" fmla="*/ 3049219 h 3749040"/>
              <a:gd name="connsiteX7" fmla="*/ 18288 w 18288"/>
              <a:gd name="connsiteY7" fmla="*/ 3749040 h 3749040"/>
              <a:gd name="connsiteX8" fmla="*/ 0 w 18288"/>
              <a:gd name="connsiteY8" fmla="*/ 3749040 h 3749040"/>
              <a:gd name="connsiteX9" fmla="*/ 0 w 18288"/>
              <a:gd name="connsiteY9" fmla="*/ 3236671 h 3749040"/>
              <a:gd name="connsiteX10" fmla="*/ 0 w 18288"/>
              <a:gd name="connsiteY10" fmla="*/ 2536850 h 3749040"/>
              <a:gd name="connsiteX11" fmla="*/ 0 w 18288"/>
              <a:gd name="connsiteY11" fmla="*/ 1874520 h 3749040"/>
              <a:gd name="connsiteX12" fmla="*/ 0 w 18288"/>
              <a:gd name="connsiteY12" fmla="*/ 1362151 h 3749040"/>
              <a:gd name="connsiteX13" fmla="*/ 0 w 18288"/>
              <a:gd name="connsiteY13" fmla="*/ 774802 h 3749040"/>
              <a:gd name="connsiteX14" fmla="*/ 0 w 18288"/>
              <a:gd name="connsiteY14" fmla="*/ 0 h 37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88" h="3749040" fill="none" extrusionOk="0">
                <a:moveTo>
                  <a:pt x="0" y="0"/>
                </a:moveTo>
                <a:cubicBezTo>
                  <a:pt x="8690" y="407"/>
                  <a:pt x="14141" y="154"/>
                  <a:pt x="18288" y="0"/>
                </a:cubicBezTo>
                <a:cubicBezTo>
                  <a:pt x="34838" y="143586"/>
                  <a:pt x="-11860" y="333097"/>
                  <a:pt x="18288" y="662330"/>
                </a:cubicBezTo>
                <a:cubicBezTo>
                  <a:pt x="48436" y="991563"/>
                  <a:pt x="32813" y="1046681"/>
                  <a:pt x="18288" y="1174699"/>
                </a:cubicBezTo>
                <a:cubicBezTo>
                  <a:pt x="3763" y="1302717"/>
                  <a:pt x="40974" y="1467838"/>
                  <a:pt x="18288" y="1724558"/>
                </a:cubicBezTo>
                <a:cubicBezTo>
                  <a:pt x="-4398" y="1981278"/>
                  <a:pt x="36650" y="2215729"/>
                  <a:pt x="18288" y="2424379"/>
                </a:cubicBezTo>
                <a:cubicBezTo>
                  <a:pt x="-74" y="2633029"/>
                  <a:pt x="-9881" y="2874703"/>
                  <a:pt x="18288" y="3049219"/>
                </a:cubicBezTo>
                <a:cubicBezTo>
                  <a:pt x="46457" y="3223735"/>
                  <a:pt x="4078" y="3453850"/>
                  <a:pt x="18288" y="3749040"/>
                </a:cubicBezTo>
                <a:cubicBezTo>
                  <a:pt x="14465" y="3749751"/>
                  <a:pt x="7675" y="3748271"/>
                  <a:pt x="0" y="3749040"/>
                </a:cubicBezTo>
                <a:cubicBezTo>
                  <a:pt x="19669" y="3507959"/>
                  <a:pt x="-9883" y="3339386"/>
                  <a:pt x="0" y="3236671"/>
                </a:cubicBezTo>
                <a:cubicBezTo>
                  <a:pt x="9883" y="3133956"/>
                  <a:pt x="26871" y="2857214"/>
                  <a:pt x="0" y="2536850"/>
                </a:cubicBezTo>
                <a:cubicBezTo>
                  <a:pt x="-26871" y="2216486"/>
                  <a:pt x="4790" y="2156616"/>
                  <a:pt x="0" y="1874520"/>
                </a:cubicBezTo>
                <a:cubicBezTo>
                  <a:pt x="-4790" y="1592424"/>
                  <a:pt x="-3117" y="1558688"/>
                  <a:pt x="0" y="1362151"/>
                </a:cubicBezTo>
                <a:cubicBezTo>
                  <a:pt x="3117" y="1165614"/>
                  <a:pt x="16802" y="1045125"/>
                  <a:pt x="0" y="774802"/>
                </a:cubicBezTo>
                <a:cubicBezTo>
                  <a:pt x="-16802" y="504479"/>
                  <a:pt x="-29640" y="377701"/>
                  <a:pt x="0" y="0"/>
                </a:cubicBezTo>
                <a:close/>
              </a:path>
              <a:path w="18288" h="374904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3352" y="227288"/>
                  <a:pt x="30894" y="278824"/>
                  <a:pt x="18288" y="512369"/>
                </a:cubicBezTo>
                <a:cubicBezTo>
                  <a:pt x="5682" y="745914"/>
                  <a:pt x="53060" y="998220"/>
                  <a:pt x="18288" y="1212190"/>
                </a:cubicBezTo>
                <a:cubicBezTo>
                  <a:pt x="-16484" y="1426160"/>
                  <a:pt x="35474" y="1585099"/>
                  <a:pt x="18288" y="1837030"/>
                </a:cubicBezTo>
                <a:cubicBezTo>
                  <a:pt x="1102" y="2088961"/>
                  <a:pt x="16704" y="2251948"/>
                  <a:pt x="18288" y="2386889"/>
                </a:cubicBezTo>
                <a:cubicBezTo>
                  <a:pt x="19872" y="2521830"/>
                  <a:pt x="5902" y="2679005"/>
                  <a:pt x="18288" y="2936748"/>
                </a:cubicBezTo>
                <a:cubicBezTo>
                  <a:pt x="30674" y="3194491"/>
                  <a:pt x="13809" y="3416052"/>
                  <a:pt x="18288" y="3749040"/>
                </a:cubicBezTo>
                <a:cubicBezTo>
                  <a:pt x="9729" y="3749861"/>
                  <a:pt x="3965" y="3749683"/>
                  <a:pt x="0" y="3749040"/>
                </a:cubicBezTo>
                <a:cubicBezTo>
                  <a:pt x="-10152" y="3632102"/>
                  <a:pt x="-5013" y="3340136"/>
                  <a:pt x="0" y="3236671"/>
                </a:cubicBezTo>
                <a:cubicBezTo>
                  <a:pt x="5013" y="3133206"/>
                  <a:pt x="-27249" y="2814766"/>
                  <a:pt x="0" y="2649322"/>
                </a:cubicBezTo>
                <a:cubicBezTo>
                  <a:pt x="27249" y="2483878"/>
                  <a:pt x="8506" y="2308131"/>
                  <a:pt x="0" y="2061972"/>
                </a:cubicBezTo>
                <a:cubicBezTo>
                  <a:pt x="-8506" y="1815813"/>
                  <a:pt x="-14267" y="1574470"/>
                  <a:pt x="0" y="1399642"/>
                </a:cubicBezTo>
                <a:cubicBezTo>
                  <a:pt x="14267" y="1224814"/>
                  <a:pt x="-24839" y="1011862"/>
                  <a:pt x="0" y="812292"/>
                </a:cubicBezTo>
                <a:cubicBezTo>
                  <a:pt x="24839" y="612722"/>
                  <a:pt x="20220" y="372179"/>
                  <a:pt x="0" y="0"/>
                </a:cubicBezTo>
                <a:close/>
              </a:path>
            </a:pathLst>
          </a:custGeom>
          <a:solidFill>
            <a:srgbClr val="B39E7C"/>
          </a:solidFill>
          <a:ln w="34925">
            <a:solidFill>
              <a:srgbClr val="B39E7C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D906CFBA-B930-4331-A032-67B265FFB6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303227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4642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ED1D94F-BC8C-4ABD-9133-E5FE8FD01D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утренний, стол, деревянный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2317D2F5-6C24-4BA9-80E5-9656448EA0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E7A2C7-8522-4EA6-94DD-5CF2361AC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5512" y="494951"/>
            <a:ext cx="4023360" cy="5722227"/>
          </a:xfrm>
        </p:spPr>
        <p:txBody>
          <a:bodyPr>
            <a:normAutofit/>
          </a:bodyPr>
          <a:lstStyle/>
          <a:p>
            <a:r>
              <a:rPr lang="ru-RU" sz="4500">
                <a:ea typeface="+mj-lt"/>
                <a:cs typeface="+mj-lt"/>
              </a:rPr>
              <a:t>Растительные сборы</a:t>
            </a:r>
            <a:endParaRPr lang="ru-RU" sz="45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A179360-3623-4094-923C-4ADAF6AB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850392"/>
            <a:ext cx="5824728" cy="50017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800">
                <a:ea typeface="+mn-lt"/>
                <a:cs typeface="+mn-lt"/>
              </a:rPr>
              <a:t>Препараты для улучшения сна включают в себя растительные сборы. Как правило, в их состав входят валериана, пустырник, чабрец, мята, мелисса и прочие травы с седативным действием.</a:t>
            </a:r>
            <a:endParaRPr lang="ru-RU" sz="1800"/>
          </a:p>
          <a:p>
            <a:pPr>
              <a:lnSpc>
                <a:spcPct val="100000"/>
              </a:lnSpc>
            </a:pPr>
            <a:r>
              <a:rPr lang="ru-RU" sz="1800">
                <a:ea typeface="+mn-lt"/>
                <a:cs typeface="+mn-lt"/>
              </a:rPr>
              <a:t>Аптечные </a:t>
            </a:r>
            <a:r>
              <a:rPr lang="ru-RU" sz="1800" err="1">
                <a:ea typeface="+mn-lt"/>
                <a:cs typeface="+mn-lt"/>
              </a:rPr>
              <a:t>фитосборы</a:t>
            </a:r>
            <a:r>
              <a:rPr lang="ru-RU" sz="1800">
                <a:ea typeface="+mn-lt"/>
                <a:cs typeface="+mn-lt"/>
              </a:rPr>
              <a:t> удобны в применении: фильтр-пакет заливается кипятком, настаивается и принимается перед сном.</a:t>
            </a:r>
            <a:endParaRPr lang="ru-RU" sz="1800"/>
          </a:p>
          <a:p>
            <a:pPr>
              <a:lnSpc>
                <a:spcPct val="100000"/>
              </a:lnSpc>
            </a:pPr>
            <a:r>
              <a:rPr lang="ru-RU" sz="1800">
                <a:ea typeface="+mn-lt"/>
                <a:cs typeface="+mn-lt"/>
              </a:rPr>
              <a:t>Лекарственные травы </a:t>
            </a:r>
            <a:r>
              <a:rPr lang="ru-RU" sz="1800" err="1">
                <a:ea typeface="+mn-lt"/>
                <a:cs typeface="+mn-lt"/>
              </a:rPr>
              <a:t>фитосборов</a:t>
            </a:r>
            <a:r>
              <a:rPr lang="ru-RU" sz="1800">
                <a:ea typeface="+mn-lt"/>
                <a:cs typeface="+mn-lt"/>
              </a:rPr>
              <a:t> действуют мягко и ускоряют наступление сна естественным образом. </a:t>
            </a:r>
          </a:p>
          <a:p>
            <a:pPr>
              <a:lnSpc>
                <a:spcPct val="100000"/>
              </a:lnSpc>
            </a:pPr>
            <a:r>
              <a:rPr lang="ru-RU" sz="1800">
                <a:ea typeface="+mn-lt"/>
                <a:cs typeface="+mn-lt"/>
              </a:rPr>
              <a:t>Помимо седативного эффекта некоторые травы оказывают </a:t>
            </a:r>
            <a:r>
              <a:rPr lang="ru-RU" sz="1800" b="1">
                <a:ea typeface="+mn-lt"/>
                <a:cs typeface="+mn-lt"/>
              </a:rPr>
              <a:t>спазмолитическое</a:t>
            </a:r>
            <a:r>
              <a:rPr lang="ru-RU" sz="1800">
                <a:ea typeface="+mn-lt"/>
                <a:cs typeface="+mn-lt"/>
              </a:rPr>
              <a:t> </a:t>
            </a:r>
            <a:r>
              <a:rPr lang="ru-RU" sz="1800" b="1">
                <a:ea typeface="+mn-lt"/>
                <a:cs typeface="+mn-lt"/>
              </a:rPr>
              <a:t>действие</a:t>
            </a:r>
            <a:r>
              <a:rPr lang="ru-RU" sz="1800">
                <a:ea typeface="+mn-lt"/>
                <a:cs typeface="+mn-lt"/>
              </a:rPr>
              <a:t>. В связи с этим их можно применять при спастических болях в ЖКТ.</a:t>
            </a:r>
            <a:endParaRPr lang="ru-RU" sz="1800"/>
          </a:p>
          <a:p>
            <a:pPr>
              <a:lnSpc>
                <a:spcPct val="100000"/>
              </a:lnSpc>
            </a:pPr>
            <a:endParaRPr lang="ru-RU" sz="1800"/>
          </a:p>
        </p:txBody>
      </p:sp>
      <p:sp>
        <p:nvSpPr>
          <p:cNvPr id="11" name="sketchy content container">
            <a:extLst>
              <a:ext uri="{FF2B5EF4-FFF2-40B4-BE49-F238E27FC236}">
                <a16:creationId xmlns:a16="http://schemas.microsoft.com/office/drawing/2014/main" xmlns="" id="{65C49067-A40C-4881-A0C6-21B6125510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75" y="494951"/>
            <a:ext cx="6229604" cy="5722227"/>
          </a:xfrm>
          <a:custGeom>
            <a:avLst/>
            <a:gdLst>
              <a:gd name="connsiteX0" fmla="*/ 0 w 6229604"/>
              <a:gd name="connsiteY0" fmla="*/ 0 h 5722227"/>
              <a:gd name="connsiteX1" fmla="*/ 629882 w 6229604"/>
              <a:gd name="connsiteY1" fmla="*/ 0 h 5722227"/>
              <a:gd name="connsiteX2" fmla="*/ 1135172 w 6229604"/>
              <a:gd name="connsiteY2" fmla="*/ 0 h 5722227"/>
              <a:gd name="connsiteX3" fmla="*/ 1951943 w 6229604"/>
              <a:gd name="connsiteY3" fmla="*/ 0 h 5722227"/>
              <a:gd name="connsiteX4" fmla="*/ 2581825 w 6229604"/>
              <a:gd name="connsiteY4" fmla="*/ 0 h 5722227"/>
              <a:gd name="connsiteX5" fmla="*/ 3211707 w 6229604"/>
              <a:gd name="connsiteY5" fmla="*/ 0 h 5722227"/>
              <a:gd name="connsiteX6" fmla="*/ 4028477 w 6229604"/>
              <a:gd name="connsiteY6" fmla="*/ 0 h 5722227"/>
              <a:gd name="connsiteX7" fmla="*/ 4596063 w 6229604"/>
              <a:gd name="connsiteY7" fmla="*/ 0 h 5722227"/>
              <a:gd name="connsiteX8" fmla="*/ 5412834 w 6229604"/>
              <a:gd name="connsiteY8" fmla="*/ 0 h 5722227"/>
              <a:gd name="connsiteX9" fmla="*/ 6229604 w 6229604"/>
              <a:gd name="connsiteY9" fmla="*/ 0 h 5722227"/>
              <a:gd name="connsiteX10" fmla="*/ 6229604 w 6229604"/>
              <a:gd name="connsiteY10" fmla="*/ 635803 h 5722227"/>
              <a:gd name="connsiteX11" fmla="*/ 6229604 w 6229604"/>
              <a:gd name="connsiteY11" fmla="*/ 1271606 h 5722227"/>
              <a:gd name="connsiteX12" fmla="*/ 6229604 w 6229604"/>
              <a:gd name="connsiteY12" fmla="*/ 1964631 h 5722227"/>
              <a:gd name="connsiteX13" fmla="*/ 6229604 w 6229604"/>
              <a:gd name="connsiteY13" fmla="*/ 2428767 h 5722227"/>
              <a:gd name="connsiteX14" fmla="*/ 6229604 w 6229604"/>
              <a:gd name="connsiteY14" fmla="*/ 3064570 h 5722227"/>
              <a:gd name="connsiteX15" fmla="*/ 6229604 w 6229604"/>
              <a:gd name="connsiteY15" fmla="*/ 3700373 h 5722227"/>
              <a:gd name="connsiteX16" fmla="*/ 6229604 w 6229604"/>
              <a:gd name="connsiteY16" fmla="*/ 4336176 h 5722227"/>
              <a:gd name="connsiteX17" fmla="*/ 6229604 w 6229604"/>
              <a:gd name="connsiteY17" fmla="*/ 5029202 h 5722227"/>
              <a:gd name="connsiteX18" fmla="*/ 6229604 w 6229604"/>
              <a:gd name="connsiteY18" fmla="*/ 5722227 h 5722227"/>
              <a:gd name="connsiteX19" fmla="*/ 5475130 w 6229604"/>
              <a:gd name="connsiteY19" fmla="*/ 5722227 h 5722227"/>
              <a:gd name="connsiteX20" fmla="*/ 4907544 w 6229604"/>
              <a:gd name="connsiteY20" fmla="*/ 5722227 h 5722227"/>
              <a:gd name="connsiteX21" fmla="*/ 4090773 w 6229604"/>
              <a:gd name="connsiteY21" fmla="*/ 5722227 h 5722227"/>
              <a:gd name="connsiteX22" fmla="*/ 3398595 w 6229604"/>
              <a:gd name="connsiteY22" fmla="*/ 5722227 h 5722227"/>
              <a:gd name="connsiteX23" fmla="*/ 2831009 w 6229604"/>
              <a:gd name="connsiteY23" fmla="*/ 5722227 h 5722227"/>
              <a:gd name="connsiteX24" fmla="*/ 2138831 w 6229604"/>
              <a:gd name="connsiteY24" fmla="*/ 5722227 h 5722227"/>
              <a:gd name="connsiteX25" fmla="*/ 1633541 w 6229604"/>
              <a:gd name="connsiteY25" fmla="*/ 5722227 h 5722227"/>
              <a:gd name="connsiteX26" fmla="*/ 1128251 w 6229604"/>
              <a:gd name="connsiteY26" fmla="*/ 5722227 h 5722227"/>
              <a:gd name="connsiteX27" fmla="*/ 0 w 6229604"/>
              <a:gd name="connsiteY27" fmla="*/ 5722227 h 5722227"/>
              <a:gd name="connsiteX28" fmla="*/ 0 w 6229604"/>
              <a:gd name="connsiteY28" fmla="*/ 5200869 h 5722227"/>
              <a:gd name="connsiteX29" fmla="*/ 0 w 6229604"/>
              <a:gd name="connsiteY29" fmla="*/ 4450621 h 5722227"/>
              <a:gd name="connsiteX30" fmla="*/ 0 w 6229604"/>
              <a:gd name="connsiteY30" fmla="*/ 3872040 h 5722227"/>
              <a:gd name="connsiteX31" fmla="*/ 0 w 6229604"/>
              <a:gd name="connsiteY31" fmla="*/ 3407904 h 5722227"/>
              <a:gd name="connsiteX32" fmla="*/ 0 w 6229604"/>
              <a:gd name="connsiteY32" fmla="*/ 2714879 h 5722227"/>
              <a:gd name="connsiteX33" fmla="*/ 0 w 6229604"/>
              <a:gd name="connsiteY33" fmla="*/ 2193520 h 5722227"/>
              <a:gd name="connsiteX34" fmla="*/ 0 w 6229604"/>
              <a:gd name="connsiteY34" fmla="*/ 1500495 h 5722227"/>
              <a:gd name="connsiteX35" fmla="*/ 0 w 6229604"/>
              <a:gd name="connsiteY35" fmla="*/ 750248 h 5722227"/>
              <a:gd name="connsiteX36" fmla="*/ 0 w 6229604"/>
              <a:gd name="connsiteY36" fmla="*/ 0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604" h="5722227" extrusionOk="0">
                <a:moveTo>
                  <a:pt x="0" y="0"/>
                </a:moveTo>
                <a:cubicBezTo>
                  <a:pt x="134765" y="733"/>
                  <a:pt x="359555" y="-15387"/>
                  <a:pt x="629882" y="0"/>
                </a:cubicBezTo>
                <a:cubicBezTo>
                  <a:pt x="900209" y="15387"/>
                  <a:pt x="965450" y="15937"/>
                  <a:pt x="1135172" y="0"/>
                </a:cubicBezTo>
                <a:cubicBezTo>
                  <a:pt x="1304894" y="-15937"/>
                  <a:pt x="1787212" y="10921"/>
                  <a:pt x="1951943" y="0"/>
                </a:cubicBezTo>
                <a:cubicBezTo>
                  <a:pt x="2116674" y="-10921"/>
                  <a:pt x="2378222" y="13313"/>
                  <a:pt x="2581825" y="0"/>
                </a:cubicBezTo>
                <a:cubicBezTo>
                  <a:pt x="2785428" y="-13313"/>
                  <a:pt x="2915218" y="19972"/>
                  <a:pt x="3211707" y="0"/>
                </a:cubicBezTo>
                <a:cubicBezTo>
                  <a:pt x="3508196" y="-19972"/>
                  <a:pt x="3832828" y="-34359"/>
                  <a:pt x="4028477" y="0"/>
                </a:cubicBezTo>
                <a:cubicBezTo>
                  <a:pt x="4224126" y="34359"/>
                  <a:pt x="4361257" y="4467"/>
                  <a:pt x="4596063" y="0"/>
                </a:cubicBezTo>
                <a:cubicBezTo>
                  <a:pt x="4830869" y="-4467"/>
                  <a:pt x="5091403" y="-7365"/>
                  <a:pt x="5412834" y="0"/>
                </a:cubicBezTo>
                <a:cubicBezTo>
                  <a:pt x="5734265" y="7365"/>
                  <a:pt x="6034988" y="-26786"/>
                  <a:pt x="6229604" y="0"/>
                </a:cubicBezTo>
                <a:cubicBezTo>
                  <a:pt x="6208296" y="256153"/>
                  <a:pt x="6219810" y="335049"/>
                  <a:pt x="6229604" y="635803"/>
                </a:cubicBezTo>
                <a:cubicBezTo>
                  <a:pt x="6239398" y="936557"/>
                  <a:pt x="6230184" y="1092448"/>
                  <a:pt x="6229604" y="1271606"/>
                </a:cubicBezTo>
                <a:cubicBezTo>
                  <a:pt x="6229024" y="1450764"/>
                  <a:pt x="6217841" y="1797531"/>
                  <a:pt x="6229604" y="1964631"/>
                </a:cubicBezTo>
                <a:cubicBezTo>
                  <a:pt x="6241367" y="2131731"/>
                  <a:pt x="6220367" y="2235822"/>
                  <a:pt x="6229604" y="2428767"/>
                </a:cubicBezTo>
                <a:cubicBezTo>
                  <a:pt x="6238841" y="2621712"/>
                  <a:pt x="6220929" y="2925917"/>
                  <a:pt x="6229604" y="3064570"/>
                </a:cubicBezTo>
                <a:cubicBezTo>
                  <a:pt x="6238279" y="3203223"/>
                  <a:pt x="6256755" y="3501958"/>
                  <a:pt x="6229604" y="3700373"/>
                </a:cubicBezTo>
                <a:cubicBezTo>
                  <a:pt x="6202453" y="3898788"/>
                  <a:pt x="6201714" y="4046823"/>
                  <a:pt x="6229604" y="4336176"/>
                </a:cubicBezTo>
                <a:cubicBezTo>
                  <a:pt x="6257494" y="4625529"/>
                  <a:pt x="6258821" y="4774033"/>
                  <a:pt x="6229604" y="5029202"/>
                </a:cubicBezTo>
                <a:cubicBezTo>
                  <a:pt x="6200387" y="5284371"/>
                  <a:pt x="6233334" y="5383875"/>
                  <a:pt x="6229604" y="5722227"/>
                </a:cubicBezTo>
                <a:cubicBezTo>
                  <a:pt x="6016393" y="5707881"/>
                  <a:pt x="5684528" y="5751176"/>
                  <a:pt x="5475130" y="5722227"/>
                </a:cubicBezTo>
                <a:cubicBezTo>
                  <a:pt x="5265732" y="5693278"/>
                  <a:pt x="5082862" y="5732690"/>
                  <a:pt x="4907544" y="5722227"/>
                </a:cubicBezTo>
                <a:cubicBezTo>
                  <a:pt x="4732226" y="5711764"/>
                  <a:pt x="4474837" y="5716289"/>
                  <a:pt x="4090773" y="5722227"/>
                </a:cubicBezTo>
                <a:cubicBezTo>
                  <a:pt x="3706709" y="5728165"/>
                  <a:pt x="3645902" y="5723973"/>
                  <a:pt x="3398595" y="5722227"/>
                </a:cubicBezTo>
                <a:cubicBezTo>
                  <a:pt x="3151288" y="5720481"/>
                  <a:pt x="3001606" y="5732695"/>
                  <a:pt x="2831009" y="5722227"/>
                </a:cubicBezTo>
                <a:cubicBezTo>
                  <a:pt x="2660412" y="5711759"/>
                  <a:pt x="2424161" y="5689878"/>
                  <a:pt x="2138831" y="5722227"/>
                </a:cubicBezTo>
                <a:cubicBezTo>
                  <a:pt x="1853501" y="5754576"/>
                  <a:pt x="1788223" y="5720540"/>
                  <a:pt x="1633541" y="5722227"/>
                </a:cubicBezTo>
                <a:cubicBezTo>
                  <a:pt x="1478859" y="5723915"/>
                  <a:pt x="1324151" y="5739059"/>
                  <a:pt x="1128251" y="5722227"/>
                </a:cubicBezTo>
                <a:cubicBezTo>
                  <a:pt x="932351" y="5705396"/>
                  <a:pt x="522340" y="5691488"/>
                  <a:pt x="0" y="5722227"/>
                </a:cubicBezTo>
                <a:cubicBezTo>
                  <a:pt x="-8445" y="5596771"/>
                  <a:pt x="-11215" y="5344833"/>
                  <a:pt x="0" y="5200869"/>
                </a:cubicBezTo>
                <a:cubicBezTo>
                  <a:pt x="11215" y="5056905"/>
                  <a:pt x="20310" y="4693766"/>
                  <a:pt x="0" y="4450621"/>
                </a:cubicBezTo>
                <a:cubicBezTo>
                  <a:pt x="-20310" y="4207476"/>
                  <a:pt x="817" y="4075053"/>
                  <a:pt x="0" y="3872040"/>
                </a:cubicBezTo>
                <a:cubicBezTo>
                  <a:pt x="-817" y="3669027"/>
                  <a:pt x="-21729" y="3595882"/>
                  <a:pt x="0" y="3407904"/>
                </a:cubicBezTo>
                <a:cubicBezTo>
                  <a:pt x="21729" y="3219926"/>
                  <a:pt x="-30605" y="3052469"/>
                  <a:pt x="0" y="2714879"/>
                </a:cubicBezTo>
                <a:cubicBezTo>
                  <a:pt x="30605" y="2377289"/>
                  <a:pt x="-16081" y="2430808"/>
                  <a:pt x="0" y="2193520"/>
                </a:cubicBezTo>
                <a:cubicBezTo>
                  <a:pt x="16081" y="1956232"/>
                  <a:pt x="18120" y="1817979"/>
                  <a:pt x="0" y="1500495"/>
                </a:cubicBezTo>
                <a:cubicBezTo>
                  <a:pt x="-18120" y="1183011"/>
                  <a:pt x="23969" y="972269"/>
                  <a:pt x="0" y="750248"/>
                </a:cubicBezTo>
                <a:cubicBezTo>
                  <a:pt x="-23969" y="528227"/>
                  <a:pt x="-3769" y="358360"/>
                  <a:pt x="0" y="0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26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3DAA0EF-336D-4CDC-A9A2-8460363E27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FD079A19-B31E-4129-A464-7547FF05AE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090556" cy="6858000"/>
          </a:xfrm>
          <a:custGeom>
            <a:avLst/>
            <a:gdLst>
              <a:gd name="connsiteX0" fmla="*/ 0 w 4090556"/>
              <a:gd name="connsiteY0" fmla="*/ 0 h 6858000"/>
              <a:gd name="connsiteX1" fmla="*/ 4077555 w 4090556"/>
              <a:gd name="connsiteY1" fmla="*/ 0 h 6858000"/>
              <a:gd name="connsiteX2" fmla="*/ 4077574 w 4090556"/>
              <a:gd name="connsiteY2" fmla="*/ 720 h 6858000"/>
              <a:gd name="connsiteX3" fmla="*/ 4075790 w 4090556"/>
              <a:gd name="connsiteY3" fmla="*/ 575485 h 6858000"/>
              <a:gd name="connsiteX4" fmla="*/ 4076555 w 4090556"/>
              <a:gd name="connsiteY4" fmla="*/ 932245 h 6858000"/>
              <a:gd name="connsiteX5" fmla="*/ 4076555 w 4090556"/>
              <a:gd name="connsiteY5" fmla="*/ 1286711 h 6858000"/>
              <a:gd name="connsiteX6" fmla="*/ 4082288 w 4090556"/>
              <a:gd name="connsiteY6" fmla="*/ 1595180 h 6858000"/>
              <a:gd name="connsiteX7" fmla="*/ 4078211 w 4090556"/>
              <a:gd name="connsiteY7" fmla="*/ 2133123 h 6858000"/>
              <a:gd name="connsiteX8" fmla="*/ 4071968 w 4090556"/>
              <a:gd name="connsiteY8" fmla="*/ 2946025 h 6858000"/>
              <a:gd name="connsiteX9" fmla="*/ 4068401 w 4090556"/>
              <a:gd name="connsiteY9" fmla="*/ 3502061 h 6858000"/>
              <a:gd name="connsiteX10" fmla="*/ 4087513 w 4090556"/>
              <a:gd name="connsiteY10" fmla="*/ 4076061 h 6858000"/>
              <a:gd name="connsiteX11" fmla="*/ 4076938 w 4090556"/>
              <a:gd name="connsiteY11" fmla="*/ 4442632 h 6858000"/>
              <a:gd name="connsiteX12" fmla="*/ 4071459 w 4090556"/>
              <a:gd name="connsiteY12" fmla="*/ 4827550 h 6858000"/>
              <a:gd name="connsiteX13" fmla="*/ 4071459 w 4090556"/>
              <a:gd name="connsiteY13" fmla="*/ 5019945 h 6858000"/>
              <a:gd name="connsiteX14" fmla="*/ 4084200 w 4090556"/>
              <a:gd name="connsiteY14" fmla="*/ 5490104 h 6858000"/>
              <a:gd name="connsiteX15" fmla="*/ 4077446 w 4090556"/>
              <a:gd name="connsiteY15" fmla="*/ 5844569 h 6858000"/>
              <a:gd name="connsiteX16" fmla="*/ 4082544 w 4090556"/>
              <a:gd name="connsiteY16" fmla="*/ 6260195 h 6858000"/>
              <a:gd name="connsiteX17" fmla="*/ 4086110 w 4090556"/>
              <a:gd name="connsiteY17" fmla="*/ 6706145 h 6858000"/>
              <a:gd name="connsiteX18" fmla="*/ 4086135 w 4090556"/>
              <a:gd name="connsiteY18" fmla="*/ 6794562 h 6858000"/>
              <a:gd name="connsiteX19" fmla="*/ 4080334 w 4090556"/>
              <a:gd name="connsiteY19" fmla="*/ 6858000 h 6858000"/>
              <a:gd name="connsiteX20" fmla="*/ 0 w 4090556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90556" h="6858000">
                <a:moveTo>
                  <a:pt x="0" y="0"/>
                </a:moveTo>
                <a:lnTo>
                  <a:pt x="4077555" y="0"/>
                </a:lnTo>
                <a:lnTo>
                  <a:pt x="4077574" y="720"/>
                </a:lnTo>
                <a:cubicBezTo>
                  <a:pt x="4079358" y="192351"/>
                  <a:pt x="4064960" y="384364"/>
                  <a:pt x="4075790" y="575485"/>
                </a:cubicBezTo>
                <a:cubicBezTo>
                  <a:pt x="4082544" y="694108"/>
                  <a:pt x="4081269" y="814132"/>
                  <a:pt x="4076555" y="932245"/>
                </a:cubicBezTo>
                <a:cubicBezTo>
                  <a:pt x="4071840" y="1050357"/>
                  <a:pt x="4065470" y="1168597"/>
                  <a:pt x="4076555" y="1286711"/>
                </a:cubicBezTo>
                <a:cubicBezTo>
                  <a:pt x="4084710" y="1389317"/>
                  <a:pt x="4086621" y="1492332"/>
                  <a:pt x="4082288" y="1595180"/>
                </a:cubicBezTo>
                <a:cubicBezTo>
                  <a:pt x="4077319" y="1774452"/>
                  <a:pt x="4067637" y="1953851"/>
                  <a:pt x="4078211" y="2133123"/>
                </a:cubicBezTo>
                <a:cubicBezTo>
                  <a:pt x="4094393" y="2404260"/>
                  <a:pt x="4084710" y="2675143"/>
                  <a:pt x="4071968" y="2946025"/>
                </a:cubicBezTo>
                <a:cubicBezTo>
                  <a:pt x="4063049" y="3131413"/>
                  <a:pt x="4055659" y="3316673"/>
                  <a:pt x="4068401" y="3502061"/>
                </a:cubicBezTo>
                <a:cubicBezTo>
                  <a:pt x="4081396" y="3693182"/>
                  <a:pt x="4097323" y="3884176"/>
                  <a:pt x="4087513" y="4076061"/>
                </a:cubicBezTo>
                <a:cubicBezTo>
                  <a:pt x="4081142" y="4198251"/>
                  <a:pt x="4069037" y="4320315"/>
                  <a:pt x="4076938" y="4442632"/>
                </a:cubicBezTo>
                <a:cubicBezTo>
                  <a:pt x="4083270" y="4570925"/>
                  <a:pt x="4081435" y="4699486"/>
                  <a:pt x="4071459" y="4827550"/>
                </a:cubicBezTo>
                <a:cubicBezTo>
                  <a:pt x="4065725" y="4891550"/>
                  <a:pt x="4065725" y="4955945"/>
                  <a:pt x="4071459" y="5019945"/>
                </a:cubicBezTo>
                <a:cubicBezTo>
                  <a:pt x="4087742" y="5176105"/>
                  <a:pt x="4091997" y="5333296"/>
                  <a:pt x="4084200" y="5490104"/>
                </a:cubicBezTo>
                <a:cubicBezTo>
                  <a:pt x="4079740" y="5608217"/>
                  <a:pt x="4071968" y="5726202"/>
                  <a:pt x="4077446" y="5844569"/>
                </a:cubicBezTo>
                <a:cubicBezTo>
                  <a:pt x="4083944" y="5983069"/>
                  <a:pt x="4088914" y="6121696"/>
                  <a:pt x="4082544" y="6260195"/>
                </a:cubicBezTo>
                <a:cubicBezTo>
                  <a:pt x="4075841" y="6408803"/>
                  <a:pt x="4077026" y="6557662"/>
                  <a:pt x="4086110" y="6706145"/>
                </a:cubicBezTo>
                <a:cubicBezTo>
                  <a:pt x="4087467" y="6735616"/>
                  <a:pt x="4087474" y="6765120"/>
                  <a:pt x="4086135" y="6794562"/>
                </a:cubicBezTo>
                <a:lnTo>
                  <a:pt x="408033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39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595DAB-6B16-4730-B2B9-ACC89278D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640823"/>
            <a:ext cx="3103194" cy="5583148"/>
          </a:xfrm>
        </p:spPr>
        <p:txBody>
          <a:bodyPr anchor="ctr">
            <a:normAutofit/>
          </a:bodyPr>
          <a:lstStyle/>
          <a:p>
            <a:r>
              <a:rPr lang="ru-RU" sz="3000" b="1">
                <a:solidFill>
                  <a:schemeClr val="bg1"/>
                </a:solidFill>
              </a:rPr>
              <a:t>Морфей – препарат для нормализации сна</a:t>
            </a:r>
            <a:endParaRPr lang="ru-RU" sz="3000">
              <a:solidFill>
                <a:schemeClr val="bg1"/>
              </a:solidFill>
            </a:endParaRPr>
          </a:p>
          <a:p>
            <a:endParaRPr lang="ru-RU" sz="3000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72B5E47A-C574-4779-ACBE-5291EA5D06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574748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9467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A9F7B4E-B03D-4F64-BE33-00D074458D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маленький, стол, сидит, ваз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CFB4FF4F-317D-4190-ABE3-D9565A861D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F931A5-4809-499B-A26A-18F5D363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7200" b="1"/>
              <a:t>Танакан</a:t>
            </a:r>
            <a:endParaRPr lang="ru-RU" sz="7200"/>
          </a:p>
          <a:p>
            <a:endParaRPr lang="ru-RU" sz="720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1CA8A97F-67F0-4D5F-A850-0C30727D1C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578" y="1802192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A7E8471-B468-4595-9F95-F9C11414E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Успокоительное средство с </a:t>
            </a:r>
            <a:r>
              <a:rPr lang="ru-RU" b="1" dirty="0">
                <a:ea typeface="+mn-lt"/>
                <a:cs typeface="+mn-lt"/>
              </a:rPr>
              <a:t>гинкго </a:t>
            </a:r>
            <a:r>
              <a:rPr lang="ru-RU" b="1" dirty="0" err="1">
                <a:ea typeface="+mn-lt"/>
                <a:cs typeface="+mn-lt"/>
              </a:rPr>
              <a:t>билоба</a:t>
            </a:r>
            <a:r>
              <a:rPr lang="ru-RU" dirty="0">
                <a:ea typeface="+mn-lt"/>
                <a:cs typeface="+mn-lt"/>
              </a:rPr>
              <a:t> – растением для улучшения мозгового кровообращения. Действует как снотворное средство.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9555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3F8EE4DF-7D55-4C30-AF69-A177EA1A37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6C37A1CD-D381-4AD7-BDE8-22220E4C65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342702"/>
          </a:xfrm>
          <a:custGeom>
            <a:avLst/>
            <a:gdLst>
              <a:gd name="connsiteX0" fmla="*/ 6788003 w 12188952"/>
              <a:gd name="connsiteY0" fmla="*/ 6274493 h 6342702"/>
              <a:gd name="connsiteX1" fmla="*/ 6787005 w 12188952"/>
              <a:gd name="connsiteY1" fmla="*/ 6274571 h 6342702"/>
              <a:gd name="connsiteX2" fmla="*/ 6786779 w 12188952"/>
              <a:gd name="connsiteY2" fmla="*/ 6275105 h 6342702"/>
              <a:gd name="connsiteX3" fmla="*/ 0 w 12188952"/>
              <a:gd name="connsiteY3" fmla="*/ 0 h 6342702"/>
              <a:gd name="connsiteX4" fmla="*/ 12188952 w 12188952"/>
              <a:gd name="connsiteY4" fmla="*/ 0 h 6342702"/>
              <a:gd name="connsiteX5" fmla="*/ 12188952 w 12188952"/>
              <a:gd name="connsiteY5" fmla="*/ 5380258 h 6342702"/>
              <a:gd name="connsiteX6" fmla="*/ 12058081 w 12188952"/>
              <a:gd name="connsiteY6" fmla="*/ 5419298 h 6342702"/>
              <a:gd name="connsiteX7" fmla="*/ 11673881 w 12188952"/>
              <a:gd name="connsiteY7" fmla="*/ 5522873 h 6342702"/>
              <a:gd name="connsiteX8" fmla="*/ 10422749 w 12188952"/>
              <a:gd name="connsiteY8" fmla="*/ 5806412 h 6342702"/>
              <a:gd name="connsiteX9" fmla="*/ 9421666 w 12188952"/>
              <a:gd name="connsiteY9" fmla="*/ 5981574 h 6342702"/>
              <a:gd name="connsiteX10" fmla="*/ 8456304 w 12188952"/>
              <a:gd name="connsiteY10" fmla="*/ 6115275 h 6342702"/>
              <a:gd name="connsiteX11" fmla="*/ 7714041 w 12188952"/>
              <a:gd name="connsiteY11" fmla="*/ 6195222 h 6342702"/>
              <a:gd name="connsiteX12" fmla="*/ 6949978 w 12188952"/>
              <a:gd name="connsiteY12" fmla="*/ 6261002 h 6342702"/>
              <a:gd name="connsiteX13" fmla="*/ 6934569 w 12188952"/>
              <a:gd name="connsiteY13" fmla="*/ 6263073 h 6342702"/>
              <a:gd name="connsiteX14" fmla="*/ 6788750 w 12188952"/>
              <a:gd name="connsiteY14" fmla="*/ 6274434 h 6342702"/>
              <a:gd name="connsiteX15" fmla="*/ 6798241 w 12188952"/>
              <a:gd name="connsiteY15" fmla="*/ 6276254 h 6342702"/>
              <a:gd name="connsiteX16" fmla="*/ 6833723 w 12188952"/>
              <a:gd name="connsiteY16" fmla="*/ 6274547 h 6342702"/>
              <a:gd name="connsiteX17" fmla="*/ 6882282 w 12188952"/>
              <a:gd name="connsiteY17" fmla="*/ 6271569 h 6342702"/>
              <a:gd name="connsiteX18" fmla="*/ 7576876 w 12188952"/>
              <a:gd name="connsiteY18" fmla="*/ 6239042 h 6342702"/>
              <a:gd name="connsiteX19" fmla="*/ 8621689 w 12188952"/>
              <a:gd name="connsiteY19" fmla="*/ 6152145 h 6342702"/>
              <a:gd name="connsiteX20" fmla="*/ 9477600 w 12188952"/>
              <a:gd name="connsiteY20" fmla="*/ 6048239 h 6342702"/>
              <a:gd name="connsiteX21" fmla="*/ 10626651 w 12188952"/>
              <a:gd name="connsiteY21" fmla="*/ 5854082 h 6342702"/>
              <a:gd name="connsiteX22" fmla="*/ 11995498 w 12188952"/>
              <a:gd name="connsiteY22" fmla="*/ 5528088 h 6342702"/>
              <a:gd name="connsiteX23" fmla="*/ 12188952 w 12188952"/>
              <a:gd name="connsiteY23" fmla="*/ 5471089 h 6342702"/>
              <a:gd name="connsiteX24" fmla="*/ 12188952 w 12188952"/>
              <a:gd name="connsiteY24" fmla="*/ 5525826 h 6342702"/>
              <a:gd name="connsiteX25" fmla="*/ 11826300 w 12188952"/>
              <a:gd name="connsiteY25" fmla="*/ 5631125 h 6342702"/>
              <a:gd name="connsiteX26" fmla="*/ 10936448 w 12188952"/>
              <a:gd name="connsiteY26" fmla="*/ 5845640 h 6342702"/>
              <a:gd name="connsiteX27" fmla="*/ 9983034 w 12188952"/>
              <a:gd name="connsiteY27" fmla="*/ 6025645 h 6342702"/>
              <a:gd name="connsiteX28" fmla="*/ 9184585 w 12188952"/>
              <a:gd name="connsiteY28" fmla="*/ 6141592 h 6342702"/>
              <a:gd name="connsiteX29" fmla="*/ 8576053 w 12188952"/>
              <a:gd name="connsiteY29" fmla="*/ 6211111 h 6342702"/>
              <a:gd name="connsiteX30" fmla="*/ 7862392 w 12188952"/>
              <a:gd name="connsiteY30" fmla="*/ 6272562 h 6342702"/>
              <a:gd name="connsiteX31" fmla="*/ 6933768 w 12188952"/>
              <a:gd name="connsiteY31" fmla="*/ 6323956 h 6342702"/>
              <a:gd name="connsiteX32" fmla="*/ 6476130 w 12188952"/>
              <a:gd name="connsiteY32" fmla="*/ 6337859 h 6342702"/>
              <a:gd name="connsiteX33" fmla="*/ 6360703 w 12188952"/>
              <a:gd name="connsiteY33" fmla="*/ 6342702 h 6342702"/>
              <a:gd name="connsiteX34" fmla="*/ 6055614 w 12188952"/>
              <a:gd name="connsiteY34" fmla="*/ 6342702 h 6342702"/>
              <a:gd name="connsiteX35" fmla="*/ 5976289 w 12188952"/>
              <a:gd name="connsiteY35" fmla="*/ 6338108 h 6342702"/>
              <a:gd name="connsiteX36" fmla="*/ 5263770 w 12188952"/>
              <a:gd name="connsiteY36" fmla="*/ 6301859 h 6342702"/>
              <a:gd name="connsiteX37" fmla="*/ 4345190 w 12188952"/>
              <a:gd name="connsiteY37" fmla="*/ 6239789 h 6342702"/>
              <a:gd name="connsiteX38" fmla="*/ 3372201 w 12188952"/>
              <a:gd name="connsiteY38" fmla="*/ 6141220 h 6342702"/>
              <a:gd name="connsiteX39" fmla="*/ 2361582 w 12188952"/>
              <a:gd name="connsiteY39" fmla="*/ 6022293 h 6342702"/>
              <a:gd name="connsiteX40" fmla="*/ 1232869 w 12188952"/>
              <a:gd name="connsiteY40" fmla="*/ 5849117 h 6342702"/>
              <a:gd name="connsiteX41" fmla="*/ 68483 w 12188952"/>
              <a:gd name="connsiteY41" fmla="*/ 5609410 h 6342702"/>
              <a:gd name="connsiteX42" fmla="*/ 0 w 12188952"/>
              <a:gd name="connsiteY42" fmla="*/ 5592055 h 6342702"/>
              <a:gd name="connsiteX43" fmla="*/ 0 w 12188952"/>
              <a:gd name="connsiteY43" fmla="*/ 5535566 h 6342702"/>
              <a:gd name="connsiteX44" fmla="*/ 72423 w 12188952"/>
              <a:gd name="connsiteY44" fmla="*/ 5554343 h 6342702"/>
              <a:gd name="connsiteX45" fmla="*/ 600566 w 12188952"/>
              <a:gd name="connsiteY45" fmla="*/ 5672713 h 6342702"/>
              <a:gd name="connsiteX46" fmla="*/ 1769069 w 12188952"/>
              <a:gd name="connsiteY46" fmla="*/ 5882881 h 6342702"/>
              <a:gd name="connsiteX47" fmla="*/ 2612900 w 12188952"/>
              <a:gd name="connsiteY47" fmla="*/ 5999823 h 6342702"/>
              <a:gd name="connsiteX48" fmla="*/ 2580488 w 12188952"/>
              <a:gd name="connsiteY48" fmla="*/ 5989892 h 6342702"/>
              <a:gd name="connsiteX49" fmla="*/ 1112357 w 12188952"/>
              <a:gd name="connsiteY49" fmla="*/ 5657195 h 6342702"/>
              <a:gd name="connsiteX50" fmla="*/ 420307 w 12188952"/>
              <a:gd name="connsiteY50" fmla="*/ 5457762 h 6342702"/>
              <a:gd name="connsiteX51" fmla="*/ 0 w 12188952"/>
              <a:gd name="connsiteY51" fmla="*/ 5318845 h 634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342702">
                <a:moveTo>
                  <a:pt x="6788003" y="6274493"/>
                </a:moveTo>
                <a:lnTo>
                  <a:pt x="6787005" y="6274571"/>
                </a:lnTo>
                <a:lnTo>
                  <a:pt x="6786779" y="6275105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380258"/>
                </a:lnTo>
                <a:lnTo>
                  <a:pt x="12058081" y="5419298"/>
                </a:lnTo>
                <a:cubicBezTo>
                  <a:pt x="11930517" y="5455512"/>
                  <a:pt x="11802439" y="5490041"/>
                  <a:pt x="11673881" y="5522873"/>
                </a:cubicBezTo>
                <a:cubicBezTo>
                  <a:pt x="11259973" y="5630380"/>
                  <a:pt x="10842632" y="5723982"/>
                  <a:pt x="10422749" y="5806412"/>
                </a:cubicBezTo>
                <a:cubicBezTo>
                  <a:pt x="10090287" y="5871623"/>
                  <a:pt x="9756593" y="5930020"/>
                  <a:pt x="9421666" y="5981574"/>
                </a:cubicBezTo>
                <a:cubicBezTo>
                  <a:pt x="9100721" y="6031231"/>
                  <a:pt x="8778938" y="6075798"/>
                  <a:pt x="8456304" y="6115275"/>
                </a:cubicBezTo>
                <a:cubicBezTo>
                  <a:pt x="8209307" y="6145441"/>
                  <a:pt x="7961801" y="6171014"/>
                  <a:pt x="7714041" y="6195222"/>
                </a:cubicBezTo>
                <a:lnTo>
                  <a:pt x="6949978" y="6261002"/>
                </a:lnTo>
                <a:lnTo>
                  <a:pt x="6934569" y="6263073"/>
                </a:lnTo>
                <a:lnTo>
                  <a:pt x="6788750" y="6274434"/>
                </a:lnTo>
                <a:lnTo>
                  <a:pt x="6798241" y="6276254"/>
                </a:lnTo>
                <a:cubicBezTo>
                  <a:pt x="6809920" y="6276720"/>
                  <a:pt x="6822028" y="6274547"/>
                  <a:pt x="6833723" y="6274547"/>
                </a:cubicBezTo>
                <a:cubicBezTo>
                  <a:pt x="6849867" y="6274547"/>
                  <a:pt x="6866012" y="6271940"/>
                  <a:pt x="6882282" y="6271569"/>
                </a:cubicBezTo>
                <a:cubicBezTo>
                  <a:pt x="7114026" y="6266107"/>
                  <a:pt x="7345514" y="6253940"/>
                  <a:pt x="7576876" y="6239042"/>
                </a:cubicBezTo>
                <a:cubicBezTo>
                  <a:pt x="7925570" y="6216574"/>
                  <a:pt x="8274011" y="6188395"/>
                  <a:pt x="8621689" y="6152145"/>
                </a:cubicBezTo>
                <a:cubicBezTo>
                  <a:pt x="8907712" y="6122847"/>
                  <a:pt x="9193011" y="6088212"/>
                  <a:pt x="9477600" y="6048239"/>
                </a:cubicBezTo>
                <a:cubicBezTo>
                  <a:pt x="9862435" y="5993865"/>
                  <a:pt x="10245452" y="5929151"/>
                  <a:pt x="10626651" y="5854082"/>
                </a:cubicBezTo>
                <a:cubicBezTo>
                  <a:pt x="11087341" y="5762962"/>
                  <a:pt x="11544088" y="5655456"/>
                  <a:pt x="11995498" y="5528088"/>
                </a:cubicBezTo>
                <a:lnTo>
                  <a:pt x="12188952" y="5471089"/>
                </a:lnTo>
                <a:lnTo>
                  <a:pt x="12188952" y="5525826"/>
                </a:lnTo>
                <a:lnTo>
                  <a:pt x="11826300" y="5631125"/>
                </a:lnTo>
                <a:cubicBezTo>
                  <a:pt x="11531885" y="5710822"/>
                  <a:pt x="11235310" y="5781708"/>
                  <a:pt x="10936448" y="5845640"/>
                </a:cubicBezTo>
                <a:cubicBezTo>
                  <a:pt x="10620168" y="5913422"/>
                  <a:pt x="10302365" y="5973419"/>
                  <a:pt x="9983034" y="6025645"/>
                </a:cubicBezTo>
                <a:cubicBezTo>
                  <a:pt x="9717606" y="6069094"/>
                  <a:pt x="9451451" y="6107739"/>
                  <a:pt x="9184585" y="6141592"/>
                </a:cubicBezTo>
                <a:cubicBezTo>
                  <a:pt x="8981951" y="6167166"/>
                  <a:pt x="8779319" y="6191249"/>
                  <a:pt x="8576053" y="6211111"/>
                </a:cubicBezTo>
                <a:cubicBezTo>
                  <a:pt x="8338462" y="6233831"/>
                  <a:pt x="8100618" y="6255306"/>
                  <a:pt x="7862392" y="6272562"/>
                </a:cubicBezTo>
                <a:cubicBezTo>
                  <a:pt x="7553105" y="6294906"/>
                  <a:pt x="7243690" y="6312784"/>
                  <a:pt x="6933768" y="6323956"/>
                </a:cubicBezTo>
                <a:cubicBezTo>
                  <a:pt x="6781221" y="6329419"/>
                  <a:pt x="6628676" y="6333267"/>
                  <a:pt x="6476130" y="6337859"/>
                </a:cubicBezTo>
                <a:cubicBezTo>
                  <a:pt x="6437585" y="6335775"/>
                  <a:pt x="6398929" y="6337400"/>
                  <a:pt x="6360703" y="6342702"/>
                </a:cubicBezTo>
                <a:lnTo>
                  <a:pt x="6055614" y="6342702"/>
                </a:lnTo>
                <a:lnTo>
                  <a:pt x="5976289" y="6338108"/>
                </a:lnTo>
                <a:cubicBezTo>
                  <a:pt x="5738826" y="6325695"/>
                  <a:pt x="5501363" y="6311916"/>
                  <a:pt x="5263770" y="6301859"/>
                </a:cubicBezTo>
                <a:cubicBezTo>
                  <a:pt x="4957027" y="6289443"/>
                  <a:pt x="4650663" y="6268963"/>
                  <a:pt x="4345190" y="6239789"/>
                </a:cubicBezTo>
                <a:cubicBezTo>
                  <a:pt x="4020648" y="6208877"/>
                  <a:pt x="3696870" y="6174242"/>
                  <a:pt x="3372201" y="6141220"/>
                </a:cubicBezTo>
                <a:cubicBezTo>
                  <a:pt x="3034653" y="6106958"/>
                  <a:pt x="2697781" y="6067319"/>
                  <a:pt x="2361582" y="6022293"/>
                </a:cubicBezTo>
                <a:cubicBezTo>
                  <a:pt x="1984196" y="5972140"/>
                  <a:pt x="1607962" y="5914414"/>
                  <a:pt x="1232869" y="5849117"/>
                </a:cubicBezTo>
                <a:cubicBezTo>
                  <a:pt x="841970" y="5780404"/>
                  <a:pt x="453644" y="5701916"/>
                  <a:pt x="68483" y="5609410"/>
                </a:cubicBezTo>
                <a:lnTo>
                  <a:pt x="0" y="5592055"/>
                </a:lnTo>
                <a:lnTo>
                  <a:pt x="0" y="5535566"/>
                </a:lnTo>
                <a:lnTo>
                  <a:pt x="72423" y="5554343"/>
                </a:lnTo>
                <a:cubicBezTo>
                  <a:pt x="247899" y="5596521"/>
                  <a:pt x="424058" y="5635781"/>
                  <a:pt x="600566" y="5672713"/>
                </a:cubicBezTo>
                <a:cubicBezTo>
                  <a:pt x="988032" y="5753527"/>
                  <a:pt x="1377788" y="5822425"/>
                  <a:pt x="1769069" y="5882881"/>
                </a:cubicBezTo>
                <a:cubicBezTo>
                  <a:pt x="2051913" y="5926457"/>
                  <a:pt x="2335141" y="5966554"/>
                  <a:pt x="2612900" y="5999823"/>
                </a:cubicBezTo>
                <a:cubicBezTo>
                  <a:pt x="2604892" y="6002430"/>
                  <a:pt x="2593962" y="5992374"/>
                  <a:pt x="2580488" y="5989892"/>
                </a:cubicBezTo>
                <a:cubicBezTo>
                  <a:pt x="2086656" y="5897940"/>
                  <a:pt x="1597284" y="5787047"/>
                  <a:pt x="1112357" y="5657195"/>
                </a:cubicBezTo>
                <a:cubicBezTo>
                  <a:pt x="880233" y="5595124"/>
                  <a:pt x="649550" y="5528646"/>
                  <a:pt x="420307" y="5457762"/>
                </a:cubicBezTo>
                <a:lnTo>
                  <a:pt x="0" y="5318845"/>
                </a:lnTo>
                <a:close/>
              </a:path>
            </a:pathLst>
          </a:custGeom>
          <a:solidFill>
            <a:srgbClr val="B39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EC5098-9DFA-4809-ADC1-F4061C9C3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3888"/>
            <a:ext cx="3508744" cy="3359889"/>
          </a:xfrm>
        </p:spPr>
        <p:txBody>
          <a:bodyPr anchor="t">
            <a:normAutofit/>
          </a:bodyPr>
          <a:lstStyle/>
          <a:p>
            <a:r>
              <a:rPr lang="ru-RU" sz="6800">
                <a:solidFill>
                  <a:srgbClr val="FFFFFF"/>
                </a:solidFill>
              </a:rPr>
              <a:t>Вывод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453C72E-61A3-465B-BC20-23887380A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651" y="1073887"/>
            <a:ext cx="6569149" cy="445504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800">
                <a:solidFill>
                  <a:srgbClr val="FFFFFF"/>
                </a:solidFill>
                <a:ea typeface="+mn-lt"/>
                <a:cs typeface="+mn-lt"/>
              </a:rPr>
              <a:t>Препараты для улучшения сна помогают при бессоннице и заболеваниях нервной системы. Часто снотворные похожи по своему действию, поэтому, если один препарат оказался неэффективен, попросите врача подобрать другое, более действенное средство.</a:t>
            </a:r>
            <a:endParaRPr lang="ru-RU" sz="18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800">
                <a:solidFill>
                  <a:srgbClr val="FFFFFF"/>
                </a:solidFill>
                <a:ea typeface="+mn-lt"/>
                <a:cs typeface="+mn-lt"/>
              </a:rPr>
              <a:t>Перед использованием седативных препаратов </a:t>
            </a:r>
            <a:r>
              <a:rPr lang="ru-RU" sz="1800" b="1">
                <a:solidFill>
                  <a:srgbClr val="FFFFFF"/>
                </a:solidFill>
                <a:ea typeface="+mn-lt"/>
                <a:cs typeface="+mn-lt"/>
              </a:rPr>
              <a:t>всегда читайте инструкцию</a:t>
            </a:r>
            <a:r>
              <a:rPr lang="ru-RU" sz="1800">
                <a:solidFill>
                  <a:srgbClr val="FFFFFF"/>
                </a:solidFill>
                <a:ea typeface="+mn-lt"/>
                <a:cs typeface="+mn-lt"/>
              </a:rPr>
              <a:t>. Особое внимание обращайте на аннотации к препаратам, содержащим не только растительные, но и другие компоненты.</a:t>
            </a:r>
            <a:endParaRPr lang="ru-RU" sz="18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800">
                <a:solidFill>
                  <a:srgbClr val="FFFFFF"/>
                </a:solidFill>
                <a:ea typeface="+mn-lt"/>
                <a:cs typeface="+mn-lt"/>
              </a:rPr>
              <a:t>Прежде чем начать курсовой приём препарата </a:t>
            </a:r>
            <a:r>
              <a:rPr lang="ru-RU" sz="1800" b="1">
                <a:solidFill>
                  <a:srgbClr val="FFFFFF"/>
                </a:solidFill>
                <a:ea typeface="+mn-lt"/>
                <a:cs typeface="+mn-lt"/>
              </a:rPr>
              <a:t>рекомендуется посоветоваться с врачом</a:t>
            </a:r>
            <a:r>
              <a:rPr lang="ru-RU" sz="1800">
                <a:solidFill>
                  <a:srgbClr val="FFFFFF"/>
                </a:solidFill>
                <a:ea typeface="+mn-lt"/>
                <a:cs typeface="+mn-lt"/>
              </a:rPr>
              <a:t>. Специалист подберёт снотворное средство и назначит правильную дозировку для максимальной эффективности.</a:t>
            </a:r>
            <a:endParaRPr lang="ru-RU" sz="18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169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381740-063A-41A4-836D-85D14980E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89ED1AA-8684-4D37-B208-8777E1A778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51">
            <a:extLst>
              <a:ext uri="{FF2B5EF4-FFF2-40B4-BE49-F238E27FC236}">
                <a16:creationId xmlns:a16="http://schemas.microsoft.com/office/drawing/2014/main" xmlns="" id="{5E0D0E5A-6E97-46A9-AF74-EAEA1E0442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19417" y="6756322"/>
            <a:ext cx="5657849" cy="101678"/>
          </a:xfrm>
          <a:custGeom>
            <a:avLst/>
            <a:gdLst>
              <a:gd name="connsiteX0" fmla="*/ 0 w 2374107"/>
              <a:gd name="connsiteY0" fmla="*/ 0 h 45719"/>
              <a:gd name="connsiteX1" fmla="*/ 2374107 w 2374107"/>
              <a:gd name="connsiteY1" fmla="*/ 0 h 45719"/>
              <a:gd name="connsiteX2" fmla="*/ 2374107 w 2374107"/>
              <a:gd name="connsiteY2" fmla="*/ 45719 h 45719"/>
              <a:gd name="connsiteX3" fmla="*/ 0 w 2374107"/>
              <a:gd name="connsiteY3" fmla="*/ 45719 h 45719"/>
              <a:gd name="connsiteX4" fmla="*/ 0 w 2374107"/>
              <a:gd name="connsiteY4" fmla="*/ 0 h 45719"/>
              <a:gd name="connsiteX0" fmla="*/ 0 w 2430067"/>
              <a:gd name="connsiteY0" fmla="*/ 0 h 64769"/>
              <a:gd name="connsiteX1" fmla="*/ 2430067 w 2430067"/>
              <a:gd name="connsiteY1" fmla="*/ 19050 h 64769"/>
              <a:gd name="connsiteX2" fmla="*/ 2430067 w 2430067"/>
              <a:gd name="connsiteY2" fmla="*/ 64769 h 64769"/>
              <a:gd name="connsiteX3" fmla="*/ 55960 w 2430067"/>
              <a:gd name="connsiteY3" fmla="*/ 64769 h 64769"/>
              <a:gd name="connsiteX4" fmla="*/ 0 w 2430067"/>
              <a:gd name="connsiteY4" fmla="*/ 0 h 64769"/>
              <a:gd name="connsiteX0" fmla="*/ 0 w 2431088"/>
              <a:gd name="connsiteY0" fmla="*/ 0 h 94534"/>
              <a:gd name="connsiteX1" fmla="*/ 2431088 w 2431088"/>
              <a:gd name="connsiteY1" fmla="*/ 48815 h 94534"/>
              <a:gd name="connsiteX2" fmla="*/ 2431088 w 2431088"/>
              <a:gd name="connsiteY2" fmla="*/ 94534 h 94534"/>
              <a:gd name="connsiteX3" fmla="*/ 56981 w 2431088"/>
              <a:gd name="connsiteY3" fmla="*/ 94534 h 94534"/>
              <a:gd name="connsiteX4" fmla="*/ 0 w 2431088"/>
              <a:gd name="connsiteY4" fmla="*/ 0 h 94534"/>
              <a:gd name="connsiteX0" fmla="*/ 0 w 2425473"/>
              <a:gd name="connsiteY0" fmla="*/ 0 h 101678"/>
              <a:gd name="connsiteX1" fmla="*/ 2425473 w 2425473"/>
              <a:gd name="connsiteY1" fmla="*/ 55959 h 101678"/>
              <a:gd name="connsiteX2" fmla="*/ 2425473 w 2425473"/>
              <a:gd name="connsiteY2" fmla="*/ 101678 h 101678"/>
              <a:gd name="connsiteX3" fmla="*/ 51366 w 2425473"/>
              <a:gd name="connsiteY3" fmla="*/ 101678 h 101678"/>
              <a:gd name="connsiteX4" fmla="*/ 0 w 2425473"/>
              <a:gd name="connsiteY4" fmla="*/ 0 h 10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473" h="101678">
                <a:moveTo>
                  <a:pt x="0" y="0"/>
                </a:moveTo>
                <a:lnTo>
                  <a:pt x="2425473" y="55959"/>
                </a:lnTo>
                <a:lnTo>
                  <a:pt x="2425473" y="101678"/>
                </a:lnTo>
                <a:lnTo>
                  <a:pt x="51366" y="1016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52">
            <a:extLst>
              <a:ext uri="{FF2B5EF4-FFF2-40B4-BE49-F238E27FC236}">
                <a16:creationId xmlns:a16="http://schemas.microsoft.com/office/drawing/2014/main" xmlns="" id="{E197A7FD-CD8D-4609-AE35-64C89063E3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8697" y="6809135"/>
            <a:ext cx="160496" cy="48864"/>
          </a:xfrm>
          <a:custGeom>
            <a:avLst/>
            <a:gdLst>
              <a:gd name="connsiteX0" fmla="*/ 0 w 91440"/>
              <a:gd name="connsiteY0" fmla="*/ 0 h 27432"/>
              <a:gd name="connsiteX1" fmla="*/ 91440 w 91440"/>
              <a:gd name="connsiteY1" fmla="*/ 0 h 27432"/>
              <a:gd name="connsiteX2" fmla="*/ 91440 w 91440"/>
              <a:gd name="connsiteY2" fmla="*/ 27432 h 27432"/>
              <a:gd name="connsiteX3" fmla="*/ 0 w 91440"/>
              <a:gd name="connsiteY3" fmla="*/ 27432 h 27432"/>
              <a:gd name="connsiteX4" fmla="*/ 0 w 91440"/>
              <a:gd name="connsiteY4" fmla="*/ 0 h 27432"/>
              <a:gd name="connsiteX0" fmla="*/ 0 w 128350"/>
              <a:gd name="connsiteY0" fmla="*/ 0 h 36957"/>
              <a:gd name="connsiteX1" fmla="*/ 128350 w 128350"/>
              <a:gd name="connsiteY1" fmla="*/ 9525 h 36957"/>
              <a:gd name="connsiteX2" fmla="*/ 128350 w 128350"/>
              <a:gd name="connsiteY2" fmla="*/ 36957 h 36957"/>
              <a:gd name="connsiteX3" fmla="*/ 36910 w 128350"/>
              <a:gd name="connsiteY3" fmla="*/ 36957 h 36957"/>
              <a:gd name="connsiteX4" fmla="*/ 0 w 128350"/>
              <a:gd name="connsiteY4" fmla="*/ 0 h 36957"/>
              <a:gd name="connsiteX0" fmla="*/ 0 w 128350"/>
              <a:gd name="connsiteY0" fmla="*/ 0 h 36957"/>
              <a:gd name="connsiteX1" fmla="*/ 83106 w 128350"/>
              <a:gd name="connsiteY1" fmla="*/ 11906 h 36957"/>
              <a:gd name="connsiteX2" fmla="*/ 128350 w 128350"/>
              <a:gd name="connsiteY2" fmla="*/ 36957 h 36957"/>
              <a:gd name="connsiteX3" fmla="*/ 36910 w 128350"/>
              <a:gd name="connsiteY3" fmla="*/ 36957 h 36957"/>
              <a:gd name="connsiteX4" fmla="*/ 0 w 128350"/>
              <a:gd name="connsiteY4" fmla="*/ 0 h 36957"/>
              <a:gd name="connsiteX0" fmla="*/ 0 w 162878"/>
              <a:gd name="connsiteY0" fmla="*/ 0 h 44101"/>
              <a:gd name="connsiteX1" fmla="*/ 117634 w 162878"/>
              <a:gd name="connsiteY1" fmla="*/ 19050 h 44101"/>
              <a:gd name="connsiteX2" fmla="*/ 162878 w 162878"/>
              <a:gd name="connsiteY2" fmla="*/ 44101 h 44101"/>
              <a:gd name="connsiteX3" fmla="*/ 71438 w 162878"/>
              <a:gd name="connsiteY3" fmla="*/ 44101 h 44101"/>
              <a:gd name="connsiteX4" fmla="*/ 0 w 162878"/>
              <a:gd name="connsiteY4" fmla="*/ 0 h 44101"/>
              <a:gd name="connsiteX0" fmla="*/ 0 w 160496"/>
              <a:gd name="connsiteY0" fmla="*/ 0 h 48864"/>
              <a:gd name="connsiteX1" fmla="*/ 115252 w 160496"/>
              <a:gd name="connsiteY1" fmla="*/ 23813 h 48864"/>
              <a:gd name="connsiteX2" fmla="*/ 160496 w 160496"/>
              <a:gd name="connsiteY2" fmla="*/ 48864 h 48864"/>
              <a:gd name="connsiteX3" fmla="*/ 69056 w 160496"/>
              <a:gd name="connsiteY3" fmla="*/ 48864 h 48864"/>
              <a:gd name="connsiteX4" fmla="*/ 0 w 160496"/>
              <a:gd name="connsiteY4" fmla="*/ 0 h 48864"/>
              <a:gd name="connsiteX0" fmla="*/ 0 w 160496"/>
              <a:gd name="connsiteY0" fmla="*/ 0 h 48864"/>
              <a:gd name="connsiteX1" fmla="*/ 115252 w 160496"/>
              <a:gd name="connsiteY1" fmla="*/ 23813 h 48864"/>
              <a:gd name="connsiteX2" fmla="*/ 160496 w 160496"/>
              <a:gd name="connsiteY2" fmla="*/ 48864 h 48864"/>
              <a:gd name="connsiteX3" fmla="*/ 61912 w 160496"/>
              <a:gd name="connsiteY3" fmla="*/ 48864 h 48864"/>
              <a:gd name="connsiteX4" fmla="*/ 0 w 160496"/>
              <a:gd name="connsiteY4" fmla="*/ 0 h 4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496" h="48864">
                <a:moveTo>
                  <a:pt x="0" y="0"/>
                </a:moveTo>
                <a:lnTo>
                  <a:pt x="115252" y="23813"/>
                </a:lnTo>
                <a:lnTo>
                  <a:pt x="160496" y="48864"/>
                </a:lnTo>
                <a:lnTo>
                  <a:pt x="61912" y="4886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Graphic 33">
            <a:extLst>
              <a:ext uri="{FF2B5EF4-FFF2-40B4-BE49-F238E27FC236}">
                <a16:creationId xmlns:a16="http://schemas.microsoft.com/office/drawing/2014/main" xmlns="" id="{4180E01B-B1F4-437C-807D-1C930718EE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18417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rgbClr val="B39E7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25381F-36BF-48AD-8F93-52C8CFA99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716" y="955309"/>
            <a:ext cx="7074568" cy="28989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>
                <a:solidFill>
                  <a:srgbClr val="FFFFFF"/>
                </a:solidFill>
              </a:rPr>
              <a:t>Спасибо за внимание!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xmlns="" id="{C0B64B74-19BE-47D9-8BB8-7081BF0E0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74206" y="411333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59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C05CBC3C-2E5A-4839-8B9B-2E5A6ADF0F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27FF362-FC97-4BF5-949B-D4ADFA26E4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rgbClr val="B39E7C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4BAB05-317E-4260-B63E-8A70B053A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43" y="286313"/>
            <a:ext cx="4677708" cy="2801945"/>
          </a:xfrm>
        </p:spPr>
        <p:txBody>
          <a:bodyPr anchor="t">
            <a:normAutofit/>
          </a:bodyPr>
          <a:lstStyle/>
          <a:p>
            <a:r>
              <a:rPr lang="ru-RU" sz="6600" dirty="0">
                <a:solidFill>
                  <a:schemeClr val="bg1"/>
                </a:solidFill>
              </a:rPr>
              <a:t>Снотворные средства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3A4E59-3BDB-4658-98DE-7D1BEAE31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882315"/>
            <a:ext cx="5254754" cy="52946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Снотворные средства -- лекарственные вещества, вызывающие у человека состояние, близкое к естественному сну</a:t>
            </a:r>
          </a:p>
          <a:p>
            <a:r>
              <a:rPr lang="ru-RU" dirty="0">
                <a:ea typeface="+mn-lt"/>
                <a:cs typeface="+mn-lt"/>
              </a:rPr>
              <a:t>.Применяют при бессоннице для облегчения засыпания и обеспечения нормальной продолжительности сна.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046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247B6BBF-09F2-4A29-AE4E-3771E2924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38B12D-2086-4272-AE8B-206B5320D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endParaRPr lang="ru-RU" sz="2900"/>
          </a:p>
          <a:p>
            <a:pPr algn="ctr">
              <a:lnSpc>
                <a:spcPct val="90000"/>
              </a:lnSpc>
            </a:pPr>
            <a:r>
              <a:rPr lang="ru-RU" sz="2900" b="1"/>
              <a:t>Популярные препараты для улучшения сна без рецепта</a:t>
            </a:r>
            <a:endParaRPr lang="ru-RU" sz="2900"/>
          </a:p>
          <a:p>
            <a:pPr algn="ctr">
              <a:lnSpc>
                <a:spcPct val="90000"/>
              </a:lnSpc>
            </a:pPr>
            <a:endParaRPr lang="ru-RU" sz="2900"/>
          </a:p>
        </p:txBody>
      </p:sp>
      <p:sp>
        <p:nvSpPr>
          <p:cNvPr id="21" name="Rectangle 22">
            <a:extLst>
              <a:ext uri="{FF2B5EF4-FFF2-40B4-BE49-F238E27FC236}">
                <a16:creationId xmlns:a16="http://schemas.microsoft.com/office/drawing/2014/main" xmlns="" id="{535742DD-1B16-4E9D-B715-0D74B4574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B39E7C"/>
          </a:solidFill>
          <a:ln w="34925">
            <a:solidFill>
              <a:srgbClr val="B39E7C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Объект 2">
            <a:extLst>
              <a:ext uri="{FF2B5EF4-FFF2-40B4-BE49-F238E27FC236}">
                <a16:creationId xmlns:a16="http://schemas.microsoft.com/office/drawing/2014/main" xmlns="" id="{3821BF4C-9F29-4C4B-B571-1ABDA3B789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1930163"/>
              </p:ext>
            </p:extLst>
          </p:nvPr>
        </p:nvGraphicFramePr>
        <p:xfrm>
          <a:off x="632647" y="2805098"/>
          <a:ext cx="10915869" cy="347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0234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3DAA0EF-336D-4CDC-A9A2-8460363E27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FD079A19-B31E-4129-A464-7547FF05AE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090556" cy="6858000"/>
          </a:xfrm>
          <a:custGeom>
            <a:avLst/>
            <a:gdLst>
              <a:gd name="connsiteX0" fmla="*/ 0 w 4090556"/>
              <a:gd name="connsiteY0" fmla="*/ 0 h 6858000"/>
              <a:gd name="connsiteX1" fmla="*/ 4077555 w 4090556"/>
              <a:gd name="connsiteY1" fmla="*/ 0 h 6858000"/>
              <a:gd name="connsiteX2" fmla="*/ 4077574 w 4090556"/>
              <a:gd name="connsiteY2" fmla="*/ 720 h 6858000"/>
              <a:gd name="connsiteX3" fmla="*/ 4075790 w 4090556"/>
              <a:gd name="connsiteY3" fmla="*/ 575485 h 6858000"/>
              <a:gd name="connsiteX4" fmla="*/ 4076555 w 4090556"/>
              <a:gd name="connsiteY4" fmla="*/ 932245 h 6858000"/>
              <a:gd name="connsiteX5" fmla="*/ 4076555 w 4090556"/>
              <a:gd name="connsiteY5" fmla="*/ 1286711 h 6858000"/>
              <a:gd name="connsiteX6" fmla="*/ 4082288 w 4090556"/>
              <a:gd name="connsiteY6" fmla="*/ 1595180 h 6858000"/>
              <a:gd name="connsiteX7" fmla="*/ 4078211 w 4090556"/>
              <a:gd name="connsiteY7" fmla="*/ 2133123 h 6858000"/>
              <a:gd name="connsiteX8" fmla="*/ 4071968 w 4090556"/>
              <a:gd name="connsiteY8" fmla="*/ 2946025 h 6858000"/>
              <a:gd name="connsiteX9" fmla="*/ 4068401 w 4090556"/>
              <a:gd name="connsiteY9" fmla="*/ 3502061 h 6858000"/>
              <a:gd name="connsiteX10" fmla="*/ 4087513 w 4090556"/>
              <a:gd name="connsiteY10" fmla="*/ 4076061 h 6858000"/>
              <a:gd name="connsiteX11" fmla="*/ 4076938 w 4090556"/>
              <a:gd name="connsiteY11" fmla="*/ 4442632 h 6858000"/>
              <a:gd name="connsiteX12" fmla="*/ 4071459 w 4090556"/>
              <a:gd name="connsiteY12" fmla="*/ 4827550 h 6858000"/>
              <a:gd name="connsiteX13" fmla="*/ 4071459 w 4090556"/>
              <a:gd name="connsiteY13" fmla="*/ 5019945 h 6858000"/>
              <a:gd name="connsiteX14" fmla="*/ 4084200 w 4090556"/>
              <a:gd name="connsiteY14" fmla="*/ 5490104 h 6858000"/>
              <a:gd name="connsiteX15" fmla="*/ 4077446 w 4090556"/>
              <a:gd name="connsiteY15" fmla="*/ 5844569 h 6858000"/>
              <a:gd name="connsiteX16" fmla="*/ 4082544 w 4090556"/>
              <a:gd name="connsiteY16" fmla="*/ 6260195 h 6858000"/>
              <a:gd name="connsiteX17" fmla="*/ 4086110 w 4090556"/>
              <a:gd name="connsiteY17" fmla="*/ 6706145 h 6858000"/>
              <a:gd name="connsiteX18" fmla="*/ 4086135 w 4090556"/>
              <a:gd name="connsiteY18" fmla="*/ 6794562 h 6858000"/>
              <a:gd name="connsiteX19" fmla="*/ 4080334 w 4090556"/>
              <a:gd name="connsiteY19" fmla="*/ 6858000 h 6858000"/>
              <a:gd name="connsiteX20" fmla="*/ 0 w 4090556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90556" h="6858000">
                <a:moveTo>
                  <a:pt x="0" y="0"/>
                </a:moveTo>
                <a:lnTo>
                  <a:pt x="4077555" y="0"/>
                </a:lnTo>
                <a:lnTo>
                  <a:pt x="4077574" y="720"/>
                </a:lnTo>
                <a:cubicBezTo>
                  <a:pt x="4079358" y="192351"/>
                  <a:pt x="4064960" y="384364"/>
                  <a:pt x="4075790" y="575485"/>
                </a:cubicBezTo>
                <a:cubicBezTo>
                  <a:pt x="4082544" y="694108"/>
                  <a:pt x="4081269" y="814132"/>
                  <a:pt x="4076555" y="932245"/>
                </a:cubicBezTo>
                <a:cubicBezTo>
                  <a:pt x="4071840" y="1050357"/>
                  <a:pt x="4065470" y="1168597"/>
                  <a:pt x="4076555" y="1286711"/>
                </a:cubicBezTo>
                <a:cubicBezTo>
                  <a:pt x="4084710" y="1389317"/>
                  <a:pt x="4086621" y="1492332"/>
                  <a:pt x="4082288" y="1595180"/>
                </a:cubicBezTo>
                <a:cubicBezTo>
                  <a:pt x="4077319" y="1774452"/>
                  <a:pt x="4067637" y="1953851"/>
                  <a:pt x="4078211" y="2133123"/>
                </a:cubicBezTo>
                <a:cubicBezTo>
                  <a:pt x="4094393" y="2404260"/>
                  <a:pt x="4084710" y="2675143"/>
                  <a:pt x="4071968" y="2946025"/>
                </a:cubicBezTo>
                <a:cubicBezTo>
                  <a:pt x="4063049" y="3131413"/>
                  <a:pt x="4055659" y="3316673"/>
                  <a:pt x="4068401" y="3502061"/>
                </a:cubicBezTo>
                <a:cubicBezTo>
                  <a:pt x="4081396" y="3693182"/>
                  <a:pt x="4097323" y="3884176"/>
                  <a:pt x="4087513" y="4076061"/>
                </a:cubicBezTo>
                <a:cubicBezTo>
                  <a:pt x="4081142" y="4198251"/>
                  <a:pt x="4069037" y="4320315"/>
                  <a:pt x="4076938" y="4442632"/>
                </a:cubicBezTo>
                <a:cubicBezTo>
                  <a:pt x="4083270" y="4570925"/>
                  <a:pt x="4081435" y="4699486"/>
                  <a:pt x="4071459" y="4827550"/>
                </a:cubicBezTo>
                <a:cubicBezTo>
                  <a:pt x="4065725" y="4891550"/>
                  <a:pt x="4065725" y="4955945"/>
                  <a:pt x="4071459" y="5019945"/>
                </a:cubicBezTo>
                <a:cubicBezTo>
                  <a:pt x="4087742" y="5176105"/>
                  <a:pt x="4091997" y="5333296"/>
                  <a:pt x="4084200" y="5490104"/>
                </a:cubicBezTo>
                <a:cubicBezTo>
                  <a:pt x="4079740" y="5608217"/>
                  <a:pt x="4071968" y="5726202"/>
                  <a:pt x="4077446" y="5844569"/>
                </a:cubicBezTo>
                <a:cubicBezTo>
                  <a:pt x="4083944" y="5983069"/>
                  <a:pt x="4088914" y="6121696"/>
                  <a:pt x="4082544" y="6260195"/>
                </a:cubicBezTo>
                <a:cubicBezTo>
                  <a:pt x="4075841" y="6408803"/>
                  <a:pt x="4077026" y="6557662"/>
                  <a:pt x="4086110" y="6706145"/>
                </a:cubicBezTo>
                <a:cubicBezTo>
                  <a:pt x="4087467" y="6735616"/>
                  <a:pt x="4087474" y="6765120"/>
                  <a:pt x="4086135" y="6794562"/>
                </a:cubicBezTo>
                <a:lnTo>
                  <a:pt x="408033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39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3EA247-61B9-4F55-B40F-E750689B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640823"/>
            <a:ext cx="3103194" cy="5583148"/>
          </a:xfrm>
        </p:spPr>
        <p:txBody>
          <a:bodyPr anchor="ctr">
            <a:normAutofit/>
          </a:bodyPr>
          <a:lstStyle/>
          <a:p>
            <a:r>
              <a:rPr lang="ru-RU" b="1">
                <a:solidFill>
                  <a:schemeClr val="bg1"/>
                </a:solidFill>
              </a:rPr>
              <a:t>Ново-Пассит</a:t>
            </a:r>
            <a:endParaRPr lang="ru-RU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319E5225-A614-435F-93C2-A1D236D686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524379"/>
              </p:ext>
            </p:extLst>
          </p:nvPr>
        </p:nvGraphicFramePr>
        <p:xfrm>
          <a:off x="4747036" y="137127"/>
          <a:ext cx="7369766" cy="6717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3707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E442304-DDBD-4F7B-8017-36BCC863F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5AC17C-1C9B-4189-AA0F-9D5FF46FC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100" b="1"/>
              <a:t>Афобазол</a:t>
            </a:r>
            <a:endParaRPr lang="ru-RU" sz="5100"/>
          </a:p>
          <a:p>
            <a:endParaRPr lang="ru-RU" sz="5100"/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xmlns="" id="{535742DD-1B16-4E9D-B715-0D74B4574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14992" y="1557877"/>
            <a:ext cx="18288" cy="3749040"/>
          </a:xfrm>
          <a:custGeom>
            <a:avLst/>
            <a:gdLst>
              <a:gd name="connsiteX0" fmla="*/ 0 w 18288"/>
              <a:gd name="connsiteY0" fmla="*/ 0 h 3749040"/>
              <a:gd name="connsiteX1" fmla="*/ 18288 w 18288"/>
              <a:gd name="connsiteY1" fmla="*/ 0 h 3749040"/>
              <a:gd name="connsiteX2" fmla="*/ 18288 w 18288"/>
              <a:gd name="connsiteY2" fmla="*/ 662330 h 3749040"/>
              <a:gd name="connsiteX3" fmla="*/ 18288 w 18288"/>
              <a:gd name="connsiteY3" fmla="*/ 1174699 h 3749040"/>
              <a:gd name="connsiteX4" fmla="*/ 18288 w 18288"/>
              <a:gd name="connsiteY4" fmla="*/ 1724558 h 3749040"/>
              <a:gd name="connsiteX5" fmla="*/ 18288 w 18288"/>
              <a:gd name="connsiteY5" fmla="*/ 2424379 h 3749040"/>
              <a:gd name="connsiteX6" fmla="*/ 18288 w 18288"/>
              <a:gd name="connsiteY6" fmla="*/ 3049219 h 3749040"/>
              <a:gd name="connsiteX7" fmla="*/ 18288 w 18288"/>
              <a:gd name="connsiteY7" fmla="*/ 3749040 h 3749040"/>
              <a:gd name="connsiteX8" fmla="*/ 0 w 18288"/>
              <a:gd name="connsiteY8" fmla="*/ 3749040 h 3749040"/>
              <a:gd name="connsiteX9" fmla="*/ 0 w 18288"/>
              <a:gd name="connsiteY9" fmla="*/ 3236671 h 3749040"/>
              <a:gd name="connsiteX10" fmla="*/ 0 w 18288"/>
              <a:gd name="connsiteY10" fmla="*/ 2536850 h 3749040"/>
              <a:gd name="connsiteX11" fmla="*/ 0 w 18288"/>
              <a:gd name="connsiteY11" fmla="*/ 1874520 h 3749040"/>
              <a:gd name="connsiteX12" fmla="*/ 0 w 18288"/>
              <a:gd name="connsiteY12" fmla="*/ 1362151 h 3749040"/>
              <a:gd name="connsiteX13" fmla="*/ 0 w 18288"/>
              <a:gd name="connsiteY13" fmla="*/ 774802 h 3749040"/>
              <a:gd name="connsiteX14" fmla="*/ 0 w 18288"/>
              <a:gd name="connsiteY14" fmla="*/ 0 h 37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88" h="3749040" fill="none" extrusionOk="0">
                <a:moveTo>
                  <a:pt x="0" y="0"/>
                </a:moveTo>
                <a:cubicBezTo>
                  <a:pt x="8690" y="407"/>
                  <a:pt x="14141" y="154"/>
                  <a:pt x="18288" y="0"/>
                </a:cubicBezTo>
                <a:cubicBezTo>
                  <a:pt x="34838" y="143586"/>
                  <a:pt x="-11860" y="333097"/>
                  <a:pt x="18288" y="662330"/>
                </a:cubicBezTo>
                <a:cubicBezTo>
                  <a:pt x="48436" y="991563"/>
                  <a:pt x="32813" y="1046681"/>
                  <a:pt x="18288" y="1174699"/>
                </a:cubicBezTo>
                <a:cubicBezTo>
                  <a:pt x="3763" y="1302717"/>
                  <a:pt x="40974" y="1467838"/>
                  <a:pt x="18288" y="1724558"/>
                </a:cubicBezTo>
                <a:cubicBezTo>
                  <a:pt x="-4398" y="1981278"/>
                  <a:pt x="36650" y="2215729"/>
                  <a:pt x="18288" y="2424379"/>
                </a:cubicBezTo>
                <a:cubicBezTo>
                  <a:pt x="-74" y="2633029"/>
                  <a:pt x="-9881" y="2874703"/>
                  <a:pt x="18288" y="3049219"/>
                </a:cubicBezTo>
                <a:cubicBezTo>
                  <a:pt x="46457" y="3223735"/>
                  <a:pt x="4078" y="3453850"/>
                  <a:pt x="18288" y="3749040"/>
                </a:cubicBezTo>
                <a:cubicBezTo>
                  <a:pt x="14465" y="3749751"/>
                  <a:pt x="7675" y="3748271"/>
                  <a:pt x="0" y="3749040"/>
                </a:cubicBezTo>
                <a:cubicBezTo>
                  <a:pt x="19669" y="3507959"/>
                  <a:pt x="-9883" y="3339386"/>
                  <a:pt x="0" y="3236671"/>
                </a:cubicBezTo>
                <a:cubicBezTo>
                  <a:pt x="9883" y="3133956"/>
                  <a:pt x="26871" y="2857214"/>
                  <a:pt x="0" y="2536850"/>
                </a:cubicBezTo>
                <a:cubicBezTo>
                  <a:pt x="-26871" y="2216486"/>
                  <a:pt x="4790" y="2156616"/>
                  <a:pt x="0" y="1874520"/>
                </a:cubicBezTo>
                <a:cubicBezTo>
                  <a:pt x="-4790" y="1592424"/>
                  <a:pt x="-3117" y="1558688"/>
                  <a:pt x="0" y="1362151"/>
                </a:cubicBezTo>
                <a:cubicBezTo>
                  <a:pt x="3117" y="1165614"/>
                  <a:pt x="16802" y="1045125"/>
                  <a:pt x="0" y="774802"/>
                </a:cubicBezTo>
                <a:cubicBezTo>
                  <a:pt x="-16802" y="504479"/>
                  <a:pt x="-29640" y="377701"/>
                  <a:pt x="0" y="0"/>
                </a:cubicBezTo>
                <a:close/>
              </a:path>
              <a:path w="18288" h="374904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3352" y="227288"/>
                  <a:pt x="30894" y="278824"/>
                  <a:pt x="18288" y="512369"/>
                </a:cubicBezTo>
                <a:cubicBezTo>
                  <a:pt x="5682" y="745914"/>
                  <a:pt x="53060" y="998220"/>
                  <a:pt x="18288" y="1212190"/>
                </a:cubicBezTo>
                <a:cubicBezTo>
                  <a:pt x="-16484" y="1426160"/>
                  <a:pt x="35474" y="1585099"/>
                  <a:pt x="18288" y="1837030"/>
                </a:cubicBezTo>
                <a:cubicBezTo>
                  <a:pt x="1102" y="2088961"/>
                  <a:pt x="16704" y="2251948"/>
                  <a:pt x="18288" y="2386889"/>
                </a:cubicBezTo>
                <a:cubicBezTo>
                  <a:pt x="19872" y="2521830"/>
                  <a:pt x="5902" y="2679005"/>
                  <a:pt x="18288" y="2936748"/>
                </a:cubicBezTo>
                <a:cubicBezTo>
                  <a:pt x="30674" y="3194491"/>
                  <a:pt x="13809" y="3416052"/>
                  <a:pt x="18288" y="3749040"/>
                </a:cubicBezTo>
                <a:cubicBezTo>
                  <a:pt x="9729" y="3749861"/>
                  <a:pt x="3965" y="3749683"/>
                  <a:pt x="0" y="3749040"/>
                </a:cubicBezTo>
                <a:cubicBezTo>
                  <a:pt x="-10152" y="3632102"/>
                  <a:pt x="-5013" y="3340136"/>
                  <a:pt x="0" y="3236671"/>
                </a:cubicBezTo>
                <a:cubicBezTo>
                  <a:pt x="5013" y="3133206"/>
                  <a:pt x="-27249" y="2814766"/>
                  <a:pt x="0" y="2649322"/>
                </a:cubicBezTo>
                <a:cubicBezTo>
                  <a:pt x="27249" y="2483878"/>
                  <a:pt x="8506" y="2308131"/>
                  <a:pt x="0" y="2061972"/>
                </a:cubicBezTo>
                <a:cubicBezTo>
                  <a:pt x="-8506" y="1815813"/>
                  <a:pt x="-14267" y="1574470"/>
                  <a:pt x="0" y="1399642"/>
                </a:cubicBezTo>
                <a:cubicBezTo>
                  <a:pt x="14267" y="1224814"/>
                  <a:pt x="-24839" y="1011862"/>
                  <a:pt x="0" y="812292"/>
                </a:cubicBezTo>
                <a:cubicBezTo>
                  <a:pt x="24839" y="612722"/>
                  <a:pt x="20220" y="372179"/>
                  <a:pt x="0" y="0"/>
                </a:cubicBezTo>
                <a:close/>
              </a:path>
            </a:pathLst>
          </a:custGeom>
          <a:solidFill>
            <a:srgbClr val="B39E7C"/>
          </a:solidFill>
          <a:ln w="34925">
            <a:solidFill>
              <a:srgbClr val="B39E7C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844863D5-4106-43A2-9BE6-C3E6544B8C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9873206"/>
              </p:ext>
            </p:extLst>
          </p:nvPr>
        </p:nvGraphicFramePr>
        <p:xfrm>
          <a:off x="4648018" y="640822"/>
          <a:ext cx="6900512" cy="5988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7576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A2E39B7-17D8-4009-A8BA-9E8D8EC1B4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xmlns="" id="{967EEEC4-6120-428D-8FB5-916920AECC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18417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rgbClr val="B39E7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828770-D9FF-4F35-8832-119D3941D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1420591"/>
            <a:ext cx="6809014" cy="1102860"/>
          </a:xfrm>
        </p:spPr>
        <p:txBody>
          <a:bodyPr anchor="b">
            <a:normAutofit/>
          </a:bodyPr>
          <a:lstStyle/>
          <a:p>
            <a:r>
              <a:rPr lang="ru-RU" sz="6600" b="1">
                <a:solidFill>
                  <a:srgbClr val="FFFFFF"/>
                </a:solidFill>
              </a:rPr>
              <a:t>Персен</a:t>
            </a:r>
            <a:endParaRPr lang="ru-RU" sz="6600">
              <a:solidFill>
                <a:srgbClr val="FFFFFF"/>
              </a:solidFill>
            </a:endParaRPr>
          </a:p>
          <a:p>
            <a:endParaRPr lang="ru-RU" sz="66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B63429E-C644-499E-8719-B9CA5617E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300" y="2087202"/>
            <a:ext cx="7932640" cy="397237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Средство содержит растительные компоненты, среди которых валериана, мелисса и мята — травы седативного действия.</a:t>
            </a:r>
            <a:endParaRPr lang="ru-RU" sz="18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800" dirty="0" err="1">
                <a:solidFill>
                  <a:srgbClr val="FFFFFF"/>
                </a:solidFill>
                <a:ea typeface="+mn-lt"/>
                <a:cs typeface="+mn-lt"/>
              </a:rPr>
              <a:t>Персен</a:t>
            </a: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 безвреден и хорошо переносится даже при длительном приёме. 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 способствует естественному засыпанию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При хронической бессоннице препарат может не оказывать нужного эффекта. Например, его может не наблюдаться при нарушениях сна, вызванных депрессией либо неврологическими заболеваниями.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FFFFFF"/>
                </a:solidFill>
                <a:ea typeface="+mn-lt"/>
                <a:cs typeface="+mn-lt"/>
              </a:rPr>
              <a:t>В аннотации к препарату сказано, что его не рекомендуется принимать при гипотензии и заболеваниях желчного пузыря. Вдобавок средство не следует использовать беременным и кормящим женщинам, а также детям до 12 лет.</a:t>
            </a:r>
            <a:endParaRPr lang="ru-RU" sz="1800" dirty="0">
              <a:solidFill>
                <a:srgbClr val="FFFFFF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14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ru-RU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5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3DAA0EF-336D-4CDC-A9A2-8460363E27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FD079A19-B31E-4129-A464-7547FF05AE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090556" cy="6858000"/>
          </a:xfrm>
          <a:custGeom>
            <a:avLst/>
            <a:gdLst>
              <a:gd name="connsiteX0" fmla="*/ 0 w 4090556"/>
              <a:gd name="connsiteY0" fmla="*/ 0 h 6858000"/>
              <a:gd name="connsiteX1" fmla="*/ 4077555 w 4090556"/>
              <a:gd name="connsiteY1" fmla="*/ 0 h 6858000"/>
              <a:gd name="connsiteX2" fmla="*/ 4077574 w 4090556"/>
              <a:gd name="connsiteY2" fmla="*/ 720 h 6858000"/>
              <a:gd name="connsiteX3" fmla="*/ 4075790 w 4090556"/>
              <a:gd name="connsiteY3" fmla="*/ 575485 h 6858000"/>
              <a:gd name="connsiteX4" fmla="*/ 4076555 w 4090556"/>
              <a:gd name="connsiteY4" fmla="*/ 932245 h 6858000"/>
              <a:gd name="connsiteX5" fmla="*/ 4076555 w 4090556"/>
              <a:gd name="connsiteY5" fmla="*/ 1286711 h 6858000"/>
              <a:gd name="connsiteX6" fmla="*/ 4082288 w 4090556"/>
              <a:gd name="connsiteY6" fmla="*/ 1595180 h 6858000"/>
              <a:gd name="connsiteX7" fmla="*/ 4078211 w 4090556"/>
              <a:gd name="connsiteY7" fmla="*/ 2133123 h 6858000"/>
              <a:gd name="connsiteX8" fmla="*/ 4071968 w 4090556"/>
              <a:gd name="connsiteY8" fmla="*/ 2946025 h 6858000"/>
              <a:gd name="connsiteX9" fmla="*/ 4068401 w 4090556"/>
              <a:gd name="connsiteY9" fmla="*/ 3502061 h 6858000"/>
              <a:gd name="connsiteX10" fmla="*/ 4087513 w 4090556"/>
              <a:gd name="connsiteY10" fmla="*/ 4076061 h 6858000"/>
              <a:gd name="connsiteX11" fmla="*/ 4076938 w 4090556"/>
              <a:gd name="connsiteY11" fmla="*/ 4442632 h 6858000"/>
              <a:gd name="connsiteX12" fmla="*/ 4071459 w 4090556"/>
              <a:gd name="connsiteY12" fmla="*/ 4827550 h 6858000"/>
              <a:gd name="connsiteX13" fmla="*/ 4071459 w 4090556"/>
              <a:gd name="connsiteY13" fmla="*/ 5019945 h 6858000"/>
              <a:gd name="connsiteX14" fmla="*/ 4084200 w 4090556"/>
              <a:gd name="connsiteY14" fmla="*/ 5490104 h 6858000"/>
              <a:gd name="connsiteX15" fmla="*/ 4077446 w 4090556"/>
              <a:gd name="connsiteY15" fmla="*/ 5844569 h 6858000"/>
              <a:gd name="connsiteX16" fmla="*/ 4082544 w 4090556"/>
              <a:gd name="connsiteY16" fmla="*/ 6260195 h 6858000"/>
              <a:gd name="connsiteX17" fmla="*/ 4086110 w 4090556"/>
              <a:gd name="connsiteY17" fmla="*/ 6706145 h 6858000"/>
              <a:gd name="connsiteX18" fmla="*/ 4086135 w 4090556"/>
              <a:gd name="connsiteY18" fmla="*/ 6794562 h 6858000"/>
              <a:gd name="connsiteX19" fmla="*/ 4080334 w 4090556"/>
              <a:gd name="connsiteY19" fmla="*/ 6858000 h 6858000"/>
              <a:gd name="connsiteX20" fmla="*/ 0 w 4090556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90556" h="6858000">
                <a:moveTo>
                  <a:pt x="0" y="0"/>
                </a:moveTo>
                <a:lnTo>
                  <a:pt x="4077555" y="0"/>
                </a:lnTo>
                <a:lnTo>
                  <a:pt x="4077574" y="720"/>
                </a:lnTo>
                <a:cubicBezTo>
                  <a:pt x="4079358" y="192351"/>
                  <a:pt x="4064960" y="384364"/>
                  <a:pt x="4075790" y="575485"/>
                </a:cubicBezTo>
                <a:cubicBezTo>
                  <a:pt x="4082544" y="694108"/>
                  <a:pt x="4081269" y="814132"/>
                  <a:pt x="4076555" y="932245"/>
                </a:cubicBezTo>
                <a:cubicBezTo>
                  <a:pt x="4071840" y="1050357"/>
                  <a:pt x="4065470" y="1168597"/>
                  <a:pt x="4076555" y="1286711"/>
                </a:cubicBezTo>
                <a:cubicBezTo>
                  <a:pt x="4084710" y="1389317"/>
                  <a:pt x="4086621" y="1492332"/>
                  <a:pt x="4082288" y="1595180"/>
                </a:cubicBezTo>
                <a:cubicBezTo>
                  <a:pt x="4077319" y="1774452"/>
                  <a:pt x="4067637" y="1953851"/>
                  <a:pt x="4078211" y="2133123"/>
                </a:cubicBezTo>
                <a:cubicBezTo>
                  <a:pt x="4094393" y="2404260"/>
                  <a:pt x="4084710" y="2675143"/>
                  <a:pt x="4071968" y="2946025"/>
                </a:cubicBezTo>
                <a:cubicBezTo>
                  <a:pt x="4063049" y="3131413"/>
                  <a:pt x="4055659" y="3316673"/>
                  <a:pt x="4068401" y="3502061"/>
                </a:cubicBezTo>
                <a:cubicBezTo>
                  <a:pt x="4081396" y="3693182"/>
                  <a:pt x="4097323" y="3884176"/>
                  <a:pt x="4087513" y="4076061"/>
                </a:cubicBezTo>
                <a:cubicBezTo>
                  <a:pt x="4081142" y="4198251"/>
                  <a:pt x="4069037" y="4320315"/>
                  <a:pt x="4076938" y="4442632"/>
                </a:cubicBezTo>
                <a:cubicBezTo>
                  <a:pt x="4083270" y="4570925"/>
                  <a:pt x="4081435" y="4699486"/>
                  <a:pt x="4071459" y="4827550"/>
                </a:cubicBezTo>
                <a:cubicBezTo>
                  <a:pt x="4065725" y="4891550"/>
                  <a:pt x="4065725" y="4955945"/>
                  <a:pt x="4071459" y="5019945"/>
                </a:cubicBezTo>
                <a:cubicBezTo>
                  <a:pt x="4087742" y="5176105"/>
                  <a:pt x="4091997" y="5333296"/>
                  <a:pt x="4084200" y="5490104"/>
                </a:cubicBezTo>
                <a:cubicBezTo>
                  <a:pt x="4079740" y="5608217"/>
                  <a:pt x="4071968" y="5726202"/>
                  <a:pt x="4077446" y="5844569"/>
                </a:cubicBezTo>
                <a:cubicBezTo>
                  <a:pt x="4083944" y="5983069"/>
                  <a:pt x="4088914" y="6121696"/>
                  <a:pt x="4082544" y="6260195"/>
                </a:cubicBezTo>
                <a:cubicBezTo>
                  <a:pt x="4075841" y="6408803"/>
                  <a:pt x="4077026" y="6557662"/>
                  <a:pt x="4086110" y="6706145"/>
                </a:cubicBezTo>
                <a:cubicBezTo>
                  <a:pt x="4087467" y="6735616"/>
                  <a:pt x="4087474" y="6765120"/>
                  <a:pt x="4086135" y="6794562"/>
                </a:cubicBezTo>
                <a:lnTo>
                  <a:pt x="408033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39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560FD3-AAFC-4052-82A1-012548B0C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640823"/>
            <a:ext cx="3103194" cy="5583148"/>
          </a:xfrm>
        </p:spPr>
        <p:txBody>
          <a:bodyPr anchor="ctr">
            <a:normAutofit/>
          </a:bodyPr>
          <a:lstStyle/>
          <a:p>
            <a:r>
              <a:rPr lang="ru-RU" sz="4100" b="1">
                <a:solidFill>
                  <a:schemeClr val="bg1"/>
                </a:solidFill>
              </a:rPr>
              <a:t>Пустырник Форте</a:t>
            </a:r>
            <a:endParaRPr lang="ru-RU" sz="4100">
              <a:solidFill>
                <a:schemeClr val="bg1"/>
              </a:solidFill>
            </a:endParaRPr>
          </a:p>
          <a:p>
            <a:endParaRPr lang="ru-RU" sz="4100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AE7300DA-AEBC-47A1-B8CA-88DBB2C545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6682369"/>
              </p:ext>
            </p:extLst>
          </p:nvPr>
        </p:nvGraphicFramePr>
        <p:xfrm>
          <a:off x="4079747" y="640822"/>
          <a:ext cx="7468783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9238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C61293E-6EBE-43EF-A52C-9BEBFD767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4A554C-6CC9-4EAC-ACD6-35395B72A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279" y="600404"/>
            <a:ext cx="6894576" cy="1783080"/>
          </a:xfrm>
        </p:spPr>
        <p:txBody>
          <a:bodyPr anchor="b">
            <a:normAutofit/>
          </a:bodyPr>
          <a:lstStyle/>
          <a:p>
            <a:r>
              <a:rPr lang="ru-RU" sz="7200" b="1"/>
              <a:t>Сонилюкс</a:t>
            </a:r>
            <a:endParaRPr lang="ru-RU" sz="7200"/>
          </a:p>
          <a:p>
            <a:endParaRPr lang="ru-RU" sz="720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4296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B39E7C"/>
          </a:solidFill>
          <a:ln w="38100" cap="rnd">
            <a:solidFill>
              <a:srgbClr val="B39E7C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E1F861C-99D4-4ABD-8889-3E81384D7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200">
                <a:ea typeface="+mn-lt"/>
                <a:cs typeface="+mn-lt"/>
              </a:rPr>
              <a:t>Растительный препарат с чайными листьями Габа </a:t>
            </a:r>
            <a:r>
              <a:rPr lang="ru-RU" sz="2200" err="1">
                <a:ea typeface="+mn-lt"/>
                <a:cs typeface="+mn-lt"/>
              </a:rPr>
              <a:t>Алишань</a:t>
            </a:r>
            <a:r>
              <a:rPr lang="ru-RU" sz="2200">
                <a:ea typeface="+mn-lt"/>
                <a:cs typeface="+mn-lt"/>
              </a:rPr>
              <a:t>, содержащими </a:t>
            </a:r>
            <a:r>
              <a:rPr lang="ru-RU" sz="2200" b="1">
                <a:ea typeface="+mn-lt"/>
                <a:cs typeface="+mn-lt"/>
              </a:rPr>
              <a:t>гамма-аминомасляную кислоту</a:t>
            </a:r>
            <a:r>
              <a:rPr lang="ru-RU" sz="2200">
                <a:ea typeface="+mn-lt"/>
                <a:cs typeface="+mn-lt"/>
              </a:rPr>
              <a:t> – родственное организму вещество для быстрого засыпания.</a:t>
            </a:r>
            <a:endParaRPr lang="ru-RU" sz="2200"/>
          </a:p>
          <a:p>
            <a:pPr>
              <a:lnSpc>
                <a:spcPct val="100000"/>
              </a:lnSpc>
            </a:pPr>
            <a:r>
              <a:rPr lang="ru-RU" sz="2200">
                <a:ea typeface="+mn-lt"/>
                <a:cs typeface="+mn-lt"/>
              </a:rPr>
              <a:t>Препарат для улучшения сна помогает запоминать информацию и нормализует кровообращение в головном мозге. Кроме того, он полезен при нарушениях работы ЦНС, хроническом стрессе и тревожности.</a:t>
            </a:r>
            <a:endParaRPr lang="ru-RU" sz="2200"/>
          </a:p>
          <a:p>
            <a:pPr>
              <a:lnSpc>
                <a:spcPct val="100000"/>
              </a:lnSpc>
            </a:pPr>
            <a:endParaRPr lang="ru-RU" sz="2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347DC57-41CE-4BDB-9A11-99C36DE8A4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56" r="30476" b="-6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314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4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7E01BB-E38F-40EB-B919-B26EA539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6600" b="1"/>
              <a:t>Нотта</a:t>
            </a:r>
            <a:endParaRPr lang="ru-RU" sz="6600"/>
          </a:p>
          <a:p>
            <a:endParaRPr lang="ru-RU" sz="6600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39E7C"/>
          </a:solidFill>
          <a:ln w="38100" cap="rnd">
            <a:solidFill>
              <a:srgbClr val="B39E7C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4551937-CD7E-4DDD-8027-1C22B8289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282" y="1361814"/>
            <a:ext cx="4243589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dirty="0">
                <a:ea typeface="+mn-lt"/>
                <a:cs typeface="+mn-lt"/>
              </a:rPr>
              <a:t>Препарат с растительными компонентами. </a:t>
            </a:r>
            <a:endParaRPr lang="ru-RU"/>
          </a:p>
          <a:p>
            <a:pPr>
              <a:lnSpc>
                <a:spcPct val="100000"/>
              </a:lnSpc>
            </a:pPr>
            <a:endParaRPr lang="ru-RU" sz="1600" dirty="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ru-RU" sz="1600" dirty="0">
                <a:ea typeface="+mn-lt"/>
                <a:cs typeface="+mn-lt"/>
              </a:rPr>
              <a:t>Одно из действующих веществ – </a:t>
            </a:r>
            <a:r>
              <a:rPr lang="ru-RU" sz="1600" b="1" dirty="0">
                <a:ea typeface="+mn-lt"/>
                <a:cs typeface="+mn-lt"/>
              </a:rPr>
              <a:t>ромашка аптечная</a:t>
            </a:r>
            <a:r>
              <a:rPr lang="ru-RU" sz="1600" dirty="0">
                <a:ea typeface="+mn-lt"/>
                <a:cs typeface="+mn-lt"/>
              </a:rPr>
              <a:t> помогает уснуть при бессоннице. Вместе с этим препарат успокаивает нервную систему, уменьшает раздражительность </a:t>
            </a:r>
            <a:endParaRPr lang="ru-RU"/>
          </a:p>
          <a:p>
            <a:pPr>
              <a:lnSpc>
                <a:spcPct val="100000"/>
              </a:lnSpc>
            </a:pPr>
            <a:r>
              <a:rPr lang="ru-RU" sz="1600" dirty="0">
                <a:ea typeface="+mn-lt"/>
                <a:cs typeface="+mn-lt"/>
              </a:rPr>
              <a:t>У препарата </a:t>
            </a:r>
            <a:r>
              <a:rPr lang="ru-RU" sz="1600" dirty="0" err="1">
                <a:ea typeface="+mn-lt"/>
                <a:cs typeface="+mn-lt"/>
              </a:rPr>
              <a:t>Нотта</a:t>
            </a:r>
            <a:r>
              <a:rPr lang="ru-RU" sz="1600" dirty="0">
                <a:ea typeface="+mn-lt"/>
                <a:cs typeface="+mn-lt"/>
              </a:rPr>
              <a:t> отсутствуют серьёзные побочные действия. А при длительном применении нет привыкания, поэтому его можно принимать курсом.</a:t>
            </a:r>
            <a:endParaRPr lang="ru-RU" sz="1600"/>
          </a:p>
          <a:p>
            <a:pPr>
              <a:lnSpc>
                <a:spcPct val="100000"/>
              </a:lnSpc>
            </a:pPr>
            <a:r>
              <a:rPr lang="ru-RU" sz="1600" dirty="0">
                <a:ea typeface="+mn-lt"/>
                <a:cs typeface="+mn-lt"/>
              </a:rPr>
              <a:t>Что удобно, седативное средство можно купить как в таблетках, так и в каплях.</a:t>
            </a:r>
            <a:endParaRPr lang="ru-RU" sz="1600"/>
          </a:p>
          <a:p>
            <a:pPr>
              <a:lnSpc>
                <a:spcPct val="100000"/>
              </a:lnSpc>
            </a:pPr>
            <a:r>
              <a:rPr lang="ru-RU" sz="1600" dirty="0">
                <a:ea typeface="+mn-lt"/>
                <a:cs typeface="+mn-lt"/>
              </a:rPr>
              <a:t>Снотворное действие от приёма будет заметно не сразу. Для нужного эффекта необходим курсовой приём седативного средства</a:t>
            </a:r>
            <a:endParaRPr lang="ru-RU" sz="2000" dirty="0"/>
          </a:p>
          <a:p>
            <a:pPr>
              <a:lnSpc>
                <a:spcPct val="100000"/>
              </a:lnSpc>
            </a:pPr>
            <a:endParaRPr lang="ru-RU" sz="1100"/>
          </a:p>
        </p:txBody>
      </p:sp>
      <p:pic>
        <p:nvPicPr>
          <p:cNvPr id="4" name="Рисунок 4" descr="Изображение выглядит как цветок, желтый, трава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EEEB495F-9423-439C-94E6-D18A2BA0A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26" r="3435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47505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LightSeedLeftStep">
      <a:dk1>
        <a:srgbClr val="000000"/>
      </a:dk1>
      <a:lt1>
        <a:srgbClr val="FFFFFF"/>
      </a:lt1>
      <a:dk2>
        <a:srgbClr val="243641"/>
      </a:dk2>
      <a:lt2>
        <a:srgbClr val="E2E4E8"/>
      </a:lt2>
      <a:accent1>
        <a:srgbClr val="B39E7C"/>
      </a:accent1>
      <a:accent2>
        <a:srgbClr val="BA8B7F"/>
      </a:accent2>
      <a:accent3>
        <a:srgbClr val="C4929D"/>
      </a:accent3>
      <a:accent4>
        <a:srgbClr val="BA7FA4"/>
      </a:accent4>
      <a:accent5>
        <a:srgbClr val="C292C4"/>
      </a:accent5>
      <a:accent6>
        <a:srgbClr val="9F7FBA"/>
      </a:accent6>
      <a:hlink>
        <a:srgbClr val="6983AE"/>
      </a:hlink>
      <a:folHlink>
        <a:srgbClr val="7F7F7F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759</Words>
  <Application>Microsoft Office PowerPoint</Application>
  <PresentationFormat>Произвольный</PresentationFormat>
  <Paragraphs>78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SketchyVTI</vt:lpstr>
      <vt:lpstr> Лекарственные средства, безрецептурного отпуска из аптек, применяемые в терапии нарушений сна</vt:lpstr>
      <vt:lpstr>Снотворные средства</vt:lpstr>
      <vt:lpstr> Популярные препараты для улучшения сна без рецепта </vt:lpstr>
      <vt:lpstr>Ново-Пассит </vt:lpstr>
      <vt:lpstr>Афобазол </vt:lpstr>
      <vt:lpstr>Персен </vt:lpstr>
      <vt:lpstr>Пустырник Форте </vt:lpstr>
      <vt:lpstr>Сонилюкс </vt:lpstr>
      <vt:lpstr>Нотта </vt:lpstr>
      <vt:lpstr>Валерианы экстракт </vt:lpstr>
      <vt:lpstr>Мелаксен </vt:lpstr>
      <vt:lpstr>Триптофан </vt:lpstr>
      <vt:lpstr> Валемидин </vt:lpstr>
      <vt:lpstr>Нервохель </vt:lpstr>
      <vt:lpstr>Растительные сборы</vt:lpstr>
      <vt:lpstr>Морфей – препарат для нормализации сна </vt:lpstr>
      <vt:lpstr>Танакан </vt:lpstr>
      <vt:lpstr>Вывод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232</cp:revision>
  <dcterms:created xsi:type="dcterms:W3CDTF">2020-05-12T12:23:18Z</dcterms:created>
  <dcterms:modified xsi:type="dcterms:W3CDTF">2020-05-20T03:27:15Z</dcterms:modified>
</cp:coreProperties>
</file>