
<file path=[Content_Types].xml><?xml version="1.0" encoding="utf-8"?>
<Types xmlns="http://schemas.openxmlformats.org/package/2006/content-types">
  <Override PartName="/_rels/.rels" ContentType="application/vnd.openxmlformats-package.relationships+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52.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51.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0.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_rels/slide53.xml.rels" ContentType="application/vnd.openxmlformats-package.relationships+xml"/>
  <Override PartName="/ppt/slides/_rels/slide52.xml.rels" ContentType="application/vnd.openxmlformats-package.relationships+xml"/>
  <Override PartName="/ppt/slides/_rels/slide49.xml.rels" ContentType="application/vnd.openxmlformats-package.relationships+xml"/>
  <Override PartName="/ppt/slides/_rels/slide48.xml.rels" ContentType="application/vnd.openxmlformats-package.relationships+xml"/>
  <Override PartName="/ppt/slides/_rels/slide47.xml.rels" ContentType="application/vnd.openxmlformats-package.relationships+xml"/>
  <Override PartName="/ppt/slides/_rels/slide21.xml.rels" ContentType="application/vnd.openxmlformats-package.relationships+xml"/>
  <Override PartName="/ppt/slides/_rels/slide32.xml.rels" ContentType="application/vnd.openxmlformats-package.relationships+xml"/>
  <Override PartName="/ppt/slides/_rels/slide20.xml.rels" ContentType="application/vnd.openxmlformats-package.relationships+xml"/>
  <Override PartName="/ppt/slides/_rels/slide31.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50.xml.rels" ContentType="application/vnd.openxmlformats-package.relationships+xml"/>
  <Override PartName="/ppt/slides/_rels/slide5.xml.rels" ContentType="application/vnd.openxmlformats-package.relationships+xml"/>
  <Override PartName="/ppt/slides/_rels/slide27.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4.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25.xml.rels" ContentType="application/vnd.openxmlformats-package.relationships+xml"/>
  <Override PartName="/ppt/slides/_rels/slide51.xml.rels" ContentType="application/vnd.openxmlformats-package.relationships+xml"/>
  <Override PartName="/ppt/slides/_rels/slide6.xml.rels" ContentType="application/vnd.openxmlformats-package.relationships+xml"/>
  <Override PartName="/ppt/slides/_rels/slide28.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24.xml.rels" ContentType="application/vnd.openxmlformats-package.relationships+xml"/>
  <Override PartName="/ppt/slides/_rels/slide9.xml.rels" ContentType="application/vnd.openxmlformats-package.relationships+xml"/>
  <Override PartName="/ppt/slides/_rels/slide17.xml.rels" ContentType="application/vnd.openxmlformats-package.relationships+xml"/>
  <Override PartName="/ppt/slides/_rels/slide29.xml.rels" ContentType="application/vnd.openxmlformats-package.relationships+xml"/>
  <Override PartName="/ppt/slides/_rels/slide10.xml.rels" ContentType="application/vnd.openxmlformats-package.relationships+xml"/>
  <Override PartName="/ppt/slides/_rels/slide26.xml.rels" ContentType="application/vnd.openxmlformats-package.relationships+xml"/>
  <Override PartName="/ppt/slides/_rels/slide30.xml.rels" ContentType="application/vnd.openxmlformats-package.relationships+xml"/>
  <Override PartName="/ppt/slides/_rels/slide33.xml.rels" ContentType="application/vnd.openxmlformats-package.relationships+xml"/>
  <Override PartName="/ppt/slides/_rels/slide44.xml.rels" ContentType="application/vnd.openxmlformats-package.relationships+xml"/>
  <Override PartName="/ppt/slides/_rels/slide34.xml.rels" ContentType="application/vnd.openxmlformats-package.relationships+xml"/>
  <Override PartName="/ppt/slides/_rels/slide45.xml.rels" ContentType="application/vnd.openxmlformats-package.relationships+xml"/>
  <Override PartName="/ppt/slides/_rels/slide35.xml.rels" ContentType="application/vnd.openxmlformats-package.relationships+xml"/>
  <Override PartName="/ppt/slides/_rels/slide36.xml.rels" ContentType="application/vnd.openxmlformats-package.relationships+xml"/>
  <Override PartName="/ppt/slides/_rels/slide37.xml.rels" ContentType="application/vnd.openxmlformats-package.relationships+xml"/>
  <Override PartName="/ppt/slides/_rels/slide38.xml.rels" ContentType="application/vnd.openxmlformats-package.relationships+xml"/>
  <Override PartName="/ppt/slides/_rels/slide39.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6.xml.rels" ContentType="application/vnd.openxmlformats-package.relationships+xml"/>
  <Override PartName="/ppt/slides/slide53.xml" ContentType="application/vnd.openxmlformats-officedocument.presentationml.slide+xml"/>
  <Override PartName="/ppt/slides/slide5.xml" ContentType="application/vnd.openxmlformats-officedocument.presentationml.slide+xml"/>
  <Override PartName="/ppt/slides/slide27.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_rels/presentation.xml.rels" ContentType="application/vnd.openxmlformats-package.relationships+xml"/>
  <Override PartName="/ppt/media/image43.png" ContentType="image/png"/>
  <Override PartName="/ppt/media/image42.png" ContentType="image/png"/>
  <Override PartName="/ppt/media/image40.png" ContentType="image/png"/>
  <Override PartName="/ppt/media/image38.jpeg" ContentType="image/jpeg"/>
  <Override PartName="/ppt/media/image34.jpeg" ContentType="image/jpeg"/>
  <Override PartName="/ppt/media/image33.jpeg" ContentType="image/jpeg"/>
  <Override PartName="/ppt/media/image32.jpeg" ContentType="image/jpeg"/>
  <Override PartName="/ppt/media/image31.jpeg" ContentType="image/jpeg"/>
  <Override PartName="/ppt/media/image29.jpeg" ContentType="image/jpeg"/>
  <Override PartName="/ppt/media/image28.jpeg" ContentType="image/jpeg"/>
  <Override PartName="/ppt/media/image27.jpeg" ContentType="image/jpeg"/>
  <Override PartName="/ppt/media/image26.jpeg" ContentType="image/jpeg"/>
  <Override PartName="/ppt/media/image35.jpeg" ContentType="image/jpeg"/>
  <Override PartName="/ppt/media/image10.jpeg" ContentType="image/jpeg"/>
  <Override PartName="/ppt/media/image25.jpeg" ContentType="image/jpeg"/>
  <Override PartName="/ppt/media/image9.jpeg" ContentType="image/jpeg"/>
  <Override PartName="/ppt/media/image23.jpeg" ContentType="image/jpeg"/>
  <Override PartName="/ppt/media/image7.jpeg" ContentType="image/jpeg"/>
  <Override PartName="/ppt/media/image30.jpeg" ContentType="image/jpeg"/>
  <Override PartName="/ppt/media/image2.png" ContentType="image/png"/>
  <Override PartName="/ppt/media/image24.jpeg" ContentType="image/jpeg"/>
  <Override PartName="/ppt/media/image8.jpeg" ContentType="image/jpeg"/>
  <Override PartName="/ppt/media/image1.png" ContentType="image/png"/>
  <Override PartName="/ppt/media/image19.jpeg" ContentType="image/jpeg"/>
  <Override PartName="/ppt/media/image20.jpeg" ContentType="image/jpeg"/>
  <Override PartName="/ppt/media/image3.png" ContentType="image/png"/>
  <Override PartName="/ppt/media/image39.png" ContentType="image/png"/>
  <Override PartName="/ppt/media/image4.png" ContentType="image/png"/>
  <Override PartName="/ppt/media/image36.jpeg" ContentType="image/jpeg"/>
  <Override PartName="/ppt/media/image11.jpeg" ContentType="image/jpeg"/>
  <Override PartName="/ppt/media/image37.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41.png" ContentType="image/png"/>
  <Override PartName="/ppt/media/image16.jpeg" ContentType="image/jpeg"/>
  <Override PartName="/ppt/media/image17.jpeg" ContentType="image/jpeg"/>
  <Override PartName="/ppt/media/image18.jpeg" ContentType="image/jpeg"/>
  <Override PartName="/ppt/media/image5.jpeg" ContentType="image/jpeg"/>
  <Override PartName="/ppt/media/image21.jpeg" ContentType="image/jpeg"/>
  <Override PartName="/ppt/media/image6.jpeg" ContentType="image/jpeg"/>
  <Override PartName="/ppt/media/image22.jpeg" ContentType="image/jpe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467424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45720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457200" y="1600200"/>
            <a:ext cx="822924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457200" y="1600200"/>
            <a:ext cx="822924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1735560" y="1599840"/>
            <a:ext cx="5671800" cy="4525560"/>
          </a:xfrm>
          <a:prstGeom prst="rect">
            <a:avLst/>
          </a:prstGeom>
          <a:ln>
            <a:noFill/>
          </a:ln>
        </p:spPr>
      </p:pic>
      <p:pic>
        <p:nvPicPr>
          <p:cNvPr id="38" name="" descr=""/>
          <p:cNvPicPr/>
          <p:nvPr/>
        </p:nvPicPr>
        <p:blipFill>
          <a:blip r:embed="rId3"/>
          <a:stretch/>
        </p:blipFill>
        <p:spPr>
          <a:xfrm>
            <a:off x="173556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457200" y="1600200"/>
            <a:ext cx="822924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45720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467424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45720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45720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467424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45720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467424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467424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45720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467424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457200" y="3964320"/>
            <a:ext cx="822924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457200" y="1600200"/>
            <a:ext cx="822924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457200" y="3964320"/>
            <a:ext cx="822924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45720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467424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467424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45720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457200" y="1600200"/>
            <a:ext cx="822924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457200" y="1600200"/>
            <a:ext cx="822924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1735560" y="1599840"/>
            <a:ext cx="5671800" cy="4525560"/>
          </a:xfrm>
          <a:prstGeom prst="rect">
            <a:avLst/>
          </a:prstGeom>
          <a:ln>
            <a:noFill/>
          </a:ln>
        </p:spPr>
      </p:pic>
      <p:pic>
        <p:nvPicPr>
          <p:cNvPr id="77" name="" descr=""/>
          <p:cNvPicPr/>
          <p:nvPr/>
        </p:nvPicPr>
        <p:blipFill>
          <a:blip r:embed="rId3"/>
          <a:stretch/>
        </p:blipFill>
        <p:spPr>
          <a:xfrm>
            <a:off x="1735560" y="1599840"/>
            <a:ext cx="567180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45720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467424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b="0" lang="ru-RU"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p>
            <a:endParaRPr b="0" lang="ru-RU" sz="32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b="0" lang="ru-RU" sz="4400" spc="-1" strike="noStrike">
                <a:solidFill>
                  <a:srgbClr val="000000"/>
                </a:solidFill>
                <a:uFill>
                  <a:solidFill>
                    <a:srgbClr val="ffffff"/>
                  </a:solidFill>
                </a:uFill>
                <a:latin typeface="Calibri"/>
              </a:rPr>
              <a:t>Образец заголовка</a:t>
            </a:r>
            <a:endParaRPr b="0" lang="ru-RU" sz="18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b="0" lang="ru-RU" sz="1200" spc="-1" strike="noStrike">
                <a:solidFill>
                  <a:srgbClr val="8b8b8b"/>
                </a:solidFill>
                <a:uFill>
                  <a:solidFill>
                    <a:srgbClr val="ffffff"/>
                  </a:solidFill>
                </a:uFill>
                <a:latin typeface="Calibri"/>
              </a:rPr>
              <a:t>1.10.19</a:t>
            </a:r>
            <a:endParaRPr b="0" lang="ru-RU"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b="0" lang="ru-RU"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0437D3F2-26AF-46DD-A35B-C72078547839}" type="slidenum">
              <a:rPr b="0" lang="ru-RU" sz="1200" spc="-1" strike="noStrike">
                <a:solidFill>
                  <a:srgbClr val="8b8b8b"/>
                </a:solidFill>
                <a:uFill>
                  <a:solidFill>
                    <a:srgbClr val="ffffff"/>
                  </a:solidFill>
                </a:uFill>
                <a:latin typeface="Calibri"/>
              </a:rPr>
              <a:t>&lt;номер&gt;</a:t>
            </a:fld>
            <a:endParaRPr b="0" lang="ru-RU"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ru-RU" sz="3200" spc="-1" strike="noStrike">
                <a:solidFill>
                  <a:srgbClr val="000000"/>
                </a:solidFill>
                <a:uFill>
                  <a:solidFill>
                    <a:srgbClr val="ffffff"/>
                  </a:solidFill>
                </a:uFill>
                <a:latin typeface="Calibri"/>
              </a:rPr>
              <a:t>Для правки структуры щёлкните мышью</a:t>
            </a:r>
            <a:endParaRPr b="0" lang="ru-RU"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ru-RU" sz="2400" spc="-1" strike="noStrike">
                <a:solidFill>
                  <a:srgbClr val="000000"/>
                </a:solidFill>
                <a:uFill>
                  <a:solidFill>
                    <a:srgbClr val="ffffff"/>
                  </a:solidFill>
                </a:uFill>
                <a:latin typeface="Calibri"/>
              </a:rPr>
              <a:t>Второй уровень структуры</a:t>
            </a:r>
            <a:endParaRPr b="0" lang="ru-RU"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Третий уровень структуры</a:t>
            </a:r>
            <a:endParaRPr b="0" lang="ru-RU"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ru-RU" sz="2000" spc="-1" strike="noStrike">
                <a:solidFill>
                  <a:srgbClr val="000000"/>
                </a:solidFill>
                <a:uFill>
                  <a:solidFill>
                    <a:srgbClr val="ffffff"/>
                  </a:solidFill>
                </a:uFill>
                <a:latin typeface="Calibri"/>
              </a:rPr>
              <a:t>Четвёртый уровень структуры</a:t>
            </a:r>
            <a:endParaRPr b="0" lang="ru-RU"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Пятый уровень структуры</a:t>
            </a:r>
            <a:endParaRPr b="0" lang="ru-RU"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Шестой уровень структуры</a:t>
            </a:r>
            <a:endParaRPr b="0" lang="ru-RU"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ru-RU" sz="2000" spc="-1" strike="noStrike">
                <a:solidFill>
                  <a:srgbClr val="000000"/>
                </a:solidFill>
                <a:uFill>
                  <a:solidFill>
                    <a:srgbClr val="ffffff"/>
                  </a:solidFill>
                </a:uFill>
                <a:latin typeface="Calibri"/>
              </a:rPr>
              <a:t>Седьмой уровень структуры</a:t>
            </a:r>
            <a:endParaRPr b="0" lang="ru-RU"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b="0" lang="ru-RU" sz="4400" spc="-1" strike="noStrike">
                <a:solidFill>
                  <a:srgbClr val="000000"/>
                </a:solidFill>
                <a:uFill>
                  <a:solidFill>
                    <a:srgbClr val="ffffff"/>
                  </a:solidFill>
                </a:uFill>
                <a:latin typeface="Calibri"/>
              </a:rPr>
              <a:t>Образец заголовка</a:t>
            </a:r>
            <a:endParaRPr b="0" lang="ru-RU" sz="180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457200" y="1600200"/>
            <a:ext cx="8229240" cy="4525560"/>
          </a:xfrm>
          <a:prstGeom prst="rect">
            <a:avLst/>
          </a:prstGeom>
        </p:spPr>
        <p:txBody>
          <a:bodyPr/>
          <a:p>
            <a:pPr marL="432000" indent="-324000">
              <a:buClr>
                <a:srgbClr val="000000"/>
              </a:buClr>
              <a:buSzPct val="45000"/>
              <a:buFont typeface="Wingdings" charset="2"/>
              <a:buChar char=""/>
            </a:pPr>
            <a:r>
              <a:rPr b="0" lang="ru-RU" sz="3200" spc="-1" strike="noStrike">
                <a:solidFill>
                  <a:srgbClr val="000000"/>
                </a:solidFill>
                <a:uFill>
                  <a:solidFill>
                    <a:srgbClr val="ffffff"/>
                  </a:solidFill>
                </a:uFill>
                <a:latin typeface="Calibri"/>
              </a:rPr>
              <a:t>Для правки структуры щёлкните мышью</a:t>
            </a:r>
            <a:endParaRPr b="0" lang="ru-RU"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ru-RU" sz="3200" spc="-1" strike="noStrike">
                <a:solidFill>
                  <a:srgbClr val="000000"/>
                </a:solidFill>
                <a:uFill>
                  <a:solidFill>
                    <a:srgbClr val="ffffff"/>
                  </a:solidFill>
                </a:uFill>
                <a:latin typeface="Calibri"/>
              </a:rPr>
              <a:t>Второй уровень структуры</a:t>
            </a:r>
            <a:endParaRPr b="0" lang="ru-RU"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ru-RU" sz="3200" spc="-1" strike="noStrike">
                <a:solidFill>
                  <a:srgbClr val="000000"/>
                </a:solidFill>
                <a:uFill>
                  <a:solidFill>
                    <a:srgbClr val="ffffff"/>
                  </a:solidFill>
                </a:uFill>
                <a:latin typeface="Calibri"/>
              </a:rPr>
              <a:t>Третий уровень структуры</a:t>
            </a:r>
            <a:endParaRPr b="0" lang="ru-RU"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ru-RU" sz="3200" spc="-1" strike="noStrike">
                <a:solidFill>
                  <a:srgbClr val="000000"/>
                </a:solidFill>
                <a:uFill>
                  <a:solidFill>
                    <a:srgbClr val="ffffff"/>
                  </a:solidFill>
                </a:uFill>
                <a:latin typeface="Calibri"/>
              </a:rPr>
              <a:t>Четвёртый уровень структуры</a:t>
            </a:r>
            <a:endParaRPr b="0" lang="ru-RU"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ru-RU" sz="3200" spc="-1" strike="noStrike">
                <a:solidFill>
                  <a:srgbClr val="000000"/>
                </a:solidFill>
                <a:uFill>
                  <a:solidFill>
                    <a:srgbClr val="ffffff"/>
                  </a:solidFill>
                </a:uFill>
                <a:latin typeface="Calibri"/>
              </a:rPr>
              <a:t>Пятый уровень структуры</a:t>
            </a:r>
            <a:endParaRPr b="0" lang="ru-RU"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ru-RU" sz="3200" spc="-1" strike="noStrike">
                <a:solidFill>
                  <a:srgbClr val="000000"/>
                </a:solidFill>
                <a:uFill>
                  <a:solidFill>
                    <a:srgbClr val="ffffff"/>
                  </a:solidFill>
                </a:uFill>
                <a:latin typeface="Calibri"/>
              </a:rPr>
              <a:t>Шестой уровень структуры</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Седьмой уровень структурыОбразец текста</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Второй уровень</a:t>
            </a:r>
            <a:endParaRPr b="0" lang="ru-RU"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ru-RU" sz="2400" spc="-1" strike="noStrike">
                <a:solidFill>
                  <a:srgbClr val="000000"/>
                </a:solidFill>
                <a:uFill>
                  <a:solidFill>
                    <a:srgbClr val="ffffff"/>
                  </a:solidFill>
                </a:uFill>
                <a:latin typeface="Calibri"/>
              </a:rPr>
              <a:t>Третий уровень</a:t>
            </a:r>
            <a:endParaRPr b="0" lang="ru-RU" sz="32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ru-RU" sz="2000" spc="-1" strike="noStrike">
                <a:solidFill>
                  <a:srgbClr val="000000"/>
                </a:solidFill>
                <a:uFill>
                  <a:solidFill>
                    <a:srgbClr val="ffffff"/>
                  </a:solidFill>
                </a:uFill>
                <a:latin typeface="Calibri"/>
              </a:rPr>
              <a:t>Четвертый уровень</a:t>
            </a:r>
            <a:endParaRPr b="0" lang="ru-RU" sz="32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ru-RU" sz="2000" spc="-1" strike="noStrike">
                <a:solidFill>
                  <a:srgbClr val="000000"/>
                </a:solidFill>
                <a:uFill>
                  <a:solidFill>
                    <a:srgbClr val="ffffff"/>
                  </a:solidFill>
                </a:uFill>
                <a:latin typeface="Calibri"/>
              </a:rPr>
              <a:t>Пятый уровень</a:t>
            </a:r>
            <a:endParaRPr b="0" lang="ru-RU" sz="320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b="0" lang="ru-RU" sz="1200" spc="-1" strike="noStrike">
                <a:solidFill>
                  <a:srgbClr val="8b8b8b"/>
                </a:solidFill>
                <a:uFill>
                  <a:solidFill>
                    <a:srgbClr val="ffffff"/>
                  </a:solidFill>
                </a:uFill>
                <a:latin typeface="Calibri"/>
              </a:rPr>
              <a:t>1.10.19</a:t>
            </a:r>
            <a:endParaRPr b="0" lang="ru-RU"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b="0" lang="ru-RU"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9C9F2BE8-587C-428C-A325-67651373672D}" type="slidenum">
              <a:rPr b="0" lang="ru-RU" sz="1200" spc="-1" strike="noStrike">
                <a:solidFill>
                  <a:srgbClr val="8b8b8b"/>
                </a:solidFill>
                <a:uFill>
                  <a:solidFill>
                    <a:srgbClr val="ffffff"/>
                  </a:solidFill>
                </a:uFill>
                <a:latin typeface="Calibri"/>
              </a:rPr>
              <a:t>1</a:t>
            </a:fld>
            <a:endParaRPr b="0" lang="ru-RU"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 Id="rId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jpeg"/><Relationship Id="rId3"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jpeg"/><Relationship Id="rId3"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image" Target="../media/image23.jpeg"/><Relationship Id="rId2"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image" Target="../media/image24.jpeg"/><Relationship Id="rId2"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image" Target="../media/image25.jpeg"/><Relationship Id="rId2"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image" Target="../media/image26.jpeg"/><Relationship Id="rId2"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image" Target="../media/image27.jpeg"/><Relationship Id="rId2" Type="http://schemas.openxmlformats.org/officeDocument/2006/relationships/image" Target="../media/image28.jpeg"/><Relationship Id="rId3" Type="http://schemas.openxmlformats.org/officeDocument/2006/relationships/image" Target="../media/image29.jpeg"/><Relationship Id="rId4"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image" Target="../media/image30.jpeg"/><Relationship Id="rId2" Type="http://schemas.openxmlformats.org/officeDocument/2006/relationships/image" Target="../media/image31.jpeg"/><Relationship Id="rId3"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image" Target="../media/image32.jpeg"/><Relationship Id="rId2"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image" Target="../media/image33.jpeg"/><Relationship Id="rId2"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image" Target="../media/image34.jpeg"/><Relationship Id="rId2" Type="http://schemas.openxmlformats.org/officeDocument/2006/relationships/image" Target="../media/image35.jpeg"/><Relationship Id="rId3" Type="http://schemas.openxmlformats.org/officeDocument/2006/relationships/image" Target="../media/image36.jpeg"/><Relationship Id="rId4"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image" Target="../media/image37.jpeg"/><Relationship Id="rId2"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image" Target="../media/image38.jpeg"/><Relationship Id="rId2"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image" Target="../media/image39.png"/><Relationship Id="rId2" Type="http://schemas.openxmlformats.org/officeDocument/2006/relationships/image" Target="../media/image40.pn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image" Target="../media/image41.png"/><Relationship Id="rId2"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image" Target="../media/image42.png"/><Relationship Id="rId2"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image" Target="../media/image43.png"/><Relationship Id="rId2"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hyperlink" Target="http://www.kazedu.kz/referat/113998" TargetMode="External"/><Relationship Id="rId2" Type="http://schemas.openxmlformats.org/officeDocument/2006/relationships/hyperlink" Target="http://strabykina.ucoz.ru/load/lekcii/lekcija_na_temu_quot_operativnaja_khirurgicheskaja_tekhnika_quot/2-1-0-31" TargetMode="External"/><Relationship Id="rId3" Type="http://schemas.openxmlformats.org/officeDocument/2006/relationships/hyperlink" Target="http://runews.org/" TargetMode="External"/><Relationship Id="rId4" Type="http://schemas.openxmlformats.org/officeDocument/2006/relationships/hyperlink" Target="http://www.nanonewsnet.ru/" TargetMode="External"/><Relationship Id="rId5" Type="http://schemas.openxmlformats.org/officeDocument/2006/relationships/hyperlink" Target="http://www.newchemistry.ru/" TargetMode="External"/><Relationship Id="rId6" Type="http://schemas.openxmlformats.org/officeDocument/2006/relationships/hyperlink" Target="http://www.tubinform.ru/" TargetMode="External"/><Relationship Id="rId7" Type="http://schemas.openxmlformats.org/officeDocument/2006/relationships/hyperlink" Target="http://prostonauka.com/" TargetMode="External"/><Relationship Id="rId8" Type="http://schemas.openxmlformats.org/officeDocument/2006/relationships/hyperlink" Target="http://popnano.ru/" TargetMode="External"/><Relationship Id="rId9"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504000" y="3138480"/>
            <a:ext cx="7772040" cy="1469520"/>
          </a:xfrm>
          <a:prstGeom prst="rect">
            <a:avLst/>
          </a:prstGeom>
          <a:noFill/>
          <a:ln>
            <a:noFill/>
          </a:ln>
        </p:spPr>
        <p:txBody>
          <a:bodyPr anchor="ctr"/>
          <a:p>
            <a:pPr algn="ctr">
              <a:lnSpc>
                <a:spcPct val="100000"/>
              </a:lnSpc>
            </a:pPr>
            <a:r>
              <a:rPr b="1" lang="ru-RU" sz="3600" spc="-1" strike="noStrike">
                <a:solidFill>
                  <a:srgbClr val="002060"/>
                </a:solidFill>
                <a:uFill>
                  <a:solidFill>
                    <a:srgbClr val="ffffff"/>
                  </a:solidFill>
                </a:uFill>
                <a:latin typeface="Calibri"/>
              </a:rPr>
              <a:t>Основы оперативной хирургической техники, современный инструментарий. </a:t>
            </a:r>
            <a:r>
              <a:rPr b="1" lang="ru-RU" sz="3600" spc="-1" strike="noStrike">
                <a:solidFill>
                  <a:srgbClr val="ff0000"/>
                </a:solidFill>
                <a:uFill>
                  <a:solidFill>
                    <a:srgbClr val="ffffff"/>
                  </a:solidFill>
                </a:uFill>
                <a:latin typeface="Calibri"/>
              </a:rPr>
              <a:t>Нанотехнологии в хирургии.</a:t>
            </a:r>
            <a:r>
              <a:rPr b="1" lang="ru-RU" sz="3600" spc="-1" strike="noStrike">
                <a:solidFill>
                  <a:srgbClr val="ff0000"/>
                </a:solidFill>
                <a:uFill>
                  <a:solidFill>
                    <a:srgbClr val="ffffff"/>
                  </a:solidFill>
                </a:uFill>
                <a:latin typeface="Calibri"/>
              </a:rPr>
              <a:t>
</a:t>
            </a:r>
            <a:r>
              <a:rPr b="1" lang="ru-RU" sz="3600" spc="-1" strike="noStrike">
                <a:solidFill>
                  <a:srgbClr val="ff0000"/>
                </a:solidFill>
                <a:uFill>
                  <a:solidFill>
                    <a:srgbClr val="ffffff"/>
                  </a:solidFill>
                </a:uFill>
                <a:latin typeface="Calibri"/>
              </a:rPr>
              <a:t>
</a:t>
            </a:r>
            <a:r>
              <a:rPr b="1" lang="ru-RU" sz="3600" spc="-1" strike="noStrike">
                <a:solidFill>
                  <a:srgbClr val="ff0000"/>
                </a:solidFill>
                <a:uFill>
                  <a:solidFill>
                    <a:srgbClr val="ffffff"/>
                  </a:solidFill>
                </a:uFill>
                <a:latin typeface="Calibri"/>
              </a:rPr>
              <a:t>Орд. 2-го года Герасимова Анна Викторовна</a:t>
            </a:r>
            <a:endParaRPr b="0" lang="ru-RU" sz="1800" spc="-1" strike="noStrike">
              <a:solidFill>
                <a:srgbClr val="000000"/>
              </a:solidFill>
              <a:uFill>
                <a:solidFill>
                  <a:srgbClr val="ffffff"/>
                </a:solidFill>
              </a:uFill>
              <a:latin typeface="Calibri"/>
            </a:endParaRPr>
          </a:p>
        </p:txBody>
      </p:sp>
      <p:sp>
        <p:nvSpPr>
          <p:cNvPr id="79" name="TextShape 2"/>
          <p:cNvSpPr txBox="1"/>
          <p:nvPr/>
        </p:nvSpPr>
        <p:spPr>
          <a:xfrm>
            <a:off x="1240560" y="4365000"/>
            <a:ext cx="6400440" cy="1752120"/>
          </a:xfrm>
          <a:prstGeom prst="rect">
            <a:avLst/>
          </a:prstGeom>
          <a:noFill/>
          <a:ln>
            <a:noFill/>
          </a:ln>
        </p:spPr>
        <p:txBody>
          <a:bodyPr/>
          <a:p>
            <a:pPr algn="ctr">
              <a:lnSpc>
                <a:spcPct val="100000"/>
              </a:lnSpc>
            </a:pPr>
            <a:endParaRPr b="0" lang="ru-RU" sz="3200" spc="-1" strike="noStrike">
              <a:solidFill>
                <a:srgbClr val="000000"/>
              </a:solidFill>
              <a:uFill>
                <a:solidFill>
                  <a:srgbClr val="ffffff"/>
                </a:solidFill>
              </a:uFill>
              <a:latin typeface="Arial"/>
            </a:endParaRPr>
          </a:p>
          <a:p>
            <a:pPr algn="ctr">
              <a:lnSpc>
                <a:spcPct val="100000"/>
              </a:lnSpc>
            </a:pPr>
            <a:endParaRPr b="0" lang="ru-RU" sz="3200" spc="-1" strike="noStrike">
              <a:solidFill>
                <a:srgbClr val="000000"/>
              </a:solidFill>
              <a:uFill>
                <a:solidFill>
                  <a:srgbClr val="ffffff"/>
                </a:solidFill>
              </a:uFill>
              <a:latin typeface="Arial"/>
            </a:endParaRPr>
          </a:p>
        </p:txBody>
      </p:sp>
      <p:sp>
        <p:nvSpPr>
          <p:cNvPr id="80" name="CustomShape 3"/>
          <p:cNvSpPr/>
          <p:nvPr/>
        </p:nvSpPr>
        <p:spPr>
          <a:xfrm>
            <a:off x="3137400" y="6237360"/>
            <a:ext cx="2814480" cy="364680"/>
          </a:xfrm>
          <a:prstGeom prst="rect">
            <a:avLst/>
          </a:prstGeom>
          <a:noFill/>
          <a:ln>
            <a:noFill/>
          </a:ln>
        </p:spPr>
        <p:style>
          <a:lnRef idx="0"/>
          <a:fillRef idx="0"/>
          <a:effectRef idx="0"/>
          <a:fontRef idx="minor"/>
        </p:style>
        <p:txBody>
          <a:bodyPr wrap="none" lIns="90000" rIns="90000" tIns="45000" bIns="45000"/>
          <a:p>
            <a:pPr>
              <a:lnSpc>
                <a:spcPct val="100000"/>
              </a:lnSpc>
            </a:pPr>
            <a:r>
              <a:rPr b="0" lang="ru-RU" sz="1800" spc="-1" strike="noStrike">
                <a:solidFill>
                  <a:srgbClr val="002060"/>
                </a:solidFill>
                <a:uFill>
                  <a:solidFill>
                    <a:srgbClr val="ffffff"/>
                  </a:solidFill>
                </a:uFill>
                <a:latin typeface="Calibri"/>
              </a:rPr>
              <a:t> </a:t>
            </a:r>
            <a:r>
              <a:rPr b="1" lang="ru-RU" sz="1800" spc="-1" strike="noStrike">
                <a:solidFill>
                  <a:srgbClr val="002060"/>
                </a:solidFill>
                <a:uFill>
                  <a:solidFill>
                    <a:srgbClr val="ffffff"/>
                  </a:solidFill>
                </a:uFill>
                <a:latin typeface="Calibri"/>
              </a:rPr>
              <a:t>г.Красноярск, 2019</a:t>
            </a:r>
            <a:endParaRPr b="0" lang="ru-RU" sz="1800" spc="-1" strike="noStrike">
              <a:solidFill>
                <a:srgbClr val="000000"/>
              </a:solidFill>
              <a:uFill>
                <a:solidFill>
                  <a:srgbClr val="ffffff"/>
                </a:solidFill>
              </a:uFill>
              <a:latin typeface="Arial"/>
            </a:endParaRPr>
          </a:p>
        </p:txBody>
      </p:sp>
      <p:sp>
        <p:nvSpPr>
          <p:cNvPr id="81" name="TextShape 4"/>
          <p:cNvSpPr txBox="1"/>
          <p:nvPr/>
        </p:nvSpPr>
        <p:spPr>
          <a:xfrm>
            <a:off x="0" y="24480"/>
            <a:ext cx="9193680" cy="1775520"/>
          </a:xfrm>
          <a:prstGeom prst="rect">
            <a:avLst/>
          </a:prstGeom>
          <a:noFill/>
          <a:ln>
            <a:noFill/>
          </a:ln>
        </p:spPr>
        <p:txBody>
          <a:bodyPr lIns="0" rIns="0" tIns="0" bIns="0" anchor="ctr"/>
          <a:p>
            <a:pPr algn="ctr"/>
            <a:r>
              <a:rPr b="0" lang="ru-RU" sz="2400" spc="-1" strike="noStrike">
                <a:solidFill>
                  <a:srgbClr val="333399"/>
                </a:solidFill>
                <a:uFill>
                  <a:solidFill>
                    <a:srgbClr val="ffffff"/>
                  </a:solidFill>
                </a:uFill>
                <a:latin typeface="Constantia"/>
              </a:rPr>
              <a:t>Красноярский государственный медицинский университет имени профессора В.Ф. Войно-Ясенецкого</a:t>
            </a:r>
            <a:r>
              <a:rPr b="0" lang="ru-RU" sz="2400" spc="-1" strike="noStrike">
                <a:solidFill>
                  <a:srgbClr val="333399"/>
                </a:solidFill>
                <a:uFill>
                  <a:solidFill>
                    <a:srgbClr val="ffffff"/>
                  </a:solidFill>
                </a:uFill>
                <a:latin typeface="Constantia"/>
              </a:rPr>
              <a:t>
</a:t>
            </a:r>
            <a:r>
              <a:rPr b="0" lang="ru-RU" sz="2400" spc="-1" strike="noStrike">
                <a:solidFill>
                  <a:srgbClr val="333399"/>
                </a:solidFill>
                <a:uFill>
                  <a:solidFill>
                    <a:srgbClr val="ffffff"/>
                  </a:solidFill>
                </a:uFill>
                <a:latin typeface="Constantia"/>
              </a:rPr>
              <a:t>
</a:t>
            </a:r>
            <a:r>
              <a:rPr b="0" lang="ru-RU" sz="2400" spc="-1" strike="noStrike">
                <a:solidFill>
                  <a:srgbClr val="333399"/>
                </a:solidFill>
                <a:uFill>
                  <a:solidFill>
                    <a:srgbClr val="ffffff"/>
                  </a:solidFill>
                </a:uFill>
                <a:latin typeface="Constantia"/>
              </a:rPr>
              <a:t>Кафедра общей хирургии им. профессора Гульмана М.И.</a:t>
            </a:r>
            <a:endParaRPr b="0" lang="ru-RU" sz="3200" spc="-1" strike="noStrike">
              <a:solidFill>
                <a:srgbClr val="000000"/>
              </a:solidFill>
              <a:uFill>
                <a:solidFill>
                  <a:srgbClr val="ffffff"/>
                </a:solidFill>
              </a:uFill>
              <a:latin typeface="Arial"/>
            </a:endParaRPr>
          </a:p>
        </p:txBody>
      </p:sp>
    </p:spTree>
  </p:cSld>
  <p:transition spd="slow">
    <p:push dir="u"/>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457200" y="620640"/>
            <a:ext cx="8229240" cy="5832360"/>
          </a:xfrm>
          <a:prstGeom prst="rect">
            <a:avLst/>
          </a:prstGeom>
          <a:noFill/>
          <a:ln>
            <a:noFill/>
          </a:ln>
        </p:spPr>
        <p:txBody>
          <a:bodyPr/>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Используемые при манипуляциях хирургические инструменты должны быть стерильными.</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При работе с хирургическими инструментами передавать их из рук в руки следует тупыми концами в сторону принимающего, чтобы режущие и колющие части не травмировали рук. При этом передающий должен держать инструмент за середину.</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В подавляющем большинстве хирургические инструменты изготавливаются из хромированной нержавеющей стали и представлены различными по назначению конструкциями, число которых в настоящее время достигает нескольких тысяч.</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6.Инструменты для разъединения мягких тканей:</a:t>
            </a:r>
            <a:r>
              <a:rPr b="1" lang="ru-RU" sz="4400" spc="-1" strike="noStrike">
                <a:solidFill>
                  <a:srgbClr val="ff0000"/>
                </a:solidFill>
                <a:uFill>
                  <a:solidFill>
                    <a:srgbClr val="ffffff"/>
                  </a:solidFill>
                </a:uFill>
                <a:latin typeface="Calibri"/>
              </a:rPr>
              <a:t>
</a:t>
            </a:r>
            <a:endParaRPr b="0" lang="ru-RU" sz="1800" spc="-1" strike="noStrike">
              <a:solidFill>
                <a:srgbClr val="000000"/>
              </a:solidFill>
              <a:uFill>
                <a:solidFill>
                  <a:srgbClr val="ffffff"/>
                </a:solidFill>
              </a:uFill>
              <a:latin typeface="Calibri"/>
            </a:endParaRPr>
          </a:p>
        </p:txBody>
      </p:sp>
      <p:sp>
        <p:nvSpPr>
          <p:cNvPr id="98" name="TextShape 2"/>
          <p:cNvSpPr txBox="1"/>
          <p:nvPr/>
        </p:nvSpPr>
        <p:spPr>
          <a:xfrm>
            <a:off x="0" y="1268640"/>
            <a:ext cx="9143640" cy="5400360"/>
          </a:xfrm>
          <a:prstGeom prst="rect">
            <a:avLst/>
          </a:prstGeom>
          <a:noFill/>
          <a:ln>
            <a:noFill/>
          </a:ln>
        </p:spPr>
        <p:txBody>
          <a:bodyPr/>
          <a:p>
            <a:pPr>
              <a:lnSpc>
                <a:spcPct val="100000"/>
              </a:lnSpc>
            </a:pPr>
            <a:r>
              <a:rPr b="0" lang="ru-RU" sz="3200" spc="-1" strike="noStrike">
                <a:solidFill>
                  <a:srgbClr val="000000"/>
                </a:solidFill>
                <a:uFill>
                  <a:solidFill>
                    <a:srgbClr val="ffffff"/>
                  </a:solidFill>
                </a:uFill>
                <a:latin typeface="Calibri"/>
              </a:rPr>
              <a:t>1. </a:t>
            </a:r>
            <a:r>
              <a:rPr b="1" lang="ru-RU" sz="3200" spc="-1" strike="noStrike">
                <a:solidFill>
                  <a:srgbClr val="002060"/>
                </a:solidFill>
                <a:uFill>
                  <a:solidFill>
                    <a:srgbClr val="ffffff"/>
                  </a:solidFill>
                </a:uFill>
                <a:latin typeface="Calibri"/>
              </a:rPr>
              <a:t>Скальпели, или хирургические ножи</a:t>
            </a:r>
            <a:r>
              <a:rPr b="0" lang="ru-RU" sz="3200" spc="-1" strike="noStrike">
                <a:solidFill>
                  <a:srgbClr val="000000"/>
                </a:solidFill>
                <a:uFill>
                  <a:solidFill>
                    <a:srgbClr val="ffffff"/>
                  </a:solidFill>
                </a:uFill>
                <a:latin typeface="Calibri"/>
              </a:rPr>
              <a:t>.</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a:t>
            </a:r>
            <a:r>
              <a:rPr b="0" lang="ru-RU" sz="3200" spc="-1" strike="noStrike">
                <a:solidFill>
                  <a:srgbClr val="000000"/>
                </a:solidFill>
                <a:uFill>
                  <a:solidFill>
                    <a:srgbClr val="ffffff"/>
                  </a:solidFill>
                </a:uFill>
                <a:latin typeface="Calibri"/>
              </a:rPr>
              <a:t> - для рассечения любых мягких тканей (кожа, подкожная клетчатка, фасции, апоневрозы, стенка кишки и пр).</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a:t>
            </a:r>
            <a:r>
              <a:rPr b="0" lang="ru-RU" sz="3200" spc="-1" strike="noStrike">
                <a:solidFill>
                  <a:srgbClr val="000000"/>
                </a:solidFill>
                <a:uFill>
                  <a:solidFill>
                    <a:srgbClr val="ffffff"/>
                  </a:solidFill>
                </a:uFill>
                <a:latin typeface="Calibri"/>
              </a:rPr>
              <a:t>: рукоятка, шейка, лезвие (режущая кромка и обушок). Возможно съемное лезвие для одноразового использования.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 форме лезвия </a:t>
            </a:r>
            <a:r>
              <a:rPr b="0" lang="ru-RU" sz="3200" spc="-1" strike="noStrike">
                <a:solidFill>
                  <a:srgbClr val="000000"/>
                </a:solidFill>
                <a:uFill>
                  <a:solidFill>
                    <a:srgbClr val="ffffff"/>
                  </a:solidFill>
                </a:uFill>
                <a:latin typeface="Calibri"/>
              </a:rPr>
              <a:t>- остроконечные и брюшистые (с сильно выпуклым лезвием) скальпели.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Позиция в руке</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в позиции смычка для проведения поверхностных, неглубоких разрезов;</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в позиции писчего пера при проколе тканей, отделении (препарировании) тканей, при производстве коротких точных разрезов в глубине раны;</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в позиции столового ножа, когда указательный палец упирается в обушок, для рассечения кожи, других плотных тканей, для нанесения глубоких разрезов, строго дозированных по силе нажима.</a:t>
            </a:r>
            <a:endParaRPr b="0" lang="ru-RU" sz="2400" spc="-1" strike="noStrike">
              <a:solidFill>
                <a:srgbClr val="000000"/>
              </a:solidFill>
              <a:uFill>
                <a:solidFill>
                  <a:srgbClr val="ffffff"/>
                </a:solidFill>
              </a:uFill>
              <a:latin typeface="Calibri"/>
            </a:endParaRPr>
          </a:p>
        </p:txBody>
      </p:sp>
    </p:spTree>
  </p:cSld>
  <p:transition spd="slow">
    <p:push dir="u"/>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179640" y="4997880"/>
            <a:ext cx="4680360" cy="1252440"/>
          </a:xfrm>
          <a:prstGeom prst="rect">
            <a:avLst/>
          </a:prstGeom>
          <a:noFill/>
          <a:ln>
            <a:noFill/>
          </a:ln>
        </p:spPr>
        <p:txBody>
          <a:bodyPr/>
          <a:p>
            <a:pPr marL="343080" indent="-342720">
              <a:lnSpc>
                <a:spcPct val="100000"/>
              </a:lnSpc>
              <a:buClr>
                <a:srgbClr val="000000"/>
              </a:buClr>
              <a:buFont typeface="Arial"/>
              <a:buChar char="•"/>
            </a:pPr>
            <a:r>
              <a:rPr b="0" lang="ru-RU" sz="2000" spc="-1" strike="noStrike">
                <a:solidFill>
                  <a:srgbClr val="000000"/>
                </a:solidFill>
                <a:uFill>
                  <a:solidFill>
                    <a:srgbClr val="ffffff"/>
                  </a:solidFill>
                </a:uFill>
                <a:latin typeface="Calibri"/>
              </a:rPr>
              <a:t>Рис.1. Скальпели: 1) остроконечный; 2) брюшистые; 3) со съемным лезвием</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
        <p:nvSpPr>
          <p:cNvPr id="100" name="CustomShape 2"/>
          <p:cNvSpPr/>
          <p:nvPr/>
        </p:nvSpPr>
        <p:spPr>
          <a:xfrm>
            <a:off x="4716000" y="5157360"/>
            <a:ext cx="4103640" cy="912600"/>
          </a:xfrm>
          <a:prstGeom prst="rect">
            <a:avLst/>
          </a:prstGeom>
          <a:noFill/>
          <a:ln>
            <a:noFill/>
          </a:ln>
        </p:spPr>
        <p:style>
          <a:lnRef idx="0"/>
          <a:fillRef idx="0"/>
          <a:effectRef idx="0"/>
          <a:fontRef idx="minor"/>
        </p:style>
        <p:txBody>
          <a:bodyPr lIns="90000" rIns="90000" tIns="45000" bIns="45000"/>
          <a:p>
            <a:pPr marL="457200">
              <a:lnSpc>
                <a:spcPct val="100000"/>
              </a:lnSpc>
            </a:pPr>
            <a:r>
              <a:rPr b="0" lang="ru-RU" sz="1800" spc="-1" strike="noStrike">
                <a:solidFill>
                  <a:srgbClr val="000000"/>
                </a:solidFill>
                <a:uFill>
                  <a:solidFill>
                    <a:srgbClr val="ffffff"/>
                  </a:solidFill>
                </a:uFill>
                <a:latin typeface="Calibri"/>
              </a:rPr>
              <a:t>Рис.2. Позиции скальпеля в руке: 1 - смычка; 2 3 - писчего пера</a:t>
            </a:r>
            <a:endParaRPr b="0" lang="ru-RU" sz="1800" spc="-1" strike="noStrike">
              <a:solidFill>
                <a:srgbClr val="000000"/>
              </a:solidFill>
              <a:uFill>
                <a:solidFill>
                  <a:srgbClr val="ffffff"/>
                </a:solidFill>
              </a:uFill>
              <a:latin typeface="Arial"/>
            </a:endParaRPr>
          </a:p>
        </p:txBody>
      </p:sp>
      <p:pic>
        <p:nvPicPr>
          <p:cNvPr id="101" name="Рисунок 4" descr=""/>
          <p:cNvPicPr/>
          <p:nvPr/>
        </p:nvPicPr>
        <p:blipFill>
          <a:blip r:embed="rId1"/>
          <a:stretch/>
        </p:blipFill>
        <p:spPr>
          <a:xfrm>
            <a:off x="1259640" y="548640"/>
            <a:ext cx="2448000" cy="4283280"/>
          </a:xfrm>
          <a:prstGeom prst="rect">
            <a:avLst/>
          </a:prstGeom>
          <a:ln>
            <a:noFill/>
          </a:ln>
        </p:spPr>
      </p:pic>
      <p:pic>
        <p:nvPicPr>
          <p:cNvPr id="102" name="Рисунок 5" descr=""/>
          <p:cNvPicPr/>
          <p:nvPr/>
        </p:nvPicPr>
        <p:blipFill>
          <a:blip r:embed="rId2"/>
          <a:stretch/>
        </p:blipFill>
        <p:spPr>
          <a:xfrm>
            <a:off x="5435640" y="548640"/>
            <a:ext cx="3024360" cy="4283280"/>
          </a:xfrm>
          <a:prstGeom prst="rect">
            <a:avLst/>
          </a:prstGeom>
          <a:ln>
            <a:noFill/>
          </a:ln>
        </p:spPr>
      </p:pic>
    </p:spTree>
  </p:cSld>
  <p:transition spd="slow">
    <p:push dir="u"/>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457200" y="548640"/>
            <a:ext cx="8229240" cy="6120360"/>
          </a:xfrm>
          <a:prstGeom prst="rect">
            <a:avLst/>
          </a:prstGeom>
          <a:noFill/>
          <a:ln>
            <a:noFill/>
          </a:ln>
        </p:spPr>
        <p:txBody>
          <a:bodyPr/>
          <a:p>
            <a:pPr>
              <a:lnSpc>
                <a:spcPct val="100000"/>
              </a:lnSpc>
            </a:pPr>
            <a:r>
              <a:rPr b="0" lang="ru-RU" sz="3200" spc="-1" strike="noStrike">
                <a:solidFill>
                  <a:srgbClr val="000000"/>
                </a:solidFill>
                <a:uFill>
                  <a:solidFill>
                    <a:srgbClr val="ffffff"/>
                  </a:solidFill>
                </a:uFill>
                <a:latin typeface="Calibri"/>
              </a:rPr>
              <a:t>2. Ножницы хирургические.</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a:t>
            </a:r>
            <a:r>
              <a:rPr b="0" lang="ru-RU" sz="3200" spc="-1" strike="noStrike">
                <a:solidFill>
                  <a:srgbClr val="000000"/>
                </a:solidFill>
                <a:uFill>
                  <a:solidFill>
                    <a:srgbClr val="ffffff"/>
                  </a:solidFill>
                </a:uFill>
                <a:latin typeface="Calibri"/>
              </a:rPr>
              <a:t>. Для рассечения небольших по толщине образований (апоневрозы, фасции, серозные листки, стенка сосуда и пр) и шовного материала.</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Ножницы при рассечении раздавливают ткани между лезвиями, поэтому их нельзя использовать при рассечении кожи, объемных тканей.</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Тупоконечные ножницы нередко используют и для тупого отделения или разъединения тканей друг от друга путем разведения лезвий.</a:t>
            </a:r>
            <a:endParaRPr b="0" lang="ru-RU" sz="24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a:t>
            </a:r>
            <a:r>
              <a:rPr b="0" lang="ru-RU" sz="3200" spc="-1" strike="noStrike">
                <a:solidFill>
                  <a:srgbClr val="000000"/>
                </a:solidFill>
                <a:uFill>
                  <a:solidFill>
                    <a:srgbClr val="ffffff"/>
                  </a:solidFill>
                </a:uFill>
                <a:latin typeface="Calibri"/>
              </a:rPr>
              <a:t> два лезвия, переходящих в бранши с кольцами на концах, и соединяющий их винт. Концы лезвий обычно тупые, лезвия могут быть изогнуты по плоскости и под углом к оси.</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1) прямые остроконечные;</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2) тупоконечные изогнутые Купера</a:t>
            </a:r>
            <a:endParaRPr b="0" lang="ru-RU" sz="24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Наиболее часто используют тупоконечные изогнутые по плоскости ножницы - ножницы Купера. Преимущество последних состоит в том, что они рассекают только оттянутые при помощи крючков или пинцетов ткани, а тупые концы предохраняют от повреждений ткани в глубине раны.</a:t>
            </a: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467640" y="3942360"/>
            <a:ext cx="4042440" cy="2448000"/>
          </a:xfrm>
          <a:prstGeom prst="rect">
            <a:avLst/>
          </a:prstGeom>
          <a:noFill/>
          <a:ln>
            <a:noFill/>
          </a:ln>
        </p:spPr>
        <p:txBody>
          <a:bodyPr/>
          <a:p>
            <a:pPr>
              <a:lnSpc>
                <a:spcPct val="100000"/>
              </a:lnSpc>
            </a:pPr>
            <a:endParaRPr b="0" lang="ru-RU" sz="3200" spc="-1" strike="noStrike">
              <a:solidFill>
                <a:srgbClr val="000000"/>
              </a:solidFill>
              <a:uFill>
                <a:solidFill>
                  <a:srgbClr val="ffffff"/>
                </a:solidFill>
              </a:uFill>
              <a:latin typeface="Calibri"/>
            </a:endParaRPr>
          </a:p>
          <a:p>
            <a:pPr>
              <a:lnSpc>
                <a:spcPct val="100000"/>
              </a:lnSpc>
            </a:pPr>
            <a:r>
              <a:rPr b="0" lang="ru-RU" sz="1800" spc="-1" strike="noStrike">
                <a:solidFill>
                  <a:srgbClr val="000000"/>
                </a:solidFill>
                <a:uFill>
                  <a:solidFill>
                    <a:srgbClr val="ffffff"/>
                  </a:solidFill>
                </a:uFill>
                <a:latin typeface="Calibri"/>
              </a:rPr>
              <a:t>Хирургические ножницы</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1800" spc="-1" strike="noStrike">
                <a:solidFill>
                  <a:srgbClr val="000000"/>
                </a:solidFill>
                <a:uFill>
                  <a:solidFill>
                    <a:srgbClr val="ffffff"/>
                  </a:solidFill>
                </a:uFill>
                <a:latin typeface="Calibri"/>
              </a:rPr>
              <a:t>Позиция в руке: ногтевая фаланга 4-го пальца рабочей руки находится в нижнем кольце, 3-й палец лежит на кольце в месте его соединения с браншей, 2-й палец упирается в винт. В кольце верхней бранши располагается ногтевая фаланга 1-го пальца.</a:t>
            </a:r>
            <a:endParaRPr b="0" lang="ru-RU" sz="3200" spc="-1" strike="noStrike">
              <a:solidFill>
                <a:srgbClr val="000000"/>
              </a:solidFill>
              <a:uFill>
                <a:solidFill>
                  <a:srgbClr val="ffffff"/>
                </a:solidFill>
              </a:uFill>
              <a:latin typeface="Calibri"/>
            </a:endParaRPr>
          </a:p>
        </p:txBody>
      </p:sp>
      <p:sp>
        <p:nvSpPr>
          <p:cNvPr id="105" name="CustomShape 2"/>
          <p:cNvSpPr/>
          <p:nvPr/>
        </p:nvSpPr>
        <p:spPr>
          <a:xfrm>
            <a:off x="5374440" y="4935240"/>
            <a:ext cx="3062880" cy="364680"/>
          </a:xfrm>
          <a:prstGeom prst="rect">
            <a:avLst/>
          </a:prstGeom>
          <a:noFill/>
          <a:ln>
            <a:noFill/>
          </a:ln>
        </p:spPr>
        <p:style>
          <a:lnRef idx="0"/>
          <a:fillRef idx="0"/>
          <a:effectRef idx="0"/>
          <a:fontRef idx="minor"/>
        </p:style>
        <p:txBody>
          <a:bodyPr wrap="none" lIns="90000" rIns="90000" tIns="45000" bIns="45000"/>
          <a:p>
            <a:pPr>
              <a:lnSpc>
                <a:spcPct val="100000"/>
              </a:lnSpc>
            </a:pPr>
            <a:r>
              <a:rPr b="0" lang="ru-RU" sz="1800" spc="-1" strike="noStrike">
                <a:solidFill>
                  <a:srgbClr val="000000"/>
                </a:solidFill>
                <a:uFill>
                  <a:solidFill>
                    <a:srgbClr val="ffffff"/>
                  </a:solidFill>
                </a:uFill>
                <a:latin typeface="Calibri"/>
              </a:rPr>
              <a:t>Позиция ножниц в руке</a:t>
            </a:r>
            <a:endParaRPr b="0" lang="ru-RU" sz="1800" spc="-1" strike="noStrike">
              <a:solidFill>
                <a:srgbClr val="000000"/>
              </a:solidFill>
              <a:uFill>
                <a:solidFill>
                  <a:srgbClr val="ffffff"/>
                </a:solidFill>
              </a:uFill>
              <a:latin typeface="Arial"/>
            </a:endParaRPr>
          </a:p>
        </p:txBody>
      </p:sp>
      <p:pic>
        <p:nvPicPr>
          <p:cNvPr id="106" name="Рисунок 14" descr=""/>
          <p:cNvPicPr/>
          <p:nvPr/>
        </p:nvPicPr>
        <p:blipFill>
          <a:blip r:embed="rId1"/>
          <a:stretch/>
        </p:blipFill>
        <p:spPr>
          <a:xfrm>
            <a:off x="395640" y="1340640"/>
            <a:ext cx="4176000" cy="2288520"/>
          </a:xfrm>
          <a:prstGeom prst="rect">
            <a:avLst/>
          </a:prstGeom>
          <a:ln>
            <a:noFill/>
          </a:ln>
        </p:spPr>
      </p:pic>
      <p:pic>
        <p:nvPicPr>
          <p:cNvPr id="107" name="Рисунок 15" descr=""/>
          <p:cNvPicPr/>
          <p:nvPr/>
        </p:nvPicPr>
        <p:blipFill>
          <a:blip r:embed="rId2"/>
          <a:stretch/>
        </p:blipFill>
        <p:spPr>
          <a:xfrm>
            <a:off x="4919400" y="1340640"/>
            <a:ext cx="3972600" cy="2288520"/>
          </a:xfrm>
          <a:prstGeom prst="rect">
            <a:avLst/>
          </a:prstGeom>
          <a:ln>
            <a:noFill/>
          </a:ln>
        </p:spPr>
      </p:pic>
    </p:spTree>
  </p:cSld>
  <p:transition spd="slow">
    <p:push dir="u"/>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7.Вспомогательные инструменты</a:t>
            </a:r>
            <a:r>
              <a:rPr b="1" lang="ru-RU" sz="4400" spc="-1" strike="noStrike">
                <a:solidFill>
                  <a:srgbClr val="ff0000"/>
                </a:solidFill>
                <a:uFill>
                  <a:solidFill>
                    <a:srgbClr val="ffffff"/>
                  </a:solidFill>
                </a:uFill>
                <a:latin typeface="Calibri"/>
              </a:rPr>
              <a:t>
</a:t>
            </a:r>
            <a:endParaRPr b="0" lang="ru-RU" sz="1800" spc="-1" strike="noStrike">
              <a:solidFill>
                <a:srgbClr val="000000"/>
              </a:solidFill>
              <a:uFill>
                <a:solidFill>
                  <a:srgbClr val="ffffff"/>
                </a:solidFill>
              </a:uFill>
              <a:latin typeface="Calibri"/>
            </a:endParaRPr>
          </a:p>
        </p:txBody>
      </p:sp>
      <p:sp>
        <p:nvSpPr>
          <p:cNvPr id="109" name="TextShape 2"/>
          <p:cNvSpPr txBox="1"/>
          <p:nvPr/>
        </p:nvSpPr>
        <p:spPr>
          <a:xfrm>
            <a:off x="457200" y="1052640"/>
            <a:ext cx="8229240" cy="5472360"/>
          </a:xfrm>
          <a:prstGeom prst="rect">
            <a:avLst/>
          </a:prstGeom>
          <a:noFill/>
          <a:ln>
            <a:noFill/>
          </a:ln>
        </p:spPr>
        <p:txBody>
          <a:bodyPr/>
          <a:p>
            <a:pPr>
              <a:lnSpc>
                <a:spcPct val="100000"/>
              </a:lnSpc>
            </a:pPr>
            <a:r>
              <a:rPr b="0" lang="ru-RU" sz="3200" spc="-1" strike="noStrike">
                <a:solidFill>
                  <a:srgbClr val="000000"/>
                </a:solidFill>
                <a:uFill>
                  <a:solidFill>
                    <a:srgbClr val="ffffff"/>
                  </a:solidFill>
                </a:uFill>
                <a:latin typeface="Calibri"/>
              </a:rPr>
              <a:t>	</a:t>
            </a:r>
            <a:r>
              <a:rPr b="0" lang="ru-RU" sz="3200" spc="-1" strike="noStrike">
                <a:solidFill>
                  <a:srgbClr val="000000"/>
                </a:solidFill>
                <a:uFill>
                  <a:solidFill>
                    <a:srgbClr val="ffffff"/>
                  </a:solidFill>
                </a:uFill>
                <a:latin typeface="Calibri"/>
              </a:rPr>
              <a:t>Вспомогательные инструменты используются для расширения операционной раны, фиксации и оттягивания тканей.</a:t>
            </a:r>
            <a:endParaRPr b="0" lang="ru-RU" sz="3200" spc="-1" strike="noStrike">
              <a:solidFill>
                <a:srgbClr val="000000"/>
              </a:solidFill>
              <a:uFill>
                <a:solidFill>
                  <a:srgbClr val="ffffff"/>
                </a:solidFill>
              </a:uFill>
              <a:latin typeface="Calibri"/>
            </a:endParaRPr>
          </a:p>
          <a:p>
            <a:pPr>
              <a:lnSpc>
                <a:spcPct val="100000"/>
              </a:lnSpc>
            </a:pPr>
            <a:r>
              <a:rPr b="0" lang="ru-RU" sz="3200" spc="-1" strike="noStrike">
                <a:solidFill>
                  <a:srgbClr val="000000"/>
                </a:solidFill>
                <a:uFill>
                  <a:solidFill>
                    <a:srgbClr val="ffffff"/>
                  </a:solidFill>
                </a:uFill>
                <a:latin typeface="Calibri"/>
              </a:rPr>
              <a:t>1. Пинцеты.</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a:t>
            </a:r>
            <a:r>
              <a:rPr b="0" lang="ru-RU" sz="3200" spc="-1" strike="noStrike">
                <a:solidFill>
                  <a:srgbClr val="000000"/>
                </a:solidFill>
                <a:uFill>
                  <a:solidFill>
                    <a:srgbClr val="ffffff"/>
                  </a:solidFill>
                </a:uFill>
                <a:latin typeface="Calibri"/>
              </a:rPr>
              <a:t> Фиксация органа или тканей при работе с ними; фиксация иглы в определенный момент наложения швов.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a:t>
            </a:r>
            <a:r>
              <a:rPr b="0" lang="ru-RU" sz="3200" spc="-1" strike="noStrike">
                <a:solidFill>
                  <a:srgbClr val="000000"/>
                </a:solidFill>
                <a:uFill>
                  <a:solidFill>
                    <a:srgbClr val="ffffff"/>
                  </a:solidFill>
                </a:uFill>
                <a:latin typeface="Calibri"/>
              </a:rPr>
              <a:t> Две пружинящие стальные пластины, расходящиеся под углом: анатомические - только с поперечными насечками на концах, хирургические - с острыми зубчиками.</a:t>
            </a: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0" name="Рисунок 3" descr=""/>
          <p:cNvPicPr/>
          <p:nvPr/>
        </p:nvPicPr>
        <p:blipFill>
          <a:blip r:embed="rId1"/>
          <a:stretch/>
        </p:blipFill>
        <p:spPr>
          <a:xfrm>
            <a:off x="2123640" y="260640"/>
            <a:ext cx="4750560" cy="1595880"/>
          </a:xfrm>
          <a:prstGeom prst="rect">
            <a:avLst/>
          </a:prstGeom>
          <a:ln>
            <a:noFill/>
          </a:ln>
        </p:spPr>
      </p:pic>
      <p:sp>
        <p:nvSpPr>
          <p:cNvPr id="111" name="CustomShape 1"/>
          <p:cNvSpPr/>
          <p:nvPr/>
        </p:nvSpPr>
        <p:spPr>
          <a:xfrm>
            <a:off x="1510920" y="2206800"/>
            <a:ext cx="5976360" cy="364680"/>
          </a:xfrm>
          <a:prstGeom prst="rect">
            <a:avLst/>
          </a:prstGeom>
          <a:noFill/>
          <a:ln>
            <a:noFill/>
          </a:ln>
        </p:spPr>
        <p:style>
          <a:lnRef idx="0"/>
          <a:fillRef idx="0"/>
          <a:effectRef idx="0"/>
          <a:fontRef idx="minor"/>
        </p:style>
        <p:txBody>
          <a:bodyPr lIns="90000" rIns="90000" tIns="45000" bIns="45000"/>
          <a:p>
            <a:pPr algn="ctr">
              <a:lnSpc>
                <a:spcPct val="100000"/>
              </a:lnSpc>
            </a:pPr>
            <a:r>
              <a:rPr b="0" lang="ru-RU" sz="1800" spc="-1" strike="noStrike">
                <a:solidFill>
                  <a:srgbClr val="000000"/>
                </a:solidFill>
                <a:uFill>
                  <a:solidFill>
                    <a:srgbClr val="ffffff"/>
                  </a:solidFill>
                </a:uFill>
                <a:latin typeface="Calibri"/>
              </a:rPr>
              <a:t>Пинцеты: а - анатомический; б - хирургический</a:t>
            </a:r>
            <a:endParaRPr b="0" lang="ru-RU" sz="1800" spc="-1" strike="noStrike">
              <a:solidFill>
                <a:srgbClr val="000000"/>
              </a:solidFill>
              <a:uFill>
                <a:solidFill>
                  <a:srgbClr val="ffffff"/>
                </a:solidFill>
              </a:uFill>
              <a:latin typeface="Arial"/>
            </a:endParaRPr>
          </a:p>
        </p:txBody>
      </p:sp>
      <p:sp>
        <p:nvSpPr>
          <p:cNvPr id="112" name="CustomShape 2"/>
          <p:cNvSpPr/>
          <p:nvPr/>
        </p:nvSpPr>
        <p:spPr>
          <a:xfrm>
            <a:off x="322920" y="5301360"/>
            <a:ext cx="8352720" cy="1461240"/>
          </a:xfrm>
          <a:prstGeom prst="rect">
            <a:avLst/>
          </a:prstGeom>
          <a:noFill/>
          <a:ln>
            <a:noFill/>
          </a:ln>
        </p:spPr>
        <p:style>
          <a:lnRef idx="0"/>
          <a:fillRef idx="0"/>
          <a:effectRef idx="0"/>
          <a:fontRef idx="minor"/>
        </p:style>
        <p:txBody>
          <a:bodyPr lIns="90000" rIns="90000" tIns="45000" bIns="45000"/>
          <a:p>
            <a:pPr>
              <a:lnSpc>
                <a:spcPct val="100000"/>
              </a:lnSpc>
            </a:pPr>
            <a:r>
              <a:rPr b="1" lang="ru-RU" sz="1800" spc="-1" strike="noStrike">
                <a:solidFill>
                  <a:srgbClr val="002060"/>
                </a:solidFill>
                <a:uFill>
                  <a:solidFill>
                    <a:srgbClr val="ffffff"/>
                  </a:solidFill>
                </a:uFill>
                <a:latin typeface="Calibri"/>
              </a:rPr>
              <a:t>Позиция в руке. </a:t>
            </a:r>
            <a:r>
              <a:rPr b="0" lang="ru-RU" sz="1800" spc="-1" strike="noStrike">
                <a:solidFill>
                  <a:srgbClr val="000000"/>
                </a:solidFill>
                <a:uFill>
                  <a:solidFill>
                    <a:srgbClr val="ffffff"/>
                  </a:solidFill>
                </a:uFill>
                <a:latin typeface="Calibri"/>
              </a:rPr>
              <a:t>Пинцет захватывают, как правило, левой рукой в средней части пластин, где имеются площадки с рифлением, чтобы регулировать силу сдавления пружины и прочно фиксировать ткани.</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Правильная позиция пинцета в руке - в позиции писчего пера.</a:t>
            </a:r>
            <a:endParaRPr b="0" lang="ru-RU" sz="1800" spc="-1" strike="noStrike">
              <a:solidFill>
                <a:srgbClr val="000000"/>
              </a:solidFill>
              <a:uFill>
                <a:solidFill>
                  <a:srgbClr val="ffffff"/>
                </a:solidFill>
              </a:uFill>
              <a:latin typeface="Arial"/>
            </a:endParaRPr>
          </a:p>
        </p:txBody>
      </p:sp>
      <p:pic>
        <p:nvPicPr>
          <p:cNvPr id="113" name="Рисунок 6" descr=""/>
          <p:cNvPicPr/>
          <p:nvPr/>
        </p:nvPicPr>
        <p:blipFill>
          <a:blip r:embed="rId2"/>
          <a:stretch/>
        </p:blipFill>
        <p:spPr>
          <a:xfrm>
            <a:off x="3629880" y="2576160"/>
            <a:ext cx="1738800" cy="2438640"/>
          </a:xfrm>
          <a:prstGeom prst="rect">
            <a:avLst/>
          </a:prstGeom>
          <a:ln>
            <a:noFill/>
          </a:ln>
        </p:spPr>
      </p:pic>
      <p:sp>
        <p:nvSpPr>
          <p:cNvPr id="114" name="CustomShape 3"/>
          <p:cNvSpPr/>
          <p:nvPr/>
        </p:nvSpPr>
        <p:spPr>
          <a:xfrm>
            <a:off x="5724000" y="3333960"/>
            <a:ext cx="3091320" cy="91332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Фиксация пинцета: а - неправильная; б - правильная</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323640" y="332640"/>
            <a:ext cx="6408360" cy="6336360"/>
          </a:xfrm>
          <a:prstGeom prst="rect">
            <a:avLst/>
          </a:prstGeom>
          <a:noFill/>
          <a:ln>
            <a:noFill/>
          </a:ln>
        </p:spPr>
        <p:txBody>
          <a:bodyPr/>
          <a:p>
            <a:pPr>
              <a:lnSpc>
                <a:spcPct val="100000"/>
              </a:lnSpc>
            </a:pPr>
            <a:r>
              <a:rPr b="1" lang="ru-RU" sz="3200" spc="-1" strike="noStrike">
                <a:solidFill>
                  <a:srgbClr val="ff0000"/>
                </a:solidFill>
                <a:uFill>
                  <a:solidFill>
                    <a:srgbClr val="ffffff"/>
                  </a:solidFill>
                </a:uFill>
                <a:latin typeface="Calibri"/>
              </a:rPr>
              <a:t>2. Крючки пластинчатые (Фарабефа).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a:t>
            </a:r>
            <a:r>
              <a:rPr b="0" lang="ru-RU" sz="3200" spc="-1" strike="noStrike">
                <a:solidFill>
                  <a:srgbClr val="000000"/>
                </a:solidFill>
                <a:uFill>
                  <a:solidFill>
                    <a:srgbClr val="ffffff"/>
                  </a:solidFill>
                </a:uFill>
                <a:latin typeface="Calibri"/>
              </a:rPr>
              <a:t> Для разведения краев глубокой раны или для отведения объемных образований (например, мышечных пучков).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a:t>
            </a:r>
            <a:r>
              <a:rPr b="0" lang="ru-RU" sz="3200" spc="-1" strike="noStrike">
                <a:solidFill>
                  <a:srgbClr val="000000"/>
                </a:solidFill>
                <a:uFill>
                  <a:solidFill>
                    <a:srgbClr val="ffffff"/>
                  </a:solidFill>
                </a:uFill>
                <a:latin typeface="Calibri"/>
              </a:rPr>
              <a:t> Пластина, имеющая сглаженные тупые края и изогнутая в виде двух русских букв "Г", соединенных длинными частями.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Позиция в руке. </a:t>
            </a:r>
            <a:r>
              <a:rPr b="0" lang="ru-RU" sz="3200" spc="-1" strike="noStrike">
                <a:solidFill>
                  <a:srgbClr val="000000"/>
                </a:solidFill>
                <a:uFill>
                  <a:solidFill>
                    <a:srgbClr val="ffffff"/>
                  </a:solidFill>
                </a:uFill>
                <a:latin typeface="Calibri"/>
              </a:rPr>
              <a:t>Обычно ассистент захватывает крючки за длинную перекладину буквы "Г" в кулаки, короткие перекладины вводит в рану, располагая их друг против друга симметрично под прямым углом к краю раны. Тяга при разведении краев раны должна быть равномерной, чтобы не сместить ее направление.</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16" name="Рисунок 4" descr=""/>
          <p:cNvPicPr/>
          <p:nvPr/>
        </p:nvPicPr>
        <p:blipFill>
          <a:blip r:embed="rId1"/>
          <a:stretch/>
        </p:blipFill>
        <p:spPr>
          <a:xfrm>
            <a:off x="4140000" y="3213000"/>
            <a:ext cx="4529160" cy="1897560"/>
          </a:xfrm>
          <a:prstGeom prst="rect">
            <a:avLst/>
          </a:prstGeom>
          <a:ln>
            <a:noFill/>
          </a:ln>
        </p:spPr>
      </p:pic>
      <p:sp>
        <p:nvSpPr>
          <p:cNvPr id="117" name="CustomShape 2"/>
          <p:cNvSpPr/>
          <p:nvPr/>
        </p:nvSpPr>
        <p:spPr>
          <a:xfrm>
            <a:off x="5198040" y="5517360"/>
            <a:ext cx="2413800" cy="36468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ru-RU" sz="1800" spc="-1" strike="noStrike">
                <a:solidFill>
                  <a:srgbClr val="000000"/>
                </a:solidFill>
                <a:uFill>
                  <a:solidFill>
                    <a:srgbClr val="ffffff"/>
                  </a:solidFill>
                </a:uFill>
                <a:latin typeface="Calibri"/>
              </a:rPr>
              <a:t>Крючки Фарабефа</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251640" y="188640"/>
            <a:ext cx="8496720" cy="4320000"/>
          </a:xfrm>
          <a:prstGeom prst="rect">
            <a:avLst/>
          </a:prstGeom>
          <a:noFill/>
          <a:ln>
            <a:noFill/>
          </a:ln>
        </p:spPr>
        <p:txBody>
          <a:bodyPr/>
          <a:p>
            <a:pPr>
              <a:lnSpc>
                <a:spcPct val="100000"/>
              </a:lnSpc>
            </a:pPr>
            <a:r>
              <a:rPr b="1" lang="ru-RU" sz="3200" spc="-1" strike="noStrike">
                <a:solidFill>
                  <a:srgbClr val="ff0000"/>
                </a:solidFill>
                <a:uFill>
                  <a:solidFill>
                    <a:srgbClr val="ffffff"/>
                  </a:solidFill>
                </a:uFill>
                <a:latin typeface="Calibri"/>
              </a:rPr>
              <a:t>3. Крючки зубчатые (тупые и острые) Фолькманна.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a:t>
            </a:r>
            <a:r>
              <a:rPr b="0" lang="ru-RU" sz="3200" spc="-1" strike="noStrike">
                <a:solidFill>
                  <a:srgbClr val="000000"/>
                </a:solidFill>
                <a:uFill>
                  <a:solidFill>
                    <a:srgbClr val="ffffff"/>
                  </a:solidFill>
                </a:uFill>
                <a:latin typeface="Calibri"/>
              </a:rPr>
              <a:t> Острые крючки - только для оттягивания и фиксации кожи и подкожной клетчатки; тупые - для отведения анатомических образований в глубине раны (сосуды, сухожилия и пр.).</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 </a:t>
            </a:r>
            <a:r>
              <a:rPr b="0" lang="ru-RU" sz="3200" spc="-1" strike="noStrike">
                <a:solidFill>
                  <a:srgbClr val="000000"/>
                </a:solidFill>
                <a:uFill>
                  <a:solidFill>
                    <a:srgbClr val="ffffff"/>
                  </a:solidFill>
                </a:uFill>
                <a:latin typeface="Calibri"/>
              </a:rPr>
              <a:t>Хирургический инструмент в виде вилки, зубцы которой (острые или тупые) плавно изогнуты под углом более 90°, а ручка снабжена кольцом для пальца.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Позиция в руке. </a:t>
            </a:r>
            <a:r>
              <a:rPr b="0" lang="ru-RU" sz="3200" spc="-1" strike="noStrike">
                <a:solidFill>
                  <a:srgbClr val="000000"/>
                </a:solidFill>
                <a:uFill>
                  <a:solidFill>
                    <a:srgbClr val="ffffff"/>
                  </a:solidFill>
                </a:uFill>
                <a:latin typeface="Calibri"/>
              </a:rPr>
              <a:t>Ручку крючка захватывают в кулак, указательный палец вводят в кольцо для более прочной фиксации инструмента в руке.</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19" name="Рисунок 3" descr=""/>
          <p:cNvPicPr/>
          <p:nvPr/>
        </p:nvPicPr>
        <p:blipFill>
          <a:blip r:embed="rId1"/>
          <a:stretch/>
        </p:blipFill>
        <p:spPr>
          <a:xfrm>
            <a:off x="2181600" y="4581000"/>
            <a:ext cx="4608000" cy="2016000"/>
          </a:xfrm>
          <a:prstGeom prst="rect">
            <a:avLst/>
          </a:prstGeom>
          <a:ln>
            <a:noFill/>
          </a:ln>
        </p:spPr>
      </p:pic>
    </p:spTree>
  </p:cSld>
  <p:transition spd="slow">
    <p:push dir="u"/>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179640" y="332640"/>
            <a:ext cx="8712720" cy="4176000"/>
          </a:xfrm>
          <a:prstGeom prst="rect">
            <a:avLst/>
          </a:prstGeom>
          <a:noFill/>
          <a:ln>
            <a:noFill/>
          </a:ln>
        </p:spPr>
        <p:txBody>
          <a:bodyPr/>
          <a:p>
            <a:pPr>
              <a:lnSpc>
                <a:spcPct val="100000"/>
              </a:lnSpc>
            </a:pPr>
            <a:r>
              <a:rPr b="1" lang="ru-RU" sz="3200" spc="-1" strike="noStrike">
                <a:solidFill>
                  <a:srgbClr val="ff0000"/>
                </a:solidFill>
                <a:uFill>
                  <a:solidFill>
                    <a:srgbClr val="ffffff"/>
                  </a:solidFill>
                </a:uFill>
                <a:latin typeface="Calibri"/>
              </a:rPr>
              <a:t>4. Зонд желобоватый.</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 </a:t>
            </a:r>
            <a:r>
              <a:rPr b="0" lang="ru-RU" sz="3200" spc="-1" strike="noStrike">
                <a:solidFill>
                  <a:srgbClr val="000000"/>
                </a:solidFill>
                <a:uFill>
                  <a:solidFill>
                    <a:srgbClr val="ffffff"/>
                  </a:solidFill>
                </a:uFill>
                <a:latin typeface="Calibri"/>
              </a:rPr>
              <a:t>Для предохранения от повреждений глубжерасположенных тканей при рассечении пластинчатых анатомических образований (фасция, апоневроз и др.) скальпелем.</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 </a:t>
            </a:r>
            <a:r>
              <a:rPr b="0" lang="ru-RU" sz="3200" spc="-1" strike="noStrike">
                <a:solidFill>
                  <a:srgbClr val="000000"/>
                </a:solidFill>
                <a:uFill>
                  <a:solidFill>
                    <a:srgbClr val="ffffff"/>
                  </a:solidFill>
                </a:uFill>
                <a:latin typeface="Calibri"/>
              </a:rPr>
              <a:t>Полоска с желобом и отупленными краями, переходящая в расширенную пластинку.</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Позиция в руке. </a:t>
            </a:r>
            <a:r>
              <a:rPr b="0" lang="ru-RU" sz="3200" spc="-1" strike="noStrike">
                <a:solidFill>
                  <a:srgbClr val="000000"/>
                </a:solidFill>
                <a:uFill>
                  <a:solidFill>
                    <a:srgbClr val="ffffff"/>
                  </a:solidFill>
                </a:uFill>
                <a:latin typeface="Calibri"/>
              </a:rPr>
              <a:t>Зонд фиксируется за пластину между большим и указательным пальцами вспомогательной руки хирурга.</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21" name="Рисунок 3" descr=""/>
          <p:cNvPicPr/>
          <p:nvPr/>
        </p:nvPicPr>
        <p:blipFill>
          <a:blip r:embed="rId1"/>
          <a:stretch/>
        </p:blipFill>
        <p:spPr>
          <a:xfrm>
            <a:off x="1331640" y="4509000"/>
            <a:ext cx="6192360" cy="1576080"/>
          </a:xfrm>
          <a:prstGeom prst="rect">
            <a:avLst/>
          </a:prstGeom>
          <a:ln>
            <a:noFill/>
          </a:ln>
        </p:spPr>
      </p:pic>
    </p:spTree>
  </p:cSld>
  <p:transition spd="slow">
    <p:push dir="u"/>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467640" y="-99360"/>
            <a:ext cx="8229240" cy="1142640"/>
          </a:xfrm>
          <a:prstGeom prst="rect">
            <a:avLst/>
          </a:prstGeom>
          <a:noFill/>
          <a:ln>
            <a:noFill/>
          </a:ln>
        </p:spPr>
        <p:txBody>
          <a:bodyPr anchor="ctr"/>
          <a:p>
            <a:pPr algn="ctr">
              <a:lnSpc>
                <a:spcPct val="100000"/>
              </a:lnSpc>
            </a:pPr>
            <a:r>
              <a:rPr b="1" lang="ru-RU" sz="4400" spc="-1" strike="noStrike">
                <a:solidFill>
                  <a:srgbClr val="002060"/>
                </a:solidFill>
                <a:uFill>
                  <a:solidFill>
                    <a:srgbClr val="ffffff"/>
                  </a:solidFill>
                </a:uFill>
                <a:latin typeface="Calibri"/>
              </a:rPr>
              <a:t>План:</a:t>
            </a:r>
            <a:endParaRPr b="0" lang="ru-RU" sz="1800" spc="-1" strike="noStrike">
              <a:solidFill>
                <a:srgbClr val="000000"/>
              </a:solidFill>
              <a:uFill>
                <a:solidFill>
                  <a:srgbClr val="ffffff"/>
                </a:solidFill>
              </a:uFill>
              <a:latin typeface="Calibri"/>
            </a:endParaRPr>
          </a:p>
        </p:txBody>
      </p:sp>
      <p:sp>
        <p:nvSpPr>
          <p:cNvPr id="83" name="TextShape 2"/>
          <p:cNvSpPr txBox="1"/>
          <p:nvPr/>
        </p:nvSpPr>
        <p:spPr>
          <a:xfrm>
            <a:off x="323640" y="908640"/>
            <a:ext cx="8496720" cy="5589000"/>
          </a:xfrm>
          <a:prstGeom prst="rect">
            <a:avLst/>
          </a:prstGeom>
          <a:noFill/>
          <a:ln>
            <a:noFill/>
          </a:ln>
        </p:spPr>
        <p:txBody>
          <a:bodyPr/>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Понятие «Хирургическая операция»:</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Терминология:</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Завершение операции:</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Основные элементы оперативной техники:</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Хирургический инструментарий:</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Инструменты для разъединения мягких тканей:</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Вспомогательные инструменты</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Кровоостанавливающие зажимы:</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Специальные инструменты:</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Инструменты для соединения мягких тканей наложением ручных швов:</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Шовный материал:</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Завязывание лигатурных узлов:</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Основные элементы оперативной техники:</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Нанотехнологии в хирургии:</a:t>
            </a:r>
            <a:endParaRPr b="0" lang="ru-RU" sz="3200" spc="-1" strike="noStrike">
              <a:solidFill>
                <a:srgbClr val="000000"/>
              </a:solidFill>
              <a:uFill>
                <a:solidFill>
                  <a:srgbClr val="ffffff"/>
                </a:solidFill>
              </a:uFill>
              <a:latin typeface="Calibri"/>
            </a:endParaRPr>
          </a:p>
          <a:p>
            <a:pPr marL="514440" indent="-514080">
              <a:lnSpc>
                <a:spcPct val="100000"/>
              </a:lnSpc>
              <a:buClr>
                <a:srgbClr val="ff0000"/>
              </a:buClr>
              <a:buFont typeface="Calibri"/>
              <a:buAutoNum type="arabicPeriod"/>
            </a:pPr>
            <a:r>
              <a:rPr b="1" lang="ru-RU" sz="2000" spc="-1" strike="noStrike">
                <a:solidFill>
                  <a:srgbClr val="ff0000"/>
                </a:solidFill>
                <a:uFill>
                  <a:solidFill>
                    <a:srgbClr val="ffffff"/>
                  </a:solidFill>
                </a:uFill>
                <a:latin typeface="Calibri"/>
              </a:rPr>
              <a:t>Источники информации:</a:t>
            </a:r>
            <a:r>
              <a:rPr b="1" lang="ru-RU" sz="2000" spc="-1" strike="noStrike">
                <a:solidFill>
                  <a:srgbClr val="ff0000"/>
                </a:solidFill>
                <a:uFill>
                  <a:solidFill>
                    <a:srgbClr val="ffffff"/>
                  </a:solidFill>
                </a:uFill>
                <a:latin typeface="Calibri"/>
              </a:rPr>
              <a:t>
</a:t>
            </a:r>
            <a:r>
              <a:rPr b="1" lang="ru-RU" sz="2000" spc="-1" strike="noStrike">
                <a:solidFill>
                  <a:srgbClr val="ff0000"/>
                </a:solidFill>
                <a:uFill>
                  <a:solidFill>
                    <a:srgbClr val="ffffff"/>
                  </a:solidFill>
                </a:uFill>
                <a:latin typeface="Calibri"/>
              </a:rPr>
              <a:t>
</a:t>
            </a:r>
            <a:r>
              <a:rPr b="1" lang="ru-RU" sz="2000" spc="-1" strike="noStrike">
                <a:solidFill>
                  <a:srgbClr val="ff0000"/>
                </a:solidFill>
                <a:uFill>
                  <a:solidFill>
                    <a:srgbClr val="ffffff"/>
                  </a:solidFill>
                </a:uFill>
                <a:latin typeface="Calibri"/>
              </a:rPr>
              <a:t>
</a:t>
            </a:r>
            <a:r>
              <a:rPr b="1" lang="ru-RU" sz="2000" spc="-1" strike="noStrike">
                <a:solidFill>
                  <a:srgbClr val="ff0000"/>
                </a:solidFill>
                <a:uFill>
                  <a:solidFill>
                    <a:srgbClr val="ffffff"/>
                  </a:solidFill>
                </a:uFill>
                <a:latin typeface="Calibri"/>
              </a:rPr>
              <a:t>
</a:t>
            </a:r>
            <a:r>
              <a:rPr b="1" lang="ru-RU" sz="2000" spc="-1" strike="noStrike">
                <a:solidFill>
                  <a:srgbClr val="ff0000"/>
                </a:solidFill>
                <a:uFill>
                  <a:solidFill>
                    <a:srgbClr val="ffffff"/>
                  </a:solidFill>
                </a:uFill>
                <a:latin typeface="Calibri"/>
              </a:rPr>
              <a:t>
</a:t>
            </a:r>
            <a:r>
              <a:rPr b="1" lang="ru-RU" sz="2000" spc="-1" strike="noStrike">
                <a:solidFill>
                  <a:srgbClr val="ff0000"/>
                </a:solidFill>
                <a:uFill>
                  <a:solidFill>
                    <a:srgbClr val="ffffff"/>
                  </a:solidFill>
                </a:uFill>
                <a:latin typeface="Calibri"/>
              </a:rPr>
              <a:t> </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457200" y="476640"/>
            <a:ext cx="8229240" cy="4320000"/>
          </a:xfrm>
          <a:prstGeom prst="rect">
            <a:avLst/>
          </a:prstGeom>
          <a:noFill/>
          <a:ln>
            <a:noFill/>
          </a:ln>
        </p:spPr>
        <p:txBody>
          <a:bodyPr/>
          <a:p>
            <a:pPr>
              <a:lnSpc>
                <a:spcPct val="100000"/>
              </a:lnSpc>
            </a:pPr>
            <a:r>
              <a:rPr b="1" lang="ru-RU" sz="3200" spc="-1" strike="noStrike">
                <a:solidFill>
                  <a:srgbClr val="ff0000"/>
                </a:solidFill>
                <a:uFill>
                  <a:solidFill>
                    <a:srgbClr val="ffffff"/>
                  </a:solidFill>
                </a:uFill>
                <a:latin typeface="Calibri"/>
              </a:rPr>
              <a:t>5. Лигатурная игла Дешана.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 </a:t>
            </a:r>
            <a:r>
              <a:rPr b="0" lang="ru-RU" sz="3200" spc="-1" strike="noStrike">
                <a:solidFill>
                  <a:srgbClr val="000000"/>
                </a:solidFill>
                <a:uFill>
                  <a:solidFill>
                    <a:srgbClr val="ffffff"/>
                  </a:solidFill>
                </a:uFill>
                <a:latin typeface="Calibri"/>
              </a:rPr>
              <a:t>Для проведения лигатур под кровеносный сосуд и другие анатомические образования.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 </a:t>
            </a:r>
            <a:r>
              <a:rPr b="0" lang="ru-RU" sz="3200" spc="-1" strike="noStrike">
                <a:solidFill>
                  <a:srgbClr val="000000"/>
                </a:solidFill>
                <a:uFill>
                  <a:solidFill>
                    <a:srgbClr val="ffffff"/>
                  </a:solidFill>
                </a:uFill>
                <a:latin typeface="Calibri"/>
              </a:rPr>
              <a:t>Изогнутая тупая игла, имеющая отверстие на конце и длинную ручку.</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Позиция в руке. </a:t>
            </a:r>
            <a:r>
              <a:rPr b="0" lang="ru-RU" sz="3200" spc="-1" strike="noStrike">
                <a:solidFill>
                  <a:srgbClr val="000000"/>
                </a:solidFill>
                <a:uFill>
                  <a:solidFill>
                    <a:srgbClr val="ffffff"/>
                  </a:solidFill>
                </a:uFill>
                <a:latin typeface="Calibri"/>
              </a:rPr>
              <a:t>Лигатура вводится в отверстие, как нитка в портняжную иглу. Ручка берется в кулак.</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23" name="Рисунок 3" descr=""/>
          <p:cNvPicPr/>
          <p:nvPr/>
        </p:nvPicPr>
        <p:blipFill>
          <a:blip r:embed="rId1"/>
          <a:stretch/>
        </p:blipFill>
        <p:spPr>
          <a:xfrm>
            <a:off x="1513080" y="4982040"/>
            <a:ext cx="6336360" cy="956880"/>
          </a:xfrm>
          <a:prstGeom prst="rect">
            <a:avLst/>
          </a:prstGeom>
          <a:ln>
            <a:noFill/>
          </a:ln>
        </p:spPr>
      </p:pic>
    </p:spTree>
  </p:cSld>
  <p:transition spd="slow">
    <p:push dir="u"/>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251640" y="188640"/>
            <a:ext cx="8712720" cy="4536000"/>
          </a:xfrm>
          <a:prstGeom prst="rect">
            <a:avLst/>
          </a:prstGeom>
          <a:noFill/>
          <a:ln>
            <a:noFill/>
          </a:ln>
        </p:spPr>
        <p:txBody>
          <a:bodyPr/>
          <a:p>
            <a:pPr>
              <a:lnSpc>
                <a:spcPct val="100000"/>
              </a:lnSpc>
            </a:pPr>
            <a:r>
              <a:rPr b="1" lang="ru-RU" sz="3200" spc="-1" strike="noStrike">
                <a:solidFill>
                  <a:srgbClr val="ff0000"/>
                </a:solidFill>
                <a:uFill>
                  <a:solidFill>
                    <a:srgbClr val="ffffff"/>
                  </a:solidFill>
                </a:uFill>
                <a:latin typeface="Calibri"/>
              </a:rPr>
              <a:t>6. Корнцанг (прямой и изогнутый).</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a:t>
            </a:r>
            <a:r>
              <a:rPr b="0" lang="ru-RU" sz="3200" spc="-1" strike="noStrike">
                <a:solidFill>
                  <a:srgbClr val="000000"/>
                </a:solidFill>
                <a:uFill>
                  <a:solidFill>
                    <a:srgbClr val="ffffff"/>
                  </a:solidFill>
                </a:uFill>
                <a:latin typeface="Calibri"/>
              </a:rPr>
              <a:t> Для подачи стерильных предметов в операционной и перевязочной нестерильными руками (корнцанг помещается в дезинфицирующий раствор губками, бранши и кольца - нестерильны). В ходе хирургической операции корнцанг используется при необходимости пройти через ткани тупо (например, при вскрытии флегмон и абсцессов).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a:t>
            </a:r>
            <a:r>
              <a:rPr b="0" lang="ru-RU" sz="3200" spc="-1" strike="noStrike">
                <a:solidFill>
                  <a:srgbClr val="000000"/>
                </a:solidFill>
                <a:uFill>
                  <a:solidFill>
                    <a:srgbClr val="ffffff"/>
                  </a:solidFill>
                </a:uFill>
                <a:latin typeface="Calibri"/>
              </a:rPr>
              <a:t> Широкие массивные губки в виде олив, </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a:p>
            <a:pPr>
              <a:lnSpc>
                <a:spcPct val="100000"/>
              </a:lnSpc>
            </a:pPr>
            <a:r>
              <a:rPr b="0" lang="ru-RU" sz="3200" spc="-1" strike="noStrike">
                <a:solidFill>
                  <a:srgbClr val="000000"/>
                </a:solidFill>
                <a:uFill>
                  <a:solidFill>
                    <a:srgbClr val="ffffff"/>
                  </a:solidFill>
                </a:uFill>
                <a:latin typeface="Calibri"/>
              </a:rPr>
              <a:t>      </a:t>
            </a:r>
            <a:r>
              <a:rPr b="0" lang="ru-RU" sz="3200" spc="-1" strike="noStrike">
                <a:solidFill>
                  <a:srgbClr val="000000"/>
                </a:solidFill>
                <a:uFill>
                  <a:solidFill>
                    <a:srgbClr val="ffffff"/>
                  </a:solidFill>
                </a:uFill>
                <a:latin typeface="Calibri"/>
              </a:rPr>
              <a:t>длинные бранши с кольцами и   </a:t>
            </a:r>
            <a:endParaRPr b="0" lang="ru-RU" sz="3200" spc="-1" strike="noStrike">
              <a:solidFill>
                <a:srgbClr val="000000"/>
              </a:solidFill>
              <a:uFill>
                <a:solidFill>
                  <a:srgbClr val="ffffff"/>
                </a:solidFill>
              </a:uFill>
              <a:latin typeface="Calibri"/>
            </a:endParaRPr>
          </a:p>
          <a:p>
            <a:pPr>
              <a:lnSpc>
                <a:spcPct val="100000"/>
              </a:lnSpc>
            </a:pPr>
            <a:r>
              <a:rPr b="0" lang="ru-RU" sz="3200" spc="-1" strike="noStrike">
                <a:solidFill>
                  <a:srgbClr val="000000"/>
                </a:solidFill>
                <a:uFill>
                  <a:solidFill>
                    <a:srgbClr val="ffffff"/>
                  </a:solidFill>
                </a:uFill>
                <a:latin typeface="Calibri"/>
              </a:rPr>
              <a:t>      </a:t>
            </a:r>
            <a:r>
              <a:rPr b="0" lang="ru-RU" sz="3200" spc="-1" strike="noStrike">
                <a:solidFill>
                  <a:srgbClr val="000000"/>
                </a:solidFill>
                <a:uFill>
                  <a:solidFill>
                    <a:srgbClr val="ffffff"/>
                  </a:solidFill>
                </a:uFill>
                <a:latin typeface="Calibri"/>
              </a:rPr>
              <a:t>замок-кремальера.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Позиция в руке. </a:t>
            </a:r>
            <a:r>
              <a:rPr b="0" lang="ru-RU" sz="3200" spc="-1" strike="noStrike">
                <a:solidFill>
                  <a:srgbClr val="000000"/>
                </a:solidFill>
                <a:uFill>
                  <a:solidFill>
                    <a:srgbClr val="ffffff"/>
                  </a:solidFill>
                </a:uFill>
                <a:latin typeface="Calibri"/>
              </a:rPr>
              <a:t>Аналогична позиции ножниц, только изогнутые концы инструмента направляются вниз (при подаче материалов).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Для того чтобы открыть замок-кремальеру, следует слегка нажать на кольца, сместить бранши по плоскости, а уже потом развести в стороны.</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25" name="Рисунок 3" descr=""/>
          <p:cNvPicPr/>
          <p:nvPr/>
        </p:nvPicPr>
        <p:blipFill>
          <a:blip r:embed="rId1"/>
          <a:stretch/>
        </p:blipFill>
        <p:spPr>
          <a:xfrm>
            <a:off x="395640" y="4797000"/>
            <a:ext cx="6120360" cy="1865160"/>
          </a:xfrm>
          <a:prstGeom prst="rect">
            <a:avLst/>
          </a:prstGeom>
          <a:ln>
            <a:noFill/>
          </a:ln>
        </p:spPr>
      </p:pic>
      <p:sp>
        <p:nvSpPr>
          <p:cNvPr id="126" name="CustomShape 2"/>
          <p:cNvSpPr/>
          <p:nvPr/>
        </p:nvSpPr>
        <p:spPr>
          <a:xfrm>
            <a:off x="6516360" y="5129640"/>
            <a:ext cx="2442600" cy="173556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Корнцанг прямой: 1 - замок-кремальера; 2 - кольцо; 3 - бранша; 4 - винт; 5 – губки</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467640" y="2520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8.Кровоостанавливающие зажимы:</a:t>
            </a:r>
            <a:endParaRPr b="0" lang="ru-RU" sz="1800" spc="-1" strike="noStrike">
              <a:solidFill>
                <a:srgbClr val="000000"/>
              </a:solidFill>
              <a:uFill>
                <a:solidFill>
                  <a:srgbClr val="ffffff"/>
                </a:solidFill>
              </a:uFill>
              <a:latin typeface="Calibri"/>
            </a:endParaRPr>
          </a:p>
        </p:txBody>
      </p:sp>
      <p:sp>
        <p:nvSpPr>
          <p:cNvPr id="128" name="TextShape 2"/>
          <p:cNvSpPr txBox="1"/>
          <p:nvPr/>
        </p:nvSpPr>
        <p:spPr>
          <a:xfrm>
            <a:off x="323640" y="908640"/>
            <a:ext cx="8568720" cy="374400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 </a:t>
            </a:r>
            <a:r>
              <a:rPr b="0" lang="ru-RU" sz="3200" spc="-1" strike="noStrike">
                <a:solidFill>
                  <a:srgbClr val="000000"/>
                </a:solidFill>
                <a:uFill>
                  <a:solidFill>
                    <a:srgbClr val="ffffff"/>
                  </a:solidFill>
                </a:uFill>
                <a:latin typeface="Calibri"/>
              </a:rPr>
              <a:t>Временная остановка кровотечения.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 </a:t>
            </a:r>
            <a:r>
              <a:rPr b="0" lang="ru-RU" sz="3200" spc="-1" strike="noStrike">
                <a:solidFill>
                  <a:srgbClr val="000000"/>
                </a:solidFill>
                <a:uFill>
                  <a:solidFill>
                    <a:srgbClr val="ffffff"/>
                  </a:solidFill>
                </a:uFill>
                <a:latin typeface="Calibri"/>
              </a:rPr>
              <a:t>Любого вида зажим состоит из двух бранш, соединенных винтом, который делит бранши на рабочую часть (губки) и прикольцевую часть. Ступенчатый замок-кремальера около колец фиксирует зажим в определенной рабочей позиции, обеспечивает сдавление сосуда без постоянного участия рук хирурга и позволяет регулировать силу этого сдавления.</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Зажимы Бильр'ота </a:t>
            </a:r>
            <a:r>
              <a:rPr b="0" lang="ru-RU" sz="2800" spc="-1" strike="noStrike">
                <a:solidFill>
                  <a:srgbClr val="000000"/>
                </a:solidFill>
                <a:uFill>
                  <a:solidFill>
                    <a:srgbClr val="ffffff"/>
                  </a:solidFill>
                </a:uFill>
                <a:latin typeface="Calibri"/>
              </a:rPr>
              <a:t>- прямые и изогнутые, с насечками на губках, но без зубчиков.</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Зажимы Кохера </a:t>
            </a:r>
            <a:r>
              <a:rPr b="0" lang="ru-RU" sz="2800" spc="-1" strike="noStrike">
                <a:solidFill>
                  <a:srgbClr val="000000"/>
                </a:solidFill>
                <a:uFill>
                  <a:solidFill>
                    <a:srgbClr val="ffffff"/>
                  </a:solidFill>
                </a:uFill>
                <a:latin typeface="Calibri"/>
              </a:rPr>
              <a:t>- прямые и изогнутые с насечками и зубчиками на концах губок.</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Зажимы "москит" </a:t>
            </a:r>
            <a:r>
              <a:rPr b="0" lang="ru-RU" sz="2800" spc="-1" strike="noStrike">
                <a:solidFill>
                  <a:srgbClr val="000000"/>
                </a:solidFill>
                <a:uFill>
                  <a:solidFill>
                    <a:srgbClr val="ffffff"/>
                  </a:solidFill>
                </a:uFill>
                <a:latin typeface="Calibri"/>
              </a:rPr>
              <a:t>- прямые и изогнутые с очень узкими и короткими губками.</a:t>
            </a:r>
            <a:endParaRPr b="0" lang="ru-RU" sz="24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Позиция в руке.</a:t>
            </a:r>
            <a:r>
              <a:rPr b="0" lang="ru-RU" sz="3200" spc="-1" strike="noStrike">
                <a:solidFill>
                  <a:srgbClr val="000000"/>
                </a:solidFill>
                <a:uFill>
                  <a:solidFill>
                    <a:srgbClr val="ffffff"/>
                  </a:solidFill>
                </a:uFill>
                <a:latin typeface="Calibri"/>
              </a:rPr>
              <a:t> Как при использовании корнцанга.</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29" name="Рисунок 4" descr=""/>
          <p:cNvPicPr/>
          <p:nvPr/>
        </p:nvPicPr>
        <p:blipFill>
          <a:blip r:embed="rId1"/>
          <a:stretch/>
        </p:blipFill>
        <p:spPr>
          <a:xfrm>
            <a:off x="323640" y="4653000"/>
            <a:ext cx="4464000" cy="1888200"/>
          </a:xfrm>
          <a:prstGeom prst="rect">
            <a:avLst/>
          </a:prstGeom>
          <a:ln>
            <a:noFill/>
          </a:ln>
        </p:spPr>
      </p:pic>
      <p:sp>
        <p:nvSpPr>
          <p:cNvPr id="130" name="CustomShape 3"/>
          <p:cNvSpPr/>
          <p:nvPr/>
        </p:nvSpPr>
        <p:spPr>
          <a:xfrm>
            <a:off x="5652000" y="5135760"/>
            <a:ext cx="2664000" cy="91332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1 - зажим Кохера; </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2 - зажим Бильрота; </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3 - зажим "москит"</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9.Специальные инструменты:</a:t>
            </a:r>
            <a:r>
              <a:rPr b="1" lang="ru-RU" sz="4400" spc="-1" strike="noStrike">
                <a:solidFill>
                  <a:srgbClr val="ff0000"/>
                </a:solidFill>
                <a:uFill>
                  <a:solidFill>
                    <a:srgbClr val="ffffff"/>
                  </a:solidFill>
                </a:uFill>
                <a:latin typeface="Calibri"/>
              </a:rPr>
              <a:t>
</a:t>
            </a:r>
            <a:endParaRPr b="0" lang="ru-RU" sz="1800" spc="-1" strike="noStrike">
              <a:solidFill>
                <a:srgbClr val="000000"/>
              </a:solidFill>
              <a:uFill>
                <a:solidFill>
                  <a:srgbClr val="ffffff"/>
                </a:solidFill>
              </a:uFill>
              <a:latin typeface="Calibri"/>
            </a:endParaRPr>
          </a:p>
        </p:txBody>
      </p:sp>
      <p:sp>
        <p:nvSpPr>
          <p:cNvPr id="132" name="TextShape 2"/>
          <p:cNvSpPr txBox="1"/>
          <p:nvPr/>
        </p:nvSpPr>
        <p:spPr>
          <a:xfrm>
            <a:off x="395640" y="908640"/>
            <a:ext cx="8229240" cy="1367640"/>
          </a:xfrm>
          <a:prstGeom prst="rect">
            <a:avLst/>
          </a:prstGeom>
          <a:noFill/>
          <a:ln>
            <a:noFill/>
          </a:ln>
        </p:spPr>
        <p:txBody>
          <a:bodyPr/>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Их конструкция связана с особенностями оперативного вмешательства на органах и тканях, например, ампутационный нож и пила для ампутации, коловорот с набором фрез для операции на своде черепа и т.д. </a:t>
            </a:r>
            <a:endParaRPr b="0" lang="ru-RU" sz="3200" spc="-1" strike="noStrike">
              <a:solidFill>
                <a:srgbClr val="000000"/>
              </a:solidFill>
              <a:uFill>
                <a:solidFill>
                  <a:srgbClr val="ffffff"/>
                </a:solidFill>
              </a:uFill>
              <a:latin typeface="Calibri"/>
            </a:endParaRPr>
          </a:p>
        </p:txBody>
      </p:sp>
      <p:pic>
        <p:nvPicPr>
          <p:cNvPr id="133" name="Рисунок 3" descr=""/>
          <p:cNvPicPr/>
          <p:nvPr/>
        </p:nvPicPr>
        <p:blipFill>
          <a:blip r:embed="rId1"/>
          <a:stretch/>
        </p:blipFill>
        <p:spPr>
          <a:xfrm>
            <a:off x="539640" y="2349000"/>
            <a:ext cx="1656000" cy="2448000"/>
          </a:xfrm>
          <a:prstGeom prst="rect">
            <a:avLst/>
          </a:prstGeom>
          <a:ln>
            <a:noFill/>
          </a:ln>
        </p:spPr>
      </p:pic>
      <p:sp>
        <p:nvSpPr>
          <p:cNvPr id="134" name="CustomShape 3"/>
          <p:cNvSpPr/>
          <p:nvPr/>
        </p:nvSpPr>
        <p:spPr>
          <a:xfrm>
            <a:off x="2339640" y="2349000"/>
            <a:ext cx="1944000" cy="4478760"/>
          </a:xfrm>
          <a:prstGeom prst="rect">
            <a:avLst/>
          </a:prstGeom>
          <a:noFill/>
          <a:ln>
            <a:noFill/>
          </a:ln>
        </p:spPr>
        <p:style>
          <a:lnRef idx="0"/>
          <a:fillRef idx="0"/>
          <a:effectRef idx="0"/>
          <a:fontRef idx="minor"/>
        </p:style>
        <p:txBody>
          <a:bodyPr lIns="90000" rIns="90000" tIns="45000" bIns="45000"/>
          <a:p>
            <a:pPr>
              <a:lnSpc>
                <a:spcPct val="100000"/>
              </a:lnSpc>
            </a:pPr>
            <a:r>
              <a:rPr b="1" lang="ru-RU" sz="1800" spc="-1" strike="noStrike">
                <a:solidFill>
                  <a:srgbClr val="002060"/>
                </a:solidFill>
                <a:uFill>
                  <a:solidFill>
                    <a:srgbClr val="ffffff"/>
                  </a:solidFill>
                </a:uFill>
                <a:latin typeface="Calibri"/>
              </a:rPr>
              <a:t>Инструменты для трахеотомии: </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1 - крючок однозубый острый: </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2 - расширитель трахеи; </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3-трахеотомическая канюля в собранном и разобранном виде</a:t>
            </a:r>
            <a:endParaRPr b="0" lang="ru-RU" sz="1800" spc="-1" strike="noStrike">
              <a:solidFill>
                <a:srgbClr val="000000"/>
              </a:solidFill>
              <a:uFill>
                <a:solidFill>
                  <a:srgbClr val="ffffff"/>
                </a:solidFill>
              </a:uFill>
              <a:latin typeface="Arial"/>
            </a:endParaRPr>
          </a:p>
        </p:txBody>
      </p:sp>
      <p:pic>
        <p:nvPicPr>
          <p:cNvPr id="135" name="Рисунок 5" descr=""/>
          <p:cNvPicPr/>
          <p:nvPr/>
        </p:nvPicPr>
        <p:blipFill>
          <a:blip r:embed="rId2"/>
          <a:stretch/>
        </p:blipFill>
        <p:spPr>
          <a:xfrm>
            <a:off x="4428000" y="2349000"/>
            <a:ext cx="4187160" cy="2184840"/>
          </a:xfrm>
          <a:prstGeom prst="rect">
            <a:avLst/>
          </a:prstGeom>
          <a:ln>
            <a:noFill/>
          </a:ln>
        </p:spPr>
      </p:pic>
      <p:sp>
        <p:nvSpPr>
          <p:cNvPr id="136" name="CustomShape 4"/>
          <p:cNvSpPr/>
          <p:nvPr/>
        </p:nvSpPr>
        <p:spPr>
          <a:xfrm>
            <a:off x="4407840" y="4653000"/>
            <a:ext cx="4571640" cy="2766600"/>
          </a:xfrm>
          <a:prstGeom prst="rect">
            <a:avLst/>
          </a:prstGeom>
          <a:noFill/>
          <a:ln>
            <a:noFill/>
          </a:ln>
        </p:spPr>
        <p:style>
          <a:lnRef idx="0"/>
          <a:fillRef idx="0"/>
          <a:effectRef idx="0"/>
          <a:fontRef idx="minor"/>
        </p:style>
        <p:txBody>
          <a:bodyPr lIns="90000" rIns="90000" tIns="45000" bIns="45000"/>
          <a:p>
            <a:pPr>
              <a:lnSpc>
                <a:spcPct val="100000"/>
              </a:lnSpc>
            </a:pPr>
            <a:r>
              <a:rPr b="1" lang="ru-RU" sz="1600" spc="-1" strike="noStrike">
                <a:solidFill>
                  <a:srgbClr val="002060"/>
                </a:solidFill>
                <a:uFill>
                  <a:solidFill>
                    <a:srgbClr val="ffffff"/>
                  </a:solidFill>
                </a:uFill>
                <a:latin typeface="Calibri"/>
              </a:rPr>
              <a:t>Инструменты для трепанации черепа:</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1 - распаторы Фарабефа прямой и изогнутый;</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2 - коловорот с фрезами (копьевидной, конусовидной и шаровидной);</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3 - проводник Поленова;</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4 - проволочная пила Джильи с ручками;</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5 - кусачки Люэра;</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6 - кусачки Дальгрена</a:t>
            </a:r>
            <a:endParaRPr b="0" lang="ru-RU" sz="1800" spc="-1" strike="noStrike">
              <a:solidFill>
                <a:srgbClr val="000000"/>
              </a:solidFill>
              <a:uFill>
                <a:solidFill>
                  <a:srgbClr val="ffffff"/>
                </a:solidFill>
              </a:uFill>
              <a:latin typeface="Arial"/>
            </a:endParaRPr>
          </a:p>
        </p:txBody>
      </p:sp>
      <p:sp>
        <p:nvSpPr>
          <p:cNvPr id="137" name="Line 5"/>
          <p:cNvSpPr/>
          <p:nvPr/>
        </p:nvSpPr>
        <p:spPr>
          <a:xfrm>
            <a:off x="4283640" y="2348640"/>
            <a:ext cx="360" cy="4509360"/>
          </a:xfrm>
          <a:prstGeom prst="line">
            <a:avLst/>
          </a:prstGeom>
          <a:ln w="28440">
            <a:solidFill>
              <a:schemeClr val="tx1"/>
            </a:solidFill>
            <a:round/>
          </a:ln>
        </p:spPr>
        <p:style>
          <a:lnRef idx="1">
            <a:schemeClr val="accent1"/>
          </a:lnRef>
          <a:fillRef idx="0">
            <a:schemeClr val="accent1"/>
          </a:fillRef>
          <a:effectRef idx="0">
            <a:schemeClr val="accent1"/>
          </a:effectRef>
          <a:fontRef idx="minor"/>
        </p:style>
      </p:sp>
    </p:spTree>
  </p:cSld>
  <p:transition spd="slow">
    <p:push dir="u"/>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8" name="Рисунок 3" descr=""/>
          <p:cNvPicPr/>
          <p:nvPr/>
        </p:nvPicPr>
        <p:blipFill>
          <a:blip r:embed="rId1"/>
          <a:stretch/>
        </p:blipFill>
        <p:spPr>
          <a:xfrm>
            <a:off x="467640" y="332640"/>
            <a:ext cx="3600000" cy="2304000"/>
          </a:xfrm>
          <a:prstGeom prst="rect">
            <a:avLst/>
          </a:prstGeom>
          <a:ln>
            <a:noFill/>
          </a:ln>
        </p:spPr>
      </p:pic>
      <p:sp>
        <p:nvSpPr>
          <p:cNvPr id="139" name="CustomShape 1"/>
          <p:cNvSpPr/>
          <p:nvPr/>
        </p:nvSpPr>
        <p:spPr>
          <a:xfrm>
            <a:off x="4356000" y="746280"/>
            <a:ext cx="4571640" cy="2009880"/>
          </a:xfrm>
          <a:prstGeom prst="rect">
            <a:avLst/>
          </a:prstGeom>
          <a:noFill/>
          <a:ln>
            <a:noFill/>
          </a:ln>
        </p:spPr>
        <p:style>
          <a:lnRef idx="0"/>
          <a:fillRef idx="0"/>
          <a:effectRef idx="0"/>
          <a:fontRef idx="minor"/>
        </p:style>
        <p:txBody>
          <a:bodyPr lIns="90000" rIns="90000" tIns="45000" bIns="45000"/>
          <a:p>
            <a:pPr>
              <a:lnSpc>
                <a:spcPct val="100000"/>
              </a:lnSpc>
            </a:pPr>
            <a:r>
              <a:rPr b="1" lang="ru-RU" sz="1800" spc="-1" strike="noStrike">
                <a:solidFill>
                  <a:srgbClr val="002060"/>
                </a:solidFill>
                <a:uFill>
                  <a:solidFill>
                    <a:srgbClr val="ffffff"/>
                  </a:solidFill>
                </a:uFill>
                <a:latin typeface="Calibri"/>
              </a:rPr>
              <a:t>Инструменты для поднадкостничной резекции ребра: </a:t>
            </a:r>
            <a:r>
              <a:rPr b="0" lang="ru-RU" sz="1800" spc="-1" strike="noStrike">
                <a:solidFill>
                  <a:srgbClr val="000000"/>
                </a:solidFill>
                <a:uFill>
                  <a:solidFill>
                    <a:srgbClr val="ffffff"/>
                  </a:solidFill>
                </a:uFill>
                <a:latin typeface="Calibri"/>
              </a:rPr>
              <a:t>1 - распаторы Фарабефа прямой и изогнутый; 2 - распатор Дуайена; 3 - кусачки реберные с разъемным замком; 4 - кусачки реберные гильотинные</a:t>
            </a:r>
            <a:endParaRPr b="0" lang="ru-RU" sz="1800" spc="-1" strike="noStrike">
              <a:solidFill>
                <a:srgbClr val="000000"/>
              </a:solidFill>
              <a:uFill>
                <a:solidFill>
                  <a:srgbClr val="ffffff"/>
                </a:solidFill>
              </a:uFill>
              <a:latin typeface="Arial"/>
            </a:endParaRPr>
          </a:p>
        </p:txBody>
      </p:sp>
      <p:pic>
        <p:nvPicPr>
          <p:cNvPr id="140" name="Рисунок 5" descr=""/>
          <p:cNvPicPr/>
          <p:nvPr/>
        </p:nvPicPr>
        <p:blipFill>
          <a:blip r:embed="rId2"/>
          <a:stretch/>
        </p:blipFill>
        <p:spPr>
          <a:xfrm>
            <a:off x="683640" y="2659320"/>
            <a:ext cx="3168000" cy="4004640"/>
          </a:xfrm>
          <a:prstGeom prst="rect">
            <a:avLst/>
          </a:prstGeom>
          <a:ln>
            <a:noFill/>
          </a:ln>
        </p:spPr>
      </p:pic>
      <p:sp>
        <p:nvSpPr>
          <p:cNvPr id="141" name="CustomShape 2"/>
          <p:cNvSpPr/>
          <p:nvPr/>
        </p:nvSpPr>
        <p:spPr>
          <a:xfrm>
            <a:off x="4356000" y="2953800"/>
            <a:ext cx="4571640" cy="4478760"/>
          </a:xfrm>
          <a:prstGeom prst="rect">
            <a:avLst/>
          </a:prstGeom>
          <a:noFill/>
          <a:ln>
            <a:noFill/>
          </a:ln>
        </p:spPr>
        <p:style>
          <a:lnRef idx="0"/>
          <a:fillRef idx="0"/>
          <a:effectRef idx="0"/>
          <a:fontRef idx="minor"/>
        </p:style>
        <p:txBody>
          <a:bodyPr lIns="90000" rIns="90000" tIns="45000" bIns="45000"/>
          <a:p>
            <a:pPr>
              <a:lnSpc>
                <a:spcPct val="100000"/>
              </a:lnSpc>
            </a:pPr>
            <a:r>
              <a:rPr b="1" lang="ru-RU" sz="1800" spc="-1" strike="noStrike">
                <a:solidFill>
                  <a:srgbClr val="002060"/>
                </a:solidFill>
                <a:uFill>
                  <a:solidFill>
                    <a:srgbClr val="ffffff"/>
                  </a:solidFill>
                </a:uFill>
                <a:latin typeface="Calibri"/>
              </a:rPr>
              <a:t>Инструменты для ампутации конечностей:</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1 - ампутационные ножи;</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2 - распаторы Фарабефа; 3 - проволочная пила Джильи с ручками;</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4 - резиновый жгут; 5 - пила листовая; 6 - пила дуговая;</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7 - костодержатель Оллье; 8 - кусачки Люэра; 9 - кусачки Листона;</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10 - долото; 11 - молоток; 12 - linteum fissum; 13 - linteum bifissum;</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14 - оттягивание мягких тканей с помощью linteum bifissum; 15 – ретрактор</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166320" y="332640"/>
            <a:ext cx="9324000" cy="1295640"/>
          </a:xfrm>
          <a:prstGeom prst="rect">
            <a:avLst/>
          </a:prstGeom>
          <a:noFill/>
          <a:ln>
            <a:noFill/>
          </a:ln>
        </p:spPr>
        <p:txBody>
          <a:bodyPr anchor="ctr"/>
          <a:p>
            <a:pPr algn="ctr">
              <a:lnSpc>
                <a:spcPct val="100000"/>
              </a:lnSpc>
            </a:pPr>
            <a:r>
              <a:rPr b="1" lang="ru-RU" sz="3600" spc="-1" strike="noStrike">
                <a:solidFill>
                  <a:srgbClr val="ff0000"/>
                </a:solidFill>
                <a:uFill>
                  <a:solidFill>
                    <a:srgbClr val="ffffff"/>
                  </a:solidFill>
                </a:uFill>
                <a:latin typeface="Calibri"/>
              </a:rPr>
              <a:t>10.Инструменты для соединения мягких тканей наложением ручных швов:</a:t>
            </a:r>
            <a:r>
              <a:rPr b="1" lang="ru-RU" sz="3600" spc="-1" strike="noStrike">
                <a:solidFill>
                  <a:srgbClr val="ff0000"/>
                </a:solidFill>
                <a:uFill>
                  <a:solidFill>
                    <a:srgbClr val="ffffff"/>
                  </a:solidFill>
                </a:uFill>
                <a:latin typeface="Calibri"/>
              </a:rPr>
              <a:t>
</a:t>
            </a:r>
            <a:endParaRPr b="0" lang="ru-RU" sz="1800" spc="-1" strike="noStrike">
              <a:solidFill>
                <a:srgbClr val="000000"/>
              </a:solidFill>
              <a:uFill>
                <a:solidFill>
                  <a:srgbClr val="ffffff"/>
                </a:solidFill>
              </a:uFill>
              <a:latin typeface="Calibri"/>
            </a:endParaRPr>
          </a:p>
        </p:txBody>
      </p:sp>
      <p:sp>
        <p:nvSpPr>
          <p:cNvPr id="143" name="TextShape 2"/>
          <p:cNvSpPr txBox="1"/>
          <p:nvPr/>
        </p:nvSpPr>
        <p:spPr>
          <a:xfrm>
            <a:off x="0" y="1268640"/>
            <a:ext cx="9036000" cy="3240000"/>
          </a:xfrm>
          <a:prstGeom prst="rect">
            <a:avLst/>
          </a:prstGeom>
          <a:noFill/>
          <a:ln>
            <a:noFill/>
          </a:ln>
        </p:spPr>
        <p:txBody>
          <a:bodyPr/>
          <a:p>
            <a:pPr>
              <a:lnSpc>
                <a:spcPct val="100000"/>
              </a:lnSpc>
            </a:pPr>
            <a:r>
              <a:rPr b="1" lang="ru-RU" sz="3200" spc="-1" strike="noStrike">
                <a:solidFill>
                  <a:srgbClr val="ff0000"/>
                </a:solidFill>
                <a:uFill>
                  <a:solidFill>
                    <a:srgbClr val="ffffff"/>
                  </a:solidFill>
                </a:uFill>
                <a:latin typeface="Calibri"/>
              </a:rPr>
              <a:t>1. Хирургические иглы.</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a:t>
            </a:r>
            <a:r>
              <a:rPr b="0" lang="ru-RU" sz="3200" spc="-1" strike="noStrike">
                <a:solidFill>
                  <a:srgbClr val="000000"/>
                </a:solidFill>
                <a:uFill>
                  <a:solidFill>
                    <a:srgbClr val="ffffff"/>
                  </a:solidFill>
                </a:uFill>
                <a:latin typeface="Calibri"/>
              </a:rPr>
              <a:t> Проведение лигатуры сквозь толщу ткани.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a:t>
            </a:r>
            <a:r>
              <a:rPr b="0" lang="ru-RU" sz="3200" spc="-1" strike="noStrike">
                <a:solidFill>
                  <a:srgbClr val="000000"/>
                </a:solidFill>
                <a:uFill>
                  <a:solidFill>
                    <a:srgbClr val="ffffff"/>
                  </a:solidFill>
                </a:uFill>
                <a:latin typeface="Calibri"/>
              </a:rPr>
              <a:t> Прямые и изогнутые стальные стержни, заостренные с одного конца, имеющие на другом ушко особой конструкции для автоматического введения нити. Иглы различают:</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по форме </a:t>
            </a:r>
            <a:r>
              <a:rPr b="0" lang="ru-RU" sz="2800" spc="-1" strike="noStrike">
                <a:solidFill>
                  <a:srgbClr val="000000"/>
                </a:solidFill>
                <a:uFill>
                  <a:solidFill>
                    <a:srgbClr val="ffffff"/>
                  </a:solidFill>
                </a:uFill>
                <a:latin typeface="Calibri"/>
              </a:rPr>
              <a:t>(степени изгиба) - прямые и изогнутые;</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по размеру длины иглы</a:t>
            </a:r>
            <a:r>
              <a:rPr b="0" lang="ru-RU" sz="2800" spc="-1" strike="noStrike">
                <a:solidFill>
                  <a:srgbClr val="000000"/>
                </a:solidFill>
                <a:uFill>
                  <a:solidFill>
                    <a:srgbClr val="ffffff"/>
                  </a:solidFill>
                </a:uFill>
                <a:latin typeface="Calibri"/>
              </a:rPr>
              <a:t>;</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по форме сечения </a:t>
            </a:r>
            <a:r>
              <a:rPr b="0" lang="ru-RU" sz="2800" spc="-1" strike="noStrike">
                <a:solidFill>
                  <a:srgbClr val="000000"/>
                </a:solidFill>
                <a:uFill>
                  <a:solidFill>
                    <a:srgbClr val="ffffff"/>
                  </a:solidFill>
                </a:uFill>
                <a:latin typeface="Calibri"/>
              </a:rPr>
              <a:t>(круглые - колющие, трехгранные - режущие);</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иглы одноразового пользования </a:t>
            </a:r>
            <a:r>
              <a:rPr b="0" lang="ru-RU" sz="2800" spc="-1" strike="noStrike">
                <a:solidFill>
                  <a:srgbClr val="000000"/>
                </a:solidFill>
                <a:uFill>
                  <a:solidFill>
                    <a:srgbClr val="ffffff"/>
                  </a:solidFill>
                </a:uFill>
                <a:latin typeface="Calibri"/>
              </a:rPr>
              <a:t>без ушка с впаянной в торец иглы нитью (атравматические).</a:t>
            </a:r>
            <a:endParaRPr b="0" lang="ru-RU" sz="24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Минимальные размеры изогнутой хирургической иглы </a:t>
            </a:r>
            <a:r>
              <a:rPr b="0" lang="ru-RU" sz="3200" spc="-1" strike="noStrike">
                <a:solidFill>
                  <a:srgbClr val="000000"/>
                </a:solidFill>
                <a:uFill>
                  <a:solidFill>
                    <a:srgbClr val="ffffff"/>
                  </a:solidFill>
                </a:uFill>
                <a:latin typeface="Calibri"/>
              </a:rPr>
              <a:t>0,25 мм в диаметре и 8 мм в длину, максимальные - 2 мм в диаметре и 90 мм в длину. Иглы классифицируются по номерам и типам, соответственно им и подбирается шовный материал.</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44" name="Рисунок 3" descr=""/>
          <p:cNvPicPr/>
          <p:nvPr/>
        </p:nvPicPr>
        <p:blipFill>
          <a:blip r:embed="rId1"/>
          <a:stretch/>
        </p:blipFill>
        <p:spPr>
          <a:xfrm>
            <a:off x="827640" y="4598280"/>
            <a:ext cx="3264120" cy="2032920"/>
          </a:xfrm>
          <a:prstGeom prst="rect">
            <a:avLst/>
          </a:prstGeom>
          <a:ln>
            <a:noFill/>
          </a:ln>
        </p:spPr>
      </p:pic>
      <p:sp>
        <p:nvSpPr>
          <p:cNvPr id="145" name="CustomShape 3"/>
          <p:cNvSpPr/>
          <p:nvPr/>
        </p:nvSpPr>
        <p:spPr>
          <a:xfrm>
            <a:off x="4428000" y="5153040"/>
            <a:ext cx="4571640" cy="91332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Иглы хирургические: 1 - режущие; 2, 3 - колющие изогнутые и прямые; 4 – атравматические</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143640" y="404640"/>
            <a:ext cx="8784720" cy="4104000"/>
          </a:xfrm>
          <a:prstGeom prst="rect">
            <a:avLst/>
          </a:prstGeom>
          <a:noFill/>
          <a:ln>
            <a:noFill/>
          </a:ln>
        </p:spPr>
        <p:txBody>
          <a:bodyPr/>
          <a:p>
            <a:pPr>
              <a:lnSpc>
                <a:spcPct val="100000"/>
              </a:lnSpc>
            </a:pPr>
            <a:r>
              <a:rPr b="1" lang="ru-RU" sz="3200" spc="-1" strike="noStrike">
                <a:solidFill>
                  <a:srgbClr val="ff0000"/>
                </a:solidFill>
                <a:uFill>
                  <a:solidFill>
                    <a:srgbClr val="ffffff"/>
                  </a:solidFill>
                </a:uFill>
                <a:latin typeface="Calibri"/>
              </a:rPr>
              <a:t>2. Иглодержатели Гегара.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Назначение. </a:t>
            </a:r>
            <a:r>
              <a:rPr b="0" lang="ru-RU" sz="3200" spc="-1" strike="noStrike">
                <a:solidFill>
                  <a:srgbClr val="000000"/>
                </a:solidFill>
                <a:uFill>
                  <a:solidFill>
                    <a:srgbClr val="ffffff"/>
                  </a:solidFill>
                </a:uFill>
                <a:latin typeface="Calibri"/>
              </a:rPr>
              <a:t>Фиксация иглы для удобства шитья в глубине раны или полости и исключения прикасания пальцами к тканям.</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Устройство. </a:t>
            </a:r>
            <a:r>
              <a:rPr b="0" lang="ru-RU" sz="3200" spc="-1" strike="noStrike">
                <a:solidFill>
                  <a:srgbClr val="000000"/>
                </a:solidFill>
                <a:uFill>
                  <a:solidFill>
                    <a:srgbClr val="ffffff"/>
                  </a:solidFill>
                </a:uFill>
                <a:latin typeface="Calibri"/>
              </a:rPr>
              <a:t>Различной длины, близки по конструкции к кровоостанавливающим зажимам - но губки более массивные и короткие, на поверхности имеют мелкие перекрещивающиеся нарезки или алмазные крошки для увеличения трения между иглой и губками и прочной фиксации иглы.</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47" name="Рисунок 3" descr=""/>
          <p:cNvPicPr/>
          <p:nvPr/>
        </p:nvPicPr>
        <p:blipFill>
          <a:blip r:embed="rId1"/>
          <a:stretch/>
        </p:blipFill>
        <p:spPr>
          <a:xfrm>
            <a:off x="1619640" y="4653000"/>
            <a:ext cx="5832360" cy="1713600"/>
          </a:xfrm>
          <a:prstGeom prst="rect">
            <a:avLst/>
          </a:prstGeom>
          <a:ln>
            <a:noFill/>
          </a:ln>
        </p:spPr>
      </p:pic>
    </p:spTree>
  </p:cSld>
  <p:transition spd="slow">
    <p:push dir="u"/>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0" y="0"/>
            <a:ext cx="5795640" cy="685764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Подготовка инструмента к работе.</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1. Захват иглы производят губками иглодержателя на расстоянии 2-3 мм от его кончика - наиболее узкой части губок (захват иглы более широкой частью иглодержателя - ближе к винту - может привести к поломке иглы). При этом 2/3 длины иглы от острия должны быть свободны и находиться слева от иглодержателя (для правшей), острие иглы направляется в сторону заряжающего.</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2. Для вдевания шовной нити в иглу длинный конец нити захватывают в кулак вместе с ручками иглодержателя одной рукой, а другой натягивают ее короткий конец вдоль иглодержателя, заводят за иглу слева от иглодержателя и, используя иглу как упор, натягивают нить вправо от иглодержателя и подводят ее к разрезу середины ушка. Туго натянутой нитью нажимают на пружину ушка: нить разведет стенки ушка и пройдет в него автоматически. Концы нити расправляют, соединяют вместе и направляют вдоль иглодержателя со стороны ушка иглы: один конец лигатуры должен быть в три раза длиннее другого.</a:t>
            </a:r>
            <a:endParaRPr b="0" lang="ru-RU" sz="2400" spc="-1" strike="noStrike">
              <a:solidFill>
                <a:srgbClr val="000000"/>
              </a:solidFill>
              <a:uFill>
                <a:solidFill>
                  <a:srgbClr val="ffffff"/>
                </a:solidFill>
              </a:uFill>
              <a:latin typeface="Calibri"/>
            </a:endParaRPr>
          </a:p>
        </p:txBody>
      </p:sp>
      <p:pic>
        <p:nvPicPr>
          <p:cNvPr id="149" name="Рисунок 3" descr=""/>
          <p:cNvPicPr/>
          <p:nvPr/>
        </p:nvPicPr>
        <p:blipFill>
          <a:blip r:embed="rId1"/>
          <a:stretch/>
        </p:blipFill>
        <p:spPr>
          <a:xfrm>
            <a:off x="5652000" y="2133000"/>
            <a:ext cx="3240000" cy="2414520"/>
          </a:xfrm>
          <a:prstGeom prst="rect">
            <a:avLst/>
          </a:prstGeom>
          <a:ln>
            <a:noFill/>
          </a:ln>
        </p:spPr>
      </p:pic>
    </p:spTree>
  </p:cSld>
  <p:transition spd="slow">
    <p:push dir="u"/>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11.Шовный материал:</a:t>
            </a:r>
            <a:r>
              <a:rPr b="1" lang="ru-RU" sz="4400" spc="-1" strike="noStrike">
                <a:solidFill>
                  <a:srgbClr val="ff0000"/>
                </a:solidFill>
                <a:uFill>
                  <a:solidFill>
                    <a:srgbClr val="ffffff"/>
                  </a:solidFill>
                </a:uFill>
                <a:latin typeface="Calibri"/>
              </a:rPr>
              <a:t>
</a:t>
            </a:r>
            <a:endParaRPr b="0" lang="ru-RU" sz="1800" spc="-1" strike="noStrike">
              <a:solidFill>
                <a:srgbClr val="000000"/>
              </a:solidFill>
              <a:uFill>
                <a:solidFill>
                  <a:srgbClr val="ffffff"/>
                </a:solidFill>
              </a:uFill>
              <a:latin typeface="Calibri"/>
            </a:endParaRPr>
          </a:p>
        </p:txBody>
      </p:sp>
      <p:sp>
        <p:nvSpPr>
          <p:cNvPr id="151" name="TextShape 2"/>
          <p:cNvSpPr txBox="1"/>
          <p:nvPr/>
        </p:nvSpPr>
        <p:spPr>
          <a:xfrm>
            <a:off x="107640" y="980640"/>
            <a:ext cx="8856720" cy="5877000"/>
          </a:xfrm>
          <a:prstGeom prst="rect">
            <a:avLst/>
          </a:prstGeom>
          <a:noFill/>
          <a:ln>
            <a:noFill/>
          </a:ln>
        </p:spPr>
        <p:txBody>
          <a:bodyPr/>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В настоящее время используют более </a:t>
            </a:r>
            <a:r>
              <a:rPr b="1" lang="ru-RU" sz="3200" spc="-1" strike="noStrike">
                <a:solidFill>
                  <a:srgbClr val="002060"/>
                </a:solidFill>
                <a:uFill>
                  <a:solidFill>
                    <a:srgbClr val="ffffff"/>
                  </a:solidFill>
                </a:uFill>
                <a:latin typeface="Calibri"/>
              </a:rPr>
              <a:t>30 </a:t>
            </a:r>
            <a:r>
              <a:rPr b="0" lang="ru-RU" sz="3200" spc="-1" strike="noStrike">
                <a:solidFill>
                  <a:srgbClr val="000000"/>
                </a:solidFill>
                <a:uFill>
                  <a:solidFill>
                    <a:srgbClr val="ffffff"/>
                  </a:solidFill>
                </a:uFill>
                <a:latin typeface="Calibri"/>
              </a:rPr>
              <a:t>видов шовного материала.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 способности к биодеструкции </a:t>
            </a:r>
            <a:r>
              <a:rPr b="0" lang="ru-RU" sz="3200" spc="-1" strike="noStrike">
                <a:solidFill>
                  <a:srgbClr val="000000"/>
                </a:solidFill>
                <a:uFill>
                  <a:solidFill>
                    <a:srgbClr val="ffffff"/>
                  </a:solidFill>
                </a:uFill>
                <a:latin typeface="Calibri"/>
              </a:rPr>
              <a:t>(рассасыванию) все шовные материалы делятся на:</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рассасывающиеся </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нерассасывающиеся. </a:t>
            </a:r>
            <a:endParaRPr b="0" lang="ru-RU" sz="24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 происхождению на: </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натуральные </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искусственные.</a:t>
            </a:r>
            <a:endParaRPr b="0" lang="ru-RU" sz="24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 структуре нити на: </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мононити (однородная структура в сечении с гладкой поверхностью)</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полинити (в сечении состоящие из множества нитей - крученые, плетеные, с покрытием полимерным материалом или без).</a:t>
            </a:r>
            <a:endParaRPr b="0" lang="ru-RU" sz="2400" spc="-1" strike="noStrike">
              <a:solidFill>
                <a:srgbClr val="000000"/>
              </a:solidFill>
              <a:uFill>
                <a:solidFill>
                  <a:srgbClr val="ffffff"/>
                </a:solidFill>
              </a:uFill>
              <a:latin typeface="Calibri"/>
            </a:endParaRPr>
          </a:p>
          <a:p>
            <a:pPr marL="343080" indent="-342720">
              <a:lnSpc>
                <a:spcPct val="100000"/>
              </a:lnSpc>
              <a:buClr>
                <a:srgbClr val="ff0000"/>
              </a:buClr>
              <a:buFont typeface="Arial"/>
              <a:buChar char="•"/>
            </a:pPr>
            <a:r>
              <a:rPr b="1" lang="ru-RU" sz="3200" spc="-1" strike="noStrike">
                <a:solidFill>
                  <a:srgbClr val="ff0000"/>
                </a:solidFill>
                <a:uFill>
                  <a:solidFill>
                    <a:srgbClr val="ffffff"/>
                  </a:solidFill>
                </a:uFill>
                <a:latin typeface="Calibri"/>
              </a:rPr>
              <a:t>Далее мы приведем характеристики наиболее часто используемых нитей.</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0" y="260640"/>
            <a:ext cx="8964000" cy="6597000"/>
          </a:xfrm>
          <a:prstGeom prst="rect">
            <a:avLst/>
          </a:prstGeom>
          <a:noFill/>
          <a:ln>
            <a:noFill/>
          </a:ln>
        </p:spPr>
        <p:txBody>
          <a:bodyPr/>
          <a:p>
            <a:pPr>
              <a:lnSpc>
                <a:spcPct val="100000"/>
              </a:lnSpc>
            </a:pPr>
            <a:r>
              <a:rPr b="1" lang="ru-RU" sz="3200" spc="-1" strike="noStrike">
                <a:solidFill>
                  <a:srgbClr val="002060"/>
                </a:solidFill>
                <a:uFill>
                  <a:solidFill>
                    <a:srgbClr val="ffffff"/>
                  </a:solidFill>
                </a:uFill>
                <a:latin typeface="Calibri"/>
              </a:rPr>
              <a:t>	</a:t>
            </a:r>
            <a:r>
              <a:rPr b="1" lang="ru-RU" sz="3200" spc="-1" strike="noStrike">
                <a:solidFill>
                  <a:srgbClr val="002060"/>
                </a:solidFill>
                <a:uFill>
                  <a:solidFill>
                    <a:srgbClr val="ffffff"/>
                  </a:solidFill>
                </a:uFill>
                <a:latin typeface="Calibri"/>
              </a:rPr>
              <a:t>Кетгут</a:t>
            </a:r>
            <a:r>
              <a:rPr b="0" lang="ru-RU" sz="3200" spc="-1" strike="noStrike">
                <a:solidFill>
                  <a:srgbClr val="000000"/>
                </a:solidFill>
                <a:uFill>
                  <a:solidFill>
                    <a:srgbClr val="ffffff"/>
                  </a:solidFill>
                </a:uFill>
                <a:latin typeface="Calibri"/>
              </a:rPr>
              <a:t> - рассасывающаяся мононить натурального происхождения. Его изготавливают из мышечного и подслизистого слоев тонких кишок овец или серозных оболочек крупного рогатого скота. Применяется кетгут 9 номеров (NN 000,00, 0, 1-6). Толщина нитей - от 0,2 до 0,75 мм.</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Кетгут № 000 - 2 применяют для перевязки мелких сосудов, № 3-4 - для погружных швов мягких тканей, № 5-6 - для сшивания крупных мышц и т.д.</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Сроки рассасывания кетгута зависят от толщины нитей, а также от состояния тканей в области шва. Для замедления рассасывания нити обрабатывают формалином, металлизируют (хромированный кетгут).</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Отрицательными свойствами кетгута являются низкая прочность, аллергенность, большая абсорбционная способность. К тому же он вызывает сильную тканевую реакцию в области шва. Специальная технология изготовления позволяет уменьшить отрицательные качества кетгута, поэтому кетгут достаточно широко применяется в хирургии.</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1.Понятие «Хирургическая операция»:</a:t>
            </a:r>
            <a:endParaRPr b="0" lang="ru-RU" sz="1800" spc="-1" strike="noStrike">
              <a:solidFill>
                <a:srgbClr val="000000"/>
              </a:solidFill>
              <a:uFill>
                <a:solidFill>
                  <a:srgbClr val="ffffff"/>
                </a:solidFill>
              </a:uFill>
              <a:latin typeface="Calibri"/>
            </a:endParaRPr>
          </a:p>
        </p:txBody>
      </p:sp>
      <p:sp>
        <p:nvSpPr>
          <p:cNvPr id="85" name="TextShape 2"/>
          <p:cNvSpPr txBox="1"/>
          <p:nvPr/>
        </p:nvSpPr>
        <p:spPr>
          <a:xfrm>
            <a:off x="457200" y="1600200"/>
            <a:ext cx="8229240" cy="478080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Хирургической операцией </a:t>
            </a:r>
            <a:r>
              <a:rPr b="0" lang="ru-RU" sz="3200" spc="-1" strike="noStrike">
                <a:solidFill>
                  <a:srgbClr val="000000"/>
                </a:solidFill>
                <a:uFill>
                  <a:solidFill>
                    <a:srgbClr val="ffffff"/>
                  </a:solidFill>
                </a:uFill>
                <a:latin typeface="Calibri"/>
              </a:rPr>
              <a:t>(operatio - работа, действие) называется производимое врачом физическое воздействие на ткани и органы, сопровождающееся их разъединением для обнажения больного органа с целью лечения или диагностики, и последующее соединение тканей.</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Хирургическая операция состоит из </a:t>
            </a:r>
            <a:r>
              <a:rPr b="1" lang="ru-RU" sz="3200" spc="-1" strike="noStrike">
                <a:solidFill>
                  <a:srgbClr val="002060"/>
                </a:solidFill>
                <a:uFill>
                  <a:solidFill>
                    <a:srgbClr val="ffffff"/>
                  </a:solidFill>
                </a:uFill>
                <a:latin typeface="Calibri"/>
              </a:rPr>
              <a:t>трех основных этапов</a:t>
            </a:r>
            <a:r>
              <a:rPr b="0" lang="ru-RU" sz="3200" spc="-1" strike="noStrike">
                <a:solidFill>
                  <a:srgbClr val="000000"/>
                </a:solidFill>
                <a:uFill>
                  <a:solidFill>
                    <a:srgbClr val="ffffff"/>
                  </a:solidFill>
                </a:uFill>
                <a:latin typeface="Calibri"/>
              </a:rPr>
              <a:t>:</a:t>
            </a:r>
            <a:endParaRPr b="0" lang="ru-RU" sz="3200" spc="-1" strike="noStrike">
              <a:solidFill>
                <a:srgbClr val="000000"/>
              </a:solidFill>
              <a:uFill>
                <a:solidFill>
                  <a:srgbClr val="ffffff"/>
                </a:solidFill>
              </a:uFill>
              <a:latin typeface="Calibri"/>
            </a:endParaRPr>
          </a:p>
          <a:p>
            <a:pPr lvl="1" marL="743040" indent="-285480">
              <a:lnSpc>
                <a:spcPct val="100000"/>
              </a:lnSpc>
              <a:buClr>
                <a:srgbClr val="ff0000"/>
              </a:buClr>
              <a:buFont typeface="Arial"/>
              <a:buChar char="–"/>
            </a:pPr>
            <a:r>
              <a:rPr b="0" lang="ru-RU" sz="2800" spc="-1" strike="noStrike">
                <a:solidFill>
                  <a:srgbClr val="ff0000"/>
                </a:solidFill>
                <a:uFill>
                  <a:solidFill>
                    <a:srgbClr val="ffffff"/>
                  </a:solidFill>
                </a:uFill>
                <a:latin typeface="Calibri"/>
              </a:rPr>
              <a:t>оперативного доступа </a:t>
            </a:r>
            <a:endParaRPr b="0" lang="ru-RU" sz="2400" spc="-1" strike="noStrike">
              <a:solidFill>
                <a:srgbClr val="000000"/>
              </a:solidFill>
              <a:uFill>
                <a:solidFill>
                  <a:srgbClr val="ffffff"/>
                </a:solidFill>
              </a:uFill>
              <a:latin typeface="Calibri"/>
            </a:endParaRPr>
          </a:p>
          <a:p>
            <a:pPr lvl="1" marL="743040" indent="-285480">
              <a:lnSpc>
                <a:spcPct val="100000"/>
              </a:lnSpc>
              <a:buClr>
                <a:srgbClr val="ff0000"/>
              </a:buClr>
              <a:buFont typeface="Arial"/>
              <a:buChar char="–"/>
            </a:pPr>
            <a:r>
              <a:rPr b="0" lang="ru-RU" sz="2800" spc="-1" strike="noStrike">
                <a:solidFill>
                  <a:srgbClr val="ff0000"/>
                </a:solidFill>
                <a:uFill>
                  <a:solidFill>
                    <a:srgbClr val="ffffff"/>
                  </a:solidFill>
                </a:uFill>
                <a:latin typeface="Calibri"/>
              </a:rPr>
              <a:t>оперативного приема </a:t>
            </a:r>
            <a:endParaRPr b="0" lang="ru-RU" sz="2400" spc="-1" strike="noStrike">
              <a:solidFill>
                <a:srgbClr val="000000"/>
              </a:solidFill>
              <a:uFill>
                <a:solidFill>
                  <a:srgbClr val="ffffff"/>
                </a:solidFill>
              </a:uFill>
              <a:latin typeface="Calibri"/>
            </a:endParaRPr>
          </a:p>
          <a:p>
            <a:pPr lvl="1" marL="743040" indent="-285480">
              <a:lnSpc>
                <a:spcPct val="100000"/>
              </a:lnSpc>
              <a:buClr>
                <a:srgbClr val="ff0000"/>
              </a:buClr>
              <a:buFont typeface="Arial"/>
              <a:buChar char="–"/>
            </a:pPr>
            <a:r>
              <a:rPr b="0" lang="ru-RU" sz="2800" spc="-1" strike="noStrike">
                <a:solidFill>
                  <a:srgbClr val="ff0000"/>
                </a:solidFill>
                <a:uFill>
                  <a:solidFill>
                    <a:srgbClr val="ffffff"/>
                  </a:solidFill>
                </a:uFill>
                <a:latin typeface="Calibri"/>
              </a:rPr>
              <a:t>завершающего</a:t>
            </a:r>
            <a:endParaRPr b="0" lang="ru-RU" sz="24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Оперативным доступом </a:t>
            </a:r>
            <a:r>
              <a:rPr b="0" lang="ru-RU" sz="3200" spc="-1" strike="noStrike">
                <a:solidFill>
                  <a:srgbClr val="000000"/>
                </a:solidFill>
                <a:uFill>
                  <a:solidFill>
                    <a:srgbClr val="ffffff"/>
                  </a:solidFill>
                </a:uFill>
                <a:latin typeface="Calibri"/>
              </a:rPr>
              <a:t>называют часть операции, обеспечивающую хирургу обнажение органа, на котором предполагается выполнение оперативного приема.</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Некоторые доступы имеют специальные названия - лапаротомия, люмботомия, торакотомия, трепанация черепа и пр.</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179640" y="476640"/>
            <a:ext cx="8784720" cy="619236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Окцелон, кацелон </a:t>
            </a:r>
            <a:r>
              <a:rPr b="0" lang="ru-RU" sz="3200" spc="-1" strike="noStrike">
                <a:solidFill>
                  <a:srgbClr val="000000"/>
                </a:solidFill>
                <a:uFill>
                  <a:solidFill>
                    <a:srgbClr val="ffffff"/>
                  </a:solidFill>
                </a:uFill>
                <a:latin typeface="Calibri"/>
              </a:rPr>
              <a:t>- рассасывающиеся искусственные полинити, изготовленные на основе целлюлозы.</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Викрил, дексон, полисорб </a:t>
            </a:r>
            <a:r>
              <a:rPr b="0" lang="ru-RU" sz="3200" spc="-1" strike="noStrike">
                <a:solidFill>
                  <a:srgbClr val="000000"/>
                </a:solidFill>
                <a:uFill>
                  <a:solidFill>
                    <a:srgbClr val="ffffff"/>
                  </a:solidFill>
                </a:uFill>
                <a:latin typeface="Calibri"/>
              </a:rPr>
              <a:t>- рассасывающиеся искусственные полинити, изготовленные на основе полигликозидов.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Полиуретан</a:t>
            </a:r>
            <a:r>
              <a:rPr b="0" lang="ru-RU" sz="3200" spc="-1" strike="noStrike">
                <a:solidFill>
                  <a:srgbClr val="000000"/>
                </a:solidFill>
                <a:uFill>
                  <a:solidFill>
                    <a:srgbClr val="ffffff"/>
                  </a:solidFill>
                </a:uFill>
                <a:latin typeface="Calibri"/>
              </a:rPr>
              <a:t> - рассасывающаяся полинить искусственного происхождения.</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ru-RU" sz="2800" spc="-1" strike="noStrike">
                <a:solidFill>
                  <a:srgbClr val="000000"/>
                </a:solidFill>
                <a:uFill>
                  <a:solidFill>
                    <a:srgbClr val="ffffff"/>
                  </a:solidFill>
                </a:uFill>
                <a:latin typeface="Calibri"/>
              </a:rPr>
              <a:t>Рассасывающиеся нити из искусственных материалов не обладают токсичностью, биологически инертны, прочнее кетгута. Кроме того, при их изготовлении можно легко дозировать сроки рассасывания и потери прочности, а также эластичность.</a:t>
            </a:r>
            <a:endParaRPr b="0" lang="ru-RU" sz="24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Шелк</a:t>
            </a:r>
            <a:r>
              <a:rPr b="0" lang="ru-RU" sz="3200" spc="-1" strike="noStrike">
                <a:solidFill>
                  <a:srgbClr val="000000"/>
                </a:solidFill>
                <a:uFill>
                  <a:solidFill>
                    <a:srgbClr val="ffffff"/>
                  </a:solidFill>
                </a:uFill>
                <a:latin typeface="Calibri"/>
              </a:rPr>
              <a:t> - нерассасывающийся натуральный шовный материал, из которого изготавливают полинити. Диаметр нитей - 0,3-0,7 мм. Удобен при накладывании шва и завязывании узла (достаточно лишь 2-х узлов). Однако очень реактогенен, обладает выраженной сорбционной способностью и фитильными свойствами. Эти недостатки в настоящее время устраняются с помощью специального покрытия.</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251640" y="404640"/>
            <a:ext cx="8568720" cy="619236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Нейлон, капрон, лавсан</a:t>
            </a:r>
            <a:r>
              <a:rPr b="0" lang="ru-RU" sz="3200" spc="-1" strike="noStrike">
                <a:solidFill>
                  <a:srgbClr val="000000"/>
                </a:solidFill>
                <a:uFill>
                  <a:solidFill>
                    <a:srgbClr val="ffffff"/>
                  </a:solidFill>
                </a:uFill>
                <a:latin typeface="Calibri"/>
              </a:rPr>
              <a:t> и др. нерассасывающиеся искусственные шовные материалы выпускаются в виде плетеных, крученых или мононитей. Они обладают высокой прочностью, эластичностью, инертны, незаменимы при протезировании, а также при шве тканей, находящихся длительный срок под натяжением (апоневрозы, мышцы, сосуды, кожа и пр).</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Однако многие из них затрудняют манипуляции хирурга - требуется завязывание 3-х узлов.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Металл</a:t>
            </a:r>
            <a:r>
              <a:rPr b="0" lang="ru-RU" sz="3200" spc="-1" strike="noStrike">
                <a:solidFill>
                  <a:srgbClr val="000000"/>
                </a:solidFill>
                <a:uFill>
                  <a:solidFill>
                    <a:srgbClr val="ffffff"/>
                  </a:solidFill>
                </a:uFill>
                <a:latin typeface="Calibri"/>
              </a:rPr>
              <a:t> используется в качестве шовного материала относительно редко. Так, металлическая проволока применяется для соединения костей, например, для шва грудины.</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Танталовые скрепки </a:t>
            </a:r>
            <a:r>
              <a:rPr b="0" lang="ru-RU" sz="3200" spc="-1" strike="noStrike">
                <a:solidFill>
                  <a:srgbClr val="000000"/>
                </a:solidFill>
                <a:uFill>
                  <a:solidFill>
                    <a:srgbClr val="ffffff"/>
                  </a:solidFill>
                </a:uFill>
                <a:latin typeface="Calibri"/>
              </a:rPr>
              <a:t>заряжают в сшивающий аппарат для механического шва (сосуда, бронха, кишки и пр.).</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12.Завязывание лигатурных узлов:</a:t>
            </a:r>
            <a:endParaRPr b="0" lang="ru-RU" sz="1800" spc="-1" strike="noStrike">
              <a:solidFill>
                <a:srgbClr val="000000"/>
              </a:solidFill>
              <a:uFill>
                <a:solidFill>
                  <a:srgbClr val="ffffff"/>
                </a:solidFill>
              </a:uFill>
              <a:latin typeface="Calibri"/>
            </a:endParaRPr>
          </a:p>
        </p:txBody>
      </p:sp>
      <p:sp>
        <p:nvSpPr>
          <p:cNvPr id="156" name="TextShape 2"/>
          <p:cNvSpPr txBox="1"/>
          <p:nvPr/>
        </p:nvSpPr>
        <p:spPr>
          <a:xfrm>
            <a:off x="457200" y="1340640"/>
            <a:ext cx="8229240" cy="3600000"/>
          </a:xfrm>
          <a:prstGeom prst="rect">
            <a:avLst/>
          </a:prstGeom>
          <a:noFill/>
          <a:ln>
            <a:noFill/>
          </a:ln>
        </p:spPr>
        <p:txBody>
          <a:bodyPr/>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Все узлы, применяемые в хирургической практике, двойные (иногда тройные). Первый узел является основным и должен быть максимально затянут при перевязке сосудов или затянут до сближения краев мягких тканей при наложении швов. Второй узел закрепляет первый, т.е. предотвращает его развязывание, ослабление. Третий узел накладывается при использовании кетгута и синтетических лигатур для большей прочности, т.к эти нити очень эластичны, а поверхность их скользкая.</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57" name="Рисунок 3" descr=""/>
          <p:cNvPicPr/>
          <p:nvPr/>
        </p:nvPicPr>
        <p:blipFill>
          <a:blip r:embed="rId1"/>
          <a:stretch/>
        </p:blipFill>
        <p:spPr>
          <a:xfrm>
            <a:off x="467640" y="4653000"/>
            <a:ext cx="5400360" cy="1800000"/>
          </a:xfrm>
          <a:prstGeom prst="rect">
            <a:avLst/>
          </a:prstGeom>
          <a:ln>
            <a:noFill/>
          </a:ln>
        </p:spPr>
      </p:pic>
      <p:sp>
        <p:nvSpPr>
          <p:cNvPr id="158" name="CustomShape 3"/>
          <p:cNvSpPr/>
          <p:nvPr/>
        </p:nvSpPr>
        <p:spPr>
          <a:xfrm>
            <a:off x="6084000" y="5091480"/>
            <a:ext cx="2717640" cy="146124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Хирургические узлы: </a:t>
            </a:r>
            <a:endParaRPr b="0" lang="ru-RU" sz="1800" spc="-1" strike="noStrike">
              <a:solidFill>
                <a:srgbClr val="000000"/>
              </a:solidFill>
              <a:uFill>
                <a:solidFill>
                  <a:srgbClr val="ffffff"/>
                </a:solidFill>
              </a:uFill>
              <a:latin typeface="Arial"/>
            </a:endParaRPr>
          </a:p>
          <a:p>
            <a:pPr>
              <a:lnSpc>
                <a:spcPct val="100000"/>
              </a:lnSpc>
            </a:pPr>
            <a:r>
              <a:rPr b="0" lang="ru-RU" sz="1800" spc="-1" strike="noStrike">
                <a:solidFill>
                  <a:srgbClr val="000000"/>
                </a:solidFill>
                <a:uFill>
                  <a:solidFill>
                    <a:srgbClr val="ffffff"/>
                  </a:solidFill>
                </a:uFill>
                <a:latin typeface="Calibri"/>
              </a:rPr>
              <a:t>1 - простой; 2 - морской; 3 – хирургический</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0" y="0"/>
            <a:ext cx="5723640" cy="6857640"/>
          </a:xfrm>
          <a:prstGeom prst="rect">
            <a:avLst/>
          </a:prstGeom>
          <a:noFill/>
          <a:ln>
            <a:noFill/>
          </a:ln>
        </p:spPr>
        <p:txBody>
          <a:bodyPr/>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Приводим классический способ завязывания простого узла. Концы нити захватывают руками, как захватывают вожжи. При формировании первого (основного) узла сначала меняют положение концов нитей в руках - левый конец лигатуры берут в правую руку, а правый - в левую, при этом образуется перекрест нитей (нить в левой руке располагается поверх нити, фиксированной правой рукой).</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Этот перекрест фиксируют между вторым и первым пальцами левой руки (второй палец сверху, перекрест прижат к основанию его ногтевой фаланги на ладонной поверхности).</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 </a:t>
            </a:r>
            <a:r>
              <a:rPr b="0" lang="ru-RU" sz="3200" spc="-1" strike="noStrike">
                <a:solidFill>
                  <a:srgbClr val="000000"/>
                </a:solidFill>
                <a:uFill>
                  <a:solidFill>
                    <a:srgbClr val="ffffff"/>
                  </a:solidFill>
                </a:uFill>
                <a:latin typeface="Calibri"/>
              </a:rPr>
              <a:t>Натягивают правой рукой фиксированный ею конец нити и подводят его под выступающий конец ногтевой фаланги второго пальца левой руки. Щель между нитями можно расширить средним пальцем правой руки. Далее поворотом левой руки, кивательным движением второго пальца конец нити проводят в щель .</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Узел затягивают.</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Простой узел недостаточно прочен, он скользит и может быть растянут путем вытягивания одного конца лигатуры из петель другого.</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60" name="Рисунок 3" descr=""/>
          <p:cNvPicPr/>
          <p:nvPr/>
        </p:nvPicPr>
        <p:blipFill>
          <a:blip r:embed="rId1"/>
          <a:stretch/>
        </p:blipFill>
        <p:spPr>
          <a:xfrm>
            <a:off x="5697720" y="267480"/>
            <a:ext cx="3212280" cy="4025160"/>
          </a:xfrm>
          <a:prstGeom prst="rect">
            <a:avLst/>
          </a:prstGeom>
          <a:ln>
            <a:noFill/>
          </a:ln>
        </p:spPr>
      </p:pic>
      <p:sp>
        <p:nvSpPr>
          <p:cNvPr id="161" name="CustomShape 2"/>
          <p:cNvSpPr/>
          <p:nvPr/>
        </p:nvSpPr>
        <p:spPr>
          <a:xfrm>
            <a:off x="5684040" y="4869000"/>
            <a:ext cx="3240000" cy="913320"/>
          </a:xfrm>
          <a:prstGeom prst="rect">
            <a:avLst/>
          </a:prstGeom>
          <a:noFill/>
          <a:ln>
            <a:noFill/>
          </a:ln>
        </p:spPr>
        <p:style>
          <a:lnRef idx="0"/>
          <a:fillRef idx="0"/>
          <a:effectRef idx="0"/>
          <a:fontRef idx="minor"/>
        </p:style>
        <p:txBody>
          <a:bodyPr lIns="90000" rIns="90000" tIns="45000" bIns="45000"/>
          <a:p>
            <a:pPr algn="ctr">
              <a:lnSpc>
                <a:spcPct val="100000"/>
              </a:lnSpc>
            </a:pPr>
            <a:r>
              <a:rPr b="0" lang="ru-RU" sz="1800" spc="-1" strike="noStrike">
                <a:solidFill>
                  <a:srgbClr val="000000"/>
                </a:solidFill>
                <a:uFill>
                  <a:solidFill>
                    <a:srgbClr val="ffffff"/>
                  </a:solidFill>
                </a:uFill>
                <a:latin typeface="Calibri"/>
              </a:rPr>
              <a:t>Этапы формирования первого узла при вязании простого узла.</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0" y="116640"/>
            <a:ext cx="911160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 </a:t>
            </a:r>
            <a:r>
              <a:rPr b="1" lang="ru-RU" sz="4400" spc="-1" strike="noStrike">
                <a:solidFill>
                  <a:srgbClr val="ff0000"/>
                </a:solidFill>
                <a:uFill>
                  <a:solidFill>
                    <a:srgbClr val="ffffff"/>
                  </a:solidFill>
                </a:uFill>
                <a:latin typeface="Calibri"/>
              </a:rPr>
              <a:t>13.Основные элементы оперативной техники:</a:t>
            </a:r>
            <a:endParaRPr b="0" lang="ru-RU" sz="1800" spc="-1" strike="noStrike">
              <a:solidFill>
                <a:srgbClr val="000000"/>
              </a:solidFill>
              <a:uFill>
                <a:solidFill>
                  <a:srgbClr val="ffffff"/>
                </a:solidFill>
              </a:uFill>
              <a:latin typeface="Calibri"/>
            </a:endParaRPr>
          </a:p>
        </p:txBody>
      </p:sp>
      <p:sp>
        <p:nvSpPr>
          <p:cNvPr id="163" name="TextShape 2"/>
          <p:cNvSpPr txBox="1"/>
          <p:nvPr/>
        </p:nvSpPr>
        <p:spPr>
          <a:xfrm>
            <a:off x="107640" y="1600200"/>
            <a:ext cx="8856720" cy="312444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Рассечение кожи, подкожной жировой клетчатки и поверхностной фасции: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a:t>
            </a:r>
            <a:r>
              <a:rPr b="0" lang="ru-RU" sz="3200" spc="-1" strike="noStrike">
                <a:solidFill>
                  <a:srgbClr val="000000"/>
                </a:solidFill>
                <a:uFill>
                  <a:solidFill>
                    <a:srgbClr val="ffffff"/>
                  </a:solidFill>
                </a:uFill>
                <a:latin typeface="Calibri"/>
              </a:rPr>
              <a:t> скальпель (брюшистый или остроконечный). Разрез обычно проводится слева направо "на себя", поэтому хирург и ассистент должны занять удобную позицию по отношению к операционному полю. Разрез надо начинать от наиболее удаленной точки, в противном случае кисть не будет иметь опоры и движения будут неуверенными. Скальпель укрепляют в правой руке в позиции столового ножа. Необходимо определить толщину подкожной клетчатки, взяв кожу в складку - от ее толщины будет зависеть угол наклона скальпеля.</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64" name="Рисунок 3" descr=""/>
          <p:cNvPicPr/>
          <p:nvPr/>
        </p:nvPicPr>
        <p:blipFill>
          <a:blip r:embed="rId1"/>
          <a:stretch/>
        </p:blipFill>
        <p:spPr>
          <a:xfrm>
            <a:off x="827640" y="4725000"/>
            <a:ext cx="4176000" cy="1944000"/>
          </a:xfrm>
          <a:prstGeom prst="rect">
            <a:avLst/>
          </a:prstGeom>
          <a:ln>
            <a:noFill/>
          </a:ln>
        </p:spPr>
      </p:pic>
      <p:sp>
        <p:nvSpPr>
          <p:cNvPr id="165" name="CustomShape 3"/>
          <p:cNvSpPr/>
          <p:nvPr/>
        </p:nvSpPr>
        <p:spPr>
          <a:xfrm>
            <a:off x="5220000" y="5374080"/>
            <a:ext cx="3528000" cy="91332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Позиция скальпеля в руке и фиксация кожи при проведении разреза</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108360" y="260640"/>
            <a:ext cx="9252000" cy="5976360"/>
          </a:xfrm>
          <a:prstGeom prst="rect">
            <a:avLst/>
          </a:prstGeom>
          <a:noFill/>
          <a:ln>
            <a:noFill/>
          </a:ln>
        </p:spPr>
        <p:txBody>
          <a:bodyPr/>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Для того чтобы кожа не смещалась, надо зафиксировать ее большим и указательным пальцами левой руки в начале разреза, и если нужно, перемещать пальцы по ходу его проведения.</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Для достижения равномерной глубины рассечения толстого слоя подкожной жировой клетчатки в начале разреза устанавливают скальпель под углом 90° к поверхности кожи и прокалывают кожу, подкожную жировую клетчатку и поверхностную фасцию. Не извлекая скальпеля, переводят его в позицию под углом 45° и продолжают разрез на той же глубине. В конце разреза вновь устанавливают скальпель под углом 90° и извлекают его из операционной раны. В случае слабо развитой клетчатки скальпель безопаснее с самого начала держать под углом 45°, а затем дополнительно рассечь клетчатку в начале и конце разреза.</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Разрез кожи, подкожной клетчатки и поверхностной фасции производят в один прием для обеспечения ровных краев разреза. При повторных рассечениях кожи образуются неровные края, мелкие лоскуты, которые могут некротизироваться.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При правильном выполнении разреза</a:t>
            </a:r>
            <a:r>
              <a:rPr b="0" lang="ru-RU" sz="3200" spc="-1" strike="noStrike">
                <a:solidFill>
                  <a:srgbClr val="000000"/>
                </a:solidFill>
                <a:uFill>
                  <a:solidFill>
                    <a:srgbClr val="ffffff"/>
                  </a:solidFill>
                </a:uFill>
                <a:latin typeface="Calibri"/>
              </a:rPr>
              <a:t> глубина раны одинакова на всем протяжении, глубже расположенные образования (собственная фасция и пр) не повреждены.</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TextShape 1"/>
          <p:cNvSpPr txBox="1"/>
          <p:nvPr/>
        </p:nvSpPr>
        <p:spPr>
          <a:xfrm>
            <a:off x="107640" y="404640"/>
            <a:ext cx="8856720" cy="626436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Временная остановка кровотечения из сосудов подкожной жировой клетчатки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a:t>
            </a:r>
            <a:r>
              <a:rPr b="0" lang="ru-RU" sz="3200" spc="-1" strike="noStrike">
                <a:solidFill>
                  <a:srgbClr val="000000"/>
                </a:solidFill>
                <a:uFill>
                  <a:solidFill>
                    <a:srgbClr val="ffffff"/>
                  </a:solidFill>
                </a:uFill>
                <a:latin typeface="Calibri"/>
              </a:rPr>
              <a:t> зубчатые острые крючки Фолькманна, хирургический пинцет, марлевые салфетки и тампоны, кровоостанавливающие зажимы Бильрота, Кохера.</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Расширение краев раны производят при помощи зубчатых крючков, заводя их поочередно в рану и располагая друг против друга. Скопившуюся в ране кровь осушают марлевыми салфетками или тампонами, зажатыми в зажим Кохера (промокать, но не протирать. ').</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По мере осушения раны и выявления в подкожной клетчатке просветов кровоточащих сосудов (в виде увеличивающейся кайли крови на срезе подкожной клетчатки) следует зажать их кровоостанавливающими зажимами, т.е. осуществить временную остановку кровотечения.</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Зажимы следует устанавливать перпендикулярно к стенке операционной раны, захватывая кровоточащий сосуд и, как можно меньше, околососудистую клетчатку. Размозжение большого объема тканей может привести к их некрозу.</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Как правило, хирург и ассистент накладывают зажимы на кровоточащие сосуды противоположного края операционной раны, при необходимости выворачивая его пинцетом.</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При правильном выполнении оперативного приема </a:t>
            </a:r>
            <a:r>
              <a:rPr b="0" lang="ru-RU" sz="3200" spc="-1" strike="noStrike">
                <a:solidFill>
                  <a:srgbClr val="000000"/>
                </a:solidFill>
                <a:uFill>
                  <a:solidFill>
                    <a:srgbClr val="ffffff"/>
                  </a:solidFill>
                </a:uFill>
                <a:latin typeface="Calibri"/>
              </a:rPr>
              <a:t>кровоостанавливающие зажимы прочно фиксированы на сосудах, окружающая клетчатка захвачена минимально, кровотечение остановлено.</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179640" y="116640"/>
            <a:ext cx="8712720" cy="237600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Окончательная остановка кровотечения из сосудов подкожной жировой клетчатки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 </a:t>
            </a:r>
            <a:r>
              <a:rPr b="0" lang="ru-RU" sz="3200" spc="-1" strike="noStrike">
                <a:solidFill>
                  <a:srgbClr val="000000"/>
                </a:solidFill>
                <a:uFill>
                  <a:solidFill>
                    <a:srgbClr val="ffffff"/>
                  </a:solidFill>
                </a:uFill>
                <a:latin typeface="Calibri"/>
              </a:rPr>
              <a:t>шовный материал (кетгут № 000 - I или синтетические рассасывающиеся нити длиной 20-25 см), ножницы Купера. Для перевязки сосуда, фиксированного зажимом, ассистент подтягивает и поворачивает ручки зажима так, чтобы стал виден конец его губок ("носик"). Хирург обводит лигатуру вокруг сосуда так, чтобы завязать узел под "носиком".</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При затягивании первого (основного) узла двумя указательными или большими пальцами скользят по концам лигатуры до узла, подводя его под "носик«.</a:t>
            </a:r>
            <a:endParaRPr b="0" lang="ru-RU" sz="3200" spc="-1" strike="noStrike">
              <a:solidFill>
                <a:srgbClr val="000000"/>
              </a:solidFill>
              <a:uFill>
                <a:solidFill>
                  <a:srgbClr val="ffffff"/>
                </a:solidFill>
              </a:uFill>
              <a:latin typeface="Calibri"/>
            </a:endParaRPr>
          </a:p>
        </p:txBody>
      </p:sp>
      <p:pic>
        <p:nvPicPr>
          <p:cNvPr id="169" name="Рисунок 3" descr=""/>
          <p:cNvPicPr/>
          <p:nvPr/>
        </p:nvPicPr>
        <p:blipFill>
          <a:blip r:embed="rId1"/>
          <a:stretch/>
        </p:blipFill>
        <p:spPr>
          <a:xfrm>
            <a:off x="251640" y="2361240"/>
            <a:ext cx="2645640" cy="1728000"/>
          </a:xfrm>
          <a:prstGeom prst="rect">
            <a:avLst/>
          </a:prstGeom>
          <a:ln>
            <a:noFill/>
          </a:ln>
        </p:spPr>
      </p:pic>
      <p:sp>
        <p:nvSpPr>
          <p:cNvPr id="170" name="CustomShape 2"/>
          <p:cNvSpPr/>
          <p:nvPr/>
        </p:nvSpPr>
        <p:spPr>
          <a:xfrm>
            <a:off x="64080" y="4211280"/>
            <a:ext cx="3816000" cy="310716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Во время затягивания этого узла под "носиком" ассистент плавно раскрывает замок зажима и разводит его бранши: окончательное затягивание узла должно совпасть с удалением зажима с сосуда. Затем, не ослабляя натяжения, завязывают второй, закрепляющий узел.</a:t>
            </a:r>
            <a:endParaRPr b="0" lang="ru-RU" sz="1800" spc="-1" strike="noStrike">
              <a:solidFill>
                <a:srgbClr val="000000"/>
              </a:solidFill>
              <a:uFill>
                <a:solidFill>
                  <a:srgbClr val="ffffff"/>
                </a:solidFill>
              </a:uFill>
              <a:latin typeface="Arial"/>
            </a:endParaRPr>
          </a:p>
        </p:txBody>
      </p:sp>
      <p:pic>
        <p:nvPicPr>
          <p:cNvPr id="171" name="Рисунок 5" descr=""/>
          <p:cNvPicPr/>
          <p:nvPr/>
        </p:nvPicPr>
        <p:blipFill>
          <a:blip r:embed="rId2"/>
          <a:stretch/>
        </p:blipFill>
        <p:spPr>
          <a:xfrm>
            <a:off x="3110760" y="2361240"/>
            <a:ext cx="2613240" cy="1734840"/>
          </a:xfrm>
          <a:prstGeom prst="rect">
            <a:avLst/>
          </a:prstGeom>
          <a:ln>
            <a:noFill/>
          </a:ln>
        </p:spPr>
      </p:pic>
      <p:pic>
        <p:nvPicPr>
          <p:cNvPr id="172" name="Рисунок 6" descr=""/>
          <p:cNvPicPr/>
          <p:nvPr/>
        </p:nvPicPr>
        <p:blipFill>
          <a:blip r:embed="rId3"/>
          <a:stretch/>
        </p:blipFill>
        <p:spPr>
          <a:xfrm>
            <a:off x="6012000" y="2354400"/>
            <a:ext cx="2736000" cy="1728000"/>
          </a:xfrm>
          <a:prstGeom prst="rect">
            <a:avLst/>
          </a:prstGeom>
          <a:ln>
            <a:noFill/>
          </a:ln>
        </p:spPr>
      </p:pic>
      <p:sp>
        <p:nvSpPr>
          <p:cNvPr id="173" name="CustomShape 3"/>
          <p:cNvSpPr/>
          <p:nvPr/>
        </p:nvSpPr>
        <p:spPr>
          <a:xfrm>
            <a:off x="3873960" y="4272840"/>
            <a:ext cx="5112360" cy="3073320"/>
          </a:xfrm>
          <a:prstGeom prst="rect">
            <a:avLst/>
          </a:prstGeom>
          <a:noFill/>
          <a:ln>
            <a:noFill/>
          </a:ln>
        </p:spPr>
        <p:style>
          <a:lnRef idx="0"/>
          <a:fillRef idx="0"/>
          <a:effectRef idx="0"/>
          <a:fontRef idx="minor"/>
        </p:style>
        <p:txBody>
          <a:bodyPr lIns="90000" rIns="90000" tIns="45000" bIns="45000"/>
          <a:p>
            <a:pPr>
              <a:lnSpc>
                <a:spcPct val="100000"/>
              </a:lnSpc>
            </a:pPr>
            <a:r>
              <a:rPr b="0" lang="ru-RU" sz="1400" spc="-1" strike="noStrike">
                <a:solidFill>
                  <a:srgbClr val="000000"/>
                </a:solidFill>
                <a:uFill>
                  <a:solidFill>
                    <a:srgbClr val="ffffff"/>
                  </a:solidFill>
                </a:uFill>
                <a:latin typeface="Calibri"/>
              </a:rPr>
              <a:t>При использовании синтетических нитей или кетгута следует завязать и третий узел. Концы лигатур сразу же срезают ножницами очень коротко, оставляя 0,2-0,3 см (на ширину кончика лезвия ножниц).</a:t>
            </a:r>
            <a:endParaRPr b="0" lang="ru-RU" sz="1800" spc="-1" strike="noStrike">
              <a:solidFill>
                <a:srgbClr val="000000"/>
              </a:solidFill>
              <a:uFill>
                <a:solidFill>
                  <a:srgbClr val="ffffff"/>
                </a:solidFill>
              </a:uFill>
              <a:latin typeface="Arial"/>
            </a:endParaRPr>
          </a:p>
          <a:p>
            <a:pPr>
              <a:lnSpc>
                <a:spcPct val="100000"/>
              </a:lnSpc>
            </a:pPr>
            <a:r>
              <a:rPr b="1" lang="ru-RU" sz="1400" spc="-1" strike="noStrike">
                <a:solidFill>
                  <a:srgbClr val="002060"/>
                </a:solidFill>
                <a:uFill>
                  <a:solidFill>
                    <a:srgbClr val="ffffff"/>
                  </a:solidFill>
                </a:uFill>
                <a:latin typeface="Calibri"/>
              </a:rPr>
              <a:t>При неправильном подведении лигатуры </a:t>
            </a:r>
            <a:r>
              <a:rPr b="0" lang="ru-RU" sz="1400" spc="-1" strike="noStrike">
                <a:solidFill>
                  <a:srgbClr val="000000"/>
                </a:solidFill>
                <a:uFill>
                  <a:solidFill>
                    <a:srgbClr val="ffffff"/>
                  </a:solidFill>
                </a:uFill>
                <a:latin typeface="Calibri"/>
              </a:rPr>
              <a:t>под зажим в узел может попасть "носик" зажима, и сосуд не будет перевязан. Если зажим будет снят раньше, чем затянут первый узел, то лигатура соскакивает с сосуда.</a:t>
            </a:r>
            <a:endParaRPr b="0" lang="ru-RU" sz="1800" spc="-1" strike="noStrike">
              <a:solidFill>
                <a:srgbClr val="000000"/>
              </a:solidFill>
              <a:uFill>
                <a:solidFill>
                  <a:srgbClr val="ffffff"/>
                </a:solidFill>
              </a:uFill>
              <a:latin typeface="Arial"/>
            </a:endParaRPr>
          </a:p>
          <a:p>
            <a:pPr>
              <a:lnSpc>
                <a:spcPct val="100000"/>
              </a:lnSpc>
            </a:pPr>
            <a:r>
              <a:rPr b="1" lang="ru-RU" sz="1400" spc="-1" strike="noStrike">
                <a:solidFill>
                  <a:srgbClr val="002060"/>
                </a:solidFill>
                <a:uFill>
                  <a:solidFill>
                    <a:srgbClr val="ffffff"/>
                  </a:solidFill>
                </a:uFill>
                <a:latin typeface="Calibri"/>
              </a:rPr>
              <a:t>В результате правильно проведенной манипуляции </a:t>
            </a:r>
            <a:r>
              <a:rPr b="0" lang="ru-RU" sz="1400" spc="-1" strike="noStrike">
                <a:solidFill>
                  <a:srgbClr val="000000"/>
                </a:solidFill>
                <a:uFill>
                  <a:solidFill>
                    <a:srgbClr val="ffffff"/>
                  </a:solidFill>
                </a:uFill>
                <a:latin typeface="Calibri"/>
              </a:rPr>
              <a:t>лигатура прочно фиксирована на сосуде и окружающих его тканях, кровотечение остановлено.</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179640" y="188640"/>
            <a:ext cx="8784720" cy="194400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Рассечение собственной фасции и апоневроза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 </a:t>
            </a:r>
            <a:r>
              <a:rPr b="0" lang="ru-RU" sz="3200" spc="-1" strike="noStrike">
                <a:solidFill>
                  <a:srgbClr val="000000"/>
                </a:solidFill>
                <a:uFill>
                  <a:solidFill>
                    <a:srgbClr val="ffffff"/>
                  </a:solidFill>
                </a:uFill>
                <a:latin typeface="Calibri"/>
              </a:rPr>
              <a:t>скальпель, ножницы Купера, анатомические пинцеты, желобоватый зонд. При рассечении фасций и апоневрозов всегда существует опасность повреждения образований, к которым они могут тесно прилегать, например, мышц, сосудисто-нервных образований и пр. Во избежание этого фасции и апоневрозы следует рассекать на подведенном под них желобоватом зонде или замещающем его инструменте (например, на анатомическом пинцете).</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75" name="Рисунок 3" descr=""/>
          <p:cNvPicPr/>
          <p:nvPr/>
        </p:nvPicPr>
        <p:blipFill>
          <a:blip r:embed="rId1"/>
          <a:stretch/>
        </p:blipFill>
        <p:spPr>
          <a:xfrm>
            <a:off x="251640" y="2028960"/>
            <a:ext cx="4680000" cy="1530360"/>
          </a:xfrm>
          <a:prstGeom prst="rect">
            <a:avLst/>
          </a:prstGeom>
          <a:ln>
            <a:noFill/>
          </a:ln>
        </p:spPr>
      </p:pic>
      <p:pic>
        <p:nvPicPr>
          <p:cNvPr id="176" name="Рисунок 4" descr=""/>
          <p:cNvPicPr/>
          <p:nvPr/>
        </p:nvPicPr>
        <p:blipFill>
          <a:blip r:embed="rId2"/>
          <a:stretch/>
        </p:blipFill>
        <p:spPr>
          <a:xfrm>
            <a:off x="5148000" y="2028960"/>
            <a:ext cx="3240000" cy="1530360"/>
          </a:xfrm>
          <a:prstGeom prst="rect">
            <a:avLst/>
          </a:prstGeom>
          <a:ln>
            <a:noFill/>
          </a:ln>
        </p:spPr>
      </p:pic>
      <p:sp>
        <p:nvSpPr>
          <p:cNvPr id="177" name="CustomShape 2"/>
          <p:cNvSpPr/>
          <p:nvPr/>
        </p:nvSpPr>
        <p:spPr>
          <a:xfrm>
            <a:off x="251640" y="3717000"/>
            <a:ext cx="8640720" cy="3253320"/>
          </a:xfrm>
          <a:prstGeom prst="rect">
            <a:avLst/>
          </a:prstGeom>
          <a:noFill/>
          <a:ln>
            <a:noFill/>
          </a:ln>
        </p:spPr>
        <p:style>
          <a:lnRef idx="0"/>
          <a:fillRef idx="0"/>
          <a:effectRef idx="0"/>
          <a:fontRef idx="minor"/>
        </p:style>
        <p:txBody>
          <a:bodyPr lIns="90000" rIns="90000" tIns="45000" bIns="45000"/>
          <a:p>
            <a:pPr>
              <a:lnSpc>
                <a:spcPct val="100000"/>
              </a:lnSpc>
            </a:pPr>
            <a:r>
              <a:rPr b="0" lang="ru-RU" sz="1600" spc="-1" strike="noStrike">
                <a:solidFill>
                  <a:srgbClr val="000000"/>
                </a:solidFill>
                <a:uFill>
                  <a:solidFill>
                    <a:srgbClr val="ffffff"/>
                  </a:solidFill>
                </a:uFill>
                <a:latin typeface="Calibri"/>
              </a:rPr>
              <a:t>Участок фасции или апоневроза по линии будущего разреза в любом удобном месте прокалывают скальпелем. В отверстие вводят желобоватый зонд по направлению будущего разреза и приподнимают на нем фасцию. По желобоватому зонду рассекают фасцию при помощи скальпеля, установив его лезвие режущей кромкой вверх и в направлении от себя.</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Рассечение фасции может быть произведено с помощью ножниц Купера. В образованное отверстие вводят сомкнутые лезвия ножниц и ими тупо отделяют глубжележащие образования. Затем под фасцию вводят одно лезвие ножниц, приподнимают им фасцию и производят рассечение.</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При введении зонда всегда надо проверять, не оттянуты ли вместе с фасцией прилежащие к ней образования. При правильном введении зонда натянутая на нем фасция хорошо видна, а зонд зачастую просвечивает под ней.</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179640" y="404640"/>
            <a:ext cx="8784720" cy="633636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Разъединение мышц по ходу мышечных пучков. рассечение мышц</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 </a:t>
            </a:r>
            <a:r>
              <a:rPr b="0" lang="ru-RU" sz="3200" spc="-1" strike="noStrike">
                <a:solidFill>
                  <a:srgbClr val="000000"/>
                </a:solidFill>
                <a:uFill>
                  <a:solidFill>
                    <a:srgbClr val="ffffff"/>
                  </a:solidFill>
                </a:uFill>
                <a:latin typeface="Calibri"/>
              </a:rPr>
              <a:t>скальпель, анатомические пинцеты, ножницы Купера, крючки Фарабефа.</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Если направление мышечных пучков совпадает с направлением разреза кожи, то надо стараться не рассекать мышцы (повреждение сосудов и нервов, образование рубцов), а тупо разъединить мышечные пучки. Для этого при помощи скальпеля в позиции писчего пера или смычка осторожно надсекают мышечную фасцию (перимизий) и двумя анатомическими пинцетами или сомкнутыми ножницами Купера растягивают мышечные пучки, а затем фиксируют их при помощи пластинчатых крючков. Если мышцы расположены в несколько слоев, то разъединять их следует последовательно, т.к направление мышечных пучков может не совпадать.</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При невозможности тупого разъединения мышечных пучков мышцы рассекают при помощи скальпеля.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При /правильном разъединении мышечных пучков </a:t>
            </a:r>
            <a:r>
              <a:rPr b="0" lang="ru-RU" sz="3200" spc="-1" strike="noStrike">
                <a:solidFill>
                  <a:srgbClr val="000000"/>
                </a:solidFill>
                <a:uFill>
                  <a:solidFill>
                    <a:srgbClr val="ffffff"/>
                  </a:solidFill>
                </a:uFill>
                <a:latin typeface="Calibri"/>
              </a:rPr>
              <a:t>они не повреждаются. При расположении мышц в несколько слоев они отделены друг от друга мышечными фасциями, межмышечной соединительной тканью и клетчаткой, что является ориентиром при разъединении мышц.</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457200" y="836640"/>
            <a:ext cx="8229240" cy="554436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Оперативный прием </a:t>
            </a:r>
            <a:r>
              <a:rPr b="0" lang="ru-RU" sz="3200" spc="-1" strike="noStrike">
                <a:solidFill>
                  <a:srgbClr val="000000"/>
                </a:solidFill>
                <a:uFill>
                  <a:solidFill>
                    <a:srgbClr val="ffffff"/>
                  </a:solidFill>
                </a:uFill>
                <a:latin typeface="Calibri"/>
              </a:rPr>
              <a:t>- главный этап операции, во время которого осуществляется хирургическое воздействие на патологический очаг или пораженный орган: вскрытие гнойника, удаление пораженного органа или его части (желчный пузырь, аппендикс, желудок и т.д.). В некоторых случаях оперативный доступ одновременно является и оперативным приемом, как, например, при проведении разрезов для дренирования клетчаточных пространств или трепанации сосцевидного отростка при мастоидите.</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457200" y="908640"/>
            <a:ext cx="8229240" cy="521712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Остановка кровотечения из мышцы (временная и окончательная)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 </a:t>
            </a:r>
            <a:r>
              <a:rPr b="0" lang="ru-RU" sz="3200" spc="-1" strike="noStrike">
                <a:solidFill>
                  <a:srgbClr val="000000"/>
                </a:solidFill>
                <a:uFill>
                  <a:solidFill>
                    <a:srgbClr val="ffffff"/>
                  </a:solidFill>
                </a:uFill>
                <a:latin typeface="Calibri"/>
              </a:rPr>
              <a:t>кровоостанавливающие зажимы Бильрота, иглодержатель Гегара, колющие изогнутые иглы, рассасывающийся шовный материал, ножницы Купера. Так как мышечная ткань более упругая и более плотная, чем жировая клетчатка, остановить кровотечение из сосуда, находящегося в ней, простой перевязкой лигатурой, проведенной под наложенный зажим (как при остановке кровотечения из подкожной клетчатки), не представляется возможным: лигатура соскользнет с мышечной ткани. Поэтому применяется специальный прием фиксации лигатуры – прошивание.</a:t>
            </a: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179640" y="188640"/>
            <a:ext cx="8784720" cy="295200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Наложение швов - наиболее частый способ соединения тканей.</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Все хирургические ручные швы могут быть разделены на две группы: узловые (угловатые) и непрерывные. Узловой шов состоит из изолированных стежков, каждый из которых накладывается отдельной лигатурой (длиной 20-25 см) и завязывается также отдельно. Непрерывный шов накладывают одной нитью, длина которой зависит от длины шва (30 см и более). После наложения первого стежка нить протягивают сквозь ткани с оставлением небольшого конца, который и связывают с основной нитью. Этой основной нитью и шьют весь шов до конца. Накладывая последний стежок, нить до конца не протягивают, а непротянутую часть складывают вдвое и связывают с оставшимся свободным концом.</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81" name="Рисунок 3" descr=""/>
          <p:cNvPicPr/>
          <p:nvPr/>
        </p:nvPicPr>
        <p:blipFill>
          <a:blip r:embed="rId1"/>
          <a:stretch/>
        </p:blipFill>
        <p:spPr>
          <a:xfrm>
            <a:off x="611640" y="3141000"/>
            <a:ext cx="1944000" cy="2288520"/>
          </a:xfrm>
          <a:prstGeom prst="rect">
            <a:avLst/>
          </a:prstGeom>
          <a:ln>
            <a:noFill/>
          </a:ln>
        </p:spPr>
      </p:pic>
      <p:sp>
        <p:nvSpPr>
          <p:cNvPr id="182" name="CustomShape 2"/>
          <p:cNvSpPr/>
          <p:nvPr/>
        </p:nvSpPr>
        <p:spPr>
          <a:xfrm>
            <a:off x="251640" y="5429880"/>
            <a:ext cx="2664000" cy="1735560"/>
          </a:xfrm>
          <a:prstGeom prst="rect">
            <a:avLst/>
          </a:prstGeom>
          <a:noFill/>
          <a:ln>
            <a:noFill/>
          </a:ln>
        </p:spPr>
        <p:style>
          <a:lnRef idx="0"/>
          <a:fillRef idx="0"/>
          <a:effectRef idx="0"/>
          <a:fontRef idx="minor"/>
        </p:style>
        <p:txBody>
          <a:bodyPr lIns="90000" rIns="90000" tIns="45000" bIns="45000"/>
          <a:p>
            <a:pPr algn="ctr">
              <a:lnSpc>
                <a:spcPct val="100000"/>
              </a:lnSpc>
            </a:pPr>
            <a:r>
              <a:rPr b="0" lang="ru-RU" sz="1800" spc="-1" strike="noStrike">
                <a:solidFill>
                  <a:srgbClr val="000000"/>
                </a:solidFill>
                <a:uFill>
                  <a:solidFill>
                    <a:srgbClr val="ffffff"/>
                  </a:solidFill>
                </a:uFill>
                <a:latin typeface="Calibri"/>
              </a:rPr>
              <a:t>Временная и окончательная остановка кровотечения из мышцы с прошиванием</a:t>
            </a:r>
            <a:endParaRPr b="0" lang="ru-RU" sz="1800" spc="-1" strike="noStrike">
              <a:solidFill>
                <a:srgbClr val="000000"/>
              </a:solidFill>
              <a:uFill>
                <a:solidFill>
                  <a:srgbClr val="ffffff"/>
                </a:solidFill>
              </a:uFill>
              <a:latin typeface="Arial"/>
            </a:endParaRPr>
          </a:p>
        </p:txBody>
      </p:sp>
      <p:sp>
        <p:nvSpPr>
          <p:cNvPr id="183" name="CustomShape 3"/>
          <p:cNvSpPr/>
          <p:nvPr/>
        </p:nvSpPr>
        <p:spPr>
          <a:xfrm>
            <a:off x="2915640" y="3139200"/>
            <a:ext cx="6048360" cy="4470120"/>
          </a:xfrm>
          <a:prstGeom prst="rect">
            <a:avLst/>
          </a:prstGeom>
          <a:noFill/>
          <a:ln>
            <a:noFill/>
          </a:ln>
        </p:spPr>
        <p:style>
          <a:lnRef idx="0"/>
          <a:fillRef idx="0"/>
          <a:effectRef idx="0"/>
          <a:fontRef idx="minor"/>
        </p:style>
        <p:txBody>
          <a:bodyPr lIns="90000" rIns="90000" tIns="45000" bIns="45000"/>
          <a:p>
            <a:pPr>
              <a:lnSpc>
                <a:spcPct val="100000"/>
              </a:lnSpc>
            </a:pPr>
            <a:r>
              <a:rPr b="0" lang="ru-RU" sz="1600" spc="-1" strike="noStrike">
                <a:solidFill>
                  <a:srgbClr val="000000"/>
                </a:solidFill>
                <a:uFill>
                  <a:solidFill>
                    <a:srgbClr val="ffffff"/>
                  </a:solidFill>
                </a:uFill>
                <a:latin typeface="Calibri"/>
              </a:rPr>
              <a:t>На кровоточащий участок мышечной ткани накладывается зажим Бильрота. Придерживая зажим, хирург проводит иглу через толщу мышечной ткани как можно ближе к зажиму. Придерживая длинный конец лигатуры, освобождает ее от иглы. Ассистент захватывает кольца зажима и разворачивает его, чтобы хирургу хорошо был виден его "носик". Хирург подводит один конец лигатуры под "носик" и завязывает один узел. Затем один конец лигатуры проводится вокруг зажима со стороны колец и завязывается узел. В момент его затягивания ассистент плавно снимает зажим, освобождая захваченную мышечную ткань.</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Не ослабевая натяжения нитей, хирург завязывает фиксирующий узел и при необходимости еще один.</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При правильном проведении манипуляции лигатура не соскальзывает с тканей, кровотечение остановлено.</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0" y="260640"/>
            <a:ext cx="8964000" cy="274284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Соединение мягких тканей операционной раны при помощи ручных швов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Инструменты: иглодержатель Гегара, шовный материал (рассасывающийся и нерассасывающийся, различного диаметра), иглы колющие и режущие изогнутые (разного размера), пинцеты анатомические и хирургические.</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85" name="Рисунок 3" descr=""/>
          <p:cNvPicPr/>
          <p:nvPr/>
        </p:nvPicPr>
        <p:blipFill>
          <a:blip r:embed="rId1"/>
          <a:stretch/>
        </p:blipFill>
        <p:spPr>
          <a:xfrm>
            <a:off x="338400" y="3003840"/>
            <a:ext cx="3168000" cy="2152800"/>
          </a:xfrm>
          <a:prstGeom prst="rect">
            <a:avLst/>
          </a:prstGeom>
          <a:ln>
            <a:noFill/>
          </a:ln>
        </p:spPr>
      </p:pic>
      <p:sp>
        <p:nvSpPr>
          <p:cNvPr id="186" name="CustomShape 2"/>
          <p:cNvSpPr/>
          <p:nvPr/>
        </p:nvSpPr>
        <p:spPr>
          <a:xfrm>
            <a:off x="179640" y="5445360"/>
            <a:ext cx="3312000" cy="1186920"/>
          </a:xfrm>
          <a:prstGeom prst="rect">
            <a:avLst/>
          </a:prstGeom>
          <a:noFill/>
          <a:ln>
            <a:noFill/>
          </a:ln>
        </p:spPr>
        <p:style>
          <a:lnRef idx="0"/>
          <a:fillRef idx="0"/>
          <a:effectRef idx="0"/>
          <a:fontRef idx="minor"/>
        </p:style>
        <p:txBody>
          <a:bodyPr lIns="90000" rIns="90000" tIns="45000" bIns="45000"/>
          <a:p>
            <a:pPr>
              <a:lnSpc>
                <a:spcPct val="100000"/>
              </a:lnSpc>
            </a:pPr>
            <a:r>
              <a:rPr b="0" lang="ru-RU" sz="1800" spc="-1" strike="noStrike">
                <a:solidFill>
                  <a:srgbClr val="000000"/>
                </a:solidFill>
                <a:uFill>
                  <a:solidFill>
                    <a:srgbClr val="ffffff"/>
                  </a:solidFill>
                </a:uFill>
                <a:latin typeface="Calibri"/>
              </a:rPr>
              <a:t>Хирургические швы: 1 - узловой (шов кожи); 2 - непрерывный (обвивной шов кишки)</a:t>
            </a:r>
            <a:endParaRPr b="0" lang="ru-RU" sz="1800" spc="-1" strike="noStrike">
              <a:solidFill>
                <a:srgbClr val="000000"/>
              </a:solidFill>
              <a:uFill>
                <a:solidFill>
                  <a:srgbClr val="ffffff"/>
                </a:solidFill>
              </a:uFill>
              <a:latin typeface="Arial"/>
            </a:endParaRPr>
          </a:p>
        </p:txBody>
      </p:sp>
      <p:sp>
        <p:nvSpPr>
          <p:cNvPr id="187" name="CustomShape 3"/>
          <p:cNvSpPr/>
          <p:nvPr/>
        </p:nvSpPr>
        <p:spPr>
          <a:xfrm>
            <a:off x="3778920" y="3321720"/>
            <a:ext cx="4968360" cy="4113000"/>
          </a:xfrm>
          <a:prstGeom prst="rect">
            <a:avLst/>
          </a:prstGeom>
          <a:noFill/>
          <a:ln>
            <a:noFill/>
          </a:ln>
        </p:spPr>
        <p:style>
          <a:lnRef idx="0"/>
          <a:fillRef idx="0"/>
          <a:effectRef idx="0"/>
          <a:fontRef idx="minor"/>
        </p:style>
        <p:txBody>
          <a:bodyPr lIns="90000" rIns="90000" tIns="45000" bIns="45000"/>
          <a:p>
            <a:pPr>
              <a:lnSpc>
                <a:spcPct val="100000"/>
              </a:lnSpc>
            </a:pPr>
            <a:r>
              <a:rPr b="0" lang="ru-RU" sz="2400" spc="-1" strike="noStrike">
                <a:solidFill>
                  <a:srgbClr val="000000"/>
                </a:solidFill>
                <a:uFill>
                  <a:solidFill>
                    <a:srgbClr val="ffffff"/>
                  </a:solidFill>
                </a:uFill>
                <a:latin typeface="Calibri"/>
              </a:rPr>
              <a:t>Узловой шов менее травматичен, не вызывает сильной ишемии тканей.</a:t>
            </a:r>
            <a:endParaRPr b="0" lang="ru-RU" sz="1800" spc="-1" strike="noStrike">
              <a:solidFill>
                <a:srgbClr val="000000"/>
              </a:solidFill>
              <a:uFill>
                <a:solidFill>
                  <a:srgbClr val="ffffff"/>
                </a:solidFill>
              </a:uFill>
              <a:latin typeface="Arial"/>
            </a:endParaRPr>
          </a:p>
          <a:p>
            <a:pPr>
              <a:lnSpc>
                <a:spcPct val="100000"/>
              </a:lnSpc>
            </a:pPr>
            <a:r>
              <a:rPr b="0" lang="ru-RU" sz="2400" spc="-1" strike="noStrike">
                <a:solidFill>
                  <a:srgbClr val="000000"/>
                </a:solidFill>
                <a:uFill>
                  <a:solidFill>
                    <a:srgbClr val="ffffff"/>
                  </a:solidFill>
                </a:uFill>
                <a:latin typeface="Calibri"/>
              </a:rPr>
              <a:t>Непрерывный шов обеспечивает более плотное сопоставление краев. раны и герметизм, однако вызывает ишемию, а при прорезываний хотя бы одного из стежков края раны расходятся.</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1"/>
          <p:cNvSpPr txBox="1"/>
          <p:nvPr/>
        </p:nvSpPr>
        <p:spPr>
          <a:xfrm>
            <a:off x="251640" y="260640"/>
            <a:ext cx="8712720" cy="273600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Прошивание обоих краев раны в один прием рекомендуется при наличии поверхностной раны.</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Правый (или противоположный) край кожной раны фиксируют хирургическим пинцетом, приподнимая кожу навстречу игле. Острие иглы ставят перпендикулярно прокалываемой поверхности на расстоянии 0,5-1,0 см от края раны (в зависимости от толщины и тургора кожи) и продвигают ее в косом направлении вращательным движением кисти через кожу, подкожную клетчатку и поверхностную фасцию, постепенно переводя кисть из положения пронации в положение супинации.</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89" name="Рисунок 3" descr=""/>
          <p:cNvPicPr/>
          <p:nvPr/>
        </p:nvPicPr>
        <p:blipFill>
          <a:blip r:embed="rId1"/>
          <a:stretch/>
        </p:blipFill>
        <p:spPr>
          <a:xfrm>
            <a:off x="251640" y="2781000"/>
            <a:ext cx="2270160" cy="1583640"/>
          </a:xfrm>
          <a:prstGeom prst="rect">
            <a:avLst/>
          </a:prstGeom>
          <a:ln>
            <a:noFill/>
          </a:ln>
        </p:spPr>
      </p:pic>
      <p:pic>
        <p:nvPicPr>
          <p:cNvPr id="190" name="Рисунок 4" descr=""/>
          <p:cNvPicPr/>
          <p:nvPr/>
        </p:nvPicPr>
        <p:blipFill>
          <a:blip r:embed="rId2"/>
          <a:stretch/>
        </p:blipFill>
        <p:spPr>
          <a:xfrm>
            <a:off x="2705400" y="2781000"/>
            <a:ext cx="2232000" cy="1583640"/>
          </a:xfrm>
          <a:prstGeom prst="rect">
            <a:avLst/>
          </a:prstGeom>
          <a:ln>
            <a:noFill/>
          </a:ln>
        </p:spPr>
      </p:pic>
      <p:pic>
        <p:nvPicPr>
          <p:cNvPr id="191" name="Рисунок 5" descr=""/>
          <p:cNvPicPr/>
          <p:nvPr/>
        </p:nvPicPr>
        <p:blipFill>
          <a:blip r:embed="rId3"/>
          <a:stretch/>
        </p:blipFill>
        <p:spPr>
          <a:xfrm>
            <a:off x="5210640" y="2781000"/>
            <a:ext cx="3528000" cy="1583640"/>
          </a:xfrm>
          <a:prstGeom prst="rect">
            <a:avLst/>
          </a:prstGeom>
          <a:ln>
            <a:noFill/>
          </a:ln>
        </p:spPr>
      </p:pic>
      <p:sp>
        <p:nvSpPr>
          <p:cNvPr id="192" name="CustomShape 2"/>
          <p:cNvSpPr/>
          <p:nvPr/>
        </p:nvSpPr>
        <p:spPr>
          <a:xfrm>
            <a:off x="436320" y="4429800"/>
            <a:ext cx="4571640" cy="639000"/>
          </a:xfrm>
          <a:prstGeom prst="rect">
            <a:avLst/>
          </a:prstGeom>
          <a:noFill/>
          <a:ln>
            <a:noFill/>
          </a:ln>
        </p:spPr>
        <p:style>
          <a:lnRef idx="0"/>
          <a:fillRef idx="0"/>
          <a:effectRef idx="0"/>
          <a:fontRef idx="minor"/>
        </p:style>
        <p:txBody>
          <a:bodyPr lIns="90000" rIns="90000" tIns="45000" bIns="45000"/>
          <a:p>
            <a:pPr algn="ctr">
              <a:lnSpc>
                <a:spcPct val="100000"/>
              </a:lnSpc>
            </a:pPr>
            <a:r>
              <a:rPr b="0" lang="ru-RU" sz="1800" spc="-1" strike="noStrike">
                <a:solidFill>
                  <a:srgbClr val="000000"/>
                </a:solidFill>
                <a:uFill>
                  <a:solidFill>
                    <a:srgbClr val="ffffff"/>
                  </a:solidFill>
                </a:uFill>
                <a:latin typeface="Calibri"/>
              </a:rPr>
              <a:t>Правильное (а) и неправильное, (б) наложение швов на кожу</a:t>
            </a:r>
            <a:endParaRPr b="0" lang="ru-RU" sz="1800" spc="-1" strike="noStrike">
              <a:solidFill>
                <a:srgbClr val="000000"/>
              </a:solidFill>
              <a:uFill>
                <a:solidFill>
                  <a:srgbClr val="ffffff"/>
                </a:solidFill>
              </a:uFill>
              <a:latin typeface="Arial"/>
            </a:endParaRPr>
          </a:p>
        </p:txBody>
      </p:sp>
      <p:sp>
        <p:nvSpPr>
          <p:cNvPr id="193" name="CustomShape 3"/>
          <p:cNvSpPr/>
          <p:nvPr/>
        </p:nvSpPr>
        <p:spPr>
          <a:xfrm>
            <a:off x="0" y="5042160"/>
            <a:ext cx="8928720" cy="2279880"/>
          </a:xfrm>
          <a:prstGeom prst="rect">
            <a:avLst/>
          </a:prstGeom>
          <a:noFill/>
          <a:ln>
            <a:noFill/>
          </a:ln>
        </p:spPr>
        <p:style>
          <a:lnRef idx="0"/>
          <a:fillRef idx="0"/>
          <a:effectRef idx="0"/>
          <a:fontRef idx="minor"/>
        </p:style>
        <p:txBody>
          <a:bodyPr lIns="90000" rIns="90000" tIns="45000" bIns="45000"/>
          <a:p>
            <a:pPr>
              <a:lnSpc>
                <a:spcPct val="100000"/>
              </a:lnSpc>
            </a:pPr>
            <a:r>
              <a:rPr b="0" lang="ru-RU" sz="1600" spc="-1" strike="noStrike">
                <a:solidFill>
                  <a:srgbClr val="000000"/>
                </a:solidFill>
                <a:uFill>
                  <a:solidFill>
                    <a:srgbClr val="ffffff"/>
                  </a:solidFill>
                </a:uFill>
                <a:latin typeface="Calibri"/>
              </a:rPr>
              <a:t>На этой же глубине проводят иглу строго симметрично через те же слои противоположной стенки раны, фиксируя пинцетом попеременно кожу и иглу. Хирургические пинцеты травмируют кожу, поэтому не следует сильно сдавливать пружину. Иглодержатель перемещают к острию иглы с другого края раны, захватывают иглу в месте выхода ее из кожи и выводят из тканей. Придерживая длинный конец нити, тянут иглодержатель с иглой на себя и освобождают нить из иглы.</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Calibri"/>
              </a:rPr>
              <a:t>Расстояние между узлами 0,5-1,0 см, в зависимости от толщины кожи и подкожной клетчатки (чем они толще, тем больше расстояние).</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1"/>
          <p:cNvSpPr txBox="1"/>
          <p:nvPr/>
        </p:nvSpPr>
        <p:spPr>
          <a:xfrm>
            <a:off x="251640" y="116640"/>
            <a:ext cx="8784720" cy="1007640"/>
          </a:xfrm>
          <a:prstGeom prst="rect">
            <a:avLst/>
          </a:prstGeom>
          <a:noFill/>
          <a:ln>
            <a:noFill/>
          </a:ln>
        </p:spPr>
        <p:txBody>
          <a:bodyPr/>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Узлы располагаются сбоку от раны (не над ней!), чтобы не нарушать адаптацию ее краев и избежать давления узла на рубцовую ткань (возможны затруднения в образовании рубца).</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95" name="Рисунок 3" descr=""/>
          <p:cNvPicPr/>
          <p:nvPr/>
        </p:nvPicPr>
        <p:blipFill>
          <a:blip r:embed="rId1"/>
          <a:stretch/>
        </p:blipFill>
        <p:spPr>
          <a:xfrm>
            <a:off x="454320" y="1052640"/>
            <a:ext cx="3757320" cy="1583640"/>
          </a:xfrm>
          <a:prstGeom prst="rect">
            <a:avLst/>
          </a:prstGeom>
          <a:ln>
            <a:noFill/>
          </a:ln>
        </p:spPr>
      </p:pic>
      <p:sp>
        <p:nvSpPr>
          <p:cNvPr id="196" name="CustomShape 2"/>
          <p:cNvSpPr/>
          <p:nvPr/>
        </p:nvSpPr>
        <p:spPr>
          <a:xfrm>
            <a:off x="4716000" y="1521720"/>
            <a:ext cx="3919320" cy="639000"/>
          </a:xfrm>
          <a:prstGeom prst="rect">
            <a:avLst/>
          </a:prstGeom>
          <a:noFill/>
          <a:ln>
            <a:noFill/>
          </a:ln>
        </p:spPr>
        <p:style>
          <a:lnRef idx="0"/>
          <a:fillRef idx="0"/>
          <a:effectRef idx="0"/>
          <a:fontRef idx="minor"/>
        </p:style>
        <p:txBody>
          <a:bodyPr lIns="90000" rIns="90000" tIns="45000" bIns="45000"/>
          <a:p>
            <a:pPr algn="ctr">
              <a:lnSpc>
                <a:spcPct val="100000"/>
              </a:lnSpc>
            </a:pPr>
            <a:r>
              <a:rPr b="0" lang="ru-RU" sz="1800" spc="-1" strike="noStrike">
                <a:solidFill>
                  <a:srgbClr val="000000"/>
                </a:solidFill>
                <a:uFill>
                  <a:solidFill>
                    <a:srgbClr val="ffffff"/>
                  </a:solidFill>
                </a:uFill>
                <a:latin typeface="Calibri"/>
              </a:rPr>
              <a:t>Сопоставление краев кожной раны при завязывании узлов</a:t>
            </a:r>
            <a:endParaRPr b="0" lang="ru-RU" sz="1800" spc="-1" strike="noStrike">
              <a:solidFill>
                <a:srgbClr val="000000"/>
              </a:solidFill>
              <a:uFill>
                <a:solidFill>
                  <a:srgbClr val="ffffff"/>
                </a:solidFill>
              </a:uFill>
              <a:latin typeface="Arial"/>
            </a:endParaRPr>
          </a:p>
        </p:txBody>
      </p:sp>
      <p:sp>
        <p:nvSpPr>
          <p:cNvPr id="197" name="CustomShape 3"/>
          <p:cNvSpPr/>
          <p:nvPr/>
        </p:nvSpPr>
        <p:spPr>
          <a:xfrm>
            <a:off x="179640" y="2732040"/>
            <a:ext cx="8856720" cy="4352040"/>
          </a:xfrm>
          <a:prstGeom prst="rect">
            <a:avLst/>
          </a:prstGeom>
          <a:noFill/>
          <a:ln>
            <a:noFill/>
          </a:ln>
        </p:spPr>
        <p:style>
          <a:lnRef idx="0"/>
          <a:fillRef idx="0"/>
          <a:effectRef idx="0"/>
          <a:fontRef idx="minor"/>
        </p:style>
        <p:txBody>
          <a:bodyPr lIns="90000" rIns="90000" tIns="45000" bIns="45000"/>
          <a:p>
            <a:pPr>
              <a:lnSpc>
                <a:spcPct val="100000"/>
              </a:lnSpc>
            </a:pPr>
            <a:r>
              <a:rPr b="0" lang="ru-RU" sz="1400" spc="-1" strike="noStrike">
                <a:solidFill>
                  <a:srgbClr val="000000"/>
                </a:solidFill>
                <a:uFill>
                  <a:solidFill>
                    <a:srgbClr val="ffffff"/>
                  </a:solidFill>
                </a:uFill>
                <a:latin typeface="Calibri"/>
              </a:rPr>
              <a:t>При завязывании узла ассистент сопоставляет края раны при помощи двух хирургических пинцетов так, чтобы края были слегка вывернуты над поверхностью кожи (рис.30).</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alibri"/>
              </a:rPr>
              <a:t>Если хирург работает один, то после наложения и завязывания всех швов он с помощью двух хирургических пинцетов устраняет дефекты сопоставления краев раны ("запахивание" краев друг на друга, подворачивание краев в виде валика).</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alibri"/>
              </a:rPr>
              <a:t>Более точное сопоставление слоев раны достигается двухмоментным прошиванием, при котором вкалывание иглы с одного края раны и выкалывание с другого производятся в два приема.</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alibri"/>
              </a:rPr>
              <a:t>Первым приемом прокалывают слои одного края раны, фиксируют длинный конец лигатуры и выводят иглу из тканей описанным выше способом.</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alibri"/>
              </a:rPr>
              <a:t>При этом лигатуру не выводят из иглы. Вторым приемом прокалывают другой край раны (изнутри наружу) и выводят иглу из тканей и лигатуру из иглы обычным способом.</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alibri"/>
              </a:rPr>
              <a:t>При очень большой толщине подкожной клетчатки предварительно накладывают на ее глубокие слои один ряд узловых кетгутовых швов (расстояние между швами 0,5-1,0 см, нити срезают на расстоянии 0,2-0,3 см над узлом). Затем вторым рядом швов сшивают кожу и поверхностный слой клетчатки по одному из описанных выше методов.</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alibri"/>
              </a:rPr>
              <a:t>Нити обычно обрезают после наложения всех швов. Длина оставшихся концов нитей после их отсечения - 0,8-1,0 см, что необходимо для удобства последующего снятия швов.</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alibri"/>
              </a:rPr>
              <a:t>При правильном выполнении узловых швов края раны соприкасаются "слой в слой", не стянуты узлами, не подвернуты внутрь, не "запахнуты" друг на друга как полы одежды.</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TextShape 1"/>
          <p:cNvSpPr txBox="1"/>
          <p:nvPr/>
        </p:nvSpPr>
        <p:spPr>
          <a:xfrm>
            <a:off x="411840" y="116640"/>
            <a:ext cx="8229240" cy="194400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Удаление кожных узловых швов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 </a:t>
            </a:r>
            <a:r>
              <a:rPr b="0" lang="ru-RU" sz="3200" spc="-1" strike="noStrike">
                <a:solidFill>
                  <a:srgbClr val="000000"/>
                </a:solidFill>
                <a:uFill>
                  <a:solidFill>
                    <a:srgbClr val="ffffff"/>
                  </a:solidFill>
                </a:uFill>
                <a:latin typeface="Calibri"/>
              </a:rPr>
              <a:t>хирургический пинцет, ножницы.</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pic>
        <p:nvPicPr>
          <p:cNvPr id="199" name="Рисунок 3" descr=""/>
          <p:cNvPicPr/>
          <p:nvPr/>
        </p:nvPicPr>
        <p:blipFill>
          <a:blip r:embed="rId1"/>
          <a:stretch/>
        </p:blipFill>
        <p:spPr>
          <a:xfrm>
            <a:off x="395640" y="2277000"/>
            <a:ext cx="3854520" cy="2041560"/>
          </a:xfrm>
          <a:prstGeom prst="rect">
            <a:avLst/>
          </a:prstGeom>
          <a:ln>
            <a:noFill/>
          </a:ln>
        </p:spPr>
      </p:pic>
      <p:sp>
        <p:nvSpPr>
          <p:cNvPr id="200" name="CustomShape 2"/>
          <p:cNvSpPr/>
          <p:nvPr/>
        </p:nvSpPr>
        <p:spPr>
          <a:xfrm>
            <a:off x="325080" y="4797000"/>
            <a:ext cx="3995640" cy="364680"/>
          </a:xfrm>
          <a:prstGeom prst="rect">
            <a:avLst/>
          </a:prstGeom>
          <a:noFill/>
          <a:ln>
            <a:noFill/>
          </a:ln>
        </p:spPr>
        <p:style>
          <a:lnRef idx="0"/>
          <a:fillRef idx="0"/>
          <a:effectRef idx="0"/>
          <a:fontRef idx="minor"/>
        </p:style>
        <p:txBody>
          <a:bodyPr wrap="none" lIns="90000" rIns="90000" tIns="45000" bIns="45000"/>
          <a:p>
            <a:pPr>
              <a:lnSpc>
                <a:spcPct val="100000"/>
              </a:lnSpc>
            </a:pPr>
            <a:r>
              <a:rPr b="0" lang="ru-RU" sz="1800" spc="-1" strike="noStrike">
                <a:solidFill>
                  <a:srgbClr val="000000"/>
                </a:solidFill>
                <a:uFill>
                  <a:solidFill>
                    <a:srgbClr val="ffffff"/>
                  </a:solidFill>
                </a:uFill>
                <a:latin typeface="Calibri"/>
              </a:rPr>
              <a:t>. Смятие узловых кожных швов</a:t>
            </a:r>
            <a:endParaRPr b="0" lang="ru-RU" sz="1800" spc="-1" strike="noStrike">
              <a:solidFill>
                <a:srgbClr val="000000"/>
              </a:solidFill>
              <a:uFill>
                <a:solidFill>
                  <a:srgbClr val="ffffff"/>
                </a:solidFill>
              </a:uFill>
              <a:latin typeface="Arial"/>
            </a:endParaRPr>
          </a:p>
        </p:txBody>
      </p:sp>
      <p:sp>
        <p:nvSpPr>
          <p:cNvPr id="201" name="CustomShape 3"/>
          <p:cNvSpPr/>
          <p:nvPr/>
        </p:nvSpPr>
        <p:spPr>
          <a:xfrm>
            <a:off x="4356000" y="1261080"/>
            <a:ext cx="4787640" cy="7404840"/>
          </a:xfrm>
          <a:prstGeom prst="rect">
            <a:avLst/>
          </a:prstGeom>
          <a:noFill/>
          <a:ln>
            <a:noFill/>
          </a:ln>
        </p:spPr>
        <p:style>
          <a:lnRef idx="0"/>
          <a:fillRef idx="0"/>
          <a:effectRef idx="0"/>
          <a:fontRef idx="minor"/>
        </p:style>
        <p:txBody>
          <a:bodyPr lIns="90000" rIns="90000" tIns="45000" bIns="45000"/>
          <a:p>
            <a:pPr>
              <a:lnSpc>
                <a:spcPct val="100000"/>
              </a:lnSpc>
            </a:pPr>
            <a:r>
              <a:rPr b="0" lang="ru-RU" sz="2400" spc="-1" strike="noStrike">
                <a:solidFill>
                  <a:srgbClr val="000000"/>
                </a:solidFill>
                <a:uFill>
                  <a:solidFill>
                    <a:srgbClr val="ffffff"/>
                  </a:solidFill>
                </a:uFill>
                <a:latin typeface="Calibri"/>
              </a:rPr>
              <a:t>Для снятия узлового шва следует зафиксировать хирургическим пинцетом концы шовных нитей и узел, приподнять и подтянуть их в направлении кожного рубца настолько, чтобы из лигатурного канала показалась влажная, белая часть нити длиной 0,1-0,2 см. Эту часть разрезают при помощи ножниц и пинцетом удаляют нить из канала (рис.31). При этом через ткани проходит только та часть нити, которая там и находилась, а загрязненные (наружные) участки не проходят.</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1"/>
          <p:cNvSpPr txBox="1"/>
          <p:nvPr/>
        </p:nvSpPr>
        <p:spPr>
          <a:xfrm>
            <a:off x="251640" y="116640"/>
            <a:ext cx="8712720" cy="674100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Пункция суставов</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a:t>
            </a:r>
            <a:r>
              <a:rPr b="0" lang="ru-RU" sz="3200" spc="-1" strike="noStrike">
                <a:solidFill>
                  <a:srgbClr val="000000"/>
                </a:solidFill>
                <a:uFill>
                  <a:solidFill>
                    <a:srgbClr val="ffffff"/>
                  </a:solidFill>
                </a:uFill>
                <a:latin typeface="Calibri"/>
              </a:rPr>
              <a:t> шприц ("Рекорд", "Люэр") 10-20 мл, пункционная игла длиной 10-15 см, диаметром 1,5-2,0 мм.</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Пункция суставов применяется с диагностическими и лечебными целями: для определения характера патологического содержимого (выпот, кровь), удаления этого содержимого из полости сустава, промывания его и введения лекарственных веществ. Для прокола обычно используется разгибательная поверхность сустава (отсутствуют крупные сосудистые и нервные стволы). Место прокола анестезируют новокаином. Перед вколом пункционной иглы кожу и мягкие ткани сдвигают пальцами в сторону. Этим достигается искривление раневого канала (где проходила игла) после того, как игла будет извлечена и кожные покровы встанут на место. Такое искривление канала предохраняет от вытекания содержимого суставной сумки после извлечения иглы и инфицирования околосуставной и подкожной жировой клетчатки.</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Иглу продвигают медленно до появления ощущения ее "провала" в полость сустава в момент прокола его капсулы.</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0" y="0"/>
            <a:ext cx="9143640" cy="6857640"/>
          </a:xfrm>
          <a:prstGeom prst="rect">
            <a:avLst/>
          </a:prstGeom>
          <a:noFill/>
          <a:ln>
            <a:noFill/>
          </a:ln>
        </p:spPr>
        <p:txBody>
          <a:bodyPr/>
          <a:p>
            <a:pPr marL="343080" indent="-342720">
              <a:lnSpc>
                <a:spcPct val="100000"/>
              </a:lnSpc>
              <a:buClr>
                <a:srgbClr val="ff0000"/>
              </a:buClr>
              <a:buFont typeface="Wingdings" charset="2"/>
              <a:buChar char=""/>
            </a:pPr>
            <a:r>
              <a:rPr b="1" lang="ru-RU" sz="3200" spc="-1" strike="noStrike">
                <a:solidFill>
                  <a:srgbClr val="ff0000"/>
                </a:solidFill>
                <a:uFill>
                  <a:solidFill>
                    <a:srgbClr val="ffffff"/>
                  </a:solidFill>
                </a:uFill>
                <a:latin typeface="Calibri"/>
              </a:rPr>
              <a:t>Ушивание раны тонкой кишки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Инструменты: </a:t>
            </a:r>
            <a:r>
              <a:rPr b="0" lang="ru-RU" sz="3200" spc="-1" strike="noStrike">
                <a:solidFill>
                  <a:srgbClr val="000000"/>
                </a:solidFill>
                <a:uFill>
                  <a:solidFill>
                    <a:srgbClr val="ffffff"/>
                  </a:solidFill>
                </a:uFill>
                <a:latin typeface="Calibri"/>
              </a:rPr>
              <a:t>анатомические пинцеты, кровоостанавливающие зажимы, иглодержатель, колющие иглы малого диаметра (изогнутые или прямые), тонкий рассасывающийся (кетгут и пр.) и нерассасывающийся (шелк, капрон и пр.) шовный материал. При необходимости - мягкие кишечные жомы.</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Модель:</a:t>
            </a:r>
            <a:r>
              <a:rPr b="0" lang="ru-RU" sz="3200" spc="-1" strike="noStrike">
                <a:solidFill>
                  <a:srgbClr val="000000"/>
                </a:solidFill>
                <a:uFill>
                  <a:solidFill>
                    <a:srgbClr val="ffffff"/>
                  </a:solidFill>
                </a:uFill>
                <a:latin typeface="Calibri"/>
              </a:rPr>
              <a:t> торс со вскрытой брюшной полостью, или изолированный комплекс внутренних органов (фиксированный формалином), или изолированная петля тонкой кишки.</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Футлярное строение стенки тонкой кишки (слизистая, подслизистая, мышечная и серозная оболочки), инфицированность содержимого и специфичность функции (интенсивное кровообращение, высокое внутрикишечное давление, перистальтика, пищеварительные ферменты) определяют особые требования к шву, который накладывается на кишечную стенку. Он должен обеспечить (1) </a:t>
            </a:r>
            <a:r>
              <a:rPr b="1" lang="ru-RU" sz="3200" spc="-1" strike="noStrike">
                <a:solidFill>
                  <a:srgbClr val="002060"/>
                </a:solidFill>
                <a:uFill>
                  <a:solidFill>
                    <a:srgbClr val="ffffff"/>
                  </a:solidFill>
                </a:uFill>
                <a:latin typeface="Calibri"/>
              </a:rPr>
              <a:t>герметичность</a:t>
            </a:r>
            <a:r>
              <a:rPr b="0" lang="ru-RU" sz="3200" spc="-1" strike="noStrike">
                <a:solidFill>
                  <a:srgbClr val="000000"/>
                </a:solidFill>
                <a:uFill>
                  <a:solidFill>
                    <a:srgbClr val="ffffff"/>
                  </a:solidFill>
                </a:uFill>
                <a:latin typeface="Calibri"/>
              </a:rPr>
              <a:t>, (2) </a:t>
            </a:r>
            <a:r>
              <a:rPr b="1" lang="ru-RU" sz="3200" spc="-1" strike="noStrike">
                <a:solidFill>
                  <a:srgbClr val="002060"/>
                </a:solidFill>
                <a:uFill>
                  <a:solidFill>
                    <a:srgbClr val="ffffff"/>
                  </a:solidFill>
                </a:uFill>
                <a:latin typeface="Calibri"/>
              </a:rPr>
              <a:t>прочность</a:t>
            </a:r>
            <a:r>
              <a:rPr b="0" lang="ru-RU" sz="3200" spc="-1" strike="noStrike">
                <a:solidFill>
                  <a:srgbClr val="000000"/>
                </a:solidFill>
                <a:uFill>
                  <a:solidFill>
                    <a:srgbClr val="ffffff"/>
                  </a:solidFill>
                </a:uFill>
                <a:latin typeface="Calibri"/>
              </a:rPr>
              <a:t>, (3) </a:t>
            </a:r>
            <a:r>
              <a:rPr b="1" lang="ru-RU" sz="3200" spc="-1" strike="noStrike">
                <a:solidFill>
                  <a:srgbClr val="002060"/>
                </a:solidFill>
                <a:uFill>
                  <a:solidFill>
                    <a:srgbClr val="ffffff"/>
                  </a:solidFill>
                </a:uFill>
                <a:latin typeface="Calibri"/>
              </a:rPr>
              <a:t>не препятствовать перистальтике</a:t>
            </a:r>
            <a:r>
              <a:rPr b="0" lang="ru-RU" sz="3200" spc="-1" strike="noStrike">
                <a:solidFill>
                  <a:srgbClr val="000000"/>
                </a:solidFill>
                <a:uFill>
                  <a:solidFill>
                    <a:srgbClr val="ffffff"/>
                  </a:solidFill>
                </a:uFill>
                <a:latin typeface="Calibri"/>
              </a:rPr>
              <a:t>, (4) </a:t>
            </a:r>
            <a:r>
              <a:rPr b="1" lang="ru-RU" sz="3200" spc="-1" strike="noStrike">
                <a:solidFill>
                  <a:srgbClr val="002060"/>
                </a:solidFill>
                <a:uFill>
                  <a:solidFill>
                    <a:srgbClr val="ffffff"/>
                  </a:solidFill>
                </a:uFill>
                <a:latin typeface="Calibri"/>
              </a:rPr>
              <a:t>не суживать просвет</a:t>
            </a:r>
            <a:r>
              <a:rPr b="0" lang="ru-RU" sz="3200" spc="-1" strike="noStrike">
                <a:solidFill>
                  <a:srgbClr val="000000"/>
                </a:solidFill>
                <a:uFill>
                  <a:solidFill>
                    <a:srgbClr val="ffffff"/>
                  </a:solidFill>
                </a:uFill>
                <a:latin typeface="Calibri"/>
              </a:rPr>
              <a:t>, (5) </a:t>
            </a:r>
            <a:r>
              <a:rPr b="1" lang="ru-RU" sz="3200" spc="-1" strike="noStrike">
                <a:solidFill>
                  <a:srgbClr val="002060"/>
                </a:solidFill>
                <a:uFill>
                  <a:solidFill>
                    <a:srgbClr val="ffffff"/>
                  </a:solidFill>
                </a:uFill>
                <a:latin typeface="Calibri"/>
              </a:rPr>
              <a:t>обеспечить надежный гемостаз</a:t>
            </a:r>
            <a:r>
              <a:rPr b="0" lang="ru-RU" sz="3200" spc="-1" strike="noStrike">
                <a:solidFill>
                  <a:srgbClr val="000000"/>
                </a:solidFill>
                <a:uFill>
                  <a:solidFill>
                    <a:srgbClr val="ffffff"/>
                  </a:solidFill>
                </a:uFill>
                <a:latin typeface="Calibri"/>
              </a:rPr>
              <a:t>, (6) </a:t>
            </a:r>
            <a:r>
              <a:rPr b="1" lang="ru-RU" sz="3200" spc="-1" strike="noStrike">
                <a:solidFill>
                  <a:srgbClr val="002060"/>
                </a:solidFill>
                <a:uFill>
                  <a:solidFill>
                    <a:srgbClr val="ffffff"/>
                  </a:solidFill>
                </a:uFill>
                <a:latin typeface="Calibri"/>
              </a:rPr>
              <a:t>не инфицировать поверхность серозной оболочки.</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TextShape 1"/>
          <p:cNvSpPr txBox="1"/>
          <p:nvPr/>
        </p:nvSpPr>
        <p:spPr>
          <a:xfrm>
            <a:off x="395640" y="11664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14.Нанотехнологии в хирургии:</a:t>
            </a:r>
            <a:endParaRPr b="0" lang="ru-RU" sz="1800" spc="-1" strike="noStrike">
              <a:solidFill>
                <a:srgbClr val="000000"/>
              </a:solidFill>
              <a:uFill>
                <a:solidFill>
                  <a:srgbClr val="ffffff"/>
                </a:solidFill>
              </a:uFill>
              <a:latin typeface="Calibri"/>
            </a:endParaRPr>
          </a:p>
        </p:txBody>
      </p:sp>
      <p:sp>
        <p:nvSpPr>
          <p:cNvPr id="205" name="TextShape 2"/>
          <p:cNvSpPr txBox="1"/>
          <p:nvPr/>
        </p:nvSpPr>
        <p:spPr>
          <a:xfrm>
            <a:off x="107640" y="1124640"/>
            <a:ext cx="8856720" cy="1800000"/>
          </a:xfrm>
          <a:prstGeom prst="rect">
            <a:avLst/>
          </a:prstGeom>
          <a:noFill/>
          <a:ln>
            <a:noFill/>
          </a:ln>
        </p:spPr>
        <p:txBody>
          <a:bodyPr/>
          <a:p>
            <a:pPr marL="343080" indent="-342720">
              <a:lnSpc>
                <a:spcPct val="100000"/>
              </a:lnSpc>
              <a:buClr>
                <a:srgbClr val="000000"/>
              </a:buClr>
              <a:buFont typeface="Arial"/>
              <a:buChar char="•"/>
            </a:pPr>
            <a:r>
              <a:rPr b="1" lang="ru-RU" sz="3200" spc="-1" strike="noStrike">
                <a:solidFill>
                  <a:srgbClr val="000000"/>
                </a:solidFill>
                <a:uFill>
                  <a:solidFill>
                    <a:srgbClr val="ffffff"/>
                  </a:solidFill>
                </a:uFill>
                <a:latin typeface="Calibri"/>
              </a:rPr>
              <a:t>Наномедицина – </a:t>
            </a:r>
            <a:r>
              <a:rPr b="0" lang="ru-RU" sz="3200" spc="-1" strike="noStrike">
                <a:solidFill>
                  <a:srgbClr val="000000"/>
                </a:solidFill>
                <a:uFill>
                  <a:solidFill>
                    <a:srgbClr val="ffffff"/>
                  </a:solidFill>
                </a:uFill>
                <a:latin typeface="Calibri"/>
              </a:rPr>
              <a:t>практическое применение  нанотехнологий  в медицинских целях, включая исследования и разработки в области диагностики, контроля, адресной доставки лекарств, а также действия по восстановлению и реконструкции биологических систем человеческого организма, с использованием наноструктур и наноустройств.</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
        <p:nvSpPr>
          <p:cNvPr id="206" name="CustomShape 3"/>
          <p:cNvSpPr/>
          <p:nvPr/>
        </p:nvSpPr>
        <p:spPr>
          <a:xfrm>
            <a:off x="1827360" y="4733640"/>
            <a:ext cx="429480" cy="1637640"/>
          </a:xfrm>
          <a:custGeom>
            <a:avLst/>
            <a:gdLst/>
            <a:ahLst/>
            <a:rect l="l" t="t" r="r" b="b"/>
            <a:pathLst>
              <a:path w="429822" h="1638043">
                <a:moveTo>
                  <a:pt x="0" y="0"/>
                </a:moveTo>
                <a:lnTo>
                  <a:pt x="214911" y="0"/>
                </a:lnTo>
                <a:lnTo>
                  <a:pt x="214911" y="1638043"/>
                </a:lnTo>
                <a:lnTo>
                  <a:pt x="429822" y="1638043"/>
                </a:lnTo>
              </a:path>
            </a:pathLst>
          </a:custGeom>
          <a:noFill/>
          <a:ln>
            <a:solidFill>
              <a:schemeClr val="accent4">
                <a:hueOff val="0"/>
                <a:satOff val="0"/>
                <a:lumOff val="0"/>
                <a:alphaOff val="0"/>
              </a:schemeClr>
            </a:solidFill>
            <a:round/>
          </a:ln>
          <a:scene3d>
            <a:camera prst="orthographicFront"/>
            <a:lightRig dir="t" rig="flat"/>
          </a:scene3d>
          <a:sp3d prstMaterial="matte"/>
        </p:spPr>
        <p:style>
          <a:lnRef idx="2"/>
          <a:fillRef idx="0"/>
          <a:effectRef idx="0"/>
          <a:fontRef idx="minor"/>
        </p:style>
      </p:sp>
      <p:sp>
        <p:nvSpPr>
          <p:cNvPr id="207" name="CustomShape 4"/>
          <p:cNvSpPr/>
          <p:nvPr/>
        </p:nvSpPr>
        <p:spPr>
          <a:xfrm>
            <a:off x="1827360" y="4733640"/>
            <a:ext cx="429480" cy="818640"/>
          </a:xfrm>
          <a:custGeom>
            <a:avLst/>
            <a:gdLst/>
            <a:ahLst/>
            <a:rect l="l" t="t" r="r" b="b"/>
            <a:pathLst>
              <a:path w="429822" h="819021">
                <a:moveTo>
                  <a:pt x="0" y="0"/>
                </a:moveTo>
                <a:lnTo>
                  <a:pt x="214911" y="0"/>
                </a:lnTo>
                <a:lnTo>
                  <a:pt x="214911" y="819021"/>
                </a:lnTo>
                <a:lnTo>
                  <a:pt x="429822" y="819021"/>
                </a:lnTo>
              </a:path>
            </a:pathLst>
          </a:custGeom>
          <a:noFill/>
          <a:ln>
            <a:solidFill>
              <a:schemeClr val="accent4">
                <a:hueOff val="0"/>
                <a:satOff val="0"/>
                <a:lumOff val="0"/>
                <a:alphaOff val="0"/>
              </a:schemeClr>
            </a:solidFill>
            <a:round/>
          </a:ln>
          <a:scene3d>
            <a:camera prst="orthographicFront"/>
            <a:lightRig dir="t" rig="flat"/>
          </a:scene3d>
          <a:sp3d prstMaterial="matte"/>
        </p:spPr>
        <p:style>
          <a:lnRef idx="2"/>
          <a:fillRef idx="0"/>
          <a:effectRef idx="0"/>
          <a:fontRef idx="minor"/>
        </p:style>
      </p:sp>
      <p:sp>
        <p:nvSpPr>
          <p:cNvPr id="208" name="CustomShape 5"/>
          <p:cNvSpPr/>
          <p:nvPr/>
        </p:nvSpPr>
        <p:spPr>
          <a:xfrm>
            <a:off x="1827360" y="4687920"/>
            <a:ext cx="429480" cy="91080"/>
          </a:xfrm>
          <a:custGeom>
            <a:avLst/>
            <a:gdLst/>
            <a:ahLst/>
            <a:rect l="l" t="t" r="r" b="b"/>
            <a:pathLst>
              <a:path w="429822" h="0">
                <a:moveTo>
                  <a:pt x="0" y="45720"/>
                </a:moveTo>
                <a:lnTo>
                  <a:pt x="429822" y="45720"/>
                </a:lnTo>
              </a:path>
            </a:pathLst>
          </a:custGeom>
          <a:noFill/>
          <a:ln>
            <a:solidFill>
              <a:schemeClr val="accent4">
                <a:hueOff val="0"/>
                <a:satOff val="0"/>
                <a:lumOff val="0"/>
                <a:alphaOff val="0"/>
              </a:schemeClr>
            </a:solidFill>
            <a:round/>
          </a:ln>
          <a:scene3d>
            <a:camera prst="orthographicFront"/>
            <a:lightRig dir="t" rig="flat"/>
          </a:scene3d>
          <a:sp3d prstMaterial="matte"/>
        </p:spPr>
        <p:style>
          <a:lnRef idx="2"/>
          <a:fillRef idx="0"/>
          <a:effectRef idx="0"/>
          <a:fontRef idx="minor"/>
        </p:style>
      </p:sp>
      <p:sp>
        <p:nvSpPr>
          <p:cNvPr id="209" name="CustomShape 6"/>
          <p:cNvSpPr/>
          <p:nvPr/>
        </p:nvSpPr>
        <p:spPr>
          <a:xfrm>
            <a:off x="1827360" y="3914640"/>
            <a:ext cx="429480" cy="818640"/>
          </a:xfrm>
          <a:custGeom>
            <a:avLst/>
            <a:gdLst/>
            <a:ahLst/>
            <a:rect l="l" t="t" r="r" b="b"/>
            <a:pathLst>
              <a:path w="429822" h="819021">
                <a:moveTo>
                  <a:pt x="0" y="819021"/>
                </a:moveTo>
                <a:lnTo>
                  <a:pt x="214911" y="819021"/>
                </a:lnTo>
                <a:lnTo>
                  <a:pt x="214911" y="0"/>
                </a:lnTo>
                <a:lnTo>
                  <a:pt x="429822" y="0"/>
                </a:lnTo>
              </a:path>
            </a:pathLst>
          </a:custGeom>
          <a:noFill/>
          <a:ln>
            <a:solidFill>
              <a:schemeClr val="accent4">
                <a:hueOff val="0"/>
                <a:satOff val="0"/>
                <a:lumOff val="0"/>
                <a:alphaOff val="0"/>
              </a:schemeClr>
            </a:solidFill>
            <a:round/>
          </a:ln>
          <a:scene3d>
            <a:camera prst="orthographicFront"/>
            <a:lightRig dir="t" rig="flat"/>
          </a:scene3d>
          <a:sp3d prstMaterial="matte"/>
        </p:spPr>
        <p:style>
          <a:lnRef idx="2"/>
          <a:fillRef idx="0"/>
          <a:effectRef idx="0"/>
          <a:fontRef idx="minor"/>
        </p:style>
      </p:sp>
      <p:sp>
        <p:nvSpPr>
          <p:cNvPr id="210" name="CustomShape 7"/>
          <p:cNvSpPr/>
          <p:nvPr/>
        </p:nvSpPr>
        <p:spPr>
          <a:xfrm>
            <a:off x="1827360" y="3095640"/>
            <a:ext cx="429480" cy="1637640"/>
          </a:xfrm>
          <a:custGeom>
            <a:avLst/>
            <a:gdLst/>
            <a:ahLst/>
            <a:rect l="l" t="t" r="r" b="b"/>
            <a:pathLst>
              <a:path w="429822" h="1638043">
                <a:moveTo>
                  <a:pt x="0" y="1638043"/>
                </a:moveTo>
                <a:lnTo>
                  <a:pt x="214911" y="1638043"/>
                </a:lnTo>
                <a:lnTo>
                  <a:pt x="214911" y="0"/>
                </a:lnTo>
                <a:lnTo>
                  <a:pt x="429822" y="0"/>
                </a:lnTo>
              </a:path>
            </a:pathLst>
          </a:custGeom>
          <a:noFill/>
          <a:ln>
            <a:solidFill>
              <a:schemeClr val="accent4">
                <a:hueOff val="0"/>
                <a:satOff val="0"/>
                <a:lumOff val="0"/>
                <a:alphaOff val="0"/>
              </a:schemeClr>
            </a:solidFill>
            <a:round/>
          </a:ln>
          <a:scene3d>
            <a:camera prst="orthographicFront"/>
            <a:lightRig dir="t" rig="flat"/>
          </a:scene3d>
          <a:sp3d prstMaterial="matte"/>
        </p:spPr>
        <p:style>
          <a:lnRef idx="2"/>
          <a:fillRef idx="0"/>
          <a:effectRef idx="0"/>
          <a:fontRef idx="minor"/>
        </p:style>
      </p:sp>
      <p:sp>
        <p:nvSpPr>
          <p:cNvPr id="211" name="CustomShape 8"/>
          <p:cNvSpPr/>
          <p:nvPr/>
        </p:nvSpPr>
        <p:spPr>
          <a:xfrm rot="16200000">
            <a:off x="-720000" y="4022640"/>
            <a:ext cx="3672000" cy="1422720"/>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15120" rIns="15120" tIns="15120" bIns="15120" anchor="ctr" vert="vert270"/>
          <a:p>
            <a:pPr algn="ctr">
              <a:lnSpc>
                <a:spcPct val="90000"/>
              </a:lnSpc>
            </a:pPr>
            <a:r>
              <a:rPr b="0" lang="ru-RU" sz="2400" spc="-1" strike="noStrike">
                <a:solidFill>
                  <a:srgbClr val="ffffff"/>
                </a:solidFill>
                <a:uFill>
                  <a:solidFill>
                    <a:srgbClr val="ffffff"/>
                  </a:solidFill>
                </a:uFill>
                <a:latin typeface="Calibri"/>
              </a:rPr>
              <a:t>Медицинские                         нанотехнологии                        хирургического назначения</a:t>
            </a:r>
            <a:endParaRPr b="0" lang="ru-RU" sz="1800" spc="-1" strike="noStrike">
              <a:solidFill>
                <a:srgbClr val="000000"/>
              </a:solidFill>
              <a:uFill>
                <a:solidFill>
                  <a:srgbClr val="ffffff"/>
                </a:solidFill>
              </a:uFill>
              <a:latin typeface="Arial"/>
            </a:endParaRPr>
          </a:p>
        </p:txBody>
      </p:sp>
      <p:sp>
        <p:nvSpPr>
          <p:cNvPr id="212" name="CustomShape 9"/>
          <p:cNvSpPr/>
          <p:nvPr/>
        </p:nvSpPr>
        <p:spPr>
          <a:xfrm>
            <a:off x="2257200" y="2768040"/>
            <a:ext cx="640980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12600" rIns="12600" tIns="12600" bIns="12600" anchor="ctr"/>
          <a:p>
            <a:pPr algn="ctr">
              <a:lnSpc>
                <a:spcPct val="90000"/>
              </a:lnSpc>
            </a:pPr>
            <a:r>
              <a:rPr b="0" lang="ru-RU" sz="2000" spc="-1" strike="noStrike">
                <a:solidFill>
                  <a:srgbClr val="ffffff"/>
                </a:solidFill>
                <a:uFill>
                  <a:solidFill>
                    <a:srgbClr val="ffffff"/>
                  </a:solidFill>
                </a:uFill>
                <a:latin typeface="Calibri"/>
              </a:rPr>
              <a:t>Медицинские нанороботы</a:t>
            </a:r>
            <a:endParaRPr b="0" lang="ru-RU" sz="1800" spc="-1" strike="noStrike">
              <a:solidFill>
                <a:srgbClr val="000000"/>
              </a:solidFill>
              <a:uFill>
                <a:solidFill>
                  <a:srgbClr val="ffffff"/>
                </a:solidFill>
              </a:uFill>
              <a:latin typeface="Arial"/>
            </a:endParaRPr>
          </a:p>
        </p:txBody>
      </p:sp>
      <p:sp>
        <p:nvSpPr>
          <p:cNvPr id="213" name="CustomShape 10"/>
          <p:cNvSpPr/>
          <p:nvPr/>
        </p:nvSpPr>
        <p:spPr>
          <a:xfrm>
            <a:off x="2257200" y="3587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12600" rIns="12600" tIns="12600" bIns="12600" anchor="ctr"/>
          <a:p>
            <a:pPr algn="ctr">
              <a:lnSpc>
                <a:spcPct val="90000"/>
              </a:lnSpc>
            </a:pPr>
            <a:r>
              <a:rPr b="0" lang="ru-RU" sz="2000" spc="-1" strike="noStrike">
                <a:solidFill>
                  <a:srgbClr val="ffffff"/>
                </a:solidFill>
                <a:uFill>
                  <a:solidFill>
                    <a:srgbClr val="ffffff"/>
                  </a:solidFill>
                </a:uFill>
                <a:latin typeface="Calibri"/>
              </a:rPr>
              <a:t>Кровезаменители на основе наноматериалов</a:t>
            </a:r>
            <a:endParaRPr b="0" lang="ru-RU" sz="1800" spc="-1" strike="noStrike">
              <a:solidFill>
                <a:srgbClr val="000000"/>
              </a:solidFill>
              <a:uFill>
                <a:solidFill>
                  <a:srgbClr val="ffffff"/>
                </a:solidFill>
              </a:uFill>
              <a:latin typeface="Arial"/>
            </a:endParaRPr>
          </a:p>
        </p:txBody>
      </p:sp>
      <p:sp>
        <p:nvSpPr>
          <p:cNvPr id="214" name="CustomShape 11"/>
          <p:cNvSpPr/>
          <p:nvPr/>
        </p:nvSpPr>
        <p:spPr>
          <a:xfrm>
            <a:off x="2257200" y="4406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12600" rIns="12600" tIns="12600" bIns="12600" anchor="ctr"/>
          <a:p>
            <a:pPr algn="ctr">
              <a:lnSpc>
                <a:spcPct val="90000"/>
              </a:lnSpc>
            </a:pPr>
            <a:r>
              <a:rPr b="0" lang="ru-RU" sz="2000" spc="-1" strike="noStrike">
                <a:solidFill>
                  <a:srgbClr val="ffffff"/>
                </a:solidFill>
                <a:uFill>
                  <a:solidFill>
                    <a:srgbClr val="ffffff"/>
                  </a:solidFill>
                </a:uFill>
                <a:latin typeface="Calibri"/>
              </a:rPr>
              <a:t>Наноматериалы для остановки кровотечений</a:t>
            </a:r>
            <a:endParaRPr b="0" lang="ru-RU" sz="1800" spc="-1" strike="noStrike">
              <a:solidFill>
                <a:srgbClr val="000000"/>
              </a:solidFill>
              <a:uFill>
                <a:solidFill>
                  <a:srgbClr val="ffffff"/>
                </a:solidFill>
              </a:uFill>
              <a:latin typeface="Arial"/>
            </a:endParaRPr>
          </a:p>
        </p:txBody>
      </p:sp>
      <p:sp>
        <p:nvSpPr>
          <p:cNvPr id="215" name="CustomShape 12"/>
          <p:cNvSpPr/>
          <p:nvPr/>
        </p:nvSpPr>
        <p:spPr>
          <a:xfrm>
            <a:off x="2257200" y="5225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12600" rIns="12600" tIns="12600" bIns="12600" anchor="ctr"/>
          <a:p>
            <a:pPr algn="ctr">
              <a:lnSpc>
                <a:spcPct val="90000"/>
              </a:lnSpc>
            </a:pPr>
            <a:r>
              <a:rPr b="0" lang="ru-RU" sz="2000" spc="-1" strike="noStrike">
                <a:solidFill>
                  <a:srgbClr val="ffffff"/>
                </a:solidFill>
                <a:uFill>
                  <a:solidFill>
                    <a:srgbClr val="ffffff"/>
                  </a:solidFill>
                </a:uFill>
                <a:latin typeface="Calibri"/>
              </a:rPr>
              <a:t>Имплантаты и протезы на основе наноматериалов</a:t>
            </a:r>
            <a:endParaRPr b="0" lang="ru-RU" sz="1800" spc="-1" strike="noStrike">
              <a:solidFill>
                <a:srgbClr val="000000"/>
              </a:solidFill>
              <a:uFill>
                <a:solidFill>
                  <a:srgbClr val="ffffff"/>
                </a:solidFill>
              </a:uFill>
              <a:latin typeface="Arial"/>
            </a:endParaRPr>
          </a:p>
        </p:txBody>
      </p:sp>
      <p:sp>
        <p:nvSpPr>
          <p:cNvPr id="216" name="CustomShape 13"/>
          <p:cNvSpPr/>
          <p:nvPr/>
        </p:nvSpPr>
        <p:spPr>
          <a:xfrm>
            <a:off x="2257200" y="6044040"/>
            <a:ext cx="6388920" cy="654840"/>
          </a:xfrm>
          <a:prstGeom prst="rect">
            <a:avLst/>
          </a:prstGeom>
          <a:gradFill>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a:gra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13320" rIns="13320" tIns="13320" bIns="13320" anchor="ctr"/>
          <a:p>
            <a:pPr algn="ctr">
              <a:lnSpc>
                <a:spcPct val="90000"/>
              </a:lnSpc>
            </a:pPr>
            <a:r>
              <a:rPr b="0" lang="ru-RU" sz="2100" spc="-1" strike="noStrike">
                <a:solidFill>
                  <a:srgbClr val="ffffff"/>
                </a:solidFill>
                <a:uFill>
                  <a:solidFill>
                    <a:srgbClr val="ffffff"/>
                  </a:solidFill>
                </a:uFill>
                <a:latin typeface="Calibri"/>
              </a:rPr>
              <a:t>Наноматериалы и наноструктуры для доставки ростовых факторов</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343080" y="0"/>
            <a:ext cx="8686440" cy="837720"/>
          </a:xfrm>
          <a:prstGeom prst="rect">
            <a:avLst/>
          </a:prstGeom>
          <a:noFill/>
          <a:ln>
            <a:noFill/>
          </a:ln>
        </p:spPr>
        <p:style>
          <a:lnRef idx="0"/>
          <a:fillRef idx="0"/>
          <a:effectRef idx="0"/>
          <a:fontRef idx="minor"/>
        </p:style>
        <p:txBody>
          <a:bodyPr lIns="0" rIns="0" bIns="0" anchor="b"/>
          <a:p>
            <a:pPr algn="ctr">
              <a:lnSpc>
                <a:spcPct val="100000"/>
              </a:lnSpc>
            </a:pPr>
            <a:r>
              <a:rPr b="0" lang="ru-RU" sz="3600" spc="-1" strike="noStrike">
                <a:solidFill>
                  <a:srgbClr val="1f497d"/>
                </a:solidFill>
                <a:uFill>
                  <a:solidFill>
                    <a:srgbClr val="ffffff"/>
                  </a:solidFill>
                </a:uFill>
                <a:latin typeface="Calibri"/>
              </a:rPr>
              <a:t>Медицинские нанороботы</a:t>
            </a:r>
            <a:endParaRPr b="0" lang="ru-RU" sz="5000" spc="-1" strike="noStrike">
              <a:solidFill>
                <a:srgbClr val="000000"/>
              </a:solidFill>
              <a:uFill>
                <a:solidFill>
                  <a:srgbClr val="ffffff"/>
                </a:solidFill>
              </a:uFill>
              <a:latin typeface="Arial"/>
            </a:endParaRPr>
          </a:p>
        </p:txBody>
      </p:sp>
      <p:sp>
        <p:nvSpPr>
          <p:cNvPr id="218" name="CustomShape 2"/>
          <p:cNvSpPr/>
          <p:nvPr/>
        </p:nvSpPr>
        <p:spPr>
          <a:xfrm>
            <a:off x="343080" y="838080"/>
            <a:ext cx="8686440" cy="1510920"/>
          </a:xfrm>
          <a:prstGeom prst="rect">
            <a:avLst/>
          </a:prstGeom>
          <a:noFill/>
          <a:ln>
            <a:noFill/>
          </a:ln>
        </p:spPr>
        <p:style>
          <a:lnRef idx="0"/>
          <a:fillRef idx="0"/>
          <a:effectRef idx="0"/>
          <a:fontRef idx="minor"/>
        </p:style>
        <p:txBody>
          <a:bodyPr/>
          <a:p>
            <a:pPr algn="just">
              <a:lnSpc>
                <a:spcPct val="100000"/>
              </a:lnSpc>
            </a:pPr>
            <a:r>
              <a:rPr b="1" lang="ru-RU" sz="2000" spc="-1" strike="noStrike">
                <a:solidFill>
                  <a:srgbClr val="000000"/>
                </a:solidFill>
                <a:uFill>
                  <a:solidFill>
                    <a:srgbClr val="ffffff"/>
                  </a:solidFill>
                </a:uFill>
                <a:latin typeface="Calibri"/>
              </a:rPr>
              <a:t>- </a:t>
            </a:r>
            <a:r>
              <a:rPr b="0" lang="ru-RU" sz="2000" spc="-1" strike="noStrike">
                <a:solidFill>
                  <a:srgbClr val="000000"/>
                </a:solidFill>
                <a:uFill>
                  <a:solidFill>
                    <a:srgbClr val="ffffff"/>
                  </a:solidFill>
                </a:uFill>
                <a:latin typeface="Calibri"/>
              </a:rPr>
              <a:t>роботы, размером сопоставимые с молекулой (менее 10 нм), обладающие функциями движения, обработки и передачи информации, исполнения программ. </a:t>
            </a:r>
            <a:endParaRPr b="0" lang="ru-RU" sz="2600" spc="-1" strike="noStrike">
              <a:solidFill>
                <a:srgbClr val="000000"/>
              </a:solidFill>
              <a:uFill>
                <a:solidFill>
                  <a:srgbClr val="ffffff"/>
                </a:solidFill>
              </a:uFill>
              <a:latin typeface="Arial"/>
            </a:endParaRPr>
          </a:p>
        </p:txBody>
      </p:sp>
      <p:sp>
        <p:nvSpPr>
          <p:cNvPr id="219" name="CustomShape 3"/>
          <p:cNvSpPr/>
          <p:nvPr/>
        </p:nvSpPr>
        <p:spPr>
          <a:xfrm>
            <a:off x="198720" y="1958040"/>
            <a:ext cx="3455640" cy="2284200"/>
          </a:xfrm>
          <a:prstGeom prst="rect">
            <a:avLst/>
          </a:prstGeom>
          <a:noFill/>
          <a:ln>
            <a:noFill/>
          </a:ln>
        </p:spPr>
        <p:style>
          <a:lnRef idx="0"/>
          <a:fillRef idx="0"/>
          <a:effectRef idx="0"/>
          <a:fontRef idx="minor"/>
        </p:style>
        <p:txBody>
          <a:bodyPr lIns="90000" rIns="90000" tIns="45000" bIns="45000"/>
          <a:p>
            <a:pPr algn="ctr">
              <a:lnSpc>
                <a:spcPct val="100000"/>
              </a:lnSpc>
            </a:pPr>
            <a:r>
              <a:rPr b="0" lang="ru-RU" sz="1800" spc="-1" strike="noStrike">
                <a:solidFill>
                  <a:srgbClr val="000000"/>
                </a:solidFill>
                <a:uFill>
                  <a:solidFill>
                    <a:srgbClr val="ffffff"/>
                  </a:solidFill>
                </a:uFill>
                <a:latin typeface="Constantia"/>
              </a:rPr>
              <a:t>Нанороботы вводятся в кровоток и затем осуществляют поиск пораженной ткани и коррекцию дефектов за счет манипулирования на наноуровне.</a:t>
            </a:r>
            <a:r>
              <a:rPr b="0" lang="ru-RU" sz="1800" spc="-1" strike="noStrike">
                <a:solidFill>
                  <a:srgbClr val="000000"/>
                </a:solidFill>
                <a:uFill>
                  <a:solidFill>
                    <a:srgbClr val="ffffff"/>
                  </a:solidFill>
                </a:uFill>
                <a:latin typeface="Constantia"/>
              </a:rPr>
              <a:t>
</a:t>
            </a:r>
            <a:endParaRPr b="0" lang="ru-RU" sz="1800" spc="-1" strike="noStrike">
              <a:solidFill>
                <a:srgbClr val="000000"/>
              </a:solidFill>
              <a:uFill>
                <a:solidFill>
                  <a:srgbClr val="ffffff"/>
                </a:solidFill>
              </a:uFill>
              <a:latin typeface="Arial"/>
            </a:endParaRPr>
          </a:p>
        </p:txBody>
      </p:sp>
      <p:sp>
        <p:nvSpPr>
          <p:cNvPr id="220" name="CustomShape 4"/>
          <p:cNvSpPr/>
          <p:nvPr/>
        </p:nvSpPr>
        <p:spPr>
          <a:xfrm>
            <a:off x="3231000" y="2512080"/>
            <a:ext cx="2460600" cy="652320"/>
          </a:xfrm>
          <a:prstGeom prst="rightArrow">
            <a:avLst>
              <a:gd name="adj1" fmla="val 50000"/>
              <a:gd name="adj2" fmla="val 50000"/>
            </a:avLst>
          </a:prstGeom>
          <a:solidFill>
            <a:schemeClr val="accent6">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221" name="CustomShape 5"/>
          <p:cNvSpPr/>
          <p:nvPr/>
        </p:nvSpPr>
        <p:spPr>
          <a:xfrm>
            <a:off x="3279960" y="2709720"/>
            <a:ext cx="2263680" cy="454680"/>
          </a:xfrm>
          <a:prstGeom prst="rect">
            <a:avLst/>
          </a:prstGeom>
          <a:solidFill>
            <a:schemeClr val="accent6">
              <a:lumMod val="40000"/>
              <a:lumOff val="60000"/>
            </a:schemeClr>
          </a:solidFill>
          <a:ln>
            <a:noFill/>
          </a:ln>
        </p:spPr>
        <p:style>
          <a:lnRef idx="0"/>
          <a:fillRef idx="0"/>
          <a:effectRef idx="0"/>
          <a:fontRef idx="minor"/>
        </p:style>
        <p:txBody>
          <a:bodyPr lIns="90000" rIns="90000" tIns="45000" bIns="45000"/>
          <a:p>
            <a:pPr>
              <a:lnSpc>
                <a:spcPct val="100000"/>
              </a:lnSpc>
            </a:pPr>
            <a:r>
              <a:rPr b="0" lang="ru-RU" sz="1200" spc="-1" strike="noStrike">
                <a:solidFill>
                  <a:srgbClr val="000000"/>
                </a:solidFill>
                <a:uFill>
                  <a:solidFill>
                    <a:srgbClr val="ffffff"/>
                  </a:solidFill>
                </a:uFill>
                <a:latin typeface="Calibri"/>
              </a:rPr>
              <a:t>Наноробот замещает нейроны </a:t>
            </a:r>
            <a:endParaRPr b="0" lang="ru-RU" sz="1800" spc="-1" strike="noStrike">
              <a:solidFill>
                <a:srgbClr val="000000"/>
              </a:solidFill>
              <a:uFill>
                <a:solidFill>
                  <a:srgbClr val="ffffff"/>
                </a:solidFill>
              </a:uFill>
              <a:latin typeface="Arial"/>
            </a:endParaRPr>
          </a:p>
        </p:txBody>
      </p:sp>
      <p:pic>
        <p:nvPicPr>
          <p:cNvPr id="222" name="1.avi" descr=""/>
          <p:cNvPicPr/>
          <p:nvPr/>
        </p:nvPicPr>
        <p:blipFill>
          <a:blip r:embed="rId1"/>
          <a:stretch/>
        </p:blipFill>
        <p:spPr>
          <a:xfrm>
            <a:off x="5808600" y="1765800"/>
            <a:ext cx="3220560" cy="2415960"/>
          </a:xfrm>
          <a:prstGeom prst="rect">
            <a:avLst/>
          </a:prstGeom>
          <a:ln>
            <a:noFill/>
          </a:ln>
        </p:spPr>
      </p:pic>
      <p:sp>
        <p:nvSpPr>
          <p:cNvPr id="223" name="CustomShape 6"/>
          <p:cNvSpPr/>
          <p:nvPr/>
        </p:nvSpPr>
        <p:spPr>
          <a:xfrm>
            <a:off x="198720" y="4271040"/>
            <a:ext cx="5891400" cy="3381480"/>
          </a:xfrm>
          <a:prstGeom prst="rect">
            <a:avLst/>
          </a:prstGeom>
          <a:noFill/>
          <a:ln>
            <a:noFill/>
          </a:ln>
        </p:spPr>
        <p:style>
          <a:lnRef idx="0"/>
          <a:fillRef idx="0"/>
          <a:effectRef idx="0"/>
          <a:fontRef idx="minor"/>
        </p:style>
        <p:txBody>
          <a:bodyPr lIns="90000" rIns="90000" tIns="45000" bIns="45000"/>
          <a:p>
            <a:pPr algn="just">
              <a:lnSpc>
                <a:spcPct val="100000"/>
              </a:lnSpc>
            </a:pPr>
            <a:r>
              <a:rPr b="1" lang="ru-RU" sz="1800" spc="-1" strike="noStrike">
                <a:solidFill>
                  <a:srgbClr val="ff0000"/>
                </a:solidFill>
                <a:uFill>
                  <a:solidFill>
                    <a:srgbClr val="ffffff"/>
                  </a:solidFill>
                </a:uFill>
                <a:latin typeface="Calibri"/>
              </a:rPr>
              <a:t>Полигемоглобин, </a:t>
            </a:r>
            <a:r>
              <a:rPr b="0" lang="ru-RU" sz="1800" spc="-1" strike="noStrike">
                <a:solidFill>
                  <a:srgbClr val="000000"/>
                </a:solidFill>
                <a:uFill>
                  <a:solidFill>
                    <a:srgbClr val="ffffff"/>
                  </a:solidFill>
                </a:uFill>
                <a:latin typeface="Calibri"/>
              </a:rPr>
              <a:t>связанный с каталазой и супероксиддисмутазой (Powanda, Chang, 2002) создан на основе нанобиотехнологий. Кровезаменители на основе такого полигемоглобина особенно эффективны при геморрагическом шоке, сопровождающемся массивной ишемией с последующей реперфузией.</a:t>
            </a:r>
            <a:endParaRPr b="0" lang="ru-RU" sz="1800" spc="-1" strike="noStrike">
              <a:solidFill>
                <a:srgbClr val="000000"/>
              </a:solidFill>
              <a:uFill>
                <a:solidFill>
                  <a:srgbClr val="ffffff"/>
                </a:solidFill>
              </a:uFill>
              <a:latin typeface="Arial"/>
            </a:endParaRPr>
          </a:p>
          <a:p>
            <a:pPr algn="just">
              <a:lnSpc>
                <a:spcPct val="100000"/>
              </a:lnSpc>
            </a:pPr>
            <a:r>
              <a:rPr b="1" lang="ru-RU" sz="1800" spc="-1" strike="noStrike">
                <a:solidFill>
                  <a:srgbClr val="ff0000"/>
                </a:solidFill>
                <a:uFill>
                  <a:solidFill>
                    <a:srgbClr val="ffffff"/>
                  </a:solidFill>
                </a:uFill>
                <a:latin typeface="Calibri"/>
              </a:rPr>
              <a:t>Респироцит</a:t>
            </a:r>
            <a:r>
              <a:rPr b="0" lang="ru-RU" sz="1800" spc="-1" strike="noStrike">
                <a:solidFill>
                  <a:srgbClr val="000000"/>
                </a:solidFill>
                <a:uFill>
                  <a:solidFill>
                    <a:srgbClr val="ffffff"/>
                  </a:solidFill>
                </a:uFill>
                <a:latin typeface="Calibri"/>
              </a:rPr>
              <a:t> - искусственный носитель кислорода и двуокиси углерода, значительно превосходящий по своим возможностям как эритроциты крови. </a:t>
            </a:r>
            <a:endParaRPr b="0" lang="ru-RU" sz="1800" spc="-1" strike="noStrike">
              <a:solidFill>
                <a:srgbClr val="000000"/>
              </a:solidFill>
              <a:uFill>
                <a:solidFill>
                  <a:srgbClr val="ffffff"/>
                </a:solidFill>
              </a:uFill>
              <a:latin typeface="Arial"/>
            </a:endParaRPr>
          </a:p>
        </p:txBody>
      </p:sp>
      <p:pic>
        <p:nvPicPr>
          <p:cNvPr id="224" name="Picture 2" descr=""/>
          <p:cNvPicPr/>
          <p:nvPr/>
        </p:nvPicPr>
        <p:blipFill>
          <a:blip r:embed="rId2"/>
          <a:stretch/>
        </p:blipFill>
        <p:spPr>
          <a:xfrm>
            <a:off x="6459120" y="4653000"/>
            <a:ext cx="1919880" cy="1439640"/>
          </a:xfrm>
          <a:prstGeom prst="rect">
            <a:avLst/>
          </a:prstGeom>
          <a:ln>
            <a:noFill/>
          </a:ln>
        </p:spPr>
      </p:pic>
      <p:sp>
        <p:nvSpPr>
          <p:cNvPr id="225" name="Line 7"/>
          <p:cNvSpPr/>
          <p:nvPr/>
        </p:nvSpPr>
        <p:spPr>
          <a:xfrm>
            <a:off x="198720" y="4182120"/>
            <a:ext cx="5345280" cy="360"/>
          </a:xfrm>
          <a:prstGeom prst="line">
            <a:avLst/>
          </a:prstGeom>
          <a:ln w="38160">
            <a:solidFill>
              <a:schemeClr val="tx1"/>
            </a:solidFill>
            <a:round/>
          </a:ln>
        </p:spPr>
        <p:style>
          <a:lnRef idx="1">
            <a:schemeClr val="accent1"/>
          </a:lnRef>
          <a:fillRef idx="0">
            <a:schemeClr val="accent1"/>
          </a:fillRef>
          <a:effectRef idx="0">
            <a:schemeClr val="accent1"/>
          </a:effectRef>
          <a:fontRef idx="minor"/>
        </p:style>
      </p:sp>
    </p:spTree>
  </p:cSld>
  <p:transition spd="slow">
    <p:push dir="u"/>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395640" y="-17136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2.Терминология:</a:t>
            </a:r>
            <a:endParaRPr b="0" lang="ru-RU" sz="1800" spc="-1" strike="noStrike">
              <a:solidFill>
                <a:srgbClr val="000000"/>
              </a:solidFill>
              <a:uFill>
                <a:solidFill>
                  <a:srgbClr val="ffffff"/>
                </a:solidFill>
              </a:uFill>
              <a:latin typeface="Calibri"/>
            </a:endParaRPr>
          </a:p>
        </p:txBody>
      </p:sp>
      <p:sp>
        <p:nvSpPr>
          <p:cNvPr id="88" name="TextShape 2"/>
          <p:cNvSpPr txBox="1"/>
          <p:nvPr/>
        </p:nvSpPr>
        <p:spPr>
          <a:xfrm>
            <a:off x="0" y="980640"/>
            <a:ext cx="9143640" cy="6021000"/>
          </a:xfrm>
          <a:prstGeom prst="rect">
            <a:avLst/>
          </a:prstGeom>
          <a:noFill/>
          <a:ln>
            <a:noFill/>
          </a:ln>
        </p:spPr>
        <p:txBody>
          <a:bodyPr/>
          <a:p>
            <a:pPr>
              <a:lnSpc>
                <a:spcPct val="100000"/>
              </a:lnSpc>
            </a:pPr>
            <a:r>
              <a:rPr b="0" lang="ru-RU" sz="3200" spc="-1" strike="noStrike">
                <a:solidFill>
                  <a:srgbClr val="000000"/>
                </a:solidFill>
                <a:uFill>
                  <a:solidFill>
                    <a:srgbClr val="ffffff"/>
                  </a:solidFill>
                </a:uFill>
                <a:latin typeface="Calibri"/>
              </a:rPr>
              <a:t>	</a:t>
            </a:r>
            <a:r>
              <a:rPr b="0" lang="ru-RU" sz="3200" spc="-1" strike="noStrike">
                <a:solidFill>
                  <a:srgbClr val="000000"/>
                </a:solidFill>
                <a:uFill>
                  <a:solidFill>
                    <a:srgbClr val="ffffff"/>
                  </a:solidFill>
                </a:uFill>
                <a:latin typeface="Calibri"/>
              </a:rPr>
              <a:t>Здесь используются следующие термины: </a:t>
            </a:r>
            <a:r>
              <a:rPr b="1" lang="ru-RU" sz="3200" spc="-1" strike="noStrike">
                <a:solidFill>
                  <a:srgbClr val="002060"/>
                </a:solidFill>
                <a:uFill>
                  <a:solidFill>
                    <a:srgbClr val="ffffff"/>
                  </a:solidFill>
                </a:uFill>
                <a:latin typeface="Calibri"/>
              </a:rPr>
              <a:t>"-томия" </a:t>
            </a:r>
            <a:r>
              <a:rPr b="0" lang="ru-RU" sz="3200" spc="-1" strike="noStrike">
                <a:solidFill>
                  <a:srgbClr val="000000"/>
                </a:solidFill>
                <a:uFill>
                  <a:solidFill>
                    <a:srgbClr val="ffffff"/>
                  </a:solidFill>
                </a:uFill>
                <a:latin typeface="Calibri"/>
              </a:rPr>
              <a:t>- рассечение органа, вскрытие его просвета; </a:t>
            </a:r>
            <a:r>
              <a:rPr b="1" lang="ru-RU" sz="3200" spc="-1" strike="noStrike">
                <a:solidFill>
                  <a:srgbClr val="002060"/>
                </a:solidFill>
                <a:uFill>
                  <a:solidFill>
                    <a:srgbClr val="ffffff"/>
                  </a:solidFill>
                </a:uFill>
                <a:latin typeface="Calibri"/>
              </a:rPr>
              <a:t>«-эктомия" </a:t>
            </a:r>
            <a:r>
              <a:rPr b="0" lang="ru-RU" sz="3200" spc="-1" strike="noStrike">
                <a:solidFill>
                  <a:srgbClr val="000000"/>
                </a:solidFill>
                <a:uFill>
                  <a:solidFill>
                    <a:srgbClr val="ffffff"/>
                  </a:solidFill>
                </a:uFill>
                <a:latin typeface="Calibri"/>
              </a:rPr>
              <a:t>- удаление органа; </a:t>
            </a:r>
            <a:r>
              <a:rPr b="1" lang="ru-RU" sz="3200" spc="-1" strike="noStrike">
                <a:solidFill>
                  <a:srgbClr val="002060"/>
                </a:solidFill>
                <a:uFill>
                  <a:solidFill>
                    <a:srgbClr val="ffffff"/>
                  </a:solidFill>
                </a:uFill>
                <a:latin typeface="Calibri"/>
              </a:rPr>
              <a:t>"-стомия"</a:t>
            </a:r>
            <a:r>
              <a:rPr b="0" lang="ru-RU" sz="3200" spc="-1" strike="noStrike">
                <a:solidFill>
                  <a:srgbClr val="000000"/>
                </a:solidFill>
                <a:uFill>
                  <a:solidFill>
                    <a:srgbClr val="ffffff"/>
                  </a:solidFill>
                </a:uFill>
                <a:latin typeface="Calibri"/>
              </a:rPr>
              <a:t> - создание искусственного сообщения полости органа с внешней средой, т.е. наложение свища </a:t>
            </a:r>
            <a:endParaRPr b="0" lang="ru-RU" sz="3200" spc="-1" strike="noStrike">
              <a:solidFill>
                <a:srgbClr val="000000"/>
              </a:solidFill>
              <a:uFill>
                <a:solidFill>
                  <a:srgbClr val="ffffff"/>
                </a:solidFill>
              </a:uFill>
              <a:latin typeface="Calibri"/>
            </a:endParaRPr>
          </a:p>
          <a:p>
            <a:pPr>
              <a:lnSpc>
                <a:spcPct val="100000"/>
              </a:lnSpc>
            </a:pPr>
            <a:r>
              <a:rPr b="0" lang="ru-RU" sz="3200" spc="-1" strike="noStrike">
                <a:solidFill>
                  <a:srgbClr val="000000"/>
                </a:solidFill>
                <a:uFill>
                  <a:solidFill>
                    <a:srgbClr val="ffffff"/>
                  </a:solidFill>
                </a:uFill>
                <a:latin typeface="Calibri"/>
              </a:rPr>
              <a:t>	</a:t>
            </a:r>
            <a:r>
              <a:rPr b="0" lang="ru-RU" sz="3200" spc="-1" strike="noStrike">
                <a:solidFill>
                  <a:srgbClr val="000000"/>
                </a:solidFill>
                <a:uFill>
                  <a:solidFill>
                    <a:srgbClr val="ffffff"/>
                  </a:solidFill>
                </a:uFill>
                <a:latin typeface="Calibri"/>
              </a:rPr>
              <a:t>Названия других операций часто не связываются с определенным органом:</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пункция</a:t>
            </a:r>
            <a:r>
              <a:rPr b="0" lang="ru-RU" sz="3200" spc="-1" strike="noStrike">
                <a:solidFill>
                  <a:srgbClr val="000000"/>
                </a:solidFill>
                <a:uFill>
                  <a:solidFill>
                    <a:srgbClr val="ffffff"/>
                  </a:solidFill>
                </a:uFill>
                <a:latin typeface="Calibri"/>
              </a:rPr>
              <a:t> - прокол;</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биопсия</a:t>
            </a:r>
            <a:r>
              <a:rPr b="0" lang="ru-RU" sz="3200" spc="-1" strike="noStrike">
                <a:solidFill>
                  <a:srgbClr val="000000"/>
                </a:solidFill>
                <a:uFill>
                  <a:solidFill>
                    <a:srgbClr val="ffffff"/>
                  </a:solidFill>
                </a:uFill>
                <a:latin typeface="Calibri"/>
              </a:rPr>
              <a:t> - иссечение участка ткани для гистологического исследования;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резекция</a:t>
            </a:r>
            <a:r>
              <a:rPr b="0" lang="ru-RU" sz="3200" spc="-1" strike="noStrike">
                <a:solidFill>
                  <a:srgbClr val="000000"/>
                </a:solidFill>
                <a:uFill>
                  <a:solidFill>
                    <a:srgbClr val="ffffff"/>
                  </a:solidFill>
                </a:uFill>
                <a:latin typeface="Calibri"/>
              </a:rPr>
              <a:t> - удаление или иссечение части органа на его протяжении (резекция желудка);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ампутация</a:t>
            </a:r>
            <a:r>
              <a:rPr b="0" lang="ru-RU" sz="3200" spc="-1" strike="noStrike">
                <a:solidFill>
                  <a:srgbClr val="000000"/>
                </a:solidFill>
                <a:uFill>
                  <a:solidFill>
                    <a:srgbClr val="ffffff"/>
                  </a:solidFill>
                </a:uFill>
                <a:latin typeface="Calibri"/>
              </a:rPr>
              <a:t> - удаление периферической части органа или конечности (надвлагалищная ампутация матки, ампутация голени и т.д.);</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экстирпация</a:t>
            </a:r>
            <a:r>
              <a:rPr b="0" lang="ru-RU" sz="3200" spc="-1" strike="noStrike">
                <a:solidFill>
                  <a:srgbClr val="000000"/>
                </a:solidFill>
                <a:uFill>
                  <a:solidFill>
                    <a:srgbClr val="ffffff"/>
                  </a:solidFill>
                </a:uFill>
                <a:latin typeface="Calibri"/>
              </a:rPr>
              <a:t> - полное удаление органа вместе с окружающими тканями (экстирпация матки с придатками, экстирпация прямой кишки и др.);</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анастомозирование</a:t>
            </a:r>
            <a:r>
              <a:rPr b="0" lang="ru-RU" sz="3200" spc="-1" strike="noStrike">
                <a:solidFill>
                  <a:srgbClr val="000000"/>
                </a:solidFill>
                <a:uFill>
                  <a:solidFill>
                    <a:srgbClr val="ffffff"/>
                  </a:solidFill>
                </a:uFill>
                <a:latin typeface="Calibri"/>
              </a:rPr>
              <a:t> - создание искусственного соустья полых органов (гастроэнтероанастомоз, сосудистый анастомоз и др.);</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ушивание</a:t>
            </a:r>
            <a:r>
              <a:rPr b="0" lang="ru-RU" sz="3200" spc="-1" strike="noStrike">
                <a:solidFill>
                  <a:srgbClr val="000000"/>
                </a:solidFill>
                <a:uFill>
                  <a:solidFill>
                    <a:srgbClr val="ffffff"/>
                  </a:solidFill>
                </a:uFill>
                <a:latin typeface="Calibri"/>
              </a:rPr>
              <a:t> - наложение швов на ткани с целью закрытия естественного или искусственного отверстия;</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пластика </a:t>
            </a:r>
            <a:r>
              <a:rPr b="0" lang="ru-RU" sz="3200" spc="-1" strike="noStrike">
                <a:solidFill>
                  <a:srgbClr val="000000"/>
                </a:solidFill>
                <a:uFill>
                  <a:solidFill>
                    <a:srgbClr val="ffffff"/>
                  </a:solidFill>
                </a:uFill>
                <a:latin typeface="Calibri"/>
              </a:rPr>
              <a:t>- ликвидация дефектов в органе или тканях с использованием биологических или искусственных материалов (пластика пахового канала, пластика пищевода тонкой кишкой и др.);</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трансплантация</a:t>
            </a:r>
            <a:r>
              <a:rPr b="0" lang="ru-RU" sz="3200" spc="-1" strike="noStrike">
                <a:solidFill>
                  <a:srgbClr val="000000"/>
                </a:solidFill>
                <a:uFill>
                  <a:solidFill>
                    <a:srgbClr val="ffffff"/>
                  </a:solidFill>
                </a:uFill>
                <a:latin typeface="Calibri"/>
              </a:rPr>
              <a:t> - перемещение (пересадка) органов или тканей одного организма в другой (трансплантация почки, костного мозга и др.);</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протезирование </a:t>
            </a:r>
            <a:r>
              <a:rPr b="0" lang="ru-RU" sz="3200" spc="-1" strike="noStrike">
                <a:solidFill>
                  <a:srgbClr val="000000"/>
                </a:solidFill>
                <a:uFill>
                  <a:solidFill>
                    <a:srgbClr val="ffffff"/>
                  </a:solidFill>
                </a:uFill>
                <a:latin typeface="Calibri"/>
              </a:rPr>
              <a:t>- замена патологически измененного органа или его части искусственно созданными аналогами (протезирование тазобедренного сустава металлическим протезом и др.);</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реплантация </a:t>
            </a:r>
            <a:r>
              <a:rPr b="0" lang="ru-RU" sz="3200" spc="-1" strike="noStrike">
                <a:solidFill>
                  <a:srgbClr val="000000"/>
                </a:solidFill>
                <a:uFill>
                  <a:solidFill>
                    <a:srgbClr val="ffffff"/>
                  </a:solidFill>
                </a:uFill>
                <a:latin typeface="Calibri"/>
              </a:rPr>
              <a:t>- присоединение к организму отсеченной в результате травмы части тела;</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трепанация</a:t>
            </a:r>
            <a:r>
              <a:rPr b="0" lang="ru-RU" sz="3200" spc="-1" strike="noStrike">
                <a:solidFill>
                  <a:srgbClr val="000000"/>
                </a:solidFill>
                <a:uFill>
                  <a:solidFill>
                    <a:srgbClr val="ffffff"/>
                  </a:solidFill>
                </a:uFill>
                <a:latin typeface="Calibri"/>
              </a:rPr>
              <a:t> - образование отверстия в костной ткани с целью доступа к подлежащей полости (трепанация черепа).</a:t>
            </a:r>
            <a:endParaRPr b="0" lang="ru-RU"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ru-RU" sz="3200" spc="-1" strike="noStrike">
                <a:solidFill>
                  <a:srgbClr val="000000"/>
                </a:solidFill>
                <a:uFill>
                  <a:solidFill>
                    <a:srgbClr val="ffffff"/>
                  </a:solidFill>
                </a:uFill>
                <a:latin typeface="Calibri"/>
              </a:rPr>
              <a:t>Некоторые названия операций сложились исторически - "</a:t>
            </a:r>
            <a:r>
              <a:rPr b="1" lang="ru-RU" sz="3200" spc="-1" strike="noStrike">
                <a:solidFill>
                  <a:srgbClr val="002060"/>
                </a:solidFill>
                <a:uFill>
                  <a:solidFill>
                    <a:srgbClr val="ffffff"/>
                  </a:solidFill>
                </a:uFill>
                <a:latin typeface="Calibri"/>
              </a:rPr>
              <a:t>кесарево сечение</a:t>
            </a:r>
            <a:r>
              <a:rPr b="0" lang="ru-RU" sz="3200" spc="-1" strike="noStrike">
                <a:solidFill>
                  <a:srgbClr val="000000"/>
                </a:solidFill>
                <a:uFill>
                  <a:solidFill>
                    <a:srgbClr val="ffffff"/>
                  </a:solidFill>
                </a:uFill>
                <a:latin typeface="Calibri"/>
              </a:rPr>
              <a:t>", "</a:t>
            </a:r>
            <a:r>
              <a:rPr b="1" lang="ru-RU" sz="3200" spc="-1" strike="noStrike">
                <a:solidFill>
                  <a:srgbClr val="002060"/>
                </a:solidFill>
                <a:uFill>
                  <a:solidFill>
                    <a:srgbClr val="ffffff"/>
                  </a:solidFill>
                </a:uFill>
                <a:latin typeface="Calibri"/>
              </a:rPr>
              <a:t>высокое сечение мочевого пузыря</a:t>
            </a:r>
            <a:r>
              <a:rPr b="0" lang="ru-RU" sz="3200" spc="-1" strike="noStrike">
                <a:solidFill>
                  <a:srgbClr val="000000"/>
                </a:solidFill>
                <a:uFill>
                  <a:solidFill>
                    <a:srgbClr val="ffffff"/>
                  </a:solidFill>
                </a:uFill>
                <a:latin typeface="Calibri"/>
              </a:rPr>
              <a:t>", "</a:t>
            </a:r>
            <a:r>
              <a:rPr b="1" lang="ru-RU" sz="3200" spc="-1" strike="noStrike">
                <a:solidFill>
                  <a:srgbClr val="002060"/>
                </a:solidFill>
                <a:uFill>
                  <a:solidFill>
                    <a:srgbClr val="ffffff"/>
                  </a:solidFill>
                </a:uFill>
                <a:latin typeface="Calibri"/>
              </a:rPr>
              <a:t>грыжесечение</a:t>
            </a:r>
            <a:r>
              <a:rPr b="0" lang="ru-RU" sz="3200" spc="-1" strike="noStrike">
                <a:solidFill>
                  <a:srgbClr val="000000"/>
                </a:solidFill>
                <a:uFill>
                  <a:solidFill>
                    <a:srgbClr val="ffffff"/>
                  </a:solidFill>
                </a:uFill>
                <a:latin typeface="Calibri"/>
              </a:rPr>
              <a:t>", "</a:t>
            </a:r>
            <a:r>
              <a:rPr b="1" lang="ru-RU" sz="3200" spc="-1" strike="noStrike">
                <a:solidFill>
                  <a:srgbClr val="002060"/>
                </a:solidFill>
                <a:uFill>
                  <a:solidFill>
                    <a:srgbClr val="ffffff"/>
                  </a:solidFill>
                </a:uFill>
                <a:latin typeface="Calibri"/>
              </a:rPr>
              <a:t>первичная хирургическая обработка раны</a:t>
            </a:r>
            <a:r>
              <a:rPr b="0" lang="ru-RU" sz="3200" spc="-1" strike="noStrike">
                <a:solidFill>
                  <a:srgbClr val="000000"/>
                </a:solidFill>
                <a:uFill>
                  <a:solidFill>
                    <a:srgbClr val="ffffff"/>
                  </a:solidFill>
                </a:uFill>
                <a:latin typeface="Calibri"/>
              </a:rPr>
              <a:t>" и др.</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CustomShape 1"/>
          <p:cNvSpPr/>
          <p:nvPr/>
        </p:nvSpPr>
        <p:spPr>
          <a:xfrm>
            <a:off x="479160" y="0"/>
            <a:ext cx="8362440" cy="750600"/>
          </a:xfrm>
          <a:prstGeom prst="rect">
            <a:avLst/>
          </a:prstGeom>
          <a:noFill/>
          <a:ln>
            <a:noFill/>
          </a:ln>
        </p:spPr>
        <p:style>
          <a:lnRef idx="0"/>
          <a:fillRef idx="0"/>
          <a:effectRef idx="0"/>
          <a:fontRef idx="minor"/>
        </p:style>
        <p:txBody>
          <a:bodyPr lIns="0" rIns="0" bIns="0" anchor="b"/>
          <a:p>
            <a:pPr algn="ctr">
              <a:lnSpc>
                <a:spcPct val="100000"/>
              </a:lnSpc>
            </a:pPr>
            <a:r>
              <a:rPr b="0" lang="ru-RU" sz="3600" spc="-1" strike="noStrike">
                <a:solidFill>
                  <a:srgbClr val="1f497d"/>
                </a:solidFill>
                <a:uFill>
                  <a:solidFill>
                    <a:srgbClr val="ffffff"/>
                  </a:solidFill>
                </a:uFill>
                <a:latin typeface="Calibri"/>
              </a:rPr>
              <a:t>Наноклей</a:t>
            </a:r>
            <a:endParaRPr b="0" lang="ru-RU" sz="5000" spc="-1" strike="noStrike">
              <a:solidFill>
                <a:srgbClr val="000000"/>
              </a:solidFill>
              <a:uFill>
                <a:solidFill>
                  <a:srgbClr val="ffffff"/>
                </a:solidFill>
              </a:uFill>
              <a:latin typeface="Arial"/>
            </a:endParaRPr>
          </a:p>
        </p:txBody>
      </p:sp>
      <p:sp>
        <p:nvSpPr>
          <p:cNvPr id="227" name="CustomShape 2"/>
          <p:cNvSpPr/>
          <p:nvPr/>
        </p:nvSpPr>
        <p:spPr>
          <a:xfrm>
            <a:off x="546120" y="736200"/>
            <a:ext cx="8229240" cy="1036440"/>
          </a:xfrm>
          <a:prstGeom prst="rect">
            <a:avLst/>
          </a:prstGeom>
          <a:noFill/>
          <a:ln>
            <a:noFill/>
          </a:ln>
        </p:spPr>
        <p:style>
          <a:lnRef idx="0"/>
          <a:fillRef idx="0"/>
          <a:effectRef idx="0"/>
          <a:fontRef idx="minor"/>
        </p:style>
        <p:txBody>
          <a:bodyPr/>
          <a:p>
            <a:pPr algn="just">
              <a:lnSpc>
                <a:spcPct val="100000"/>
              </a:lnSpc>
            </a:pPr>
            <a:r>
              <a:rPr b="0" lang="ru-RU" sz="2000" spc="-1" strike="noStrike">
                <a:solidFill>
                  <a:srgbClr val="000000"/>
                </a:solidFill>
                <a:uFill>
                  <a:solidFill>
                    <a:srgbClr val="ffffff"/>
                  </a:solidFill>
                </a:uFill>
                <a:latin typeface="Calibri"/>
              </a:rPr>
              <a:t>- новый клей основан на углеродной цепочке. На её концах — кремний, кислород и сера. Эти молекулы действуют как крючки, соединяющие две поверхности.</a:t>
            </a:r>
            <a:endParaRPr b="0" lang="ru-RU" sz="2600" spc="-1" strike="noStrike">
              <a:solidFill>
                <a:srgbClr val="000000"/>
              </a:solidFill>
              <a:uFill>
                <a:solidFill>
                  <a:srgbClr val="ffffff"/>
                </a:solidFill>
              </a:uFill>
              <a:latin typeface="Arial"/>
            </a:endParaRPr>
          </a:p>
        </p:txBody>
      </p:sp>
      <p:sp>
        <p:nvSpPr>
          <p:cNvPr id="228" name="CustomShape 3"/>
          <p:cNvSpPr/>
          <p:nvPr/>
        </p:nvSpPr>
        <p:spPr>
          <a:xfrm>
            <a:off x="3841920" y="4320360"/>
            <a:ext cx="1701720" cy="1814040"/>
          </a:xfrm>
          <a:prstGeom prst="roundRect">
            <a:avLst>
              <a:gd name="adj" fmla="val 16667"/>
            </a:avLst>
          </a:prstGeom>
          <a:blipFill>
            <a:blip r:embed="rId1"/>
            <a:stretch>
              <a:fillRect/>
            </a:stretch>
          </a:blip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sp>
      <p:sp>
        <p:nvSpPr>
          <p:cNvPr id="229" name="CustomShape 4"/>
          <p:cNvSpPr/>
          <p:nvPr/>
        </p:nvSpPr>
        <p:spPr>
          <a:xfrm rot="11308200">
            <a:off x="2169000" y="4710600"/>
            <a:ext cx="1597320" cy="520560"/>
          </a:xfrm>
          <a:prstGeom prst="leftArrow">
            <a:avLst>
              <a:gd name="adj1" fmla="val 60000"/>
              <a:gd name="adj2" fmla="val 50000"/>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190500" prstMaterial="plastic">
            <a:bevelT w="50800" h="50800"/>
            <a:bevelB prst="angle" w="25400" h="25400"/>
          </a:sp3d>
        </p:spPr>
        <p:style>
          <a:lnRef idx="0"/>
          <a:fillRef idx="0"/>
          <a:effectRef idx="2"/>
          <a:fontRef idx="minor"/>
        </p:style>
      </p:sp>
      <p:sp>
        <p:nvSpPr>
          <p:cNvPr id="230" name="CustomShape 5"/>
          <p:cNvSpPr/>
          <p:nvPr/>
        </p:nvSpPr>
        <p:spPr>
          <a:xfrm>
            <a:off x="1245600" y="3695400"/>
            <a:ext cx="1863720" cy="2315520"/>
          </a:xfrm>
          <a:prstGeom prst="roundRect">
            <a:avLst>
              <a:gd name="adj" fmla="val 10000"/>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34200" rIns="34200" tIns="34200" bIns="34200" anchor="ctr"/>
          <a:p>
            <a:pPr algn="ctr">
              <a:lnSpc>
                <a:spcPct val="90000"/>
              </a:lnSpc>
            </a:pPr>
            <a:r>
              <a:rPr b="0" lang="ru-RU" sz="1800" spc="-1" strike="noStrike">
                <a:solidFill>
                  <a:srgbClr val="ffffff"/>
                </a:solidFill>
                <a:uFill>
                  <a:solidFill>
                    <a:srgbClr val="ffffff"/>
                  </a:solidFill>
                </a:uFill>
                <a:latin typeface="Calibri"/>
              </a:rPr>
              <a:t>Хирургические операции не будут оставлять шрамов и рубцов на теле пациентов.</a:t>
            </a:r>
            <a:endParaRPr b="0" lang="ru-RU" sz="1800" spc="-1" strike="noStrike">
              <a:solidFill>
                <a:srgbClr val="000000"/>
              </a:solidFill>
              <a:uFill>
                <a:solidFill>
                  <a:srgbClr val="ffffff"/>
                </a:solidFill>
              </a:uFill>
              <a:latin typeface="Arial"/>
            </a:endParaRPr>
          </a:p>
        </p:txBody>
      </p:sp>
      <p:sp>
        <p:nvSpPr>
          <p:cNvPr id="231" name="CustomShape 6"/>
          <p:cNvSpPr/>
          <p:nvPr/>
        </p:nvSpPr>
        <p:spPr>
          <a:xfrm rot="13933800">
            <a:off x="2490120" y="3397320"/>
            <a:ext cx="1972440" cy="520560"/>
          </a:xfrm>
          <a:prstGeom prst="leftArrow">
            <a:avLst>
              <a:gd name="adj1" fmla="val 60000"/>
              <a:gd name="adj2" fmla="val 50000"/>
            </a:avLst>
          </a:prstGeom>
          <a:gradFill>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190500" prstMaterial="plastic">
            <a:bevelT w="50800" h="50800"/>
            <a:bevelB prst="angle" w="25400" h="25400"/>
          </a:sp3d>
        </p:spPr>
        <p:style>
          <a:lnRef idx="0"/>
          <a:fillRef idx="0"/>
          <a:effectRef idx="2"/>
          <a:fontRef idx="minor"/>
        </p:style>
      </p:sp>
      <p:sp>
        <p:nvSpPr>
          <p:cNvPr id="232" name="CustomShape 7"/>
          <p:cNvSpPr/>
          <p:nvPr/>
        </p:nvSpPr>
        <p:spPr>
          <a:xfrm>
            <a:off x="1339920" y="2183040"/>
            <a:ext cx="3064680" cy="1388520"/>
          </a:xfrm>
          <a:prstGeom prst="roundRect">
            <a:avLst>
              <a:gd name="adj" fmla="val 10000"/>
            </a:avLst>
          </a:prstGeom>
          <a:gradFill>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34200" rIns="34200" tIns="34200" bIns="34200" anchor="ctr"/>
          <a:p>
            <a:pPr algn="ctr">
              <a:lnSpc>
                <a:spcPct val="90000"/>
              </a:lnSpc>
            </a:pPr>
            <a:r>
              <a:rPr b="0" lang="ru-RU" sz="1800" spc="-1" strike="noStrike">
                <a:solidFill>
                  <a:srgbClr val="ffffff"/>
                </a:solidFill>
                <a:uFill>
                  <a:solidFill>
                    <a:srgbClr val="ffffff"/>
                  </a:solidFill>
                </a:uFill>
                <a:latin typeface="Calibri"/>
              </a:rPr>
              <a:t>С помощью нового вещества  медики будут не зашивать, а склеивать органы пациента.</a:t>
            </a:r>
            <a:endParaRPr b="0" lang="ru-RU" sz="1800" spc="-1" strike="noStrike">
              <a:solidFill>
                <a:srgbClr val="000000"/>
              </a:solidFill>
              <a:uFill>
                <a:solidFill>
                  <a:srgbClr val="ffffff"/>
                </a:solidFill>
              </a:uFill>
              <a:latin typeface="Arial"/>
            </a:endParaRPr>
          </a:p>
        </p:txBody>
      </p:sp>
      <p:sp>
        <p:nvSpPr>
          <p:cNvPr id="233" name="CustomShape 8"/>
          <p:cNvSpPr/>
          <p:nvPr/>
        </p:nvSpPr>
        <p:spPr>
          <a:xfrm rot="18369000">
            <a:off x="4888800" y="3389400"/>
            <a:ext cx="1911960" cy="520560"/>
          </a:xfrm>
          <a:prstGeom prst="leftArrow">
            <a:avLst>
              <a:gd name="adj1" fmla="val 60000"/>
              <a:gd name="adj2" fmla="val 50000"/>
            </a:avLst>
          </a:prstGeom>
          <a:gradFill>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190500" prstMaterial="plastic">
            <a:bevelT w="50800" h="50800"/>
            <a:bevelB prst="angle" w="25400" h="25400"/>
          </a:sp3d>
        </p:spPr>
        <p:style>
          <a:lnRef idx="0"/>
          <a:fillRef idx="0"/>
          <a:effectRef idx="2"/>
          <a:fontRef idx="minor"/>
        </p:style>
      </p:sp>
      <p:sp>
        <p:nvSpPr>
          <p:cNvPr id="234" name="CustomShape 9"/>
          <p:cNvSpPr/>
          <p:nvPr/>
        </p:nvSpPr>
        <p:spPr>
          <a:xfrm>
            <a:off x="4773600" y="2183040"/>
            <a:ext cx="3271320" cy="1388520"/>
          </a:xfrm>
          <a:prstGeom prst="roundRect">
            <a:avLst>
              <a:gd name="adj" fmla="val 10000"/>
            </a:avLst>
          </a:prstGeom>
          <a:gradFill>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34200" rIns="34200" tIns="34200" bIns="34200" anchor="ctr"/>
          <a:p>
            <a:pPr algn="ctr">
              <a:lnSpc>
                <a:spcPct val="90000"/>
              </a:lnSpc>
            </a:pPr>
            <a:r>
              <a:rPr b="0" lang="ru-RU" sz="1800" spc="-1" strike="noStrike">
                <a:solidFill>
                  <a:srgbClr val="ffffff"/>
                </a:solidFill>
                <a:uFill>
                  <a:solidFill>
                    <a:srgbClr val="ffffff"/>
                  </a:solidFill>
                </a:uFill>
                <a:latin typeface="Calibri"/>
              </a:rPr>
              <a:t>Наноклей не только быстрее и крепче «схватывает» кости, но и ускоряет процесс естественного обновления тканей.</a:t>
            </a:r>
            <a:endParaRPr b="0" lang="ru-RU" sz="1800" spc="-1" strike="noStrike">
              <a:solidFill>
                <a:srgbClr val="000000"/>
              </a:solidFill>
              <a:uFill>
                <a:solidFill>
                  <a:srgbClr val="ffffff"/>
                </a:solidFill>
              </a:uFill>
              <a:latin typeface="Arial"/>
            </a:endParaRPr>
          </a:p>
        </p:txBody>
      </p:sp>
      <p:sp>
        <p:nvSpPr>
          <p:cNvPr id="235" name="CustomShape 10"/>
          <p:cNvSpPr/>
          <p:nvPr/>
        </p:nvSpPr>
        <p:spPr>
          <a:xfrm rot="21091800">
            <a:off x="5618880" y="4710240"/>
            <a:ext cx="1597320" cy="520560"/>
          </a:xfrm>
          <a:prstGeom prst="leftArrow">
            <a:avLst>
              <a:gd name="adj1" fmla="val 60000"/>
              <a:gd name="adj2" fmla="val 50000"/>
            </a:avLst>
          </a:prstGeom>
          <a:gradFill>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190500" prstMaterial="plastic">
            <a:bevelT w="50800" h="50800"/>
            <a:bevelB prst="angle" w="25400" h="25400"/>
          </a:sp3d>
        </p:spPr>
        <p:style>
          <a:lnRef idx="0"/>
          <a:fillRef idx="0"/>
          <a:effectRef idx="2"/>
          <a:fontRef idx="minor"/>
        </p:style>
      </p:sp>
      <p:sp>
        <p:nvSpPr>
          <p:cNvPr id="236" name="CustomShape 11"/>
          <p:cNvSpPr/>
          <p:nvPr/>
        </p:nvSpPr>
        <p:spPr>
          <a:xfrm>
            <a:off x="6339960" y="3695400"/>
            <a:ext cx="1735920" cy="2315520"/>
          </a:xfrm>
          <a:prstGeom prst="roundRect">
            <a:avLst>
              <a:gd name="adj" fmla="val 10000"/>
            </a:avLst>
          </a:prstGeom>
          <a:gradFill>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34200" rIns="34200" tIns="34200" bIns="34200" anchor="ctr"/>
          <a:p>
            <a:pPr algn="ctr">
              <a:lnSpc>
                <a:spcPct val="90000"/>
              </a:lnSpc>
            </a:pPr>
            <a:r>
              <a:rPr b="0" lang="ru-RU" sz="1800" spc="-1" strike="noStrike">
                <a:solidFill>
                  <a:srgbClr val="ffffff"/>
                </a:solidFill>
                <a:uFill>
                  <a:solidFill>
                    <a:srgbClr val="ffffff"/>
                  </a:solidFill>
                </a:uFill>
                <a:latin typeface="Calibri"/>
              </a:rPr>
              <a:t>Частицы клея совершенно безопасны и нетоксичны для организма.</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1"/>
          <p:cNvSpPr/>
          <p:nvPr/>
        </p:nvSpPr>
        <p:spPr>
          <a:xfrm>
            <a:off x="1294560" y="88200"/>
            <a:ext cx="6781320" cy="807840"/>
          </a:xfrm>
          <a:prstGeom prst="rect">
            <a:avLst/>
          </a:prstGeom>
          <a:noFill/>
          <a:ln>
            <a:noFill/>
          </a:ln>
        </p:spPr>
        <p:style>
          <a:lnRef idx="0"/>
          <a:fillRef idx="0"/>
          <a:effectRef idx="0"/>
          <a:fontRef idx="minor"/>
        </p:style>
        <p:txBody>
          <a:bodyPr lIns="0" rIns="0" bIns="0" anchor="b"/>
          <a:p>
            <a:pPr algn="ctr">
              <a:lnSpc>
                <a:spcPct val="100000"/>
              </a:lnSpc>
            </a:pPr>
            <a:r>
              <a:rPr b="0" lang="ru-RU" sz="3600" spc="-1" strike="noStrike">
                <a:solidFill>
                  <a:srgbClr val="1f497d"/>
                </a:solidFill>
                <a:uFill>
                  <a:solidFill>
                    <a:srgbClr val="ffffff"/>
                  </a:solidFill>
                </a:uFill>
                <a:latin typeface="Calibri"/>
              </a:rPr>
              <a:t>Нанокости</a:t>
            </a:r>
            <a:endParaRPr b="0" lang="ru-RU" sz="5000" spc="-1" strike="noStrike">
              <a:solidFill>
                <a:srgbClr val="000000"/>
              </a:solidFill>
              <a:uFill>
                <a:solidFill>
                  <a:srgbClr val="ffffff"/>
                </a:solidFill>
              </a:uFill>
              <a:latin typeface="Arial"/>
            </a:endParaRPr>
          </a:p>
        </p:txBody>
      </p:sp>
      <p:sp>
        <p:nvSpPr>
          <p:cNvPr id="238" name="CustomShape 2"/>
          <p:cNvSpPr/>
          <p:nvPr/>
        </p:nvSpPr>
        <p:spPr>
          <a:xfrm>
            <a:off x="359640" y="951480"/>
            <a:ext cx="8569080" cy="1324800"/>
          </a:xfrm>
          <a:prstGeom prst="rect">
            <a:avLst/>
          </a:prstGeom>
          <a:noFill/>
          <a:ln>
            <a:noFill/>
          </a:ln>
        </p:spPr>
        <p:style>
          <a:lnRef idx="0"/>
          <a:fillRef idx="0"/>
          <a:effectRef idx="0"/>
          <a:fontRef idx="minor"/>
        </p:style>
        <p:txBody>
          <a:bodyPr/>
          <a:p>
            <a:pPr algn="just">
              <a:lnSpc>
                <a:spcPct val="100000"/>
              </a:lnSpc>
            </a:pPr>
            <a:r>
              <a:rPr b="0" lang="ru-RU" sz="1800" spc="-1" strike="noStrike">
                <a:solidFill>
                  <a:srgbClr val="000000"/>
                </a:solidFill>
                <a:uFill>
                  <a:solidFill>
                    <a:srgbClr val="ffffff"/>
                  </a:solidFill>
                </a:uFill>
                <a:latin typeface="Calibri"/>
              </a:rPr>
              <a:t>- наноматериал, при комнатной температуре представляющий собой жидкость, быстро застывающий при повышении температуры до 37°C. Твердая субстанция по своим физическим свойствам очень напоминает кость. Наноматериал состоит из циклических молекул, каждая из которых соединяется с двумя другими. </a:t>
            </a:r>
            <a:endParaRPr b="0" lang="ru-RU" sz="2600" spc="-1" strike="noStrike">
              <a:solidFill>
                <a:srgbClr val="000000"/>
              </a:solidFill>
              <a:uFill>
                <a:solidFill>
                  <a:srgbClr val="ffffff"/>
                </a:solidFill>
              </a:uFill>
              <a:latin typeface="Arial"/>
            </a:endParaRPr>
          </a:p>
        </p:txBody>
      </p:sp>
      <p:sp>
        <p:nvSpPr>
          <p:cNvPr id="239" name="CustomShape 3"/>
          <p:cNvSpPr/>
          <p:nvPr/>
        </p:nvSpPr>
        <p:spPr>
          <a:xfrm>
            <a:off x="3530160" y="3378240"/>
            <a:ext cx="2190600" cy="2046960"/>
          </a:xfrm>
          <a:prstGeom prst="ellipse">
            <a:avLst/>
          </a:prstGeom>
          <a:blipFill>
            <a:blip r:embed="rId1"/>
            <a:stretch>
              <a:fillRect/>
            </a:stretch>
          </a:blip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sp>
      <p:sp>
        <p:nvSpPr>
          <p:cNvPr id="240" name="CustomShape 4"/>
          <p:cNvSpPr/>
          <p:nvPr/>
        </p:nvSpPr>
        <p:spPr>
          <a:xfrm>
            <a:off x="2740680" y="2365560"/>
            <a:ext cx="3912120" cy="1203840"/>
          </a:xfrm>
          <a:prstGeom prst="ellipse">
            <a:avLst/>
          </a:prstGeom>
          <a:solidFill>
            <a:schemeClr val="accent1">
              <a:shade val="80000"/>
              <a:alpha val="50000"/>
              <a:hueOff val="150023"/>
              <a:satOff val="-2826"/>
              <a:lumOff val="13915"/>
              <a:alphaOff val="0"/>
            </a:schemeClr>
          </a:soli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23040" rIns="23040" tIns="23040" bIns="23040" anchor="ctr"/>
          <a:p>
            <a:pPr algn="ctr">
              <a:lnSpc>
                <a:spcPct val="90000"/>
              </a:lnSpc>
            </a:pPr>
            <a:r>
              <a:rPr b="0" lang="ru-RU" sz="1800" spc="-1" strike="noStrike">
                <a:solidFill>
                  <a:srgbClr val="000000"/>
                </a:solidFill>
                <a:uFill>
                  <a:solidFill>
                    <a:srgbClr val="ffffff"/>
                  </a:solidFill>
                </a:uFill>
                <a:latin typeface="Calibri"/>
              </a:rPr>
              <a:t>Скорость застывания может составлять от нескольких секунд до нескольких минут.</a:t>
            </a:r>
            <a:endParaRPr b="0" lang="ru-RU" sz="1800" spc="-1" strike="noStrike">
              <a:solidFill>
                <a:srgbClr val="000000"/>
              </a:solidFill>
              <a:uFill>
                <a:solidFill>
                  <a:srgbClr val="ffffff"/>
                </a:solidFill>
              </a:uFill>
              <a:latin typeface="Arial"/>
            </a:endParaRPr>
          </a:p>
        </p:txBody>
      </p:sp>
      <p:sp>
        <p:nvSpPr>
          <p:cNvPr id="241" name="CustomShape 5"/>
          <p:cNvSpPr/>
          <p:nvPr/>
        </p:nvSpPr>
        <p:spPr>
          <a:xfrm>
            <a:off x="5452200" y="3702960"/>
            <a:ext cx="3334320" cy="1587240"/>
          </a:xfrm>
          <a:prstGeom prst="round2DiagRect">
            <a:avLst>
              <a:gd name="adj1" fmla="val 16667"/>
              <a:gd name="adj2" fmla="val 0"/>
            </a:avLst>
          </a:prstGeom>
          <a:solidFill>
            <a:schemeClr val="accent1">
              <a:shade val="80000"/>
              <a:alpha val="50000"/>
              <a:hueOff val="300046"/>
              <a:satOff val="-5651"/>
              <a:lumOff val="27830"/>
              <a:alphaOff val="0"/>
            </a:schemeClr>
          </a:soli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23040" rIns="23040" tIns="23040" bIns="23040" anchor="ctr"/>
          <a:p>
            <a:pPr algn="ctr">
              <a:lnSpc>
                <a:spcPct val="90000"/>
              </a:lnSpc>
            </a:pPr>
            <a:r>
              <a:rPr b="0" lang="ru-RU" sz="1800" spc="-1" strike="noStrike">
                <a:solidFill>
                  <a:srgbClr val="000000"/>
                </a:solidFill>
                <a:uFill>
                  <a:solidFill>
                    <a:srgbClr val="ffffff"/>
                  </a:solidFill>
                </a:uFill>
                <a:latin typeface="Calibri"/>
              </a:rPr>
              <a:t>Материал легко интегрируется с костной тканью и его можно использовать как для заполнения дефектов костей.</a:t>
            </a:r>
            <a:endParaRPr b="0" lang="ru-RU" sz="1800" spc="-1" strike="noStrike">
              <a:solidFill>
                <a:srgbClr val="000000"/>
              </a:solidFill>
              <a:uFill>
                <a:solidFill>
                  <a:srgbClr val="ffffff"/>
                </a:solidFill>
              </a:uFill>
              <a:latin typeface="Arial"/>
            </a:endParaRPr>
          </a:p>
        </p:txBody>
      </p:sp>
      <p:sp>
        <p:nvSpPr>
          <p:cNvPr id="242" name="CustomShape 6"/>
          <p:cNvSpPr/>
          <p:nvPr/>
        </p:nvSpPr>
        <p:spPr>
          <a:xfrm>
            <a:off x="2567160" y="5215680"/>
            <a:ext cx="4055040" cy="1149480"/>
          </a:xfrm>
          <a:prstGeom prst="ellipse">
            <a:avLst/>
          </a:prstGeom>
          <a:solidFill>
            <a:schemeClr val="accent1">
              <a:shade val="80000"/>
              <a:alpha val="50000"/>
              <a:hueOff val="300046"/>
              <a:satOff val="-5651"/>
              <a:lumOff val="27830"/>
              <a:alphaOff val="0"/>
            </a:schemeClr>
          </a:soli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23040" rIns="23040" tIns="23040" bIns="23040" anchor="ctr"/>
          <a:p>
            <a:pPr algn="ctr">
              <a:lnSpc>
                <a:spcPct val="90000"/>
              </a:lnSpc>
            </a:pPr>
            <a:r>
              <a:rPr b="0" lang="ru-RU" sz="1800" spc="-1" strike="noStrike">
                <a:solidFill>
                  <a:srgbClr val="000000"/>
                </a:solidFill>
                <a:uFill>
                  <a:solidFill>
                    <a:srgbClr val="ffffff"/>
                  </a:solidFill>
                </a:uFill>
                <a:latin typeface="Calibri"/>
              </a:rPr>
              <a:t>Может служить для прикрепления металлических фрагментов к костям.</a:t>
            </a:r>
            <a:endParaRPr b="0" lang="ru-RU" sz="1800" spc="-1" strike="noStrike">
              <a:solidFill>
                <a:srgbClr val="000000"/>
              </a:solidFill>
              <a:uFill>
                <a:solidFill>
                  <a:srgbClr val="ffffff"/>
                </a:solidFill>
              </a:uFill>
              <a:latin typeface="Arial"/>
            </a:endParaRPr>
          </a:p>
        </p:txBody>
      </p:sp>
      <p:sp>
        <p:nvSpPr>
          <p:cNvPr id="243" name="CustomShape 7"/>
          <p:cNvSpPr/>
          <p:nvPr/>
        </p:nvSpPr>
        <p:spPr>
          <a:xfrm>
            <a:off x="577800" y="3768840"/>
            <a:ext cx="3245040" cy="1535040"/>
          </a:xfrm>
          <a:prstGeom prst="round2DiagRect">
            <a:avLst>
              <a:gd name="adj1" fmla="val 16667"/>
              <a:gd name="adj2" fmla="val 0"/>
            </a:avLst>
          </a:prstGeom>
          <a:solidFill>
            <a:schemeClr val="accent1">
              <a:shade val="80000"/>
              <a:alpha val="50000"/>
              <a:hueOff val="150023"/>
              <a:satOff val="-2826"/>
              <a:lumOff val="13915"/>
              <a:alphaOff val="0"/>
            </a:schemeClr>
          </a:solidFill>
          <a:ln>
            <a:noFill/>
          </a:ln>
          <a:effectLst>
            <a:outerShdw blurRad="40000" dir="5400000" dist="20000" rotWithShape="0">
              <a:srgbClr val="000000">
                <a:alpha val="38000"/>
              </a:srgbClr>
            </a:outerShdw>
          </a:effectLst>
          <a:scene3d>
            <a:camera prst="orthographicFront"/>
            <a:lightRig dir="t" rig="flat"/>
          </a:scene3d>
          <a:sp3d prstMaterial="plastic">
            <a:bevelT w="120900" h="88900"/>
            <a:bevelB prst="angle" w="88900" h="31750"/>
          </a:sp3d>
        </p:spPr>
        <p:style>
          <a:lnRef idx="0"/>
          <a:fillRef idx="0"/>
          <a:effectRef idx="1"/>
          <a:fontRef idx="minor"/>
        </p:style>
        <p:txBody>
          <a:bodyPr lIns="23040" rIns="23040" tIns="23040" bIns="23040" anchor="ctr"/>
          <a:p>
            <a:pPr algn="ctr">
              <a:lnSpc>
                <a:spcPct val="90000"/>
              </a:lnSpc>
            </a:pPr>
            <a:r>
              <a:rPr b="0" lang="ru-RU" sz="1800" spc="-1" strike="noStrike">
                <a:solidFill>
                  <a:srgbClr val="000000"/>
                </a:solidFill>
                <a:uFill>
                  <a:solidFill>
                    <a:srgbClr val="ffffff"/>
                  </a:solidFill>
                </a:uFill>
                <a:latin typeface="Calibri"/>
              </a:rPr>
              <a:t>Исключает необходимость проведения сложной операции и ускоряет процесс восстановления.</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1828080" y="8280"/>
            <a:ext cx="6082920" cy="645840"/>
          </a:xfrm>
          <a:prstGeom prst="rect">
            <a:avLst/>
          </a:prstGeom>
          <a:noFill/>
          <a:ln>
            <a:noFill/>
          </a:ln>
        </p:spPr>
        <p:style>
          <a:lnRef idx="0"/>
          <a:fillRef idx="0"/>
          <a:effectRef idx="0"/>
          <a:fontRef idx="minor"/>
        </p:style>
        <p:txBody>
          <a:bodyPr lIns="0" rIns="0" bIns="0" anchor="b"/>
          <a:p>
            <a:pPr algn="ctr">
              <a:lnSpc>
                <a:spcPct val="100000"/>
              </a:lnSpc>
            </a:pPr>
            <a:r>
              <a:rPr b="0" lang="ru-RU" sz="3600" spc="-1" strike="noStrike">
                <a:solidFill>
                  <a:srgbClr val="1f497d"/>
                </a:solidFill>
                <a:uFill>
                  <a:solidFill>
                    <a:srgbClr val="ffffff"/>
                  </a:solidFill>
                </a:uFill>
                <a:latin typeface="Calibri"/>
              </a:rPr>
              <a:t>Нанопленки</a:t>
            </a:r>
            <a:endParaRPr b="0" lang="ru-RU" sz="5000" spc="-1" strike="noStrike">
              <a:solidFill>
                <a:srgbClr val="000000"/>
              </a:solidFill>
              <a:uFill>
                <a:solidFill>
                  <a:srgbClr val="ffffff"/>
                </a:solidFill>
              </a:uFill>
              <a:latin typeface="Arial"/>
            </a:endParaRPr>
          </a:p>
        </p:txBody>
      </p:sp>
      <p:sp>
        <p:nvSpPr>
          <p:cNvPr id="245" name="CustomShape 2"/>
          <p:cNvSpPr/>
          <p:nvPr/>
        </p:nvSpPr>
        <p:spPr>
          <a:xfrm>
            <a:off x="596160" y="849960"/>
            <a:ext cx="8229240" cy="719640"/>
          </a:xfrm>
          <a:prstGeom prst="rect">
            <a:avLst/>
          </a:prstGeom>
          <a:noFill/>
          <a:ln>
            <a:noFill/>
          </a:ln>
        </p:spPr>
        <p:style>
          <a:lnRef idx="0"/>
          <a:fillRef idx="0"/>
          <a:effectRef idx="0"/>
          <a:fontRef idx="minor"/>
        </p:style>
        <p:txBody>
          <a:bodyPr/>
          <a:p>
            <a:pPr algn="just">
              <a:lnSpc>
                <a:spcPct val="100000"/>
              </a:lnSpc>
            </a:pPr>
            <a:r>
              <a:rPr b="0" lang="ru-RU" sz="2000" spc="-1" strike="noStrike">
                <a:solidFill>
                  <a:srgbClr val="000000"/>
                </a:solidFill>
                <a:uFill>
                  <a:solidFill>
                    <a:srgbClr val="ffffff"/>
                  </a:solidFill>
                </a:uFill>
                <a:latin typeface="Calibri"/>
              </a:rPr>
              <a:t>- тонкая пленка толщиной 20 нанометров, поддающаяся биологическому разложению, способная заменить хирургические нити.</a:t>
            </a:r>
            <a:endParaRPr b="0" lang="ru-RU" sz="2600" spc="-1" strike="noStrike">
              <a:solidFill>
                <a:srgbClr val="000000"/>
              </a:solidFill>
              <a:uFill>
                <a:solidFill>
                  <a:srgbClr val="ffffff"/>
                </a:solidFill>
              </a:uFill>
              <a:latin typeface="Arial"/>
            </a:endParaRPr>
          </a:p>
        </p:txBody>
      </p:sp>
      <p:sp>
        <p:nvSpPr>
          <p:cNvPr id="246" name="CustomShape 3"/>
          <p:cNvSpPr/>
          <p:nvPr/>
        </p:nvSpPr>
        <p:spPr>
          <a:xfrm>
            <a:off x="3721320" y="3449160"/>
            <a:ext cx="1917000" cy="1226160"/>
          </a:xfrm>
          <a:prstGeom prst="roundRect">
            <a:avLst>
              <a:gd name="adj" fmla="val 16667"/>
            </a:avLst>
          </a:prstGeom>
          <a:blipFill>
            <a:blip r:embed="rId1"/>
            <a:stretch>
              <a:fillRect/>
            </a:stretch>
          </a:blip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sp>
      <p:sp>
        <p:nvSpPr>
          <p:cNvPr id="247" name="CustomShape 4"/>
          <p:cNvSpPr/>
          <p:nvPr/>
        </p:nvSpPr>
        <p:spPr>
          <a:xfrm rot="16200000">
            <a:off x="4573440" y="3063240"/>
            <a:ext cx="212040" cy="383040"/>
          </a:xfrm>
          <a:prstGeom prst="rightArrow">
            <a:avLst>
              <a:gd name="adj1" fmla="val 60000"/>
              <a:gd name="adj2" fmla="val 50000"/>
            </a:avLst>
          </a:prstGeom>
          <a:gradFill>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80000" prstMaterial="plastic">
            <a:bevelT w="50800" h="50800"/>
            <a:bevelB prst="angle" w="25400" h="25400"/>
          </a:sp3d>
        </p:spPr>
        <p:style>
          <a:lnRef idx="0"/>
          <a:fillRef idx="0"/>
          <a:effectRef idx="2"/>
          <a:fontRef idx="minor"/>
        </p:style>
      </p:sp>
      <p:sp>
        <p:nvSpPr>
          <p:cNvPr id="248" name="CustomShape 5"/>
          <p:cNvSpPr/>
          <p:nvPr/>
        </p:nvSpPr>
        <p:spPr>
          <a:xfrm>
            <a:off x="2879280" y="1920240"/>
            <a:ext cx="3601080" cy="1127880"/>
          </a:xfrm>
          <a:prstGeom prst="roundRect">
            <a:avLst>
              <a:gd name="adj" fmla="val 16667"/>
            </a:avLst>
          </a:prstGeom>
          <a:gradFill>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23040" rIns="23040" tIns="23040" bIns="23040" anchor="ctr"/>
          <a:p>
            <a:pPr algn="ctr">
              <a:lnSpc>
                <a:spcPct val="90000"/>
              </a:lnSpc>
            </a:pPr>
            <a:r>
              <a:rPr b="0" lang="ru-RU" sz="1800" spc="-1" strike="noStrike">
                <a:solidFill>
                  <a:srgbClr val="ffffff"/>
                </a:solidFill>
                <a:uFill>
                  <a:solidFill>
                    <a:srgbClr val="ffffff"/>
                  </a:solidFill>
                </a:uFill>
                <a:latin typeface="Calibri"/>
              </a:rPr>
              <a:t>Ультратонкое полилактатное волокно способно превосходно запечатывать надрезы внутренних органов.</a:t>
            </a:r>
            <a:endParaRPr b="0" lang="ru-RU" sz="1800" spc="-1" strike="noStrike">
              <a:solidFill>
                <a:srgbClr val="000000"/>
              </a:solidFill>
              <a:uFill>
                <a:solidFill>
                  <a:srgbClr val="ffffff"/>
                </a:solidFill>
              </a:uFill>
              <a:latin typeface="Arial"/>
            </a:endParaRPr>
          </a:p>
        </p:txBody>
      </p:sp>
      <p:sp>
        <p:nvSpPr>
          <p:cNvPr id="249" name="CustomShape 6"/>
          <p:cNvSpPr/>
          <p:nvPr/>
        </p:nvSpPr>
        <p:spPr>
          <a:xfrm rot="31200">
            <a:off x="5719680" y="3881160"/>
            <a:ext cx="195120" cy="383040"/>
          </a:xfrm>
          <a:prstGeom prst="rightArrow">
            <a:avLst>
              <a:gd name="adj1" fmla="val 60000"/>
              <a:gd name="adj2" fmla="val 50000"/>
            </a:avLst>
          </a:prstGeom>
          <a:gradFill>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80000" prstMaterial="plastic">
            <a:bevelT w="50800" h="50800"/>
            <a:bevelB prst="angle" w="25400" h="25400"/>
          </a:sp3d>
        </p:spPr>
        <p:style>
          <a:lnRef idx="0"/>
          <a:fillRef idx="0"/>
          <a:effectRef idx="2"/>
          <a:fontRef idx="minor"/>
        </p:style>
      </p:sp>
      <p:sp>
        <p:nvSpPr>
          <p:cNvPr id="250" name="CustomShape 7"/>
          <p:cNvSpPr/>
          <p:nvPr/>
        </p:nvSpPr>
        <p:spPr>
          <a:xfrm>
            <a:off x="6006960" y="3141000"/>
            <a:ext cx="2303280" cy="1888200"/>
          </a:xfrm>
          <a:prstGeom prst="roundRect">
            <a:avLst>
              <a:gd name="adj" fmla="val 16667"/>
            </a:avLst>
          </a:prstGeom>
          <a:gradFill>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23040" rIns="23040" tIns="23040" bIns="23040" anchor="ctr"/>
          <a:p>
            <a:pPr algn="ctr">
              <a:lnSpc>
                <a:spcPct val="90000"/>
              </a:lnSpc>
            </a:pPr>
            <a:r>
              <a:rPr b="0" lang="ru-RU" sz="1800" spc="-1" strike="noStrike">
                <a:solidFill>
                  <a:srgbClr val="ffffff"/>
                </a:solidFill>
                <a:uFill>
                  <a:solidFill>
                    <a:srgbClr val="ffffff"/>
                  </a:solidFill>
                </a:uFill>
                <a:latin typeface="Calibri"/>
              </a:rPr>
              <a:t>Применение в качестве средств транспортировки. </a:t>
            </a:r>
            <a:endParaRPr b="0" lang="ru-RU" sz="1800" spc="-1" strike="noStrike">
              <a:solidFill>
                <a:srgbClr val="000000"/>
              </a:solidFill>
              <a:uFill>
                <a:solidFill>
                  <a:srgbClr val="ffffff"/>
                </a:solidFill>
              </a:uFill>
              <a:latin typeface="Arial"/>
            </a:endParaRPr>
          </a:p>
        </p:txBody>
      </p:sp>
      <p:sp>
        <p:nvSpPr>
          <p:cNvPr id="251" name="CustomShape 8"/>
          <p:cNvSpPr/>
          <p:nvPr/>
        </p:nvSpPr>
        <p:spPr>
          <a:xfrm rot="5400000">
            <a:off x="4574160" y="4678560"/>
            <a:ext cx="212040" cy="383040"/>
          </a:xfrm>
          <a:prstGeom prst="rightArrow">
            <a:avLst>
              <a:gd name="adj1" fmla="val 60000"/>
              <a:gd name="adj2" fmla="val 50000"/>
            </a:avLst>
          </a:prstGeom>
          <a:gradFill>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80000" prstMaterial="plastic">
            <a:bevelT w="50800" h="50800"/>
            <a:bevelB prst="angle" w="25400" h="25400"/>
          </a:sp3d>
        </p:spPr>
        <p:style>
          <a:lnRef idx="0"/>
          <a:fillRef idx="0"/>
          <a:effectRef idx="2"/>
          <a:fontRef idx="minor"/>
        </p:style>
      </p:sp>
      <p:sp>
        <p:nvSpPr>
          <p:cNvPr id="252" name="CustomShape 9"/>
          <p:cNvSpPr/>
          <p:nvPr/>
        </p:nvSpPr>
        <p:spPr>
          <a:xfrm>
            <a:off x="3031560" y="5076720"/>
            <a:ext cx="3296880" cy="1127880"/>
          </a:xfrm>
          <a:prstGeom prst="roundRect">
            <a:avLst>
              <a:gd name="adj" fmla="val 16667"/>
            </a:avLst>
          </a:prstGeom>
          <a:gradFill>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23040" rIns="23040" tIns="23040" bIns="23040" anchor="ctr"/>
          <a:p>
            <a:pPr algn="ctr">
              <a:lnSpc>
                <a:spcPct val="90000"/>
              </a:lnSpc>
            </a:pPr>
            <a:r>
              <a:rPr b="0" lang="ru-RU" sz="1800" spc="-1" strike="noStrike">
                <a:solidFill>
                  <a:srgbClr val="ffffff"/>
                </a:solidFill>
                <a:uFill>
                  <a:solidFill>
                    <a:srgbClr val="ffffff"/>
                  </a:solidFill>
                </a:uFill>
                <a:latin typeface="Calibri"/>
              </a:rPr>
              <a:t>Нанолисты достаточно крепкие, чтобы закрыть рану.</a:t>
            </a:r>
            <a:endParaRPr b="0" lang="ru-RU" sz="1800" spc="-1" strike="noStrike">
              <a:solidFill>
                <a:srgbClr val="000000"/>
              </a:solidFill>
              <a:uFill>
                <a:solidFill>
                  <a:srgbClr val="ffffff"/>
                </a:solidFill>
              </a:uFill>
              <a:latin typeface="Arial"/>
            </a:endParaRPr>
          </a:p>
        </p:txBody>
      </p:sp>
      <p:sp>
        <p:nvSpPr>
          <p:cNvPr id="253" name="CustomShape 10"/>
          <p:cNvSpPr/>
          <p:nvPr/>
        </p:nvSpPr>
        <p:spPr>
          <a:xfrm rot="10794000">
            <a:off x="3357000" y="3873240"/>
            <a:ext cx="257400" cy="383040"/>
          </a:xfrm>
          <a:prstGeom prst="rightArrow">
            <a:avLst>
              <a:gd name="adj1" fmla="val 60000"/>
              <a:gd name="adj2" fmla="val 50000"/>
            </a:avLst>
          </a:prstGeom>
          <a:gradFill>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z="-80000" prstMaterial="plastic">
            <a:bevelT w="50800" h="50800"/>
            <a:bevelB prst="angle" w="25400" h="25400"/>
          </a:sp3d>
        </p:spPr>
        <p:style>
          <a:lnRef idx="0"/>
          <a:fillRef idx="0"/>
          <a:effectRef idx="2"/>
          <a:fontRef idx="minor"/>
        </p:style>
      </p:sp>
      <p:sp>
        <p:nvSpPr>
          <p:cNvPr id="254" name="CustomShape 11"/>
          <p:cNvSpPr/>
          <p:nvPr/>
        </p:nvSpPr>
        <p:spPr>
          <a:xfrm>
            <a:off x="1055160" y="3124440"/>
            <a:ext cx="2179800" cy="1885320"/>
          </a:xfrm>
          <a:prstGeom prst="roundRect">
            <a:avLst>
              <a:gd name="adj" fmla="val 16667"/>
            </a:avLst>
          </a:prstGeom>
          <a:gradFill>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a:gradFill>
          <a:ln>
            <a:noFill/>
          </a:ln>
          <a:effectLst>
            <a:outerShdw blurRad="40000" dir="5400000" dist="23000" rotWithShape="0">
              <a:srgbClr val="000000">
                <a:alpha val="35000"/>
              </a:srgbClr>
            </a:outerShdw>
          </a:effectLst>
          <a:scene3d>
            <a:camera prst="orthographicFront"/>
            <a:lightRig dir="t" rig="flat"/>
          </a:scene3d>
          <a:sp3d prstMaterial="plastic">
            <a:bevelT w="120900" h="88900"/>
            <a:bevelB prst="angle" w="88900" h="31750"/>
          </a:sp3d>
        </p:spPr>
        <p:style>
          <a:lnRef idx="0"/>
          <a:fillRef idx="0"/>
          <a:effectRef idx="2"/>
          <a:fontRef idx="minor"/>
        </p:style>
        <p:txBody>
          <a:bodyPr lIns="23040" rIns="23040" tIns="23040" bIns="23040" anchor="ctr"/>
          <a:p>
            <a:pPr algn="ctr">
              <a:lnSpc>
                <a:spcPct val="90000"/>
              </a:lnSpc>
            </a:pPr>
            <a:r>
              <a:rPr b="0" lang="ru-RU" sz="1800" spc="-1" strike="noStrike">
                <a:solidFill>
                  <a:srgbClr val="ffffff"/>
                </a:solidFill>
                <a:uFill>
                  <a:solidFill>
                    <a:srgbClr val="ffffff"/>
                  </a:solidFill>
                </a:uFill>
                <a:latin typeface="Calibri"/>
              </a:rPr>
              <a:t>При закрытии надреза этим волокном, он заживает без шрамов или опасных срастаний.</a:t>
            </a:r>
            <a:endParaRPr b="0" lang="ru-RU" sz="1800" spc="-1" strike="noStrike">
              <a:solidFill>
                <a:srgbClr val="000000"/>
              </a:solidFill>
              <a:uFill>
                <a:solidFill>
                  <a:srgbClr val="ffffff"/>
                </a:solidFill>
              </a:uFill>
              <a:latin typeface="Arial"/>
            </a:endParaRPr>
          </a:p>
        </p:txBody>
      </p:sp>
    </p:spTree>
  </p:cSld>
  <p:transition spd="slow">
    <p:push dir="u"/>
  </p:transition>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15.Источники информации:</a:t>
            </a:r>
            <a:endParaRPr b="0" lang="ru-RU" sz="1800" spc="-1" strike="noStrike">
              <a:solidFill>
                <a:srgbClr val="000000"/>
              </a:solidFill>
              <a:uFill>
                <a:solidFill>
                  <a:srgbClr val="ffffff"/>
                </a:solidFill>
              </a:uFill>
              <a:latin typeface="Calibri"/>
            </a:endParaRPr>
          </a:p>
        </p:txBody>
      </p:sp>
      <p:sp>
        <p:nvSpPr>
          <p:cNvPr id="256" name="TextShape 2"/>
          <p:cNvSpPr txBox="1"/>
          <p:nvPr/>
        </p:nvSpPr>
        <p:spPr>
          <a:xfrm>
            <a:off x="457200" y="1600200"/>
            <a:ext cx="8229240" cy="4525560"/>
          </a:xfrm>
          <a:prstGeom prst="rect">
            <a:avLst/>
          </a:prstGeom>
          <a:noFill/>
          <a:ln>
            <a:noFill/>
          </a:ln>
        </p:spPr>
        <p:txBody>
          <a:bodyPr/>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1"/>
              </a:rPr>
              <a:t>http://www.kazedu.kz/referat/113998</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Социальная сеть KazEdu</a:t>
            </a:r>
            <a:endParaRPr b="0" lang="ru-RU" sz="3200" spc="-1" strike="noStrike">
              <a:solidFill>
                <a:srgbClr val="000000"/>
              </a:solidFill>
              <a:uFill>
                <a:solidFill>
                  <a:srgbClr val="ffffff"/>
                </a:solidFill>
              </a:uFill>
              <a:latin typeface="Calibri"/>
            </a:endParaRPr>
          </a:p>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2"/>
              </a:rPr>
              <a:t>http://strabykina.ucoz.ru/load/lekcii/lekcija_na_temu_quot_operativnaja_khirurgicheskaja_tekhnika_quot/2-1-0-31</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Страбыкина Н.В.  </a:t>
            </a:r>
            <a:endParaRPr b="0" lang="ru-RU" sz="3200" spc="-1" strike="noStrike">
              <a:solidFill>
                <a:srgbClr val="000000"/>
              </a:solidFill>
              <a:uFill>
                <a:solidFill>
                  <a:srgbClr val="ffffff"/>
                </a:solidFill>
              </a:uFill>
              <a:latin typeface="Calibri"/>
            </a:endParaRPr>
          </a:p>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3"/>
              </a:rPr>
              <a:t>http://runews.org/</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информационное агентство </a:t>
            </a:r>
            <a:endParaRPr b="0" lang="ru-RU" sz="3200" spc="-1" strike="noStrike">
              <a:solidFill>
                <a:srgbClr val="000000"/>
              </a:solidFill>
              <a:uFill>
                <a:solidFill>
                  <a:srgbClr val="ffffff"/>
                </a:solidFill>
              </a:uFill>
              <a:latin typeface="Calibri"/>
            </a:endParaRPr>
          </a:p>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4"/>
              </a:rPr>
              <a:t>http://www.nanonewsnet.ru/</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Сайт о нанотехнологиях в России</a:t>
            </a:r>
            <a:endParaRPr b="0" lang="ru-RU" sz="3200" spc="-1" strike="noStrike">
              <a:solidFill>
                <a:srgbClr val="000000"/>
              </a:solidFill>
              <a:uFill>
                <a:solidFill>
                  <a:srgbClr val="ffffff"/>
                </a:solidFill>
              </a:uFill>
              <a:latin typeface="Calibri"/>
            </a:endParaRPr>
          </a:p>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5"/>
              </a:rPr>
              <a:t>http://www.newchemistry.ru/</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Новые химические технологии</a:t>
            </a:r>
            <a:endParaRPr b="0" lang="ru-RU" sz="3200" spc="-1" strike="noStrike">
              <a:solidFill>
                <a:srgbClr val="000000"/>
              </a:solidFill>
              <a:uFill>
                <a:solidFill>
                  <a:srgbClr val="ffffff"/>
                </a:solidFill>
              </a:uFill>
              <a:latin typeface="Calibri"/>
            </a:endParaRPr>
          </a:p>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6"/>
              </a:rPr>
              <a:t>http://www.tubinform.ru/</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электронный научно-практический журнал</a:t>
            </a:r>
            <a:endParaRPr b="0" lang="ru-RU" sz="3200" spc="-1" strike="noStrike">
              <a:solidFill>
                <a:srgbClr val="000000"/>
              </a:solidFill>
              <a:uFill>
                <a:solidFill>
                  <a:srgbClr val="ffffff"/>
                </a:solidFill>
              </a:uFill>
              <a:latin typeface="Calibri"/>
            </a:endParaRPr>
          </a:p>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7"/>
              </a:rPr>
              <a:t>http://prostonauka.com/</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Научно-популярный блог о самых интересных научных исследованиях и достижениях</a:t>
            </a:r>
            <a:endParaRPr b="0" lang="ru-RU" sz="3200" spc="-1" strike="noStrike">
              <a:solidFill>
                <a:srgbClr val="000000"/>
              </a:solidFill>
              <a:uFill>
                <a:solidFill>
                  <a:srgbClr val="ffffff"/>
                </a:solidFill>
              </a:uFill>
              <a:latin typeface="Calibri"/>
            </a:endParaRPr>
          </a:p>
          <a:p>
            <a:pPr marL="514440" indent="-514080" algn="just">
              <a:lnSpc>
                <a:spcPct val="100000"/>
              </a:lnSpc>
              <a:buClr>
                <a:srgbClr val="000000"/>
              </a:buClr>
              <a:buFont typeface="Wingdings 2" charset="2"/>
              <a:buAutoNum type="arabicPeriod"/>
            </a:pPr>
            <a:r>
              <a:rPr b="1" lang="ru-RU" sz="3200" spc="-1" strike="noStrike" u="sng">
                <a:solidFill>
                  <a:srgbClr val="0000ff"/>
                </a:solidFill>
                <a:uFill>
                  <a:solidFill>
                    <a:srgbClr val="ffffff"/>
                  </a:solidFill>
                </a:uFill>
                <a:latin typeface="Calibri"/>
                <a:hlinkClick r:id="rId8"/>
              </a:rPr>
              <a:t>http://popnano.ru/</a:t>
            </a:r>
            <a:r>
              <a:rPr b="1" lang="ru-RU" sz="3200" spc="-1" strike="noStrike">
                <a:solidFill>
                  <a:srgbClr val="000000"/>
                </a:solidFill>
                <a:uFill>
                  <a:solidFill>
                    <a:srgbClr val="ffffff"/>
                  </a:solidFill>
                </a:uFill>
                <a:latin typeface="Calibri"/>
              </a:rPr>
              <a:t> - </a:t>
            </a:r>
            <a:r>
              <a:rPr b="0" lang="ru-RU" sz="3200" spc="-1" strike="noStrike">
                <a:solidFill>
                  <a:srgbClr val="000000"/>
                </a:solidFill>
                <a:uFill>
                  <a:solidFill>
                    <a:srgbClr val="ffffff"/>
                  </a:solidFill>
                </a:uFill>
                <a:latin typeface="Calibri"/>
              </a:rPr>
              <a:t>Популярные нанотехнологии</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3.Завершение операции:</a:t>
            </a:r>
            <a:endParaRPr b="0" lang="ru-RU" sz="1800" spc="-1" strike="noStrike">
              <a:solidFill>
                <a:srgbClr val="000000"/>
              </a:solidFill>
              <a:uFill>
                <a:solidFill>
                  <a:srgbClr val="ffffff"/>
                </a:solidFill>
              </a:uFill>
              <a:latin typeface="Calibri"/>
            </a:endParaRPr>
          </a:p>
        </p:txBody>
      </p:sp>
      <p:sp>
        <p:nvSpPr>
          <p:cNvPr id="90" name="TextShape 2"/>
          <p:cNvSpPr txBox="1"/>
          <p:nvPr/>
        </p:nvSpPr>
        <p:spPr>
          <a:xfrm>
            <a:off x="457200" y="1412640"/>
            <a:ext cx="8229240" cy="511236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Завершение операции </a:t>
            </a:r>
            <a:r>
              <a:rPr b="0" lang="ru-RU" sz="3200" spc="-1" strike="noStrike">
                <a:solidFill>
                  <a:srgbClr val="000000"/>
                </a:solidFill>
                <a:uFill>
                  <a:solidFill>
                    <a:srgbClr val="ffffff"/>
                  </a:solidFill>
                </a:uFill>
                <a:latin typeface="Calibri"/>
              </a:rPr>
              <a:t>- последний этап. На этом этапе производится восстановление нарушенных в процессе выполнения доступа анатомических соотношений органов и тканей (перитонизация, плевризация, послойное ушивание операционной раны и т.д.), производится осушение раны, устанавливается дренаж и пр. Тщательность выполнения всех манипуляций, хорошее ориентирование в слоях мягких тканей имеют большое значение для предупреждения осложнений и обеспечения благоприятного исхода операции.</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4.Основные элементы оперативной техники:</a:t>
            </a:r>
            <a:endParaRPr b="0" lang="ru-RU" sz="1800" spc="-1" strike="noStrike">
              <a:solidFill>
                <a:srgbClr val="000000"/>
              </a:solidFill>
              <a:uFill>
                <a:solidFill>
                  <a:srgbClr val="ffffff"/>
                </a:solidFill>
              </a:uFill>
              <a:latin typeface="Calibri"/>
            </a:endParaRPr>
          </a:p>
        </p:txBody>
      </p:sp>
      <p:sp>
        <p:nvSpPr>
          <p:cNvPr id="92" name="TextShape 2"/>
          <p:cNvSpPr txBox="1"/>
          <p:nvPr/>
        </p:nvSpPr>
        <p:spPr>
          <a:xfrm>
            <a:off x="539640" y="2133000"/>
            <a:ext cx="8002800" cy="2908440"/>
          </a:xfrm>
          <a:prstGeom prst="rect">
            <a:avLst/>
          </a:prstGeom>
          <a:noFill/>
          <a:ln>
            <a:noFill/>
          </a:ln>
        </p:spPr>
        <p:txBody>
          <a:bodyPr/>
          <a:p>
            <a:pPr>
              <a:lnSpc>
                <a:spcPct val="100000"/>
              </a:lnSpc>
            </a:pPr>
            <a:r>
              <a:rPr b="0" lang="ru-RU" sz="3200" spc="-1" strike="noStrike">
                <a:solidFill>
                  <a:srgbClr val="000000"/>
                </a:solidFill>
                <a:uFill>
                  <a:solidFill>
                    <a:srgbClr val="ffffff"/>
                  </a:solidFill>
                </a:uFill>
                <a:latin typeface="Calibri"/>
              </a:rPr>
              <a:t>На всех этапах операции хирург выполняет основные элементы оперативной техники:</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разъединение тканей;</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остановку кровотечения;</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соединение тканей.</a:t>
            </a:r>
            <a:endParaRPr b="0" lang="ru-RU" sz="24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179640" y="260640"/>
            <a:ext cx="8712720" cy="6480360"/>
          </a:xfrm>
          <a:prstGeom prst="rect">
            <a:avLst/>
          </a:prstGeom>
          <a:noFill/>
          <a:ln>
            <a:noFill/>
          </a:ln>
        </p:spPr>
        <p:txBody>
          <a:bodyPr/>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Разъединение тканей </a:t>
            </a:r>
            <a:r>
              <a:rPr b="0" lang="ru-RU" sz="3200" spc="-1" strike="noStrike">
                <a:solidFill>
                  <a:srgbClr val="000000"/>
                </a:solidFill>
                <a:uFill>
                  <a:solidFill>
                    <a:srgbClr val="ffffff"/>
                  </a:solidFill>
                </a:uFill>
                <a:latin typeface="Calibri"/>
              </a:rPr>
              <a:t>может производиться разнообразными приемами. Для разъединения мягких тканей применяют: прокол (пункционной иглой, троакаром), рассечение (ножом, ножницами), разделение тупым методом (каким-либо инструментом или даже пальцами), разъединение физическими методами (лазерный луч, ультразвук и пр). При разъединении костей используют способы распила (пилами разной конструкции), выдалбливания (долотом и молотком), сверления (коловоротом или дрелью с фрезами).</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Остановка кровотечения</a:t>
            </a:r>
            <a:r>
              <a:rPr b="0" lang="ru-RU" sz="3200" spc="-1" strike="noStrike">
                <a:solidFill>
                  <a:srgbClr val="000000"/>
                </a:solidFill>
                <a:uFill>
                  <a:solidFill>
                    <a:srgbClr val="ffffff"/>
                  </a:solidFill>
                </a:uFill>
                <a:latin typeface="Calibri"/>
              </a:rPr>
              <a:t>. Остановка кровотечения может быть временной и окончательной.</a:t>
            </a:r>
            <a:endParaRPr b="0" lang="ru-RU" sz="3200" spc="-1" strike="noStrike">
              <a:solidFill>
                <a:srgbClr val="000000"/>
              </a:solidFill>
              <a:uFill>
                <a:solidFill>
                  <a:srgbClr val="ffffff"/>
                </a:solidFill>
              </a:uFill>
              <a:latin typeface="Calibri"/>
            </a:endParaRPr>
          </a:p>
          <a:p>
            <a:pPr marL="343080" indent="-342720">
              <a:lnSpc>
                <a:spcPct val="100000"/>
              </a:lnSpc>
              <a:buClr>
                <a:srgbClr val="002060"/>
              </a:buClr>
              <a:buFont typeface="Arial"/>
              <a:buChar char="•"/>
            </a:pPr>
            <a:r>
              <a:rPr b="1" lang="ru-RU" sz="3200" spc="-1" strike="noStrike">
                <a:solidFill>
                  <a:srgbClr val="002060"/>
                </a:solidFill>
                <a:uFill>
                  <a:solidFill>
                    <a:srgbClr val="ffffff"/>
                  </a:solidFill>
                </a:uFill>
                <a:latin typeface="Calibri"/>
              </a:rPr>
              <a:t>Для соединения тканей </a:t>
            </a:r>
            <a:r>
              <a:rPr b="0" lang="ru-RU" sz="3200" spc="-1" strike="noStrike">
                <a:solidFill>
                  <a:srgbClr val="000000"/>
                </a:solidFill>
                <a:uFill>
                  <a:solidFill>
                    <a:srgbClr val="ffffff"/>
                  </a:solidFill>
                </a:uFill>
                <a:latin typeface="Calibri"/>
              </a:rPr>
              <a:t>чаще всего </a:t>
            </a:r>
            <a:r>
              <a:rPr b="1" lang="ru-RU" sz="3200" spc="-1" strike="noStrike">
                <a:solidFill>
                  <a:srgbClr val="002060"/>
                </a:solidFill>
                <a:uFill>
                  <a:solidFill>
                    <a:srgbClr val="ffffff"/>
                  </a:solidFill>
                </a:uFill>
                <a:latin typeface="Calibri"/>
              </a:rPr>
              <a:t>используют следующие способы:</a:t>
            </a:r>
            <a:r>
              <a:rPr b="0" lang="ru-RU" sz="3200" spc="-1" strike="noStrike">
                <a:solidFill>
                  <a:srgbClr val="000000"/>
                </a:solidFill>
                <a:uFill>
                  <a:solidFill>
                    <a:srgbClr val="ffffff"/>
                  </a:solidFill>
                </a:uFill>
                <a:latin typeface="Calibri"/>
              </a:rPr>
              <a:t> наложение швов (ручных или механических) различным шовным материалом (шелк, кетгут, капрон, металл и др.), использование технических приспособлений (металлические стержни, скобы, проволока и др.). Реже используются сварка (ультразвуковая и пр.), склеивание различными клеями и т.д.</a:t>
            </a:r>
            <a:endParaRPr b="0" lang="ru-RU" sz="3200" spc="-1" strike="noStrike">
              <a:solidFill>
                <a:srgbClr val="000000"/>
              </a:solidFill>
              <a:uFill>
                <a:solidFill>
                  <a:srgbClr val="ffffff"/>
                </a:solidFill>
              </a:uFill>
              <a:latin typeface="Calibri"/>
            </a:endParaRPr>
          </a:p>
          <a:p>
            <a:pPr>
              <a:lnSpc>
                <a:spcPct val="100000"/>
              </a:lnSpc>
            </a:pPr>
            <a:endParaRPr b="0" lang="ru-RU" sz="3200" spc="-1" strike="noStrike">
              <a:solidFill>
                <a:srgbClr val="000000"/>
              </a:solidFill>
              <a:uFill>
                <a:solidFill>
                  <a:srgbClr val="ffffff"/>
                </a:solidFill>
              </a:uFill>
              <a:latin typeface="Calibri"/>
            </a:endParaRPr>
          </a:p>
        </p:txBody>
      </p:sp>
    </p:spTree>
  </p:cSld>
  <p:transition spd="slow">
    <p:push dir="u"/>
  </p:transition>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a:noFill/>
          <a:ln>
            <a:noFill/>
          </a:ln>
        </p:spPr>
        <p:txBody>
          <a:bodyPr anchor="ctr"/>
          <a:p>
            <a:pPr algn="ctr">
              <a:lnSpc>
                <a:spcPct val="100000"/>
              </a:lnSpc>
            </a:pPr>
            <a:r>
              <a:rPr b="1" lang="ru-RU" sz="4400" spc="-1" strike="noStrike">
                <a:solidFill>
                  <a:srgbClr val="ff0000"/>
                </a:solidFill>
                <a:uFill>
                  <a:solidFill>
                    <a:srgbClr val="ffffff"/>
                  </a:solidFill>
                </a:uFill>
                <a:latin typeface="Calibri"/>
              </a:rPr>
              <a:t>5.Хирургический инструментарий:</a:t>
            </a:r>
            <a:endParaRPr b="0" lang="ru-RU" sz="1800" spc="-1" strike="noStrike">
              <a:solidFill>
                <a:srgbClr val="000000"/>
              </a:solidFill>
              <a:uFill>
                <a:solidFill>
                  <a:srgbClr val="ffffff"/>
                </a:solidFill>
              </a:uFill>
              <a:latin typeface="Calibri"/>
            </a:endParaRPr>
          </a:p>
        </p:txBody>
      </p:sp>
      <p:sp>
        <p:nvSpPr>
          <p:cNvPr id="95" name="TextShape 2"/>
          <p:cNvSpPr txBox="1"/>
          <p:nvPr/>
        </p:nvSpPr>
        <p:spPr>
          <a:xfrm>
            <a:off x="457200" y="1412640"/>
            <a:ext cx="8229240" cy="4713120"/>
          </a:xfrm>
          <a:prstGeom prst="rect">
            <a:avLst/>
          </a:prstGeom>
          <a:noFill/>
          <a:ln>
            <a:noFill/>
          </a:ln>
        </p:spPr>
        <p:txBody>
          <a:bodyPr/>
          <a:p>
            <a:pPr>
              <a:lnSpc>
                <a:spcPct val="100000"/>
              </a:lnSpc>
            </a:pPr>
            <a:r>
              <a:rPr b="0" lang="ru-RU" sz="3200" spc="-1" strike="noStrike">
                <a:solidFill>
                  <a:srgbClr val="000000"/>
                </a:solidFill>
                <a:uFill>
                  <a:solidFill>
                    <a:srgbClr val="ffffff"/>
                  </a:solidFill>
                </a:uFill>
                <a:latin typeface="Calibri"/>
              </a:rPr>
              <a:t>	</a:t>
            </a:r>
            <a:r>
              <a:rPr b="0" lang="ru-RU" sz="3200" spc="-1" strike="noStrike">
                <a:solidFill>
                  <a:srgbClr val="000000"/>
                </a:solidFill>
                <a:uFill>
                  <a:solidFill>
                    <a:srgbClr val="ffffff"/>
                  </a:solidFill>
                </a:uFill>
                <a:latin typeface="Calibri"/>
              </a:rPr>
              <a:t>Хирургические инструменты по их назначению можно условно разделить на инструменты общего назначения (общий инструментарий):</a:t>
            </a:r>
            <a:endParaRPr b="0" lang="ru-RU" sz="32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инструменты для разъединения тканей</a:t>
            </a:r>
            <a:r>
              <a:rPr b="0" lang="ru-RU" sz="2800" spc="-1" strike="noStrike">
                <a:solidFill>
                  <a:srgbClr val="000000"/>
                </a:solidFill>
                <a:uFill>
                  <a:solidFill>
                    <a:srgbClr val="ffffff"/>
                  </a:solidFill>
                </a:uFill>
                <a:latin typeface="Calibri"/>
              </a:rPr>
              <a:t>;</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вспомогательные инструменты </a:t>
            </a:r>
            <a:r>
              <a:rPr b="0" lang="ru-RU" sz="2800" spc="-1" strike="noStrike">
                <a:solidFill>
                  <a:srgbClr val="000000"/>
                </a:solidFill>
                <a:uFill>
                  <a:solidFill>
                    <a:srgbClr val="ffffff"/>
                  </a:solidFill>
                </a:uFill>
                <a:latin typeface="Calibri"/>
              </a:rPr>
              <a:t>(расширяющие, фиксирующие и пр);</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кровоостанавливающие (зажимные) инструменты</a:t>
            </a:r>
            <a:r>
              <a:rPr b="0" lang="ru-RU" sz="2800" spc="-1" strike="noStrike">
                <a:solidFill>
                  <a:srgbClr val="000000"/>
                </a:solidFill>
                <a:uFill>
                  <a:solidFill>
                    <a:srgbClr val="ffffff"/>
                  </a:solidFill>
                </a:uFill>
                <a:latin typeface="Calibri"/>
              </a:rPr>
              <a:t>;</a:t>
            </a:r>
            <a:endParaRPr b="0" lang="ru-RU" sz="2400" spc="-1" strike="noStrike">
              <a:solidFill>
                <a:srgbClr val="000000"/>
              </a:solidFill>
              <a:uFill>
                <a:solidFill>
                  <a:srgbClr val="ffffff"/>
                </a:solidFill>
              </a:uFill>
              <a:latin typeface="Calibri"/>
            </a:endParaRPr>
          </a:p>
          <a:p>
            <a:pPr lvl="1" marL="743040" indent="-285480">
              <a:lnSpc>
                <a:spcPct val="100000"/>
              </a:lnSpc>
              <a:buClr>
                <a:srgbClr val="002060"/>
              </a:buClr>
              <a:buFont typeface="Arial"/>
              <a:buChar char="–"/>
            </a:pPr>
            <a:r>
              <a:rPr b="1" lang="ru-RU" sz="2800" spc="-1" strike="noStrike">
                <a:solidFill>
                  <a:srgbClr val="002060"/>
                </a:solidFill>
                <a:uFill>
                  <a:solidFill>
                    <a:srgbClr val="ffffff"/>
                  </a:solidFill>
                </a:uFill>
                <a:latin typeface="Calibri"/>
              </a:rPr>
              <a:t>инструменты для соединения тканей и специальные инструменты </a:t>
            </a:r>
            <a:r>
              <a:rPr b="0" lang="ru-RU" sz="2800" spc="-1" strike="noStrike">
                <a:solidFill>
                  <a:srgbClr val="000000"/>
                </a:solidFill>
                <a:uFill>
                  <a:solidFill>
                    <a:srgbClr val="ffffff"/>
                  </a:solidFill>
                </a:uFill>
                <a:latin typeface="Calibri"/>
              </a:rPr>
              <a:t>(для трепанации черепа, для трахеотомии и пр).</a:t>
            </a:r>
            <a:endParaRPr b="0" lang="ru-RU" sz="2400" spc="-1" strike="noStrike">
              <a:solidFill>
                <a:srgbClr val="000000"/>
              </a:solidFill>
              <a:uFill>
                <a:solidFill>
                  <a:srgbClr val="ffffff"/>
                </a:solidFill>
              </a:uFill>
              <a:latin typeface="Calibri"/>
            </a:endParaRPr>
          </a:p>
          <a:p>
            <a:endParaRPr b="0" lang="ru-RU" sz="3200" spc="-1" strike="noStrike">
              <a:solidFill>
                <a:srgbClr val="000000"/>
              </a:solidFill>
              <a:uFill>
                <a:solidFill>
                  <a:srgbClr val="ffffff"/>
                </a:solidFill>
              </a:uFill>
              <a:latin typeface="Calibri"/>
            </a:endParaRPr>
          </a:p>
        </p:txBody>
      </p:sp>
    </p:spTree>
  </p:cSld>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182</TotalTime>
  <Application>LibreOffice/5.1.6.2$Linux_X86_64 LibreOffice_project/10m0$Build-2</Application>
  <Words>5510</Words>
  <Paragraphs>316</Paragraphs>
  <Company>Hewlett-Packard</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2013-03-12T18:26:06Z</dcterms:created>
  <dc:creator>User</dc:creator>
  <dc:description/>
  <dc:language>ru-RU</dc:language>
  <cp:lastModifiedBy/>
  <dcterms:modified xsi:type="dcterms:W3CDTF">2019-10-01T12:44:06Z</dcterms:modified>
  <cp:revision>48</cp:revision>
  <dc:subject/>
  <dc:title>СРС на тему: Основы оперативной хирургической техники, современный инструментарий. Нанотехнологии в хирургии.</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53</vt:i4>
  </property>
</Properties>
</file>