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95" r:id="rId3"/>
    <p:sldId id="382" r:id="rId4"/>
    <p:sldId id="422" r:id="rId5"/>
    <p:sldId id="380" r:id="rId6"/>
    <p:sldId id="397" r:id="rId7"/>
    <p:sldId id="398" r:id="rId8"/>
    <p:sldId id="393" r:id="rId9"/>
    <p:sldId id="427" r:id="rId10"/>
    <p:sldId id="430" r:id="rId11"/>
    <p:sldId id="428" r:id="rId12"/>
    <p:sldId id="396" r:id="rId13"/>
    <p:sldId id="400" r:id="rId14"/>
    <p:sldId id="401" r:id="rId15"/>
    <p:sldId id="424" r:id="rId16"/>
    <p:sldId id="425" r:id="rId17"/>
    <p:sldId id="332" r:id="rId18"/>
    <p:sldId id="426" r:id="rId19"/>
    <p:sldId id="409" r:id="rId20"/>
    <p:sldId id="404" r:id="rId21"/>
    <p:sldId id="423" r:id="rId22"/>
    <p:sldId id="410" r:id="rId23"/>
    <p:sldId id="411" r:id="rId24"/>
    <p:sldId id="406" r:id="rId25"/>
    <p:sldId id="407" r:id="rId26"/>
    <p:sldId id="341" r:id="rId27"/>
    <p:sldId id="416" r:id="rId28"/>
    <p:sldId id="417" r:id="rId29"/>
    <p:sldId id="420" r:id="rId30"/>
    <p:sldId id="421" r:id="rId31"/>
    <p:sldId id="390" r:id="rId32"/>
    <p:sldId id="391" r:id="rId33"/>
    <p:sldId id="319" r:id="rId34"/>
    <p:sldId id="388" r:id="rId35"/>
    <p:sldId id="431" r:id="rId36"/>
    <p:sldId id="432" r:id="rId37"/>
    <p:sldId id="37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EB9F9DE-F4CD-4EC8-8378-3C02D2B5697B}">
          <p14:sldIdLst>
            <p14:sldId id="256"/>
            <p14:sldId id="395"/>
            <p14:sldId id="382"/>
            <p14:sldId id="422"/>
            <p14:sldId id="380"/>
            <p14:sldId id="397"/>
            <p14:sldId id="398"/>
            <p14:sldId id="393"/>
            <p14:sldId id="427"/>
            <p14:sldId id="430"/>
            <p14:sldId id="428"/>
            <p14:sldId id="396"/>
            <p14:sldId id="400"/>
            <p14:sldId id="401"/>
            <p14:sldId id="424"/>
            <p14:sldId id="425"/>
            <p14:sldId id="332"/>
            <p14:sldId id="426"/>
            <p14:sldId id="409"/>
            <p14:sldId id="404"/>
            <p14:sldId id="423"/>
            <p14:sldId id="410"/>
            <p14:sldId id="411"/>
            <p14:sldId id="406"/>
            <p14:sldId id="407"/>
            <p14:sldId id="341"/>
            <p14:sldId id="416"/>
            <p14:sldId id="417"/>
            <p14:sldId id="420"/>
            <p14:sldId id="421"/>
          </p14:sldIdLst>
        </p14:section>
        <p14:section name="Раздел без заголовка" id="{42DE47F3-76FC-426B-BD6E-49F21EFFAFF1}">
          <p14:sldIdLst>
            <p14:sldId id="390"/>
            <p14:sldId id="391"/>
            <p14:sldId id="319"/>
            <p14:sldId id="388"/>
            <p14:sldId id="431"/>
            <p14:sldId id="432"/>
            <p14:sldId id="37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353"/>
    <a:srgbClr val="5608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50" autoAdjust="0"/>
    <p:restoredTop sz="96835" autoAdjust="0"/>
  </p:normalViewPr>
  <p:slideViewPr>
    <p:cSldViewPr>
      <p:cViewPr varScale="1">
        <p:scale>
          <a:sx n="85" d="100"/>
          <a:sy n="85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7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G: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'[Диаграмма в Microsoft PowerPoint]Лист2'!$B$10</c:f>
              <c:strCache>
                <c:ptCount val="1"/>
                <c:pt idx="0">
                  <c:v>Благоприятное</c:v>
                </c:pt>
              </c:strCache>
            </c:strRef>
          </c:tx>
          <c:invertIfNegative val="0"/>
          <c:cat>
            <c:strRef>
              <c:f>'[Диаграмма в Microsoft PowerPoint]Лист2'!$C$9:$G$9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 4 курс</c:v>
                </c:pt>
                <c:pt idx="4">
                  <c:v>5 курс</c:v>
                </c:pt>
              </c:strCache>
            </c:strRef>
          </c:cat>
          <c:val>
            <c:numRef>
              <c:f>'[Диаграмма в Microsoft PowerPoint]Лист2'!$C$10:$G$10</c:f>
              <c:numCache>
                <c:formatCode>General</c:formatCode>
                <c:ptCount val="5"/>
                <c:pt idx="0">
                  <c:v>98.2</c:v>
                </c:pt>
                <c:pt idx="1">
                  <c:v>97.5</c:v>
                </c:pt>
                <c:pt idx="2">
                  <c:v>96.9</c:v>
                </c:pt>
                <c:pt idx="3">
                  <c:v>97.1</c:v>
                </c:pt>
                <c:pt idx="4">
                  <c:v>96.5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PowerPoint]Лист2'!$B$11</c:f>
              <c:strCache>
                <c:ptCount val="1"/>
                <c:pt idx="0">
                  <c:v>Неблагоприятное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437660365779463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2000" b="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078245274334598E-2"/>
                  <c:y val="-1.3566868638527343E-2"/>
                </c:manualLayout>
              </c:layout>
              <c:spPr/>
              <c:txPr>
                <a:bodyPr/>
                <a:lstStyle/>
                <a:p>
                  <a:pPr>
                    <a:defRPr sz="2000" b="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3985377286121647E-3"/>
                  <c:y val="-2.1706989821643749E-2"/>
                </c:manualLayout>
              </c:layout>
              <c:spPr/>
              <c:txPr>
                <a:bodyPr/>
                <a:lstStyle/>
                <a:p>
                  <a:pPr>
                    <a:defRPr sz="2000" b="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039122637167299E-3"/>
                  <c:y val="-5.4267474554109373E-2"/>
                </c:manualLayout>
              </c:layout>
              <c:spPr/>
              <c:txPr>
                <a:bodyPr/>
                <a:lstStyle/>
                <a:p>
                  <a:pPr>
                    <a:defRPr sz="2000" b="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437660365779463E-2"/>
                  <c:y val="-1.6280242366232812E-2"/>
                </c:manualLayout>
              </c:layout>
              <c:spPr/>
              <c:txPr>
                <a:bodyPr/>
                <a:lstStyle/>
                <a:p>
                  <a:pPr>
                    <a:defRPr sz="2000" b="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PowerPoint]Лист2'!$C$9:$G$9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 4 курс</c:v>
                </c:pt>
                <c:pt idx="4">
                  <c:v>5 курс</c:v>
                </c:pt>
              </c:strCache>
            </c:strRef>
          </c:cat>
          <c:val>
            <c:numRef>
              <c:f>'[Диаграмма в Microsoft PowerPoint]Лист2'!$C$11:$G$11</c:f>
              <c:numCache>
                <c:formatCode>General</c:formatCode>
                <c:ptCount val="5"/>
                <c:pt idx="0">
                  <c:v>1.8</c:v>
                </c:pt>
                <c:pt idx="1">
                  <c:v>2.5</c:v>
                </c:pt>
                <c:pt idx="2">
                  <c:v>3.1</c:v>
                </c:pt>
                <c:pt idx="3">
                  <c:v>2.9</c:v>
                </c:pt>
                <c:pt idx="4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8323712"/>
        <c:axId val="38325248"/>
        <c:axId val="0"/>
      </c:bar3DChart>
      <c:catAx>
        <c:axId val="38323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8325248"/>
        <c:crosses val="autoZero"/>
        <c:auto val="1"/>
        <c:lblAlgn val="ctr"/>
        <c:lblOffset val="100"/>
        <c:noMultiLvlLbl val="0"/>
      </c:catAx>
      <c:valAx>
        <c:axId val="38325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383237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постоянно был вовлечен в практическую деятельность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86.7</c:v>
                </c:pt>
                <c:pt idx="1">
                  <c:v>86.5</c:v>
                </c:pt>
                <c:pt idx="2">
                  <c:v>84.5</c:v>
                </c:pt>
                <c:pt idx="3">
                  <c:v>84.3</c:v>
                </c:pt>
                <c:pt idx="4">
                  <c:v>87.1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проявлял активность только при проявлении собственной инициативы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ln>
                <a:solidFill>
                  <a:srgbClr val="92D050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12.5</c:v>
                </c:pt>
                <c:pt idx="1">
                  <c:v>12.1</c:v>
                </c:pt>
                <c:pt idx="2">
                  <c:v>13.7</c:v>
                </c:pt>
                <c:pt idx="3">
                  <c:v>14.1</c:v>
                </c:pt>
                <c:pt idx="4">
                  <c:v>11.2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был предоставлен сам себе и не знал, чем заняться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0.8</c:v>
                </c:pt>
                <c:pt idx="1">
                  <c:v>1.4</c:v>
                </c:pt>
                <c:pt idx="2">
                  <c:v>1.8</c:v>
                </c:pt>
                <c:pt idx="3">
                  <c:v>1.6</c:v>
                </c:pt>
                <c:pt idx="4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904320"/>
        <c:axId val="94905856"/>
        <c:axId val="0"/>
      </c:bar3DChart>
      <c:catAx>
        <c:axId val="94904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4905856"/>
        <c:crosses val="autoZero"/>
        <c:auto val="1"/>
        <c:lblAlgn val="ctr"/>
        <c:lblOffset val="100"/>
        <c:noMultiLvlLbl val="0"/>
      </c:catAx>
      <c:valAx>
        <c:axId val="949058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49043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  <c:dLbl>
          <c:idx val="0"/>
          <c:spPr>
            <a:solidFill>
              <a:srgbClr val="FFFF00"/>
            </a:solidFill>
          </c:spPr>
          <c:txPr>
            <a:bodyPr/>
            <a:lstStyle/>
            <a:p>
              <a:pPr>
                <a:defRPr/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  <c:dLbl>
          <c:idx val="0"/>
          <c:spPr>
            <a:solidFill>
              <a:srgbClr val="FFFF00"/>
            </a:solidFill>
          </c:spPr>
          <c:txPr>
            <a:bodyPr/>
            <a:lstStyle/>
            <a:p>
              <a:pPr>
                <a:defRPr/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  <c:dLbl>
          <c:idx val="0"/>
          <c:spPr>
            <a:solidFill>
              <a:srgbClr val="FFFF00"/>
            </a:solidFill>
          </c:spPr>
          <c:txPr>
            <a:bodyPr/>
            <a:lstStyle/>
            <a:p>
              <a:pPr>
                <a:defRPr/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4.3410170075220897E-2"/>
          <c:y val="0.19405482014649456"/>
          <c:w val="0.81877941310514057"/>
          <c:h val="0.737262309141268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имелВИД!$A$2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cat>
            <c:strRef>
              <c:f>имелВИД!$B$1:$E$1</c:f>
              <c:strCache>
                <c:ptCount val="4"/>
                <c:pt idx="0">
                  <c:v>Пом. младшего мед</c:v>
                </c:pt>
                <c:pt idx="1">
                  <c:v>Пом. медсестры</c:v>
                </c:pt>
                <c:pt idx="2">
                  <c:v>Пом. врача стацион</c:v>
                </c:pt>
                <c:pt idx="3">
                  <c:v>Пом. врача скорой</c:v>
                </c:pt>
              </c:strCache>
            </c:strRef>
          </c:cat>
          <c:val>
            <c:numRef>
              <c:f>имелВИД!$B$2:$E$2</c:f>
              <c:numCache>
                <c:formatCode>General</c:formatCode>
                <c:ptCount val="4"/>
                <c:pt idx="0">
                  <c:v>81.25</c:v>
                </c:pt>
                <c:pt idx="1">
                  <c:v>82.67</c:v>
                </c:pt>
                <c:pt idx="2">
                  <c:v>84.93</c:v>
                </c:pt>
                <c:pt idx="3">
                  <c:v>80.459999999999994</c:v>
                </c:pt>
              </c:numCache>
            </c:numRef>
          </c:val>
        </c:ser>
        <c:ser>
          <c:idx val="2"/>
          <c:order val="1"/>
          <c:tx>
            <c:strRef>
              <c:f>имелВИД!$A$3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имелВИД!$B$1:$E$1</c:f>
              <c:strCache>
                <c:ptCount val="4"/>
                <c:pt idx="0">
                  <c:v>Пом. младшего мед</c:v>
                </c:pt>
                <c:pt idx="1">
                  <c:v>Пом. медсестры</c:v>
                </c:pt>
                <c:pt idx="2">
                  <c:v>Пом. врача стацион</c:v>
                </c:pt>
                <c:pt idx="3">
                  <c:v>Пом. врача скорой</c:v>
                </c:pt>
              </c:strCache>
            </c:strRef>
          </c:cat>
          <c:val>
            <c:numRef>
              <c:f>имелВИД!$B$3:$E$3</c:f>
              <c:numCache>
                <c:formatCode>General</c:formatCode>
                <c:ptCount val="4"/>
                <c:pt idx="0">
                  <c:v>3.98</c:v>
                </c:pt>
                <c:pt idx="1">
                  <c:v>4.5</c:v>
                </c:pt>
                <c:pt idx="2">
                  <c:v>4.6399999999999997</c:v>
                </c:pt>
                <c:pt idx="3">
                  <c:v>4.8899999999999997</c:v>
                </c:pt>
              </c:numCache>
            </c:numRef>
          </c:val>
        </c:ser>
        <c:ser>
          <c:idx val="1"/>
          <c:order val="2"/>
          <c:tx>
            <c:strRef>
              <c:f>имелВИД!$A$4</c:f>
              <c:strCache>
                <c:ptCount val="1"/>
                <c:pt idx="0">
                  <c:v>Иногда</c:v>
                </c:pt>
              </c:strCache>
            </c:strRef>
          </c:tx>
          <c:invertIfNegative val="0"/>
          <c:cat>
            <c:strRef>
              <c:f>имелВИД!$B$1:$E$1</c:f>
              <c:strCache>
                <c:ptCount val="4"/>
                <c:pt idx="0">
                  <c:v>Пом. младшего мед</c:v>
                </c:pt>
                <c:pt idx="1">
                  <c:v>Пом. медсестры</c:v>
                </c:pt>
                <c:pt idx="2">
                  <c:v>Пом. врача стацион</c:v>
                </c:pt>
                <c:pt idx="3">
                  <c:v>Пом. врача скорой</c:v>
                </c:pt>
              </c:strCache>
            </c:strRef>
          </c:cat>
          <c:val>
            <c:numRef>
              <c:f>имелВИД!$B$4:$E$4</c:f>
              <c:numCache>
                <c:formatCode>General</c:formatCode>
                <c:ptCount val="4"/>
                <c:pt idx="0">
                  <c:v>14.77</c:v>
                </c:pt>
                <c:pt idx="1">
                  <c:v>12.83</c:v>
                </c:pt>
                <c:pt idx="2">
                  <c:v>10.43</c:v>
                </c:pt>
                <c:pt idx="3">
                  <c:v>14.66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392320"/>
        <c:axId val="52393856"/>
      </c:barChart>
      <c:catAx>
        <c:axId val="52392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2393856"/>
        <c:crosses val="autoZero"/>
        <c:auto val="1"/>
        <c:lblAlgn val="ctr"/>
        <c:lblOffset val="100"/>
        <c:noMultiLvlLbl val="0"/>
      </c:catAx>
      <c:valAx>
        <c:axId val="523938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23923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73.900000000000006</c:v>
                </c:pt>
                <c:pt idx="1">
                  <c:v>80.8</c:v>
                </c:pt>
                <c:pt idx="2">
                  <c:v>84.5</c:v>
                </c:pt>
                <c:pt idx="3">
                  <c:v>85.4</c:v>
                </c:pt>
                <c:pt idx="4">
                  <c:v>85.3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иногда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22.7</c:v>
                </c:pt>
                <c:pt idx="1">
                  <c:v>15.9</c:v>
                </c:pt>
                <c:pt idx="2">
                  <c:v>13.2</c:v>
                </c:pt>
                <c:pt idx="3">
                  <c:v>13.1</c:v>
                </c:pt>
                <c:pt idx="4">
                  <c:v>13.2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2.5000000000000001E-2"/>
                  <c:y val="-6.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833333333333332E-2"/>
                  <c:y val="-6.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3333333333333332E-3"/>
                  <c:y val="-5.937500000000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333333333333332E-3"/>
                  <c:y val="-5.625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1666666666666666E-3"/>
                  <c:y val="-5.625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3.4</c:v>
                </c:pt>
                <c:pt idx="1">
                  <c:v>3.3</c:v>
                </c:pt>
                <c:pt idx="2">
                  <c:v>2.2999999999999998</c:v>
                </c:pt>
                <c:pt idx="3">
                  <c:v>1.5</c:v>
                </c:pt>
                <c:pt idx="4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417664"/>
        <c:axId val="52419200"/>
        <c:axId val="0"/>
      </c:bar3DChart>
      <c:catAx>
        <c:axId val="52417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2419200"/>
        <c:crosses val="autoZero"/>
        <c:auto val="1"/>
        <c:lblAlgn val="ctr"/>
        <c:lblOffset val="100"/>
        <c:noMultiLvlLbl val="0"/>
      </c:catAx>
      <c:valAx>
        <c:axId val="524192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24176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31.6</c:v>
                </c:pt>
                <c:pt idx="1">
                  <c:v>41.4</c:v>
                </c:pt>
                <c:pt idx="2">
                  <c:v>43.6</c:v>
                </c:pt>
                <c:pt idx="3">
                  <c:v>42.1</c:v>
                </c:pt>
                <c:pt idx="4">
                  <c:v>39.5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частично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51.5</c:v>
                </c:pt>
                <c:pt idx="1">
                  <c:v>52.4</c:v>
                </c:pt>
                <c:pt idx="2">
                  <c:v>37.299999999999997</c:v>
                </c:pt>
                <c:pt idx="3">
                  <c:v>41.6</c:v>
                </c:pt>
                <c:pt idx="4">
                  <c:v>45.7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FF535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16.899999999999999</c:v>
                </c:pt>
                <c:pt idx="1">
                  <c:v>16.2</c:v>
                </c:pt>
                <c:pt idx="2">
                  <c:v>19.100000000000001</c:v>
                </c:pt>
                <c:pt idx="3">
                  <c:v>16.3</c:v>
                </c:pt>
                <c:pt idx="4">
                  <c:v>14.8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954624"/>
        <c:axId val="94956160"/>
        <c:axId val="0"/>
      </c:bar3DChart>
      <c:catAx>
        <c:axId val="94954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4956160"/>
        <c:crosses val="autoZero"/>
        <c:auto val="1"/>
        <c:lblAlgn val="ctr"/>
        <c:lblOffset val="100"/>
        <c:noMultiLvlLbl val="0"/>
      </c:catAx>
      <c:valAx>
        <c:axId val="949561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49546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0.41527</cdr:x>
      <cdr:y>0.94999</cdr:y>
    </cdr:from>
    <cdr:to>
      <cdr:x>0.45764</cdr:x>
      <cdr:y>0.98607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3528392" y="5688632"/>
          <a:ext cx="360040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4CAC5-8879-4D80-ADD4-B09C6CF7039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7EC89-B49E-4FC1-87F7-67165B7B8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54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Расширенное заседание Учёного Совета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7EC89-B49E-4FC1-87F7-67165B7B856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984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412F6-0F0F-4C4C-8518-0BDF3D0F6A9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744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7EC89-B49E-4FC1-87F7-67165B7B856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909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7EC89-B49E-4FC1-87F7-67165B7B856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617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7EC89-B49E-4FC1-87F7-67165B7B856B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777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9C9B-07B8-4C3A-BEF4-9AD5BC4580F3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58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9C9B-07B8-4C3A-BEF4-9AD5BC4580F3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55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9C9B-07B8-4C3A-BEF4-9AD5BC4580F3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4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9C9B-07B8-4C3A-BEF4-9AD5BC4580F3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06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9C9B-07B8-4C3A-BEF4-9AD5BC4580F3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3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9C9B-07B8-4C3A-BEF4-9AD5BC4580F3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13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9C9B-07B8-4C3A-BEF4-9AD5BC4580F3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018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9C9B-07B8-4C3A-BEF4-9AD5BC4580F3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03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9C9B-07B8-4C3A-BEF4-9AD5BC4580F3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124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9C9B-07B8-4C3A-BEF4-9AD5BC4580F3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059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9C9B-07B8-4C3A-BEF4-9AD5BC4580F3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84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A9C9B-07B8-4C3A-BEF4-9AD5BC4580F3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22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72" y="116632"/>
            <a:ext cx="8568952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a typeface="+mn-ea"/>
                <a:cs typeface="+mn-cs"/>
              </a:rPr>
              <a:t>Итоги летней производственной практики 2017 года</a:t>
            </a:r>
            <a:endParaRPr lang="ru-RU" sz="3600" b="1" dirty="0">
              <a:solidFill>
                <a:srgbClr val="C00000"/>
              </a:solidFill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2968" y="6418496"/>
            <a:ext cx="7704856" cy="433789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Ученый Совет лечебного факультета, 11 октября 2017 г.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7911" y="5373216"/>
            <a:ext cx="7146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Зав. отделом производственной практики Е.П.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Шитьковская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27003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http://krasgmu.ru/sys/files/attach/2f/2f0bed9daee34946a7a7575529ef441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29545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3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2103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Во все дневники добавлена информация по самостоятельной работе студентов со ссылками на официальный сайт </a:t>
            </a:r>
            <a:r>
              <a:rPr lang="ru-RU" sz="2000" dirty="0" err="1" smtClean="0"/>
              <a:t>КрасГМУ</a:t>
            </a:r>
            <a:r>
              <a:rPr lang="ru-RU" sz="2000" dirty="0" smtClean="0"/>
              <a:t>, где размещены методические материалы, помогающие в освоении программы практики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6408712" cy="560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78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3578"/>
            <a:ext cx="890587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0000CC"/>
                </a:solidFill>
              </a:rPr>
              <a:t>Проведенная методическая работа: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9096" y="692696"/>
            <a:ext cx="8785225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Проведена работа по совершенствованию чек-листов и пополнению банка </a:t>
            </a:r>
            <a:r>
              <a:rPr lang="ru-RU" altLang="ru-RU" sz="2400" dirty="0" err="1" smtClean="0"/>
              <a:t>видеоуроков</a:t>
            </a:r>
            <a:r>
              <a:rPr lang="ru-RU" altLang="ru-RU" sz="2400" dirty="0" smtClean="0"/>
              <a:t> по алгоритмам выполнения практических навыков</a:t>
            </a:r>
          </a:p>
          <a:p>
            <a:pPr eaLnBrk="1" hangingPunct="1">
              <a:lnSpc>
                <a:spcPct val="90000"/>
              </a:lnSpc>
            </a:pPr>
            <a:endParaRPr lang="ru-RU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1922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>
            <a:normAutofit fontScale="90000"/>
          </a:bodyPr>
          <a:lstStyle/>
          <a:p>
            <a:pPr>
              <a:lnSpc>
                <a:spcPts val="2300"/>
              </a:lnSpc>
            </a:pPr>
            <a:r>
              <a:rPr lang="ru-RU" sz="2700" dirty="0"/>
              <a:t>допуском на экзамен по производственной практике стало заполнение электронной версии дневника и анкеты удовлетворенности студентом прохождения ЛПП на сайте в Электронном модуле «Производственная практика». </a:t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46" y="1268760"/>
            <a:ext cx="8652642" cy="547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6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порядок </a:t>
            </a:r>
            <a:r>
              <a:rPr lang="ru-RU" sz="2800" b="1" dirty="0">
                <a:solidFill>
                  <a:srgbClr val="C00000"/>
                </a:solidFill>
              </a:rPr>
              <a:t>проведения экзамена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715" y="1124744"/>
            <a:ext cx="8906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Формула расчёта рейтинга для производственных и преддипломных практик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15" y="1984736"/>
            <a:ext cx="2776109" cy="399607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8316416" y="188640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434369" y="24583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6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845" y="2204863"/>
            <a:ext cx="6012160" cy="366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3" name="Прямоугольник 2"/>
          <p:cNvSpPr/>
          <p:nvPr/>
        </p:nvSpPr>
        <p:spPr>
          <a:xfrm>
            <a:off x="7668344" y="3680128"/>
            <a:ext cx="136815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 </a:t>
            </a:r>
          </a:p>
          <a:p>
            <a:pPr>
              <a:lnSpc>
                <a:spcPts val="1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6093296"/>
            <a:ext cx="7632848" cy="6258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609329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Оценка </a:t>
            </a:r>
            <a:r>
              <a:rPr lang="ru-RU" dirty="0"/>
              <a:t>базового руководителя </a:t>
            </a:r>
            <a:r>
              <a:rPr lang="ru-RU" dirty="0" smtClean="0"/>
              <a:t>расценивалась </a:t>
            </a:r>
            <a:r>
              <a:rPr lang="ru-RU" dirty="0"/>
              <a:t>как допуск  к сдаче экзамена (зачет/незачет)</a:t>
            </a:r>
          </a:p>
        </p:txBody>
      </p:sp>
    </p:spTree>
    <p:extLst>
      <p:ext uri="{BB962C8B-B14F-4D97-AF65-F5344CB8AC3E}">
        <p14:creationId xmlns:p14="http://schemas.microsoft.com/office/powerpoint/2010/main" val="335965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a typeface="+mn-ea"/>
                <a:cs typeface="+mn-cs"/>
              </a:rPr>
              <a:t>Результаты экзаменов по итогам летней производственной практики</a:t>
            </a:r>
            <a:endParaRPr lang="ru-RU" sz="2800" b="1" dirty="0">
              <a:solidFill>
                <a:srgbClr val="C00000"/>
              </a:solidFill>
              <a:ea typeface="+mn-ea"/>
              <a:cs typeface="+mn-cs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4072993"/>
              </p:ext>
            </p:extLst>
          </p:nvPr>
        </p:nvGraphicFramePr>
        <p:xfrm>
          <a:off x="179512" y="908720"/>
          <a:ext cx="8856984" cy="583791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750869"/>
                <a:gridCol w="3856514"/>
                <a:gridCol w="1078058"/>
                <a:gridCol w="942515"/>
                <a:gridCol w="1114212"/>
                <a:gridCol w="1114816"/>
              </a:tblGrid>
              <a:tr h="11809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Курс</a:t>
                      </a:r>
                      <a:endParaRPr lang="ru-RU" sz="2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Название производственной практики</a:t>
                      </a:r>
                      <a:endParaRPr lang="ru-RU" sz="2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Средний балл</a:t>
                      </a:r>
                      <a:endParaRPr lang="ru-RU" sz="2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Качественный показатель</a:t>
                      </a:r>
                      <a:endParaRPr lang="ru-RU" sz="2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2016 </a:t>
                      </a:r>
                      <a:r>
                        <a:rPr lang="ru-RU" sz="1600" b="1" dirty="0">
                          <a:effectLst/>
                        </a:rPr>
                        <a:t>год</a:t>
                      </a:r>
                      <a:endParaRPr lang="ru-RU" sz="14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2017год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2016год</a:t>
                      </a:r>
                      <a:endParaRPr lang="ru-RU" sz="14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год</a:t>
                      </a:r>
                      <a:endParaRPr lang="ru-RU" sz="16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689" marR="60689" marT="0" marB="0"/>
                </a:tc>
              </a:tr>
              <a:tr h="583492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Специальность «Лечебное дело»</a:t>
                      </a: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1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курс</a:t>
                      </a:r>
                      <a:endParaRPr lang="ru-RU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Помощник младшего медицинского персонала</a:t>
                      </a:r>
                      <a:endParaRPr lang="ru-RU" sz="2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4.</a:t>
                      </a:r>
                      <a:r>
                        <a:rPr lang="ru-RU" sz="24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66</a:t>
                      </a:r>
                      <a:endParaRPr lang="ru-RU" sz="2400" b="1" dirty="0">
                        <a:effectLst/>
                        <a:latin typeface="+mn-lt"/>
                        <a:ea typeface="MS Mincho"/>
                        <a:cs typeface="Times New Roman" pitchFamily="18" charset="0"/>
                      </a:endParaRPr>
                    </a:p>
                  </a:txBody>
                  <a:tcPr marL="60689" marR="60689" marT="0" marB="0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4.</a:t>
                      </a:r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79</a:t>
                      </a:r>
                    </a:p>
                  </a:txBody>
                  <a:tcPr marL="60689" marR="60689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90,59%</a:t>
                      </a: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87,28%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/>
                </a:tc>
              </a:tr>
              <a:tr h="519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курс</a:t>
                      </a:r>
                      <a:endParaRPr lang="ru-RU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Помощник палатной медицинской сестры</a:t>
                      </a:r>
                      <a:endParaRPr lang="ru-RU" sz="2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4.</a:t>
                      </a:r>
                      <a:r>
                        <a:rPr lang="ru-RU" sz="24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74</a:t>
                      </a:r>
                      <a:endParaRPr lang="ru-RU" sz="2400" b="1" dirty="0">
                        <a:effectLst/>
                        <a:latin typeface="+mn-lt"/>
                        <a:ea typeface="MS Mincho"/>
                        <a:cs typeface="Times New Roman" pitchFamily="18" charset="0"/>
                      </a:endParaRPr>
                    </a:p>
                  </a:txBody>
                  <a:tcPr marL="60689" marR="60689" marT="0" marB="0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4,74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91,97%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82,96%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marL="60689" marR="60689" marT="0" marB="0"/>
                </a:tc>
              </a:tr>
              <a:tr h="5324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курс</a:t>
                      </a: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Помощник</a:t>
                      </a:r>
                      <a:r>
                        <a:rPr lang="ru-RU" sz="2000" baseline="0" dirty="0" smtClean="0">
                          <a:effectLst/>
                        </a:rPr>
                        <a:t> процедурной мед. сестры</a:t>
                      </a:r>
                      <a:endParaRPr lang="ru-RU" sz="2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4.</a:t>
                      </a:r>
                      <a:r>
                        <a:rPr lang="ru-RU" sz="24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47</a:t>
                      </a:r>
                      <a:endParaRPr lang="ru-RU" sz="2400" b="1" dirty="0">
                        <a:effectLst/>
                        <a:latin typeface="+mn-lt"/>
                        <a:ea typeface="MS Mincho"/>
                        <a:cs typeface="Times New Roman" pitchFamily="18" charset="0"/>
                      </a:endParaRPr>
                    </a:p>
                  </a:txBody>
                  <a:tcPr marL="60689" marR="60689" marT="0" marB="0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4,52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79,91%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78,82%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marL="60689" marR="60689" marT="0" marB="0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 курс</a:t>
                      </a:r>
                      <a:endParaRPr lang="ru-RU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Помощник врача стационара</a:t>
                      </a:r>
                      <a:endParaRPr lang="ru-RU" sz="2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4.</a:t>
                      </a:r>
                      <a:r>
                        <a:rPr lang="ru-RU" sz="24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44</a:t>
                      </a:r>
                      <a:endParaRPr lang="ru-RU" sz="2400" b="1" dirty="0">
                        <a:effectLst/>
                        <a:latin typeface="+mn-lt"/>
                        <a:ea typeface="MS Mincho"/>
                        <a:cs typeface="Times New Roman" pitchFamily="18" charset="0"/>
                      </a:endParaRPr>
                    </a:p>
                  </a:txBody>
                  <a:tcPr marL="60689" marR="60689" marT="0" marB="0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4,28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67,26%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64,69 %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marL="60689" marR="60689" marT="0" marB="0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19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 курс</a:t>
                      </a:r>
                      <a:endParaRPr lang="ru-RU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Помощник врача скорой неотложной помощи</a:t>
                      </a:r>
                      <a:endParaRPr lang="ru-RU" sz="2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3</a:t>
                      </a:r>
                      <a:r>
                        <a:rPr lang="en-US" sz="24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.</a:t>
                      </a:r>
                      <a:r>
                        <a:rPr lang="ru-RU" sz="24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42</a:t>
                      </a:r>
                      <a:endParaRPr lang="ru-RU" sz="2400" b="1" dirty="0">
                        <a:effectLst/>
                        <a:latin typeface="+mn-lt"/>
                        <a:ea typeface="MS Mincho"/>
                        <a:cs typeface="Times New Roman" pitchFamily="18" charset="0"/>
                      </a:endParaRPr>
                    </a:p>
                  </a:txBody>
                  <a:tcPr marL="60689" marR="60689" marT="0" marB="0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3,67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28,92%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38,88%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marL="60689" marR="60689" marT="0" marB="0"/>
                </a:tc>
              </a:tr>
              <a:tr h="653644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0689" marR="6068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47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1 курс </a:t>
            </a:r>
            <a:br>
              <a:rPr lang="ru-RU" sz="3200" dirty="0" smtClean="0"/>
            </a:br>
            <a:r>
              <a:rPr lang="ru-RU" sz="3200" dirty="0" smtClean="0"/>
              <a:t>«Помощник младшего медицинского персонала»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</a:t>
            </a:r>
            <a:r>
              <a:rPr lang="ru-RU" dirty="0" err="1"/>
              <a:t>Диф.зачет</a:t>
            </a:r>
            <a:r>
              <a:rPr lang="ru-RU" dirty="0"/>
              <a:t> принимали строго по </a:t>
            </a:r>
            <a:r>
              <a:rPr lang="ru-RU" dirty="0" smtClean="0"/>
              <a:t>расписанию на кафедре СД и КУ, </a:t>
            </a:r>
            <a:r>
              <a:rPr lang="ru-RU" dirty="0"/>
              <a:t>отмечена  высокая дисциплина студентов и серьезное отношение к </a:t>
            </a:r>
            <a:r>
              <a:rPr lang="ru-RU" dirty="0" smtClean="0"/>
              <a:t>сдаче дифференцированного зачета </a:t>
            </a:r>
            <a:r>
              <a:rPr lang="ru-RU" dirty="0"/>
              <a:t>по ЛПП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Студенты </a:t>
            </a:r>
            <a:r>
              <a:rPr lang="ru-RU" dirty="0"/>
              <a:t>демонстрировали на фантомах хороший  уровень практических навыков. </a:t>
            </a:r>
            <a:r>
              <a:rPr lang="ru-RU" dirty="0" smtClean="0"/>
              <a:t> </a:t>
            </a:r>
          </a:p>
          <a:p>
            <a:r>
              <a:rPr lang="ru-RU" dirty="0" smtClean="0"/>
              <a:t>Отмечается </a:t>
            </a:r>
            <a:r>
              <a:rPr lang="ru-RU" dirty="0"/>
              <a:t>более серьезное отношение к ведению  отчетной документации по ЛПП  студентов. Единичные </a:t>
            </a:r>
            <a:r>
              <a:rPr lang="ru-RU" dirty="0" smtClean="0"/>
              <a:t>случаи замечаний по оформлению дневников.</a:t>
            </a:r>
          </a:p>
          <a:p>
            <a:r>
              <a:rPr lang="ru-RU" b="1" dirty="0" smtClean="0"/>
              <a:t>Достаточно </a:t>
            </a:r>
            <a:r>
              <a:rPr lang="ru-RU" b="1" dirty="0"/>
              <a:t>большая цифра НЕЯВКИ - 42 студента!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30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2 курс</a:t>
            </a:r>
            <a:br>
              <a:rPr lang="ru-RU" sz="3200" dirty="0" smtClean="0"/>
            </a:br>
            <a:r>
              <a:rPr lang="ru-RU" sz="3200" dirty="0" smtClean="0"/>
              <a:t>«Помощник палатной медицинский сестры»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Для подготовки студентов к сдаче </a:t>
            </a:r>
            <a:r>
              <a:rPr lang="ru-RU" dirty="0" err="1"/>
              <a:t>диф</a:t>
            </a:r>
            <a:r>
              <a:rPr lang="ru-RU" dirty="0"/>
              <a:t>. зачета была проделана большая работа: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 переделаны </a:t>
            </a:r>
            <a:r>
              <a:rPr lang="ru-RU" dirty="0"/>
              <a:t>дневники по ЛПП, 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размещены </a:t>
            </a:r>
            <a:r>
              <a:rPr lang="ru-RU" dirty="0"/>
              <a:t>чек-листы  на сайте вуза,  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созданы </a:t>
            </a:r>
            <a:r>
              <a:rPr lang="ru-RU" dirty="0"/>
              <a:t>новые билеты с включением  обязательного  навыка,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подготовлены </a:t>
            </a:r>
            <a:r>
              <a:rPr lang="ru-RU" dirty="0"/>
              <a:t>фантомные классы,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проведен </a:t>
            </a:r>
            <a:r>
              <a:rPr lang="ru-RU" dirty="0" err="1"/>
              <a:t>предпрактический</a:t>
            </a:r>
            <a:r>
              <a:rPr lang="ru-RU" dirty="0"/>
              <a:t> </a:t>
            </a:r>
            <a:r>
              <a:rPr lang="ru-RU" dirty="0" smtClean="0"/>
              <a:t>инструктаж</a:t>
            </a:r>
          </a:p>
          <a:p>
            <a:r>
              <a:rPr lang="ru-RU" b="1" dirty="0"/>
              <a:t>59</a:t>
            </a:r>
            <a:r>
              <a:rPr lang="ru-RU" dirty="0"/>
              <a:t>  студентов данного курса не явились вовремя  на сдачу </a:t>
            </a:r>
            <a:r>
              <a:rPr lang="ru-RU" dirty="0" smtClean="0"/>
              <a:t>дифференцированного зачета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18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14380" y="188640"/>
            <a:ext cx="8550208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 Дифференцированный зачет </a:t>
            </a:r>
            <a:r>
              <a:rPr lang="ru-RU" sz="2000" b="1" dirty="0"/>
              <a:t>после </a:t>
            </a:r>
            <a:r>
              <a:rPr lang="ru-RU" sz="2000" b="1" dirty="0" smtClean="0"/>
              <a:t>ЛПП 3-5 курсов </a:t>
            </a:r>
            <a:r>
              <a:rPr lang="ru-RU" sz="2000" b="1" dirty="0"/>
              <a:t>проходил на базе кафедры-центра </a:t>
            </a:r>
            <a:r>
              <a:rPr lang="ru-RU" sz="2000" b="1" dirty="0" err="1" smtClean="0"/>
              <a:t>симуляционных</a:t>
            </a:r>
            <a:r>
              <a:rPr lang="ru-RU" sz="2000" b="1" dirty="0" smtClean="0"/>
              <a:t> </a:t>
            </a:r>
            <a:r>
              <a:rPr lang="ru-RU" sz="2000" b="1" dirty="0"/>
              <a:t>технологий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AutoShape 8"/>
          <p:cNvSpPr>
            <a:spLocks noChangeAspect="1" noChangeArrowheads="1" noTextEdit="1"/>
          </p:cNvSpPr>
          <p:nvPr/>
        </p:nvSpPr>
        <p:spPr bwMode="gray">
          <a:xfrm flipH="1">
            <a:off x="4997828" y="5274977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5022653" y="5013176"/>
            <a:ext cx="22136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ru-RU" altLang="ru-RU" sz="1600" b="1" i="1" dirty="0">
              <a:solidFill>
                <a:srgbClr val="000000"/>
              </a:solidFill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60" y="3274019"/>
            <a:ext cx="2160240" cy="3325490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71800" y="1600200"/>
            <a:ext cx="4824536" cy="4999309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С использованием планшетов </a:t>
            </a:r>
            <a:r>
              <a:rPr lang="ru-RU" sz="2000" dirty="0"/>
              <a:t>с </a:t>
            </a:r>
            <a:r>
              <a:rPr lang="ru-RU" sz="2000" dirty="0" smtClean="0"/>
              <a:t>электронными чек-листами </a:t>
            </a:r>
            <a:r>
              <a:rPr lang="ru-RU" sz="2000" dirty="0"/>
              <a:t>, по которым экзаменатор оценивает ответ студента , что намного облегчает подсчет итогового балла и ускоряет время прохождения экзамена.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Дифференцированный зачет для студентов 6 курса был </a:t>
            </a:r>
            <a:r>
              <a:rPr lang="ru-RU" sz="2000" dirty="0"/>
              <a:t>проведен в формате аккредитации специалиста, которая подразумевает маршрутизацию студентов по станциям, где за определенное количество времени студенту необходимо выполнить каждый практический навык</a:t>
            </a:r>
            <a:r>
              <a:rPr lang="ru-RU" sz="2000" dirty="0" smtClean="0"/>
              <a:t>. </a:t>
            </a:r>
          </a:p>
          <a:p>
            <a:endParaRPr lang="ru-RU" sz="2000" dirty="0"/>
          </a:p>
        </p:txBody>
      </p:sp>
      <p:pic>
        <p:nvPicPr>
          <p:cNvPr id="9" name="Picture 4" descr="http://krasgmu.ru/sys/files/attach/bd/bddf7d2def3de36f7e548e7767dd20a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81223"/>
            <a:ext cx="2930128" cy="390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11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01000" cy="936104"/>
          </a:xfrm>
        </p:spPr>
        <p:txBody>
          <a:bodyPr>
            <a:noAutofit/>
          </a:bodyPr>
          <a:lstStyle/>
          <a:p>
            <a:r>
              <a:rPr lang="ru-RU" sz="3200" dirty="0" smtClean="0"/>
              <a:t>3 курс </a:t>
            </a:r>
            <a:br>
              <a:rPr lang="ru-RU" sz="3200" dirty="0" smtClean="0"/>
            </a:br>
            <a:r>
              <a:rPr lang="ru-RU" sz="3200" dirty="0" smtClean="0"/>
              <a:t>«Помощник процедурной медицинской сестры»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06916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экзамене приняло участие </a:t>
            </a:r>
            <a:r>
              <a:rPr lang="ru-RU" dirty="0" smtClean="0"/>
              <a:t>438 студента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явилось на экзамен 75 студентов ( 17,1 %), что  больше  по сравнению с прошлым годом  в два раза. </a:t>
            </a:r>
            <a:endParaRPr lang="ru-RU" dirty="0" smtClean="0"/>
          </a:p>
          <a:p>
            <a:r>
              <a:rPr lang="ru-RU" dirty="0" smtClean="0"/>
              <a:t>Оценку </a:t>
            </a:r>
            <a:r>
              <a:rPr lang="ru-RU" dirty="0"/>
              <a:t>«отлично»  получили 44,3% </a:t>
            </a:r>
            <a:r>
              <a:rPr lang="ru-RU" dirty="0" smtClean="0"/>
              <a:t>,</a:t>
            </a:r>
          </a:p>
          <a:p>
            <a:r>
              <a:rPr lang="ru-RU" dirty="0" smtClean="0"/>
              <a:t>оценку  </a:t>
            </a:r>
            <a:r>
              <a:rPr lang="ru-RU" dirty="0"/>
              <a:t>«хорошо»-  35,0%, </a:t>
            </a:r>
            <a:endParaRPr lang="ru-RU" dirty="0" smtClean="0"/>
          </a:p>
          <a:p>
            <a:r>
              <a:rPr lang="ru-RU" dirty="0" smtClean="0"/>
              <a:t>оценку  </a:t>
            </a:r>
            <a:r>
              <a:rPr lang="ru-RU" dirty="0"/>
              <a:t>«удовлетворительно»- 3,65%, </a:t>
            </a:r>
            <a:endParaRPr lang="ru-RU" dirty="0" smtClean="0"/>
          </a:p>
          <a:p>
            <a:r>
              <a:rPr lang="ru-RU" dirty="0" smtClean="0"/>
              <a:t>оценку    </a:t>
            </a:r>
            <a:r>
              <a:rPr lang="ru-RU" dirty="0"/>
              <a:t>«неудовлетворительно»-0,22 % . </a:t>
            </a:r>
            <a:endParaRPr lang="ru-RU" dirty="0" smtClean="0"/>
          </a:p>
          <a:p>
            <a:r>
              <a:rPr lang="ru-RU" dirty="0" smtClean="0"/>
              <a:t>Качественный </a:t>
            </a:r>
            <a:r>
              <a:rPr lang="ru-RU" dirty="0"/>
              <a:t>показатель  по сравнению с прошлым годом снизился на 1,09%.</a:t>
            </a:r>
            <a:endParaRPr lang="ru-RU" b="1" dirty="0"/>
          </a:p>
          <a:p>
            <a:r>
              <a:rPr lang="ru-RU" dirty="0"/>
              <a:t>Уровень оценки подготовки студентов базовым руководителем фактически соответствует  уровню подготовки студента </a:t>
            </a:r>
            <a:r>
              <a:rPr lang="ru-RU" dirty="0" smtClean="0"/>
              <a:t>выявленному по </a:t>
            </a:r>
            <a:r>
              <a:rPr lang="ru-RU" dirty="0"/>
              <a:t>результатам экзамена. </a:t>
            </a:r>
            <a:endParaRPr lang="ru-RU" b="1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798160"/>
            <a:ext cx="7848872" cy="10081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Следует отметить определенные трудности у студентов при заполнение дневника производственной практики в таких графах как : мое самое значимое достижение , что мне следует улучить завтра. </a:t>
            </a:r>
          </a:p>
        </p:txBody>
      </p:sp>
    </p:spTree>
    <p:extLst>
      <p:ext uri="{BB962C8B-B14F-4D97-AF65-F5344CB8AC3E}">
        <p14:creationId xmlns:p14="http://schemas.microsoft.com/office/powerpoint/2010/main" val="294257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880" y="262081"/>
            <a:ext cx="8892480" cy="3586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Предложения по улучшению проведения промежуточной </a:t>
            </a:r>
            <a:r>
              <a:rPr lang="ru-RU" sz="3200" b="1" dirty="0">
                <a:solidFill>
                  <a:srgbClr val="C00000"/>
                </a:solidFill>
              </a:rPr>
              <a:t>аттестации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597146"/>
            <a:ext cx="5400600" cy="51442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dirty="0" smtClean="0"/>
              <a:t>1</a:t>
            </a:r>
            <a:r>
              <a:rPr lang="ru-RU" sz="3000" dirty="0" smtClean="0"/>
              <a:t>. </a:t>
            </a:r>
            <a:r>
              <a:rPr lang="ru-RU" sz="3000" dirty="0"/>
              <a:t>Продолжить переработку и усовершенствование  чек-листов. </a:t>
            </a:r>
            <a:endParaRPr lang="ru-RU" sz="3000" b="1" dirty="0"/>
          </a:p>
          <a:p>
            <a:pPr marL="0" indent="0">
              <a:buNone/>
            </a:pPr>
            <a:r>
              <a:rPr lang="ru-RU" sz="3000" dirty="0" smtClean="0"/>
              <a:t>2. Усилить </a:t>
            </a:r>
            <a:r>
              <a:rPr lang="ru-RU" sz="3000" dirty="0"/>
              <a:t>контроль со стороны базового руководителя по качеству и достоверности данных о практических навыках, внесенных в дневник ЛПП. </a:t>
            </a:r>
            <a:endParaRPr lang="ru-RU" sz="3000" b="1" dirty="0"/>
          </a:p>
          <a:p>
            <a:pPr marL="0" indent="0">
              <a:buNone/>
            </a:pPr>
            <a:r>
              <a:rPr lang="ru-RU" sz="3000" dirty="0" smtClean="0"/>
              <a:t>3</a:t>
            </a:r>
            <a:r>
              <a:rPr lang="ru-RU" sz="3000" dirty="0"/>
              <a:t>. </a:t>
            </a:r>
            <a:r>
              <a:rPr lang="ru-RU" sz="3000" dirty="0" smtClean="0"/>
              <a:t>Увеличить </a:t>
            </a:r>
            <a:r>
              <a:rPr lang="ru-RU" sz="3000" dirty="0"/>
              <a:t>количество часов на </a:t>
            </a:r>
            <a:r>
              <a:rPr lang="ru-RU" sz="3000" dirty="0" err="1" smtClean="0"/>
              <a:t>предпрактическую</a:t>
            </a:r>
            <a:r>
              <a:rPr lang="ru-RU" sz="3000" dirty="0" smtClean="0"/>
              <a:t> </a:t>
            </a:r>
            <a:r>
              <a:rPr lang="ru-RU" sz="3000" dirty="0"/>
              <a:t>подготовку с 6 до 12 часов.</a:t>
            </a:r>
            <a:endParaRPr lang="ru-RU" sz="3000" b="1" dirty="0"/>
          </a:p>
          <a:p>
            <a:pPr marL="0" indent="0">
              <a:buNone/>
            </a:pPr>
            <a:r>
              <a:rPr lang="ru-RU" sz="3000" dirty="0" smtClean="0"/>
              <a:t>4. Ситуационные задачи требуют клинического мышления, вернуться к отработке алгоритмов оказания доврачебной помощи.</a:t>
            </a:r>
          </a:p>
        </p:txBody>
      </p:sp>
      <p:pic>
        <p:nvPicPr>
          <p:cNvPr id="4" name="Picture 4" descr="http://krasgmu.ru/sys/files/attach/eb/ebd21684daf9ec2b3116999f17e3090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" y="1979054"/>
            <a:ext cx="334837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766149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Производственная практика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после 3 курса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«Помощник процедурной медицинской сестры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1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850" y="260350"/>
            <a:ext cx="8569325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ru-RU" altLang="ru-RU" sz="24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64613" cy="1143000"/>
          </a:xfrm>
        </p:spPr>
        <p:txBody>
          <a:bodyPr/>
          <a:lstStyle/>
          <a:p>
            <a:r>
              <a:rPr lang="ru-RU" altLang="ru-RU" sz="4000" dirty="0">
                <a:solidFill>
                  <a:srgbClr val="FF0000"/>
                </a:solidFill>
              </a:rPr>
              <a:t>Нормативные документы</a:t>
            </a:r>
            <a:endParaRPr lang="ru-RU" altLang="ru-RU" sz="4000" dirty="0" smtClean="0">
              <a:solidFill>
                <a:schemeClr val="accent2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5068888"/>
          </a:xfrm>
        </p:spPr>
        <p:txBody>
          <a:bodyPr>
            <a:normAutofit lnSpcReduction="10000"/>
          </a:bodyPr>
          <a:lstStyle/>
          <a:p>
            <a:r>
              <a:rPr lang="ru-RU" altLang="ru-RU" sz="2000" dirty="0" smtClean="0"/>
              <a:t>Федеральный закон от 29.12.2012 г. № 273-ФЗ «Об образовании в Российской Федерации».</a:t>
            </a:r>
          </a:p>
          <a:p>
            <a:r>
              <a:rPr lang="ru-RU" altLang="ru-RU" sz="2000" dirty="0" smtClean="0"/>
              <a:t>Федеральный закон. Об основах охраны здоровья  граждан Российской Федерации от 21.11.2011 </a:t>
            </a:r>
            <a:r>
              <a:rPr lang="en-US" altLang="ru-RU" sz="2000" dirty="0" smtClean="0"/>
              <a:t>N</a:t>
            </a:r>
            <a:r>
              <a:rPr lang="ru-RU" altLang="ru-RU" sz="2000" dirty="0" smtClean="0"/>
              <a:t> 323-ФЗ (ред. От 25.06.2012).</a:t>
            </a:r>
            <a:endParaRPr lang="ru-RU" altLang="ru-RU" sz="2000" b="1" dirty="0" smtClean="0"/>
          </a:p>
          <a:p>
            <a:r>
              <a:rPr lang="ru-RU" altLang="ru-RU" sz="2000" dirty="0" smtClean="0"/>
              <a:t>Приказ «Об утверждении Порядка участия обучающихся по основным профессиональным образовательным программам и дополнительным профессиональным программам в оказании медицинской помощи гражданам и в фармацевтической деятельности» № 585н от 22.08.2013 г.; </a:t>
            </a:r>
          </a:p>
          <a:p>
            <a:r>
              <a:rPr lang="ru-RU" altLang="ru-RU" sz="2000" dirty="0" smtClean="0"/>
              <a:t>Приказ «Об утверждении Порядка организации и проведения практической подготовки обучающихся по профессиональным образовательным программам медицинского образования, фармацевтического образования» № 620н от 03.09.2013 года;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Приказа  Министерства образования и науки Российской Федерации от 27 ноября 2015 г. № 1383 «Об утверждении положения о практике обучающихся, осваивающих основные профессиональные образовательные программы высшего  образования»</a:t>
            </a:r>
            <a:endParaRPr lang="ru-RU" alt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13684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Средний балл по отдельным практическим навыкам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773072"/>
              </p:ext>
            </p:extLst>
          </p:nvPr>
        </p:nvGraphicFramePr>
        <p:xfrm>
          <a:off x="179512" y="1412776"/>
          <a:ext cx="8758809" cy="5155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9603"/>
                <a:gridCol w="2919603"/>
                <a:gridCol w="2919603"/>
              </a:tblGrid>
              <a:tr h="568072">
                <a:tc rowSpan="2">
                  <a:txBody>
                    <a:bodyPr/>
                    <a:lstStyle/>
                    <a:p>
                      <a:r>
                        <a:rPr lang="ru-RU" sz="2400" dirty="0" smtClean="0"/>
                        <a:t>Помощник врача стационара</a:t>
                      </a:r>
                      <a:endParaRPr lang="ru-RU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Лечебный факультет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594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2017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аускультация легких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4,4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4,5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Наложение и</a:t>
                      </a:r>
                      <a:r>
                        <a:rPr lang="ru-RU" sz="2400" baseline="0" dirty="0" smtClean="0"/>
                        <a:t> с</a:t>
                      </a:r>
                      <a:r>
                        <a:rPr lang="ru-RU" sz="2400" dirty="0" smtClean="0"/>
                        <a:t>нятие швов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4,4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4,6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Измерение АД/ЭКГ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4,8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4,7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Оказание акушерского пособия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4,3</a:t>
                      </a:r>
                    </a:p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4,0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Практический навык по выбору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4,4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26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 курс «Помощник </a:t>
            </a:r>
            <a:r>
              <a:rPr lang="ru-RU" dirty="0"/>
              <a:t>врача </a:t>
            </a:r>
            <a:r>
              <a:rPr lang="ru-RU" dirty="0" smtClean="0"/>
              <a:t>стационара»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651304" cy="554461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Не явилось на экзамен – </a:t>
            </a:r>
            <a:r>
              <a:rPr lang="ru-RU" dirty="0">
                <a:solidFill>
                  <a:srgbClr val="C00000"/>
                </a:solidFill>
              </a:rPr>
              <a:t>98 чел. (23</a:t>
            </a:r>
            <a:r>
              <a:rPr lang="ru-RU" dirty="0" smtClean="0">
                <a:solidFill>
                  <a:srgbClr val="C00000"/>
                </a:solidFill>
              </a:rPr>
              <a:t>%), </a:t>
            </a:r>
            <a:r>
              <a:rPr lang="ru-RU" dirty="0" smtClean="0"/>
              <a:t>из них </a:t>
            </a:r>
            <a:r>
              <a:rPr lang="ru-RU" dirty="0" smtClean="0">
                <a:solidFill>
                  <a:srgbClr val="FF0000"/>
                </a:solidFill>
              </a:rPr>
              <a:t>27</a:t>
            </a:r>
            <a:r>
              <a:rPr lang="ru-RU" dirty="0" smtClean="0"/>
              <a:t> человек не прошли практику: в том числе</a:t>
            </a:r>
          </a:p>
          <a:p>
            <a:pPr marL="0" indent="0">
              <a:buNone/>
            </a:pPr>
            <a:r>
              <a:rPr lang="ru-RU" dirty="0" smtClean="0"/>
              <a:t>    - 13 человек – помощник врача терапевта</a:t>
            </a:r>
          </a:p>
          <a:p>
            <a:pPr marL="0" indent="0">
              <a:buNone/>
            </a:pPr>
            <a:r>
              <a:rPr lang="ru-RU" dirty="0" smtClean="0"/>
              <a:t>    - 15 человек – помощник врача хирурга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- 20 человек – помощник врача акушера</a:t>
            </a:r>
          </a:p>
          <a:p>
            <a:pPr marL="0" indent="0">
              <a:buNone/>
            </a:pPr>
            <a:r>
              <a:rPr lang="ru-RU" dirty="0" smtClean="0"/>
              <a:t>    - 8 человек все 3 цикла</a:t>
            </a:r>
            <a:endParaRPr lang="ru-RU" dirty="0"/>
          </a:p>
          <a:p>
            <a:r>
              <a:rPr lang="ru-RU" dirty="0"/>
              <a:t>Оценка «отлично» - 124 чел. (30%)</a:t>
            </a:r>
          </a:p>
          <a:p>
            <a:r>
              <a:rPr lang="ru-RU" dirty="0"/>
              <a:t>Оценка «хорошо» -   140 чел. (34%)</a:t>
            </a:r>
          </a:p>
          <a:p>
            <a:r>
              <a:rPr lang="ru-RU" dirty="0"/>
              <a:t>Оценка «удовлетворительно» - 12 чел.(2,9%)</a:t>
            </a:r>
          </a:p>
          <a:p>
            <a:r>
              <a:rPr lang="ru-RU" dirty="0"/>
              <a:t>Оценка «неудовлетворительно» - 35 чел. (8,5 %).</a:t>
            </a:r>
          </a:p>
          <a:p>
            <a:r>
              <a:rPr lang="ru-RU" dirty="0"/>
              <a:t>Общий средний балл–4,28</a:t>
            </a:r>
          </a:p>
          <a:p>
            <a:r>
              <a:rPr lang="ru-RU" dirty="0"/>
              <a:t>Качественный показатель 64,69%</a:t>
            </a:r>
          </a:p>
          <a:p>
            <a:r>
              <a:rPr lang="ru-RU" dirty="0"/>
              <a:t>Общая успеваемость –67,77%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63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Замечания по итогам промежуточной аттестации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2624" y="1677055"/>
            <a:ext cx="5338936" cy="5063118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У студентов не хватает практики в наложении швов на рану.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Чек листы оценить рентген картину при пневмониях и назвать признаки инфаркта миокарда на ЭКГ очень сложные.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Большое количество неявившихся на экзамен.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В некоторых районах </a:t>
            </a:r>
            <a:r>
              <a:rPr lang="ru-RU" sz="2400" dirty="0" smtClean="0"/>
              <a:t>Красноярского </a:t>
            </a:r>
            <a:r>
              <a:rPr lang="ru-RU" sz="2400" dirty="0"/>
              <a:t>края, из-за низкой хирургической активности нельзя проходить практику по хирургии даже </a:t>
            </a:r>
            <a:r>
              <a:rPr lang="ru-RU" sz="2400" dirty="0" err="1"/>
              <a:t>целевикам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2200" y="620688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Производственная практика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после 4 курса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«Помощник врача стационара»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093296"/>
            <a:ext cx="81369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7" descr="C:\Users\taptyginaev\Desktop\Фото для презентации Никулиной\IMG_30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3"/>
            <a:ext cx="3096344" cy="420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59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" y="116632"/>
            <a:ext cx="8229600" cy="85010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Предложения по устранению замечания по итогам промежуточной аттестации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700808"/>
            <a:ext cx="5805882" cy="4608512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На </a:t>
            </a:r>
            <a:r>
              <a:rPr lang="ru-RU" sz="2000" dirty="0"/>
              <a:t>кафедре оперативной хирургии обратить внимание на выполнение и закрепления навыка наложения швов у студентов.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/>
              <a:t>Пересмотреть чек листы оценить рентген картину при пневмониях и назвать признаки инфаркта миокарда на ЭКГ.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/>
              <a:t>Усилить работу с задолжниками, контролировать посещение студентами практики, начиная с первого дня практики, подавать список не приступивших к практике, начиная с первого дня практики.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4" y="2132856"/>
            <a:ext cx="288032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673387" y="1811725"/>
            <a:ext cx="5470613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0740" y="980728"/>
            <a:ext cx="8580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Производственная практика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после 4 курса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«Помощник врача стационара»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517232"/>
            <a:ext cx="8640960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4. Создать рекомендованный список </a:t>
            </a:r>
            <a:r>
              <a:rPr lang="ru-RU" sz="2000" dirty="0">
                <a:solidFill>
                  <a:schemeClr val="tx1"/>
                </a:solidFill>
              </a:rPr>
              <a:t>больниц Красноярска и Красноярского </a:t>
            </a:r>
            <a:r>
              <a:rPr lang="ru-RU" sz="2000" dirty="0" smtClean="0">
                <a:solidFill>
                  <a:schemeClr val="tx1"/>
                </a:solidFill>
              </a:rPr>
              <a:t>края, </a:t>
            </a:r>
            <a:r>
              <a:rPr lang="ru-RU" sz="2000" dirty="0">
                <a:solidFill>
                  <a:schemeClr val="tx1"/>
                </a:solidFill>
              </a:rPr>
              <a:t>в которых </a:t>
            </a:r>
            <a:r>
              <a:rPr lang="ru-RU" sz="2000" dirty="0" smtClean="0">
                <a:solidFill>
                  <a:schemeClr val="tx1"/>
                </a:solidFill>
              </a:rPr>
              <a:t>студенты из-за низкой хирургической и акушерской активности не могут </a:t>
            </a:r>
            <a:r>
              <a:rPr lang="ru-RU" sz="2000" dirty="0">
                <a:solidFill>
                  <a:schemeClr val="tx1"/>
                </a:solidFill>
              </a:rPr>
              <a:t>проходить производственную практику помощник врача</a:t>
            </a:r>
          </a:p>
        </p:txBody>
      </p:sp>
    </p:spTree>
    <p:extLst>
      <p:ext uri="{BB962C8B-B14F-4D97-AF65-F5344CB8AC3E}">
        <p14:creationId xmlns:p14="http://schemas.microsoft.com/office/powerpoint/2010/main" val="162025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Autofit/>
          </a:bodyPr>
          <a:lstStyle/>
          <a:p>
            <a:r>
              <a:rPr lang="ru-RU" sz="3200" dirty="0"/>
              <a:t>Средний балл по отдельным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практическим </a:t>
            </a:r>
            <a:r>
              <a:rPr lang="ru-RU" sz="3200" dirty="0"/>
              <a:t>навыкам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984267"/>
              </p:ext>
            </p:extLst>
          </p:nvPr>
        </p:nvGraphicFramePr>
        <p:xfrm>
          <a:off x="29096" y="1052736"/>
          <a:ext cx="8964488" cy="5542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996"/>
                <a:gridCol w="2249996"/>
                <a:gridCol w="2165909"/>
                <a:gridCol w="2298587"/>
              </a:tblGrid>
              <a:tr h="745667">
                <a:tc rowSpan="2" gridSpan="2">
                  <a:txBody>
                    <a:bodyPr/>
                    <a:lstStyle/>
                    <a:p>
                      <a:r>
                        <a:rPr lang="ru-RU" sz="2400" dirty="0" smtClean="0"/>
                        <a:t>Помощник врача амбулаторно-поликлинического учреждения</a:t>
                      </a:r>
                      <a:endParaRPr lang="ru-RU" sz="24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Лечебный факультет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47846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2017</a:t>
                      </a:r>
                      <a:endParaRPr lang="ru-RU" sz="2400" dirty="0"/>
                    </a:p>
                  </a:txBody>
                  <a:tcPr/>
                </a:tc>
              </a:tr>
              <a:tr h="789529">
                <a:tc gridSpan="2">
                  <a:txBody>
                    <a:bodyPr/>
                    <a:lstStyle/>
                    <a:p>
                      <a:r>
                        <a:rPr lang="ru-RU" sz="2400" dirty="0" smtClean="0"/>
                        <a:t>иммобилизация верхней/ нижней конечности  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4,61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4,5</a:t>
                      </a:r>
                      <a:endParaRPr lang="ru-RU" sz="3200" dirty="0"/>
                    </a:p>
                  </a:txBody>
                  <a:tcPr/>
                </a:tc>
              </a:tr>
              <a:tr h="789529">
                <a:tc gridSpan="2">
                  <a:txBody>
                    <a:bodyPr/>
                    <a:lstStyle/>
                    <a:p>
                      <a:r>
                        <a:rPr lang="ru-RU" sz="2400" dirty="0" smtClean="0"/>
                        <a:t>сердечно-легочная реанимация 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4,3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4,07</a:t>
                      </a:r>
                      <a:endParaRPr lang="ru-RU" sz="3200" dirty="0"/>
                    </a:p>
                  </a:txBody>
                  <a:tcPr/>
                </a:tc>
              </a:tr>
              <a:tr h="78952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временная остановка кровотечения 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ОКС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4,7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3,98</a:t>
                      </a:r>
                      <a:endParaRPr lang="ru-RU" sz="3200" dirty="0"/>
                    </a:p>
                  </a:txBody>
                  <a:tcPr/>
                </a:tc>
              </a:tr>
              <a:tr h="727183">
                <a:tc gridSpan="2">
                  <a:txBody>
                    <a:bodyPr/>
                    <a:lstStyle/>
                    <a:p>
                      <a:r>
                        <a:rPr lang="ru-RU" sz="2400" dirty="0" smtClean="0"/>
                        <a:t>расшифровка ЭКГ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3,07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2,9</a:t>
                      </a:r>
                    </a:p>
                  </a:txBody>
                  <a:tcPr/>
                </a:tc>
              </a:tr>
              <a:tr h="789529">
                <a:tc gridSpan="2">
                  <a:txBody>
                    <a:bodyPr/>
                    <a:lstStyle/>
                    <a:p>
                      <a:r>
                        <a:rPr lang="ru-RU" sz="2400" dirty="0" smtClean="0"/>
                        <a:t>Практический навык по выбору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4,5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8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Анализ неудовлетворительных оценок по ЛПП «Помощник врача амбулаторно-поликлинического учреждения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264622"/>
              </p:ext>
            </p:extLst>
          </p:nvPr>
        </p:nvGraphicFramePr>
        <p:xfrm>
          <a:off x="107502" y="1340769"/>
          <a:ext cx="8928993" cy="4878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330"/>
                <a:gridCol w="1728192"/>
                <a:gridCol w="1656184"/>
                <a:gridCol w="2592287"/>
              </a:tblGrid>
              <a:tr h="809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Название станции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effectLst/>
                        </a:rPr>
                        <a:t>Абс</a:t>
                      </a:r>
                      <a:r>
                        <a:rPr lang="ru-RU" sz="2400" dirty="0" smtClean="0">
                          <a:effectLst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2017 (2016)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% от всех «2» </a:t>
                      </a:r>
                      <a:r>
                        <a:rPr lang="ru-RU" sz="2400" dirty="0" smtClean="0">
                          <a:effectLst/>
                        </a:rPr>
                        <a:t>(186)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% от всех студентов (235)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0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Иммобилизация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4 (5)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2,2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1,2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СЛР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8 (14)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4,3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2,4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9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ОКС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39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21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11,5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ЭКГ 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</a:rPr>
                        <a:t>124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</a:rPr>
                        <a:t>(153)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</a:rPr>
                        <a:t>66,6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</a:rPr>
                        <a:t>36,5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1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Навык по выбору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2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1,07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0,6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Дневник 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0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0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0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1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Собеседование 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9 (10)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4,8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2,65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65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aptyginaev\Desktop\Фото для презентации Никулиной\IMG_63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74613"/>
            <a:ext cx="2552700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C:\Users\taptyginaev\Desktop\Фото для презентации Никулиной\IMG_63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04838"/>
            <a:ext cx="3779837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C:\Users\taptyginaev\Desktop\Фото для презентации Никулиной\IMG_64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4076700"/>
            <a:ext cx="3703637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C:\Users\taptyginaev\Desktop\Фото для презентации Никулиной\IMG_647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37025"/>
            <a:ext cx="3614737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 descr="C:\Users\taptyginaev\Desktop\Фото для презентации Никулиной\IMG_302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74613"/>
            <a:ext cx="2773362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taptyginaev\Desktop\Фото для презентации Никулиной\IMG_647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9" y="4288393"/>
            <a:ext cx="3614737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49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freetrack.com.ua/supload/cms/Background/linz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56992"/>
            <a:ext cx="2281436" cy="2281436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5" y="57496"/>
            <a:ext cx="8229600" cy="92211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Предложения по </a:t>
            </a:r>
            <a:r>
              <a:rPr lang="ru-RU" sz="3200" b="1" dirty="0" smtClean="0">
                <a:solidFill>
                  <a:srgbClr val="C00000"/>
                </a:solidFill>
              </a:rPr>
              <a:t>улучшению проведения </a:t>
            </a:r>
            <a:r>
              <a:rPr lang="ru-RU" sz="3200" b="1" dirty="0">
                <a:solidFill>
                  <a:srgbClr val="C00000"/>
                </a:solidFill>
              </a:rPr>
              <a:t>промежуточной </a:t>
            </a:r>
            <a:r>
              <a:rPr lang="ru-RU" sz="3200" b="1" dirty="0" smtClean="0">
                <a:solidFill>
                  <a:srgbClr val="C00000"/>
                </a:solidFill>
              </a:rPr>
              <a:t>аттестации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7975" y="914816"/>
            <a:ext cx="88360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Производственная практика после 5 курса</a:t>
            </a: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«Помощник врача амбулаторно-поликлинического звена</a:t>
            </a:r>
          </a:p>
        </p:txBody>
      </p:sp>
      <p:sp>
        <p:nvSpPr>
          <p:cNvPr id="7" name="AutoShape 2" descr="data:image/jpeg;base64,/9j/4AAQSkZJRgABAQAAAQABAAD/2wCEAAkGBxASEhIUEBISFBQUFRUWFBQVFBQUFhQVFRYWFhQUFBUYHCggGBolHBQUITEhJSkrLi4uFx8zODMsNygtLisBCgoKDg0OGxAQGy8kHCQsNCwsLCwsLCwsLCwsLCwsLCwsLCwsLCwsLCwsLCwsLCwsLCwsLCwsLCwsLCwsLCwsLP/AABEIALcBEwMBEQACEQEDEQH/xAAbAAEAAgMBAQAAAAAAAAAAAAAAAQMCBAUGB//EAEYQAAIBAgQDBAcHAAcFCQAAAAECAAMRBBIhMSJBUQUyYXEGE1KBkbHBI0JicqHC0RQzY4KS4fBDoqOy8QckNERTVHOD0v/EABkBAQADAQEAAAAAAAAAAAAAAAABAgQDBf/EADwRAAIBAgQDBgUBCAEDBQAAAAABAgMREiExQQRRYSJxgbHB8BMykaHR4QUUIzNCUmLx0nKywhUkNJKz/9oADAMBAAIRAxEAPwD7jAEAQBAEAQBAEAQBAK2qiCjmjE4gQQ6iIGJEmxHxUZrVBixZTTM7yC5MAQBAEAQBAEAQBAEAQBAEAQBAEAQBAEAQBAEAQBAEAQBAEArqVQIKOdjXqViYOUptmpXqW56yCpScYV31Em5FyVqXNxLIg2EqEGSL5m0tQyC6k0XLV6yLHVT5lkg6CAIAgCAIAgCAIAgCAIAgCAIAgCAIAgCAIAgCAIAgCAUYitbbeDlOdskaQYk76SDjmyargC5gk55rXMggoaoT/MkEU8RlOvvlkQby1gQCNRLEM2aVaQWTLlaCTcQ3EqaYu6MoJEAQBAEAQBAEAQBAEAQBAEAQBAEAQBAEAQBAEAQBAObXBLeEgzS1MSQNpBBoYlidBIBgtI2MkgqqGwkg1xSJkkG3hXIOUDTnLEM2U8z74BuUWgsjeoHSQzvTeRbIOggCAIAgCAIAgCAIAgCAIAgCAIAgCAIAgCAIAgCAQYBzKp1lTMyio0ggotJIMWvYwSUbyRYjLrYSUGjYpgKRzMkrYvonkeskGxTvBJvYaQztTL5B1EAQBAEAQBAEAQBAEAQBAEAQBAEAQBAEAQBAEAQCG2MEPQ5dWVMzNd4IK7QCursYJKGe2wuYJJViBroflJuFFvQhaqKbs4J8Ln5SvxIrc6Lh6jzsbdGopJsRY+MupJlHCS1RtUSefLYySpvYYwzpT1NmQdhAEAQBAEAQBAEAQBAEAQBAEAQBAEAQBAEAQBAEAxqHQ+UES0OVUMqZjXqGAUVa6ruQD03PwEpKpGOrOsKE56I1qmMH3V97fwJnlxP9qNcOB/uZreuY/et5WE5urN7mqPDUo7GSoOevnrI7zqkloiwKJYgyFMdIBsUQBsSPIy0W0c5wi9Udfs+ob2Jv0M005t5Mx1KUY5o6M6nMQBAEAQBAEAQBAEAQBAEAQBAEAQBAEAQCCYIYJ2gAnaALwCuu3C3lIehD5HFrYpdba/L4++Z514x0Jp8NKWuR4TtDt/EVMa1FHy00UXC6XY6m532meVaTRup8PCOx6KhRAAnB6miOhTjL20YKOZtc+6WsTHM89jsTSF/tKhPgdf0l1rkXSyucMdtlXyirV99jJwsXVj1/Y+NLga3lYvMmaVjpdo41aVMuxt0/yl9jnvY8the3M7cT1bE8iB+glrMlo+gejq90qxZTybUg2nalqYq56K80mQXgAHeAAd4CCmAgDpA2IJ090bjYloDBMBgwGIAvrAHOABAAO8BEwSIAgCAIBymYjFnXQ0VFvEVB/wDqUX8zwNUrfunXF5r9DpPy8/5nRGR7Btx7/lGxD1QO48j9I2J3NTtQEowHRfmZxr/yzpR/mHAZrB/D6D/KefPQ2QzkeL9HMIKlarWBuxbiHMC5APlpK2bR3l2XZ+9D2tOgxHCCd9h4y2Bt5IoppLN+7nF7Y7AxdUcFwNeY6nxnR0Z30IhxFNLU4lL0OrlWFSlVJscjB0Ci+xsGE0wptPNGedZOOUtjn4P/ALOsYDmZBfNmvnS1ugF5aUJSeSFOrCEc2et7I9GMTSOqqBoO+DzHScFw87nefFU7e+Zt+kvo9XqhAiBgL3GYDx+kuqMiq4iF837seWx3osfXUi2HrIg0ZQGsTy412+InVZLQ4Td5LtHufRPANSCqzltWtfcC2lzz85WnqK2x6bn7po2M24G590bELVkpz8/oIYW5Cc/P6CGFuTTOnvPzMPUR0IU8Puh6hfKQx4fd9I/qD+UyqbfD5wiZaHP7fxDU6WZDZs9MX8M65v8AdvOc21HI08LTjOqlLTPydvub7nUef0M6IyvVEnce/wCkbEvUi+vujYjcDc+Q+sbE7kruf9co2C1ZCHfz+ghkLczkFhAEAQBAOLV/8Tf+7+lJpSP8z6+Rrn/8XxT+7R1ao7vn9DOsdzDLYONV1PP5QtGGs0Qy8Q1Ozfti+Qa7S98jCtTvmFz3R82lKmcC0Mp6+8zy+KU+rrnXQt/yzzZPsrL3dm6nHt6+7I8b6Guy1L2KMLhh11/USuKzTXI11ad0029fRH0ns6xp3XMOJri4015aT0aTTWS92PJqxaeb5+bJpnTdtzzHUzu9dDPHTUxXujibu+HTykv5tCq+XXYxc8PebbqP4kp9rQNdnVmdQ/ibccx1HhIi+hMo9X7ZsKO7xNv1HsnwhPJ5Eyjms37XcZuNVGdt+o6HwhPohKOmb197GfqeJeJufMfxCatog4u67TMxRObvvsOY6nwjFlohg7WrC0eJuN+XMePhDlksgoZvNhKfe420PUdB4SJSyWRMYO7zepRTrpdhnbfw6DwnN145HSPDzzd2X4dQRo7bnmOp8JdzT5FIwdtX7YSnwjibbqP4lm+1oVUezqwycB4m7vh08oT7WgcexrsZVU07zbj5jwkReehaUctTm+ki/ZAXPExHvFN2+k5VHkbOEj/ETvy/7kjole5qd/2mdE8mZJRtJZ7mTLqNTz+kXyIazWYy8W52PzEXyFu0SBxHU7D5mL5E27XvqEGranl8oegWrFLdvP6CHsI6sslS5MAQBAEA41cgVR418v8AwUP7ZWL7f18jTUX8DwX/AOn6nTrDu/m+hnSO5int3iovEm+55npJWjEl2kQy8a77NzPVYv2X75hrtLx9AEGZt+6vM9WkN9n30CXbfh6nn8TQ0rDXvHmegnnzyj75m6mu1+r5I8ZgTbEGwOXMRz06XPunCUtLcuS5s3qCwu7zvzfJHvOxF4Dv3jzPU+M9Dh5ZPw8keRXisvHd82ZrR00vu33m9o+M1S1MkFl+r5laU+AXDd0c26eclt4vEhRWDw5vkYVAuQ77e03TzkpvEVklg8ObM6qrb726/eb2h4ysZZ/ouRecVbf6vmX06Yuve3P3n9lvGTGWT/CEoK61+r5PqedqXHaqnM2Q0xQy5n75R699+i/rMyk/jN9LaLvPYlTh/wCmqNnfFivd6fKepFNcyi78/vv4eM03dn+EePhjiWv1f5LjQUMblu6Pvv1PjKupaO30RdUk576c2UZ6YZrFz3dnfx8ZylxCSX4R0hwzcnr9WarsDn1a2b2m9keM41KzdtNOS5s7UaCTeuvN8kaVHKSQC2/U9B4zm6jy005I0RpLPXXm+S6l9JNOFmBu2hZhzOxvLTm08vJcjnSpxazvq93zLMBjNMr5r5faa/z1E6qu8dpFJcIvhYo3+rOkUU0iQT3Pabp5zRGd5+JjlTtT305ssr0hbdtx949R4yIyzLTirfqzn9uUAfUDXWq3M/8Ao1h9RKN399GaqCUcT7t/84m3QAK0Tc6gHc80JloSvHwOFemo1LdX6lzUxmXfY8z4SU8mVce0gU4xv3TzPURfsi3b8CVXjO/dXmerSL9kJdp935Jprq2/LmekPREpZsiiNX/N+1YlsRDV9/oi20qdCYAgEGAYU3v/AK66iQmTKNjkYsAFGP8A7ofqpp/USI/Nfq/Jmip/Lcf8V/3JnUxFuD8w+RnWO/cYZ2uu8iqBmTzPyMK9mJJYkHC5127r/NIV8L98w0sa7n6BVXO23dX5vF3hXvkEljfcvU4+PpAmsBbXUf4RMdbFp09WaaOG7fX0R4fsckUlcjMf6Q4YDUslTK6/AOLeUxKcuz73PX4mlTVSSVlkvqkk/I9xgqQRDe3ecnyDEfSerTjKOXd5I8GpKMlfv82V0qqgLtZsxB/vHSaJ4rmWm4W98zKlUXINu59IcpY/EmMYfDXd6GdQp6vVV7v0iMpYxKEPh7aGOJKW0VN1/wCYSIylf3yLThC2m68zG6hl0Xf9rRGUrP3uhOELrv8ARnAxqUlqVK7ABV7SoAm+yGgmHa/gC5Puma87uX+S9EewoU5Qp0udOX1vOfodbs3t3s+tWVKLAmzMbggHYbnznoVqdalTxTyPEpxpzmlFczbYoXOi7D5meU6tRxv1PSjSpY7ZaGsyHM2UJy5+fhKylUwrxLxhRxvw9TVehUOaxpA5ud/ZWROVSyz29WWpxo3llv6I4PonUrslQsabn1paxJBy1FWoACeXFoJyjOqelxdDh4zyVtsumXoekweIpsMrDK2uh0I4jtO85yv4LyR5tOjBRuravzZodoYc1KRRH9XVy5qVUW0PK+h0voR/lLKTVXtZq4jCLoXjlkdfC4u1EoKFRiEsXJGpy75tAfdNEJSVSyW/qYqtOPwrtrT0Lq/ahFUU2ohVJpgtnBKs5YoMoFrH1ba30uvWVjVljt70ZolwkXQdS+ey5pNX819zb7QVfW4cad5z8FC/ulk3i+pztFUpPrFff9DLBKuSgNNOE/3UYH5SabeB93qRxSj8bLd3+qbNp1XMu2zfSSm8LOTUcSBC+sG3dPzEZ4fEWWPwJUDO23dX5tDvhXvkEljfcvUmmBmfzHyh3siY2xM1qZ+2PmR8VB/ZKz1Xd6s6UksE+/0X5N+QCYAgGLnQwStTAaN/dH6E/wAyCXnHxOT2k3/d3YfcrB9r6U8QGP6KZC0b7/sdZJfEjHmkvqkvUyx2KqM49TlZaTLmGh9YxBJRWvoQtiOpYS0XJ3w7Iq6dOMYfEycn9Fnm1vd/ZGVbtJWamKKGodSQRkC8J0dmGh/DYnwiM24uxWXDqMk6jSWfW+WyW3XTqS1evnX7Gj3X/wBseqf2clOeF5ct+/oQ48N8Rdt6P+ldP8iBiK2dvsaR4U2reL7XpiG6mFZc9+7oFHhsb7b0X9Pf/kczG4qqWcihYEFQC9PPmNMZSQCVCXtrmvrtM1fHdZPT1Zp4enw6ck6i1Wztay5538LdTztCoMPTrqGt9th6YZbZwppUhUZL88qOZnSlCN8zapU6ssbSfzO23RPpdo6/ZPalR6a2pI7KLVWZ/Vr6zMwYKMpvte/4hNynN6LZfWx51Xh+Hg3edk28Ksm8N3ZvNd3gzGhja68LYeja7Zft+WY6f1e87ydW97ff9DFThwtrOe7/AKVz/wCozp1appi1CjfIP/Mfh/8AjkSdXHpvz/QtCHCfCX8Tb+1cv+oitWrmmQKeGQ5e81Q1Lab5Ai3/AMQkL42PTfqWceDVO7k3lokl923b6MpxdetTButKvcixphaRVsw76u5BT8QNx0O8rF1k9L/6Os48HUWUsGa17V1daWWvRqz5oUazU61Fa1RHFUMbhVUJURSSi8ypBJF7ngOusmHxFlLdfe6Ir/u1SGKmksL53vFp5vqnrbLPQpxFKlVwOJ7hLVsSwGmpRqgUfGmJSKm6c2r7/ZmhzpU+MoXtZKCemjjn5nPwvor2XWxFMBAaX9E9ab1HYB65+yIJbRlVHP8AeE6Sr1uIylolf6/6KOnR4SCkrYsbj4QWafRtr6G9TxGJSwZMO5CgF/W5c1jbNbIbE7zzrV8G+vU2yf7PlWbUrK2mFZZ6a7GBx+JJbLTw67al2fa+gAVfn8ZMvj4Vk9+YhHgFOTcr6bRXPq/I5mJ7dq0uLELSRHYoAvE4b1dw5Ps3Ui1uh8JWbrWV76debO1GjwUnNU5Xad87JWtFWt973JweHqIKa0XRv6RTw+Upa/Ao9dlJ0uEt5S06VVKOG+a/J0jW4acqk5pWhOWumdsPW17nQpV6xVadZKJdb8frGptfMeIDIbXttcjzip8W9mntz5Iz0f3K2KEsm3lZPd5fMGFdlVSlEMouj+tax02P2eum4l5Rq4/HqRRfBqlfFtmsK/5HdwmIqUqaislK1UZQyVC2VjTYrcMg0OW2h3Imml8SNRYt2YOIXDVaEnSlnGN7NJX0vo3pr3XJ7RKlcW5K2TE4dgRa+WiaDMPiKnxMqsXafXyO+KmlSgrXcWn3yckvtY6eNdP6RRHDotQ8vboj6zrG+PwfoYm4fAby+aPlIrauqlaalc/rWsNO64dy9ugBPvFpEXJJrf8AVF6ihKUJv5d+9Rat4v7ZmwcQFdQ4JIzWKrcONLbaA9b267SU5KLTKSjCUk4tJb3en56fky9Y+ccNMcB++eq9Fjt4fEj+D8TV6clzXUlWqZ20pd1fvHq/4YeLCu/8BfBxvN6LZdeplTd8zjKl7jXNcbeV7yHisiYqlief2zMMMCXdmFj6wADQ6BB9WP6RK+T97iDisUVz/wCP4NxD+v8Ar+JBLsWQQTAMSIJMG7y+TD5H+ZG5K+VmtTH2f/2E/wDGlqX59SOK/wCPoWNTVQgRQoDaBRYDRuQkwVk7cjnWm5yTk7u+/cZ1WGZPM/IyUsmRJ9qJDsM6/lfkeqQl2X75kNrGu5+hKuM7flXkerxbsr3yCaxvuXqa9RQS/W45H2ROVak5JNe8zpRqKMpX5+iPG4nDZsaUYHLl9bsbZlVqXyqzBOm7qPT1Z7NGrFcJKSeeLD4NRl6He7IdRTCgk5CRsdsxImyGlui8kePNrXm3s+bJcoy2ubgtyPtGaWnf3yM0WrfXnzNWhUyqBc2y9D0lpR7fiUjK1Pw68i6tWGXn3eh6eUrGLx+J0lUXw/DqY16o8dxyPtDwiEHf/XImpUVvFbPmanapXNhXN+DE09bN/tFekeX9pKSi8n1/Q0UaieKPOL2eyxehn6PVUOGw7EnKzvVPC2pqPVqAbfjlKUb0/v8Ac7ftCf8A7pp7NLR/0xt6HUw+Ew+HB9SrLmzsb+sbXLYAZtlGwA0EsqWCnK3mc6/Gz4irB1He2WlvJZt7vU5eKqKW590cm6nwmH4UnHx5o7qtFT305Pn3GvRIJIuQNNgR16SzpPCvHddDpGusUn3bPr0PA+lzF0qOSSQwtf2QwAHwlKsHZd3Nc2ej+zakfjNPd8n/AGrodL0f7SxOEUrh3GUjusMwB9oDkZZY4JW5c1zZwqKlWlJyve/J8l0MezsJialdq1So+ZtzuPEWGlr3lKlOcptvpuuSOlKvSp0lGK3ez/ufQ912JhXKfaHgt7LanwP1mqNGbm76XPMqcVBUlh1sdXtOgtTDFASpCqyNlJyslmQ20uLqNOYuJpdNuVlz9TJS4hU44nn2Wmuaas/synHYXLg66ZszstVi2Ui7uS2g5C5sPACc402otd5qfExlxEJ2sk4rwTS/2WNVDVqLf2V9j956Z/bJgniv0KVmo0XH/NfZP8nQquMyfmPI+w0vFZP3ujLKSvHv9GSzjMvk3I+EJdlhyWJAsM4/KeR6iLdnxF1j8CVYZ2/KvI9Whrsr3yJTWN9y9SabcT+Y+Uh6IRfaZSTpUPRwf0WJ6L3uXofM119EbSaASpLd2ZQBAEAqrHVPzftaQy8dH3eqNeh/VL4lT8XBk0yvFfM+9ehfWPd/N9DLR3OU9u8VDxJoefyhaMSfaRDHjXQ7N81hfK/fMN9pePoSrcTaHury8Wk27PvoE+0+5epFN9X0O45fhENZIReb97HK7VRiHZAcwPTUiy3EycRBtJrWxo4aok2npf0R5nC9pvSYsNQb3B0vqf1mVVHCV77LyNnw4zhaz1fmzbpduUiOIMup5XGpJ5TZ+8Rvn7yMi4Wdslz8yyl2nTK2Dg8Nuh28Z3+JBy1Wpm+DNQXZenLoZNjky2vy8JZOOLVfUo4zwfK9OQrdp09tSbjQDxEoqkE9V7R2lSm1nF7eZf6XlVwTOqsfVtSqg239W61PkspW/lNp8n90a/2bZ8ZCDTzxR/8AtCS9S/sLD5KGEQhuCnSvpzFOTQp2hrt+Cn7Qr4+InKzzk/U6PaVfQcLc+XlJqr+G80Zqcr1Fk9zzuJr8R0O3TxmNR7Oq15mzH29HpyK8NVux0J25ecthyWaLxnZvJ7bd55zGYAlnW1xmI1HKUlC9ldaerNNKta7SevLojZ7O7PAOoJ90t8PTNaFf3jXJ68uiPU9h9nDQlTlBPLcgmdVRvK98svIyS4m0bJO+fmzv0XsgGVu708Jrce0YIy7GjId/szo3c6eEJdvxIb/h6bGWKa6kWOtuXiJWMTpKVvqvM4vYtUn1IIN1w2GvpzJcH9UnKj/4noftC2bS1qS9Pydyq+qaHc8vwtOyWTPNk8172ZLNxLodm5eUhLJkt9pEZuMaHun5iTbsi/b8CQeI6Hur82kW7IT7T7vyTTOrb8vlD0RKebIo7v8Am/asS2ENX3+iLZUuTAEAQCnEm2U9GX9Tb6yGXp5troVYf+qp+VP9smn6ehXiPnl3+pdV+7pz+hlluc5bBzqunXp0haMO90QzHMNDs3T8MZWDviWXvIj1nEdOS9OrSHawV8Ty95lYqG7aHfqOg8ZWWizJje7yKM5u3Cd/DoPGUkllmWi3nkeV9IOzWW9Wmpy3OddNNTxC0y16KviT92NvC13bC1z5czznrgdpnklfXz5GyDlbTny595gslxWPXfr+CFJ/DXZenTl3m0lgNvlLxjHFr5/g5zlJw+V6dPya/afaXqkJHeO3+hELX18+XcKmJr5X9ufefRadEVsMlKojFXphW4gLhkN7G+m89JQjKDi3t1PNjXqUq0akFmndaHQuRlApkAHqvIEdZeMVZ5+ZwnOTabT16Gl2ziDZRkI3O67W85n4jDgti8zvRcsd8L+35PMV6jFu6fiP5mVRWH5vP8GzFLF8r06fkYR2zHTp0/mThVln5/gupO77L+35LaqcT8J3vy5geMs4xvr59ehSNSVn2Xr05LqbHZ9FmawU7+H8zooJ2s/P8HJ1Grtp69Pyeowl1UAIbC/Nep8ZqcUsrmJTk87eXMlHbKOA7dV/mS0sWpVN4dPIMxyHhPd6jp5yUli1DbwabdDKq5t3TuOY6jxkJK+paTdtPI4nYXfqCx4MtPcfcr4jx6ETjRSu8/d2ej+0JScIZau/1jA7jsbrwnfqOh8Z2SVnmec27rL3YMxuOE8+Y8JFlZktu6yFzm2Ox6dRGwu8WhIJzHTkOnUxsL9rQlDq2nTp0h6ILVinu3n9BD2EdzOVLkwBAMHaQ2SavaDWpub90Zv8JDfSUlodqCvUS55fXIzFOyqOgUfC0tE5VHdt9fUyZtr9d/jJRVrQyfce/wCUB6oi9yPI/SNg1mY8z5D6yHoStTEHfz+gkMlasqHPz+glWFuYZdPj8zDJieQ7e9GCb1MPobksnI6nVeh8JmrULu8TZw/E2WGR5ZWdSQwII3B3EzNWl4m1WcFbkbNNiZK+YiS7Jxe1CXqIg1uwFvM2inqWqZRZ9xw9KyIvQAfBTPVisjw5PO5Ti8ZlsOd/hoZxqVsGS1OsKONp7HHxdYsbk33mJycrtmtRSasc2qBeNEdIrMUE4hbwllsTpc6X9Gao5CC+up5DQbzthcnkZsainc7nZuCFIHmSdT/HhNUYYUZJTcmzapjT3n5y71KR0Cjh90PUhfKQRw+76RuH8plUGnw+cIl6HK7JwD06mJZtqlfOm3cKKT5cZqTnTi4uXU2cZXjVhSS1jGz77v0sdVtx5/QzojG9UDuPfGw3Itr7o2I3JtqfIfWNidwu5/1yjYLUIN/P6CGQtzKQWEAQClmlCxBYcx+kXALSbkMNrAIB/SAVsbMIJ1MuZgEAbyAVjmJDJItIYRXaCUef9KuyQyetUWZbZvxL4+U4V4X7SNPDVLPAzyVU5UJmM322HoN2UcRjA7Dgo8Z6Zr8A+Z9078NC8r8jjxlTDC27PqOMxoXRdT+g85pq1lDJann06Llm9DiV69zcm8wYm3dm7DZWRrM95ZBoraneWaCdjpdm4K5sPj0nanDY41Km56DDUAgsv/U9TNiikrIxNtu7LQJJULAQA0gAjSBsDBLBEEAiAIAtAEACCQBBBMEiAIBr2nMsTeTcgggSQLQDG9iPHSCTCuNDBKJRrgGAAZAK60AkG4kAkIJAOZ6RY9KVJg2rOpCr15E+QnOrJRWZ2oU3OWWiPnuKpswCqCSdABuZhsepex670eoHDYcU9A7EtUI5k8r+AsJf4rjHDEyygpzxMsrYicbnW1jXLS6IZlTF50SObZ0cFhC58Bz6TtCDkcpzUTuYWmFFhNUUlkZJNvNl4MsVM5JAgCAIAgCAIAgCAIAgCAIAgCAaXF1nHMtkTmbwlrsZGQvzEsCSDyggprNpfYggwSjOqecBFGDfRh0Mgll8kGFQXEgFS7GQC1TcW5wDS7Qo0mFqq36cm9xnKo4pdo60lK/ZOLh8PTpXyDU7sdSffPPlLkb83qY1a0qXsUF5KIZmpnVIozo9nYYsbfE9J2pwxM4VJ4UeipUwosNptSSVkY223dmSbySGDvAMs20EFgkkEwBAEAQBAEAQBAEAQBAEAQDm5JwLl1OnLJEFwQS5BOWSCuvTuCOotIZKNdicuu4gI18HoT4yCzNySVIMAqGkgk08TjQvd36zNUrpaGinRbzkcqviidSZhlNt3ZsjFLQ1HqyhcrZ5dAxUyyKs3MJTuRpedYq5zk7HqsHhsi25neb6cMKME54mbEuUCbwgw+8Ag7wC1GkkGcECAIAgCAIAgCAIAgCAIAgGnacixYslArrYumnfdQel9fgNYc4x1ZKhKWiK17Vo+3/ut/Eqq0OZb4M+Rs06qsLqQfKdE09CjTWpTXXfxEBGlTOsgsbamCCjFYxE3Nz0H16TnUrRhqdIUpT0OLi8eW8B0mCpxDkbadBRNB8ROF7naxQ9SQSYZ5ZAjNLoqy3DISZaKKyZ6vsXBZQGbfl4eM3Uads2Ya1S+SOowmgzgwSQkBh94BDQDJIILRJIJgCAIAgCAIAgCAIAgCAIBpAzkWPP9p9ssxKUiVUEgtszEaEDoP1mStXaeGJtoUFa8jn0zMlzXYvVpZMixbSqlTdSQeonSE3F3RznBSVmdrDYv1igncGxm+E8SuYJ08DsUsbe6WbtmQlc0cV2mdk0HXnMVXiXpE10+HWsjk1cQZilK5sUTVqV5S5axSahkoixHrJZCwDSyILKYvLoqz0nYHZ4bibuj9T0muhTu7sx16mHJHol3m0xlhggwaCQsAPvAMHOsgGamSC1DBBlJIEAQBAEAQBAEAQBAEA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data:image/jpeg;base64,/9j/4AAQSkZJRgABAQAAAQABAAD/2wCEAAkGBxASEhIUEBISFBQUFRUWFBQVFBQUFhQVFRYWFhQUFBUYHCggGBolHBQUITEhJSkrLi4uFx8zODMsNygtLisBCgoKDg0OGxAQGy8kHCQsNCwsLCwsLCwsLCwsLCwsLCwsLCwsLCwsLCwsLCwsLCwsLCwsLCwsLCwsLCwsLCwsLP/AABEIALcBEwMBEQACEQEDEQH/xAAbAAEAAgMBAQAAAAAAAAAAAAAAAQMCBAUGB//EAEYQAAIBAgQDBAcHAAcFCQAAAAECAAMRBBIhMSJBUQUyYXEGE1KBkbHBI0JicqHC0RQzY4KS4fBDoqOy8QckNERTVHOD0v/EABkBAQADAQEAAAAAAAAAAAAAAAABAgQDBf/EADwRAAIBAgQDBgUBCAEDBQAAAAABAgMREiExQQRRYSJxgbHB8BMykaHR4QUUIzNCUmLx0nKywhUkNJKz/9oADAMBAAIRAxEAPwD7jAEAQBAEAQBAEAQBAK2qiCjmjE4gQQ6iIGJEmxHxUZrVBixZTTM7yC5MAQBAEAQBAEAQBAEAQBAEAQBAEAQBAEAQBAEAQBAEAQBAEArqVQIKOdjXqViYOUptmpXqW56yCpScYV31Em5FyVqXNxLIg2EqEGSL5m0tQyC6k0XLV6yLHVT5lkg6CAIAgCAIAgCAIAgCAIAgCAIAgCAIAgCAIAgCAIAgCAUYitbbeDlOdskaQYk76SDjmyargC5gk55rXMggoaoT/MkEU8RlOvvlkQby1gQCNRLEM2aVaQWTLlaCTcQ3EqaYu6MoJEAQBAEAQBAEAQBAEAQBAEAQBAEAQBAEAQBAEAQBAObXBLeEgzS1MSQNpBBoYlidBIBgtI2MkgqqGwkg1xSJkkG3hXIOUDTnLEM2U8z74BuUWgsjeoHSQzvTeRbIOggCAIAgCAIAgCAIAgCAIAgCAIAgCAIAgCAIAgCAQYBzKp1lTMyio0ggotJIMWvYwSUbyRYjLrYSUGjYpgKRzMkrYvonkeskGxTvBJvYaQztTL5B1EAQBAEAQBAEAQBAEAQBAEAQBAEAQBAEAQBAEAQCG2MEPQ5dWVMzNd4IK7QCursYJKGe2wuYJJViBroflJuFFvQhaqKbs4J8Ln5SvxIrc6Lh6jzsbdGopJsRY+MupJlHCS1RtUSefLYySpvYYwzpT1NmQdhAEAQBAEAQBAEAQBAEAQBAEAQBAEAQBAEAQBAEAxqHQ+UES0OVUMqZjXqGAUVa6ruQD03PwEpKpGOrOsKE56I1qmMH3V97fwJnlxP9qNcOB/uZreuY/et5WE5urN7mqPDUo7GSoOevnrI7zqkloiwKJYgyFMdIBsUQBsSPIy0W0c5wi9Udfs+ob2Jv0M005t5Mx1KUY5o6M6nMQBAEAQBAEAQBAEAQBAEAQBAEAQBAEAQCCYIYJ2gAnaALwCuu3C3lIehD5HFrYpdba/L4++Z514x0Jp8NKWuR4TtDt/EVMa1FHy00UXC6XY6m532meVaTRup8PCOx6KhRAAnB6miOhTjL20YKOZtc+6WsTHM89jsTSF/tKhPgdf0l1rkXSyucMdtlXyirV99jJwsXVj1/Y+NLga3lYvMmaVjpdo41aVMuxt0/yl9jnvY8the3M7cT1bE8iB+glrMlo+gejq90qxZTybUg2nalqYq56K80mQXgAHeAAd4CCmAgDpA2IJ090bjYloDBMBgwGIAvrAHOABAAO8BEwSIAgCAIBymYjFnXQ0VFvEVB/wDqUX8zwNUrfunXF5r9DpPy8/5nRGR7Btx7/lGxD1QO48j9I2J3NTtQEowHRfmZxr/yzpR/mHAZrB/D6D/KefPQ2QzkeL9HMIKlarWBuxbiHMC5APlpK2bR3l2XZ+9D2tOgxHCCd9h4y2Bt5IoppLN+7nF7Y7AxdUcFwNeY6nxnR0Z30IhxFNLU4lL0OrlWFSlVJscjB0Ci+xsGE0wptPNGedZOOUtjn4P/ALOsYDmZBfNmvnS1ugF5aUJSeSFOrCEc2et7I9GMTSOqqBoO+DzHScFw87nefFU7e+Zt+kvo9XqhAiBgL3GYDx+kuqMiq4iF837seWx3osfXUi2HrIg0ZQGsTy412+InVZLQ4Td5LtHufRPANSCqzltWtfcC2lzz85WnqK2x6bn7po2M24G590bELVkpz8/oIYW5Cc/P6CGFuTTOnvPzMPUR0IU8Puh6hfKQx4fd9I/qD+UyqbfD5wiZaHP7fxDU6WZDZs9MX8M65v8AdvOc21HI08LTjOqlLTPydvub7nUef0M6IyvVEnce/wCkbEvUi+vujYjcDc+Q+sbE7kruf9co2C1ZCHfz+ghkLczkFhAEAQBAOLV/8Tf+7+lJpSP8z6+Rrn/8XxT+7R1ao7vn9DOsdzDLYONV1PP5QtGGs0Qy8Q1Ozfti+Qa7S98jCtTvmFz3R82lKmcC0Mp6+8zy+KU+rrnXQt/yzzZPsrL3dm6nHt6+7I8b6Guy1L2KMLhh11/USuKzTXI11ad0029fRH0ns6xp3XMOJri4015aT0aTTWS92PJqxaeb5+bJpnTdtzzHUzu9dDPHTUxXujibu+HTykv5tCq+XXYxc8PebbqP4kp9rQNdnVmdQ/ibccx1HhIi+hMo9X7ZsKO7xNv1HsnwhPJ5Eyjms37XcZuNVGdt+o6HwhPohKOmb197GfqeJeJufMfxCatog4u67TMxRObvvsOY6nwjFlohg7WrC0eJuN+XMePhDlksgoZvNhKfe420PUdB4SJSyWRMYO7zepRTrpdhnbfw6DwnN145HSPDzzd2X4dQRo7bnmOp8JdzT5FIwdtX7YSnwjibbqP4lm+1oVUezqwycB4m7vh08oT7WgcexrsZVU07zbj5jwkReehaUctTm+ki/ZAXPExHvFN2+k5VHkbOEj/ETvy/7kjole5qd/2mdE8mZJRtJZ7mTLqNTz+kXyIazWYy8W52PzEXyFu0SBxHU7D5mL5E27XvqEGranl8oegWrFLdvP6CHsI6sslS5MAQBAEA41cgVR418v8AwUP7ZWL7f18jTUX8DwX/AOn6nTrDu/m+hnSO5int3iovEm+55npJWjEl2kQy8a77NzPVYv2X75hrtLx9AEGZt+6vM9WkN9n30CXbfh6nn8TQ0rDXvHmegnnzyj75m6mu1+r5I8ZgTbEGwOXMRz06XPunCUtLcuS5s3qCwu7zvzfJHvOxF4Dv3jzPU+M9Dh5ZPw8keRXisvHd82ZrR00vu33m9o+M1S1MkFl+r5laU+AXDd0c26eclt4vEhRWDw5vkYVAuQ77e03TzkpvEVklg8ObM6qrb726/eb2h4ysZZ/ouRecVbf6vmX06Yuve3P3n9lvGTGWT/CEoK61+r5PqedqXHaqnM2Q0xQy5n75R699+i/rMyk/jN9LaLvPYlTh/wCmqNnfFivd6fKepFNcyi78/vv4eM03dn+EePhjiWv1f5LjQUMblu6Pvv1PjKupaO30RdUk576c2UZ6YZrFz3dnfx8ZylxCSX4R0hwzcnr9WarsDn1a2b2m9keM41KzdtNOS5s7UaCTeuvN8kaVHKSQC2/U9B4zm6jy005I0RpLPXXm+S6l9JNOFmBu2hZhzOxvLTm08vJcjnSpxazvq93zLMBjNMr5r5faa/z1E6qu8dpFJcIvhYo3+rOkUU0iQT3Pabp5zRGd5+JjlTtT305ssr0hbdtx949R4yIyzLTirfqzn9uUAfUDXWq3M/8Ao1h9RKN399GaqCUcT7t/84m3QAK0Tc6gHc80JloSvHwOFemo1LdX6lzUxmXfY8z4SU8mVce0gU4xv3TzPURfsi3b8CVXjO/dXmerSL9kJdp935Jprq2/LmekPREpZsiiNX/N+1YlsRDV9/oi20qdCYAgEGAYU3v/AK66iQmTKNjkYsAFGP8A7ofqpp/USI/Nfq/Jmip/Lcf8V/3JnUxFuD8w+RnWO/cYZ2uu8iqBmTzPyMK9mJJYkHC5127r/NIV8L98w0sa7n6BVXO23dX5vF3hXvkEljfcvU4+PpAmsBbXUf4RMdbFp09WaaOG7fX0R4fsckUlcjMf6Q4YDUslTK6/AOLeUxKcuz73PX4mlTVSSVlkvqkk/I9xgqQRDe3ecnyDEfSerTjKOXd5I8GpKMlfv82V0qqgLtZsxB/vHSaJ4rmWm4W98zKlUXINu59IcpY/EmMYfDXd6GdQp6vVV7v0iMpYxKEPh7aGOJKW0VN1/wCYSIylf3yLThC2m68zG6hl0Xf9rRGUrP3uhOELrv8ARnAxqUlqVK7ABV7SoAm+yGgmHa/gC5Puma87uX+S9EewoU5Qp0udOX1vOfodbs3t3s+tWVKLAmzMbggHYbnznoVqdalTxTyPEpxpzmlFczbYoXOi7D5meU6tRxv1PSjSpY7ZaGsyHM2UJy5+fhKylUwrxLxhRxvw9TVehUOaxpA5ud/ZWROVSyz29WWpxo3llv6I4PonUrslQsabn1paxJBy1FWoACeXFoJyjOqelxdDh4zyVtsumXoekweIpsMrDK2uh0I4jtO85yv4LyR5tOjBRuravzZodoYc1KRRH9XVy5qVUW0PK+h0voR/lLKTVXtZq4jCLoXjlkdfC4u1EoKFRiEsXJGpy75tAfdNEJSVSyW/qYqtOPwrtrT0Lq/ahFUU2ohVJpgtnBKs5YoMoFrH1ba30uvWVjVljt70ZolwkXQdS+ey5pNX819zb7QVfW4cad5z8FC/ulk3i+pztFUpPrFff9DLBKuSgNNOE/3UYH5SabeB93qRxSj8bLd3+qbNp1XMu2zfSSm8LOTUcSBC+sG3dPzEZ4fEWWPwJUDO23dX5tDvhXvkEljfcvUmmBmfzHyh3siY2xM1qZ+2PmR8VB/ZKz1Xd6s6UksE+/0X5N+QCYAgGLnQwStTAaN/dH6E/wAyCXnHxOT2k3/d3YfcrB9r6U8QGP6KZC0b7/sdZJfEjHmkvqkvUyx2KqM49TlZaTLmGh9YxBJRWvoQtiOpYS0XJ3w7Iq6dOMYfEycn9Fnm1vd/ZGVbtJWamKKGodSQRkC8J0dmGh/DYnwiM24uxWXDqMk6jSWfW+WyW3XTqS1evnX7Gj3X/wBseqf2clOeF5ct+/oQ48N8Rdt6P+ldP8iBiK2dvsaR4U2reL7XpiG6mFZc9+7oFHhsb7b0X9Pf/kczG4qqWcihYEFQC9PPmNMZSQCVCXtrmvrtM1fHdZPT1Zp4enw6ck6i1Wztay5538LdTztCoMPTrqGt9th6YZbZwppUhUZL88qOZnSlCN8zapU6ssbSfzO23RPpdo6/ZPalR6a2pI7KLVWZ/Vr6zMwYKMpvte/4hNynN6LZfWx51Xh+Hg3edk28Ksm8N3ZvNd3gzGhja68LYeja7Zft+WY6f1e87ydW97ff9DFThwtrOe7/AKVz/wCozp1appi1CjfIP/Mfh/8AjkSdXHpvz/QtCHCfCX8Tb+1cv+oitWrmmQKeGQ5e81Q1Lab5Ai3/AMQkL42PTfqWceDVO7k3lokl923b6MpxdetTButKvcixphaRVsw76u5BT8QNx0O8rF1k9L/6Os48HUWUsGa17V1daWWvRqz5oUazU61Fa1RHFUMbhVUJURSSi8ypBJF7ngOusmHxFlLdfe6Ir/u1SGKmksL53vFp5vqnrbLPQpxFKlVwOJ7hLVsSwGmpRqgUfGmJSKm6c2r7/ZmhzpU+MoXtZKCemjjn5nPwvor2XWxFMBAaX9E9ab1HYB65+yIJbRlVHP8AeE6Sr1uIylolf6/6KOnR4SCkrYsbj4QWafRtr6G9TxGJSwZMO5CgF/W5c1jbNbIbE7zzrV8G+vU2yf7PlWbUrK2mFZZ6a7GBx+JJbLTw67al2fa+gAVfn8ZMvj4Vk9+YhHgFOTcr6bRXPq/I5mJ7dq0uLELSRHYoAvE4b1dw5Ps3Ui1uh8JWbrWV76debO1GjwUnNU5Xad87JWtFWt973JweHqIKa0XRv6RTw+Upa/Ao9dlJ0uEt5S06VVKOG+a/J0jW4acqk5pWhOWumdsPW17nQpV6xVadZKJdb8frGptfMeIDIbXttcjzip8W9mntz5Iz0f3K2KEsm3lZPd5fMGFdlVSlEMouj+tax02P2eum4l5Rq4/HqRRfBqlfFtmsK/5HdwmIqUqaislK1UZQyVC2VjTYrcMg0OW2h3Imml8SNRYt2YOIXDVaEnSlnGN7NJX0vo3pr3XJ7RKlcW5K2TE4dgRa+WiaDMPiKnxMqsXafXyO+KmlSgrXcWn3yckvtY6eNdP6RRHDotQ8vboj6zrG+PwfoYm4fAby+aPlIrauqlaalc/rWsNO64dy9ugBPvFpEXJJrf8AVF6ihKUJv5d+9Rat4v7ZmwcQFdQ4JIzWKrcONLbaA9b267SU5KLTKSjCUk4tJb3en56fky9Y+ccNMcB++eq9Fjt4fEj+D8TV6clzXUlWqZ20pd1fvHq/4YeLCu/8BfBxvN6LZdeplTd8zjKl7jXNcbeV7yHisiYqlief2zMMMCXdmFj6wADQ6BB9WP6RK+T97iDisUVz/wCP4NxD+v8Ar+JBLsWQQTAMSIJMG7y+TD5H+ZG5K+VmtTH2f/2E/wDGlqX59SOK/wCPoWNTVQgRQoDaBRYDRuQkwVk7cjnWm5yTk7u+/cZ1WGZPM/IyUsmRJ9qJDsM6/lfkeqQl2X75kNrGu5+hKuM7flXkerxbsr3yCaxvuXqa9RQS/W45H2ROVak5JNe8zpRqKMpX5+iPG4nDZsaUYHLl9bsbZlVqXyqzBOm7qPT1Z7NGrFcJKSeeLD4NRl6He7IdRTCgk5CRsdsxImyGlui8kePNrXm3s+bJcoy2ubgtyPtGaWnf3yM0WrfXnzNWhUyqBc2y9D0lpR7fiUjK1Pw68i6tWGXn3eh6eUrGLx+J0lUXw/DqY16o8dxyPtDwiEHf/XImpUVvFbPmanapXNhXN+DE09bN/tFekeX9pKSi8n1/Q0UaieKPOL2eyxehn6PVUOGw7EnKzvVPC2pqPVqAbfjlKUb0/v8Ac7ftCf8A7pp7NLR/0xt6HUw+Ew+HB9SrLmzsb+sbXLYAZtlGwA0EsqWCnK3mc6/Gz4irB1He2WlvJZt7vU5eKqKW590cm6nwmH4UnHx5o7qtFT305Pn3GvRIJIuQNNgR16SzpPCvHddDpGusUn3bPr0PA+lzF0qOSSQwtf2QwAHwlKsHZd3Nc2ej+zakfjNPd8n/AGrodL0f7SxOEUrh3GUjusMwB9oDkZZY4JW5c1zZwqKlWlJyve/J8l0MezsJialdq1So+ZtzuPEWGlr3lKlOcptvpuuSOlKvSp0lGK3ez/ufQ912JhXKfaHgt7LanwP1mqNGbm76XPMqcVBUlh1sdXtOgtTDFASpCqyNlJyslmQ20uLqNOYuJpdNuVlz9TJS4hU44nn2Wmuaas/synHYXLg66ZszstVi2Ui7uS2g5C5sPACc402otd5qfExlxEJ2sk4rwTS/2WNVDVqLf2V9j956Z/bJgniv0KVmo0XH/NfZP8nQquMyfmPI+w0vFZP3ujLKSvHv9GSzjMvk3I+EJdlhyWJAsM4/KeR6iLdnxF1j8CVYZ2/KvI9Whrsr3yJTWN9y9SabcT+Y+Uh6IRfaZSTpUPRwf0WJ6L3uXofM119EbSaASpLd2ZQBAEAqrHVPzftaQy8dH3eqNeh/VL4lT8XBk0yvFfM+9ehfWPd/N9DLR3OU9u8VDxJoefyhaMSfaRDHjXQ7N81hfK/fMN9pePoSrcTaHury8Wk27PvoE+0+5epFN9X0O45fhENZIReb97HK7VRiHZAcwPTUiy3EycRBtJrWxo4aok2npf0R5nC9pvSYsNQb3B0vqf1mVVHCV77LyNnw4zhaz1fmzbpduUiOIMup5XGpJ5TZ+8Rvn7yMi4Wdslz8yyl2nTK2Dg8Nuh28Z3+JBy1Wpm+DNQXZenLoZNjky2vy8JZOOLVfUo4zwfK9OQrdp09tSbjQDxEoqkE9V7R2lSm1nF7eZf6XlVwTOqsfVtSqg239W61PkspW/lNp8n90a/2bZ8ZCDTzxR/8AtCS9S/sLD5KGEQhuCnSvpzFOTQp2hrt+Cn7Qr4+InKzzk/U6PaVfQcLc+XlJqr+G80Zqcr1Fk9zzuJr8R0O3TxmNR7Oq15mzH29HpyK8NVux0J25ecthyWaLxnZvJ7bd55zGYAlnW1xmI1HKUlC9ldaerNNKta7SevLojZ7O7PAOoJ90t8PTNaFf3jXJ68uiPU9h9nDQlTlBPLcgmdVRvK98svIyS4m0bJO+fmzv0XsgGVu708Jrce0YIy7GjId/szo3c6eEJdvxIb/h6bGWKa6kWOtuXiJWMTpKVvqvM4vYtUn1IIN1w2GvpzJcH9UnKj/4noftC2bS1qS9Pydyq+qaHc8vwtOyWTPNk8172ZLNxLodm5eUhLJkt9pEZuMaHun5iTbsi/b8CQeI6Hur82kW7IT7T7vyTTOrb8vlD0RKebIo7v8Am/asS2ENX3+iLZUuTAEAQCnEm2U9GX9Tb6yGXp5troVYf+qp+VP9smn6ehXiPnl3+pdV+7pz+hlluc5bBzqunXp0haMO90QzHMNDs3T8MZWDviWXvIj1nEdOS9OrSHawV8Ty95lYqG7aHfqOg8ZWWizJje7yKM5u3Cd/DoPGUkllmWi3nkeV9IOzWW9Wmpy3OddNNTxC0y16KviT92NvC13bC1z5czznrgdpnklfXz5GyDlbTny595gslxWPXfr+CFJ/DXZenTl3m0lgNvlLxjHFr5/g5zlJw+V6dPya/afaXqkJHeO3+hELX18+XcKmJr5X9ufefRadEVsMlKojFXphW4gLhkN7G+m89JQjKDi3t1PNjXqUq0akFmndaHQuRlApkAHqvIEdZeMVZ5+ZwnOTabT16Gl2ziDZRkI3O67W85n4jDgti8zvRcsd8L+35PMV6jFu6fiP5mVRWH5vP8GzFLF8r06fkYR2zHTp0/mThVln5/gupO77L+35LaqcT8J3vy5geMs4xvr59ehSNSVn2Xr05LqbHZ9FmawU7+H8zooJ2s/P8HJ1Grtp69Pyeowl1UAIbC/Nep8ZqcUsrmJTk87eXMlHbKOA7dV/mS0sWpVN4dPIMxyHhPd6jp5yUli1DbwabdDKq5t3TuOY6jxkJK+paTdtPI4nYXfqCx4MtPcfcr4jx6ETjRSu8/d2ej+0JScIZau/1jA7jsbrwnfqOh8Z2SVnmec27rL3YMxuOE8+Y8JFlZktu6yFzm2Ox6dRGwu8WhIJzHTkOnUxsL9rQlDq2nTp0h6ILVinu3n9BD2EdzOVLkwBAMHaQ2SavaDWpub90Zv8JDfSUlodqCvUS55fXIzFOyqOgUfC0tE5VHdt9fUyZtr9d/jJRVrQyfce/wCUB6oi9yPI/SNg1mY8z5D6yHoStTEHfz+gkMlasqHPz+glWFuYZdPj8zDJieQ7e9GCb1MPobksnI6nVeh8JmrULu8TZw/E2WGR5ZWdSQwII3B3EzNWl4m1WcFbkbNNiZK+YiS7Jxe1CXqIg1uwFvM2inqWqZRZ9xw9KyIvQAfBTPVisjw5PO5Ti8ZlsOd/hoZxqVsGS1OsKONp7HHxdYsbk33mJycrtmtRSasc2qBeNEdIrMUE4hbwllsTpc6X9Gao5CC+up5DQbzthcnkZsainc7nZuCFIHmSdT/HhNUYYUZJTcmzapjT3n5y71KR0Cjh90PUhfKQRw+76RuH8plUGnw+cIl6HK7JwD06mJZtqlfOm3cKKT5cZqTnTi4uXU2cZXjVhSS1jGz77v0sdVtx5/QzojG9UDuPfGw3Itr7o2I3JtqfIfWNidwu5/1yjYLUIN/P6CGQtzKQWEAQClmlCxBYcx+kXALSbkMNrAIB/SAVsbMIJ1MuZgEAbyAVjmJDJItIYRXaCUef9KuyQyetUWZbZvxL4+U4V4X7SNPDVLPAzyVU5UJmM322HoN2UcRjA7Dgo8Z6Zr8A+Z9078NC8r8jjxlTDC27PqOMxoXRdT+g85pq1lDJann06Llm9DiV69zcm8wYm3dm7DZWRrM95ZBoraneWaCdjpdm4K5sPj0nanDY41Km56DDUAgsv/U9TNiikrIxNtu7LQJJULAQA0gAjSBsDBLBEEAiAIAtAEACCQBBBMEiAIBr2nMsTeTcgggSQLQDG9iPHSCTCuNDBKJRrgGAAZAK60AkG4kAkIJAOZ6RY9KVJg2rOpCr15E+QnOrJRWZ2oU3OWWiPnuKpswCqCSdABuZhsepex670eoHDYcU9A7EtUI5k8r+AsJf4rjHDEyygpzxMsrYicbnW1jXLS6IZlTF50SObZ0cFhC58Bz6TtCDkcpzUTuYWmFFhNUUlkZJNvNl4MsVM5JAgCAIAgCAIAgCAIAgCAIAgCAaXF1nHMtkTmbwlrsZGQvzEsCSDyggprNpfYggwSjOqecBFGDfRh0Mgll8kGFQXEgFS7GQC1TcW5wDS7Qo0mFqq36cm9xnKo4pdo60lK/ZOLh8PTpXyDU7sdSffPPlLkb83qY1a0qXsUF5KIZmpnVIozo9nYYsbfE9J2pwxM4VJ4UeipUwosNptSSVkY223dmSbySGDvAMs20EFgkkEwBAEAQBAEAQBAEAQBAEAQDm5JwLl1OnLJEFwQS5BOWSCuvTuCOotIZKNdicuu4gI18HoT4yCzNySVIMAqGkgk08TjQvd36zNUrpaGinRbzkcqviidSZhlNt3ZsjFLQ1HqyhcrZ5dAxUyyKs3MJTuRpedYq5zk7HqsHhsi25neb6cMKME54mbEuUCbwgw+8Ag7wC1GkkGcECAIAgCAIAgCAIAgCAIAgGnacixYslArrYumnfdQel9fgNYc4x1ZKhKWiK17Vo+3/ut/Eqq0OZb4M+Rs06qsLqQfKdE09CjTWpTXXfxEBGlTOsgsbamCCjFYxE3Nz0H16TnUrRhqdIUpT0OLi8eW8B0mCpxDkbadBRNB8ROF7naxQ9SQSYZ5ZAjNLoqy3DISZaKKyZ6vsXBZQGbfl4eM3Uads2Ya1S+SOowmgzgwSQkBh94BDQDJIILRJIJgCAIAgCAIAgCAIAgCAIBpAzkWPP9p9ssxKUiVUEgtszEaEDoP1mStXaeGJtoUFa8jn0zMlzXYvVpZMixbSqlTdSQeonSE3F3RznBSVmdrDYv1igncGxm+E8SuYJ08DsUsbe6WbtmQlc0cV2mdk0HXnMVXiXpE10+HWsjk1cQZilK5sUTVqV5S5axSahkoixHrJZCwDSyILKYvLoqz0nYHZ4bibuj9T0muhTu7sx16mHJHol3m0xlhggwaCQsAPvAMHOsgGamSC1DBBlJIEAQBAEAQBAEAQBAEAQ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155575" y="1667352"/>
            <a:ext cx="8671831" cy="5290040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dirty="0" smtClean="0"/>
              <a:t>Кафедра </a:t>
            </a:r>
            <a:r>
              <a:rPr lang="ru-RU" sz="2800" b="1" dirty="0"/>
              <a:t>травматологии:</a:t>
            </a:r>
            <a:r>
              <a:rPr lang="ru-RU" sz="2800" dirty="0"/>
              <a:t> заменить шины </a:t>
            </a:r>
            <a:r>
              <a:rPr lang="ru-RU" sz="2800" dirty="0" err="1"/>
              <a:t>Крамера</a:t>
            </a:r>
            <a:r>
              <a:rPr lang="ru-RU" sz="2800" dirty="0"/>
              <a:t> на вакуумные, в связи с тем, что после одного дня приема экзамена шины приходят в негодность. На кафедре имеются чек-листы на вакуумные шины. На скорой помощи тоже с шин </a:t>
            </a:r>
            <a:r>
              <a:rPr lang="ru-RU" sz="2800" dirty="0" err="1"/>
              <a:t>Крамера</a:t>
            </a:r>
            <a:r>
              <a:rPr lang="ru-RU" sz="2800" dirty="0"/>
              <a:t> переходят на вакуумные.</a:t>
            </a:r>
          </a:p>
          <a:p>
            <a:r>
              <a:rPr lang="ru-RU" sz="2800" b="1" dirty="0"/>
              <a:t>Практические навыки:</a:t>
            </a:r>
            <a:r>
              <a:rPr lang="ru-RU" sz="2800" dirty="0"/>
              <a:t> неудобно искать практический навык по выбору. Много различных навыков, расположенных не по алфавиту или другим критериям. Имеются навыки пустые (без алгоритмов) – только название. Встречаются навыки с похожими названиями, но разным содержанием пунктов (например: измерение АД 15 и 40 пунктов). После завершения навыка оценка сразу не появляется, нужно специально заходить смотреть.</a:t>
            </a:r>
          </a:p>
          <a:p>
            <a:r>
              <a:rPr lang="ru-RU" sz="2800" dirty="0"/>
              <a:t>Практический навык ЭКГ: уделять  внимание разбору ЭКГ  на кафедре пропедевтики, кафедрах терапии.</a:t>
            </a:r>
          </a:p>
          <a:p>
            <a:r>
              <a:rPr lang="ru-RU" sz="2800" b="1" dirty="0" smtClean="0"/>
              <a:t>Предложения</a:t>
            </a:r>
            <a:r>
              <a:rPr lang="ru-RU" sz="2800" b="1" dirty="0"/>
              <a:t>:</a:t>
            </a:r>
            <a:r>
              <a:rPr lang="ru-RU" sz="2800" dirty="0"/>
              <a:t> упорядочить навыки, убрать пустые навыки, необходимо, чтобы сразу после окончания прохождения навыка после нажатия кнопки завершить появлялась оценка.</a:t>
            </a:r>
          </a:p>
          <a:p>
            <a:pPr marL="514350" lvl="0" indent="-514350">
              <a:buFont typeface="+mj-lt"/>
              <a:buAutoNum type="arabicPeriod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6341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4" y="1663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Электронная анкета по итогам производственной практики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340768"/>
            <a:ext cx="7381503" cy="530627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16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Общее впечатление о производственной практике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382765"/>
              </p:ext>
            </p:extLst>
          </p:nvPr>
        </p:nvGraphicFramePr>
        <p:xfrm>
          <a:off x="899592" y="1700808"/>
          <a:ext cx="756084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704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Елене_Петровне\401\VQxAfTXtah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483" y="764704"/>
            <a:ext cx="2902517" cy="485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323528" y="655673"/>
            <a:ext cx="6912768" cy="5877272"/>
          </a:xfrm>
        </p:spPr>
        <p:txBody>
          <a:bodyPr>
            <a:noAutofit/>
          </a:bodyPr>
          <a:lstStyle/>
          <a:p>
            <a:pPr marL="365125" indent="-255588">
              <a:spcBef>
                <a:spcPts val="0"/>
              </a:spcBef>
              <a:buFontTx/>
              <a:buChar char="•"/>
              <a:defRPr/>
            </a:pPr>
            <a:r>
              <a:rPr lang="ru-RU" altLang="ru-RU" sz="2000" b="1" dirty="0" smtClean="0"/>
              <a:t>1 </a:t>
            </a:r>
            <a:r>
              <a:rPr lang="ru-RU" altLang="ru-RU" sz="2000" b="1" dirty="0"/>
              <a:t>курс </a:t>
            </a:r>
            <a:r>
              <a:rPr lang="ru-RU" altLang="ru-RU" sz="2000" dirty="0"/>
              <a:t>Согласно ФГОС  ВО и учебному плану специальности «Лечебное дело»  по программе</a:t>
            </a:r>
            <a:r>
              <a:rPr lang="ru-RU" altLang="ru-RU" sz="2000" dirty="0">
                <a:solidFill>
                  <a:srgbClr val="0070C0"/>
                </a:solidFill>
              </a:rPr>
              <a:t> </a:t>
            </a:r>
            <a:r>
              <a:rPr lang="ru-RU" altLang="ru-RU" sz="2000" b="1" dirty="0">
                <a:solidFill>
                  <a:srgbClr val="0070C0"/>
                </a:solidFill>
              </a:rPr>
              <a:t>«Помощник </a:t>
            </a:r>
            <a:r>
              <a:rPr lang="ru-RU" altLang="ru-RU" sz="2000" b="1" dirty="0" smtClean="0">
                <a:solidFill>
                  <a:srgbClr val="0070C0"/>
                </a:solidFill>
              </a:rPr>
              <a:t>младшего медицинского персонала»</a:t>
            </a:r>
            <a:r>
              <a:rPr lang="ru-RU" altLang="ru-RU" sz="2000" dirty="0" smtClean="0"/>
              <a:t> </a:t>
            </a:r>
          </a:p>
          <a:p>
            <a:pPr marL="109537" indent="0">
              <a:spcBef>
                <a:spcPts val="0"/>
              </a:spcBef>
              <a:buNone/>
              <a:defRPr/>
            </a:pPr>
            <a:r>
              <a:rPr lang="ru-RU" altLang="ru-RU" sz="2000" b="1" dirty="0"/>
              <a:t> </a:t>
            </a:r>
            <a:r>
              <a:rPr lang="ru-RU" altLang="ru-RU" sz="2000" b="1" dirty="0" smtClean="0"/>
              <a:t>    72 часа</a:t>
            </a:r>
            <a:endParaRPr lang="ru-RU" altLang="ru-RU" sz="2000" b="1" dirty="0"/>
          </a:p>
          <a:p>
            <a:pPr marL="365125" indent="-255588">
              <a:spcBef>
                <a:spcPts val="0"/>
              </a:spcBef>
              <a:buFontTx/>
              <a:buChar char="•"/>
              <a:defRPr/>
            </a:pPr>
            <a:r>
              <a:rPr lang="ru-RU" altLang="ru-RU" sz="2000" b="1" dirty="0" smtClean="0"/>
              <a:t>2 </a:t>
            </a:r>
            <a:r>
              <a:rPr lang="ru-RU" altLang="ru-RU" sz="2000" b="1" dirty="0"/>
              <a:t>курс </a:t>
            </a:r>
            <a:r>
              <a:rPr lang="ru-RU" altLang="ru-RU" sz="2000" dirty="0"/>
              <a:t>Согласно ФГОС  ВО и учебному плану специальности «Лечебное дело»  по программе</a:t>
            </a:r>
            <a:r>
              <a:rPr lang="ru-RU" altLang="ru-RU" sz="2000" dirty="0">
                <a:solidFill>
                  <a:srgbClr val="0070C0"/>
                </a:solidFill>
              </a:rPr>
              <a:t> </a:t>
            </a:r>
            <a:r>
              <a:rPr lang="ru-RU" altLang="ru-RU" sz="2000" b="1" dirty="0">
                <a:solidFill>
                  <a:srgbClr val="0070C0"/>
                </a:solidFill>
              </a:rPr>
              <a:t>«Помощник </a:t>
            </a:r>
            <a:r>
              <a:rPr lang="ru-RU" altLang="ru-RU" sz="2000" b="1" dirty="0" smtClean="0">
                <a:solidFill>
                  <a:srgbClr val="0070C0"/>
                </a:solidFill>
              </a:rPr>
              <a:t>палатной медицинской сестры </a:t>
            </a:r>
            <a:r>
              <a:rPr lang="ru-RU" altLang="ru-RU" sz="2000" b="1" dirty="0">
                <a:solidFill>
                  <a:srgbClr val="0070C0"/>
                </a:solidFill>
              </a:rPr>
              <a:t>медицинской сестры»</a:t>
            </a:r>
            <a:r>
              <a:rPr lang="ru-RU" altLang="ru-RU" sz="2000" dirty="0"/>
              <a:t> </a:t>
            </a:r>
            <a:r>
              <a:rPr lang="ru-RU" altLang="ru-RU" sz="2000" b="1" dirty="0"/>
              <a:t>120 часов</a:t>
            </a:r>
            <a:r>
              <a:rPr lang="ru-RU" altLang="ru-RU" sz="2000" b="1" dirty="0" smtClean="0"/>
              <a:t>:</a:t>
            </a:r>
          </a:p>
          <a:p>
            <a:pPr marL="109537" indent="0">
              <a:spcBef>
                <a:spcPts val="0"/>
              </a:spcBef>
              <a:buNone/>
              <a:defRPr/>
            </a:pPr>
            <a:r>
              <a:rPr lang="ru-RU" altLang="ru-RU" sz="2000" b="1" dirty="0" smtClean="0"/>
              <a:t>     - </a:t>
            </a:r>
            <a:r>
              <a:rPr lang="ru-RU" altLang="ru-RU" sz="2000" dirty="0" smtClean="0"/>
              <a:t>60 часов помощник палатной медицинской сестры   </a:t>
            </a:r>
          </a:p>
          <a:p>
            <a:pPr marL="109537" indent="0">
              <a:spcBef>
                <a:spcPts val="0"/>
              </a:spcBef>
              <a:buNone/>
              <a:defRPr/>
            </a:pPr>
            <a:r>
              <a:rPr lang="ru-RU" altLang="ru-RU" sz="2000" dirty="0" smtClean="0"/>
              <a:t>       терапевтического отделения</a:t>
            </a:r>
          </a:p>
          <a:p>
            <a:pPr marL="109537" indent="0">
              <a:spcBef>
                <a:spcPts val="0"/>
              </a:spcBef>
              <a:buNone/>
              <a:defRPr/>
            </a:pPr>
            <a:r>
              <a:rPr lang="ru-RU" altLang="ru-RU" sz="2000" dirty="0" smtClean="0"/>
              <a:t>     - 60 часов помощник палатной медицинской сестры </a:t>
            </a:r>
          </a:p>
          <a:p>
            <a:pPr marL="109537" indent="0">
              <a:spcBef>
                <a:spcPts val="0"/>
              </a:spcBef>
              <a:buNone/>
              <a:defRPr/>
            </a:pPr>
            <a:r>
              <a:rPr lang="ru-RU" altLang="ru-RU" sz="2000" dirty="0"/>
              <a:t> </a:t>
            </a:r>
            <a:r>
              <a:rPr lang="ru-RU" altLang="ru-RU" sz="2000" dirty="0" smtClean="0"/>
              <a:t>       хирургического отделения</a:t>
            </a:r>
          </a:p>
          <a:p>
            <a:pPr marL="365125" indent="-255588">
              <a:spcBef>
                <a:spcPts val="0"/>
              </a:spcBef>
              <a:buFontTx/>
              <a:buChar char="•"/>
              <a:defRPr/>
            </a:pPr>
            <a:r>
              <a:rPr lang="ru-RU" altLang="ru-RU" sz="2000" b="1" dirty="0" smtClean="0"/>
              <a:t>3 курс </a:t>
            </a:r>
            <a:r>
              <a:rPr lang="ru-RU" altLang="ru-RU" sz="2000" dirty="0" smtClean="0"/>
              <a:t>Согласно </a:t>
            </a:r>
            <a:r>
              <a:rPr lang="ru-RU" altLang="ru-RU" sz="2000" dirty="0"/>
              <a:t>ФГОС  ВО и учебному плану специальности «Лечебное дело» </a:t>
            </a:r>
            <a:r>
              <a:rPr lang="ru-RU" altLang="ru-RU" sz="2000" dirty="0" smtClean="0"/>
              <a:t> по программе</a:t>
            </a:r>
            <a:r>
              <a:rPr lang="ru-RU" altLang="ru-RU" sz="2000" dirty="0" smtClean="0">
                <a:solidFill>
                  <a:srgbClr val="0070C0"/>
                </a:solidFill>
              </a:rPr>
              <a:t> </a:t>
            </a:r>
            <a:r>
              <a:rPr lang="ru-RU" altLang="ru-RU" sz="2000" b="1" dirty="0" smtClean="0">
                <a:solidFill>
                  <a:srgbClr val="0070C0"/>
                </a:solidFill>
              </a:rPr>
              <a:t>«Помощник процедурной медицинской сестры»</a:t>
            </a:r>
            <a:endParaRPr lang="ru-RU" altLang="ru-RU" sz="2000" dirty="0" smtClean="0"/>
          </a:p>
          <a:p>
            <a:pPr marL="109537" indent="0">
              <a:spcBef>
                <a:spcPts val="0"/>
              </a:spcBef>
              <a:buNone/>
              <a:defRPr/>
            </a:pPr>
            <a:r>
              <a:rPr lang="ru-RU" altLang="ru-RU" sz="2000" b="1" dirty="0"/>
              <a:t> </a:t>
            </a:r>
            <a:r>
              <a:rPr lang="ru-RU" altLang="ru-RU" sz="2000" b="1" dirty="0" smtClean="0"/>
              <a:t>    120 часов:</a:t>
            </a:r>
          </a:p>
          <a:p>
            <a:pPr marL="109537" indent="0">
              <a:spcBef>
                <a:spcPts val="0"/>
              </a:spcBef>
              <a:buNone/>
              <a:defRPr/>
            </a:pPr>
            <a:r>
              <a:rPr lang="ru-RU" altLang="ru-RU" sz="2000" dirty="0" smtClean="0"/>
              <a:t>     - 60 часов помощник процедурной медицинской сестры</a:t>
            </a:r>
          </a:p>
          <a:p>
            <a:pPr marL="109537" indent="0">
              <a:spcBef>
                <a:spcPts val="0"/>
              </a:spcBef>
              <a:buNone/>
              <a:defRPr/>
            </a:pPr>
            <a:r>
              <a:rPr lang="ru-RU" altLang="ru-RU" sz="2000" dirty="0" smtClean="0"/>
              <a:t>     - 30 часов помощник перевязочной медицинской сестры</a:t>
            </a:r>
          </a:p>
          <a:p>
            <a:pPr marL="109537" indent="0">
              <a:spcBef>
                <a:spcPts val="0"/>
              </a:spcBef>
              <a:buNone/>
              <a:defRPr/>
            </a:pPr>
            <a:r>
              <a:rPr lang="ru-RU" altLang="ru-RU" sz="2000" dirty="0" smtClean="0"/>
              <a:t>     - 30 часов помощник медсестры  </a:t>
            </a:r>
            <a:r>
              <a:rPr lang="ru-RU" altLang="ru-RU" sz="2000" dirty="0" err="1" smtClean="0"/>
              <a:t>травмпункта</a:t>
            </a:r>
            <a:endParaRPr lang="ru-RU" altLang="ru-RU" sz="2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8640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/>
              <a:t>Продолжительность практики согласно </a:t>
            </a:r>
            <a:r>
              <a:rPr lang="ru-RU" altLang="ru-RU" sz="2400" dirty="0" smtClean="0"/>
              <a:t>программам ЛПП: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5362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Как бы Вы охарактеризовали свою активность в процессе производственной практики</a:t>
            </a:r>
            <a:endParaRPr lang="ru-RU" sz="28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8490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214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Имел возможность отрабатывать практические навыки на больных</a:t>
            </a:r>
            <a:endParaRPr lang="ru-RU" dirty="0"/>
          </a:p>
        </p:txBody>
      </p:sp>
      <p:graphicFrame>
        <p:nvGraphicFramePr>
          <p:cNvPr id="3" name="Диаграмм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918420"/>
              </p:ext>
            </p:extLst>
          </p:nvPr>
        </p:nvGraphicFramePr>
        <p:xfrm>
          <a:off x="-21710920" y="5445224"/>
          <a:ext cx="5184576" cy="3600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6405188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26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Отработал на практике алгоритм поведения в экстренных ситуациях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62238313"/>
              </p:ext>
            </p:extLst>
          </p:nvPr>
        </p:nvGraphicFramePr>
        <p:xfrm>
          <a:off x="1524000" y="1397000"/>
          <a:ext cx="7008440" cy="534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46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620688"/>
            <a:ext cx="55842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Результаты анкетирования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базовых руководителей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 descr="http://www.r67.nalog.ru/images/r67/%D0%B0%D0%BD%D0%BA%D0%B5%D1%82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023" y="2348880"/>
            <a:ext cx="4075600" cy="2967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9034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22718"/>
            <a:ext cx="8928992" cy="1051560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>Пожелания базовых руководителей</a:t>
            </a:r>
            <a:r>
              <a:rPr lang="ru-RU" dirty="0" smtClean="0">
                <a:effectLst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61662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3300" dirty="0"/>
              <a:t>Отрабатывать навыки манипуляций, уметь интерпретировать данные исследований в соответствии с клинической картиной заболевания, повышать знания по оказанию медицинской помощи при неотложных состояниях.</a:t>
            </a:r>
          </a:p>
          <a:p>
            <a:pPr lvl="0"/>
            <a:r>
              <a:rPr lang="ru-RU" sz="3300" dirty="0"/>
              <a:t>Усиление мотивации  к работе в первичном звене здравоохранения (скорая помощь).</a:t>
            </a:r>
          </a:p>
          <a:p>
            <a:pPr lvl="0"/>
            <a:r>
              <a:rPr lang="ru-RU" sz="3300" dirty="0"/>
              <a:t>Освещать вопросы, касающиеся юридической стороны: нормативно-правовая база, регламентирующая работу лечебного учреждения.</a:t>
            </a:r>
          </a:p>
          <a:p>
            <a:pPr lvl="0"/>
            <a:r>
              <a:rPr lang="ru-RU" sz="3300" dirty="0" smtClean="0"/>
              <a:t>Повысить </a:t>
            </a:r>
            <a:r>
              <a:rPr lang="ru-RU" sz="3300" dirty="0"/>
              <a:t>ответственность и дисциплинированность.</a:t>
            </a:r>
          </a:p>
          <a:p>
            <a:pPr lvl="0"/>
            <a:r>
              <a:rPr lang="ru-RU" sz="3300" dirty="0"/>
              <a:t>Увеличить количество часов, отведенных для практических занятий по усвоению практических навыков.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3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-106698"/>
            <a:ext cx="4963672" cy="6984776"/>
          </a:xfrm>
        </p:spPr>
      </p:pic>
    </p:spTree>
    <p:extLst>
      <p:ext uri="{BB962C8B-B14F-4D97-AF65-F5344CB8AC3E}">
        <p14:creationId xmlns:p14="http://schemas.microsoft.com/office/powerpoint/2010/main" val="25327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20"/>
            <a:ext cx="4432721" cy="6658356"/>
          </a:xfr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778" y="163959"/>
            <a:ext cx="4734614" cy="65119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7289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6" descr="https://cloclo11.cloud.mail.ru/thumb/xw1/Camera%20Uploads/IMG_3068.JPG?x-email=taptygina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3317" name="AutoShape 8" descr="https://cloclo11.cloud.mail.ru/thumb/xw1/Camera%20Uploads/IMG_3068.JPG?x-email=taptygina%40mail.ru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3318" name="AutoShape 10" descr="https://cloclo16.cloud.mail.ru/thumb/xw1/Camera%20Uploads/IMG_3047.JPG?x-email=taptygina%40mail.ru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3319" name="AutoShape 12" descr="https://cloclo16.cloud.mail.ru/thumb/xw1/Camera%20Uploads/IMG_3036.JPG?x-email=taptygina%40mail.ru"/>
          <p:cNvSpPr>
            <a:spLocks noChangeAspect="1" noChangeArrowheads="1"/>
          </p:cNvSpPr>
          <p:nvPr/>
        </p:nvSpPr>
        <p:spPr bwMode="auto">
          <a:xfrm>
            <a:off x="155575" y="-4343400"/>
            <a:ext cx="6781800" cy="904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784125" y="804034"/>
            <a:ext cx="7316267" cy="5927540"/>
            <a:chOff x="784125" y="804034"/>
            <a:chExt cx="7316267" cy="5927540"/>
          </a:xfrm>
        </p:grpSpPr>
        <p:pic>
          <p:nvPicPr>
            <p:cNvPr id="13315" name="Picture 3" descr="C:\Users\taptyginaev\Desktop\Фото для презентации Никулиной\IMG_3077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6440" y="896768"/>
              <a:ext cx="2197448" cy="2931257"/>
            </a:xfrm>
            <a:prstGeom prst="rect">
              <a:avLst/>
            </a:prstGeom>
            <a:ln w="2857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0" name="Picture 13" descr="C:\Users\taptyginaev\Desktop\Фото для презентации Никулиной\IMG_3047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6414" y="4077072"/>
              <a:ext cx="3523978" cy="2644342"/>
            </a:xfrm>
            <a:prstGeom prst="rect">
              <a:avLst/>
            </a:prstGeom>
            <a:ln w="2857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1" name="Picture 14" descr="C:\Users\taptyginaev\Desktop\Фото для презентации Никулиной\IMG_3037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391" y="804034"/>
              <a:ext cx="2268800" cy="3023991"/>
            </a:xfrm>
            <a:prstGeom prst="rect">
              <a:avLst/>
            </a:prstGeom>
            <a:ln w="2857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2" name="Picture 12" descr="C:\Users\taptyginaev\Desktop\Фото для презентации Никулиной\IMG_3035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7618" y="804034"/>
              <a:ext cx="2267653" cy="3023991"/>
            </a:xfrm>
            <a:prstGeom prst="rect">
              <a:avLst/>
            </a:prstGeom>
            <a:ln w="2857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3" name="Picture 13" descr="C:\Users\taptyginaev\Desktop\Фото для презентации Никулиной\IMG_3042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125" y="4077072"/>
              <a:ext cx="3539945" cy="2654502"/>
            </a:xfrm>
            <a:prstGeom prst="rect">
              <a:avLst/>
            </a:prstGeom>
            <a:ln w="2857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64815" y="66676"/>
            <a:ext cx="8229600" cy="52939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  <a:ea typeface="+mn-ea"/>
                <a:cs typeface="+mn-cs"/>
              </a:rPr>
              <a:t>Спасибо</a:t>
            </a:r>
            <a:r>
              <a:rPr lang="ru-RU" dirty="0" smtClean="0"/>
              <a:t> </a:t>
            </a:r>
            <a:r>
              <a:rPr lang="ru-RU" sz="3600" b="1" dirty="0">
                <a:solidFill>
                  <a:srgbClr val="C00000"/>
                </a:solidFill>
                <a:ea typeface="+mn-ea"/>
                <a:cs typeface="+mn-cs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7226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Елене_Петровне\фото 404 405 406\jmulkXAhYi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802" y="2492896"/>
            <a:ext cx="398319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179512" y="680850"/>
            <a:ext cx="8136904" cy="5988510"/>
          </a:xfrm>
        </p:spPr>
        <p:txBody>
          <a:bodyPr>
            <a:normAutofit/>
          </a:bodyPr>
          <a:lstStyle/>
          <a:p>
            <a:pPr marL="365125" indent="-255588" eaLnBrk="1" hangingPunct="1">
              <a:buFontTx/>
              <a:buChar char="•"/>
              <a:defRPr/>
            </a:pPr>
            <a:r>
              <a:rPr lang="ru-RU" altLang="ru-RU" sz="2200" b="1" dirty="0" smtClean="0"/>
              <a:t>4 курс</a:t>
            </a:r>
            <a:r>
              <a:rPr lang="ru-RU" altLang="ru-RU" sz="2200" b="1" dirty="0" smtClean="0">
                <a:solidFill>
                  <a:srgbClr val="2B4A76"/>
                </a:solidFill>
              </a:rPr>
              <a:t> ЛПП по программе «Помощник врача стационара»</a:t>
            </a:r>
            <a:r>
              <a:rPr lang="ru-RU" altLang="ru-RU" sz="2200" dirty="0" smtClean="0">
                <a:solidFill>
                  <a:srgbClr val="2B4A76"/>
                </a:solidFill>
              </a:rPr>
              <a:t> </a:t>
            </a:r>
          </a:p>
          <a:p>
            <a:pPr marL="109537" indent="0" eaLnBrk="1" hangingPunct="1">
              <a:buNone/>
              <a:defRPr/>
            </a:pPr>
            <a:r>
              <a:rPr lang="ru-RU" altLang="ru-RU" sz="2200" b="1" dirty="0" smtClean="0">
                <a:solidFill>
                  <a:srgbClr val="2B4A76"/>
                </a:solidFill>
              </a:rPr>
              <a:t>   </a:t>
            </a:r>
            <a:r>
              <a:rPr lang="ru-RU" altLang="ru-RU" sz="2200" b="1" dirty="0" smtClean="0"/>
              <a:t>192 часов :</a:t>
            </a:r>
          </a:p>
          <a:p>
            <a:pPr marL="365125" indent="-255588" eaLnBrk="1" hangingPunct="1">
              <a:buFont typeface="Wingdings" pitchFamily="2" charset="2"/>
              <a:buNone/>
              <a:defRPr/>
            </a:pPr>
            <a:r>
              <a:rPr lang="ru-RU" altLang="ru-RU" sz="2200" dirty="0" smtClean="0"/>
              <a:t> – 64 часов в терапевтическом, </a:t>
            </a:r>
          </a:p>
          <a:p>
            <a:pPr marL="365125" indent="-255588" eaLnBrk="1" hangingPunct="1">
              <a:buFont typeface="Wingdings" pitchFamily="2" charset="2"/>
              <a:buNone/>
              <a:defRPr/>
            </a:pPr>
            <a:r>
              <a:rPr lang="ru-RU" altLang="ru-RU" sz="2200" dirty="0" smtClean="0"/>
              <a:t> – 64 часов в хирургическом отделениях больницы</a:t>
            </a:r>
          </a:p>
          <a:p>
            <a:pPr marL="365125" indent="-255588" eaLnBrk="1" hangingPunct="1">
              <a:buFont typeface="Wingdings" pitchFamily="2" charset="2"/>
              <a:buNone/>
              <a:defRPr/>
            </a:pPr>
            <a:r>
              <a:rPr lang="ru-RU" altLang="ru-RU" sz="2200" dirty="0" smtClean="0"/>
              <a:t> – 64 часов в акушерском стационаре </a:t>
            </a:r>
          </a:p>
          <a:p>
            <a:pPr marL="452437">
              <a:defRPr/>
            </a:pPr>
            <a:r>
              <a:rPr lang="ru-RU" altLang="ru-RU" sz="2200" b="1" dirty="0" smtClean="0"/>
              <a:t>5 курс </a:t>
            </a:r>
            <a:r>
              <a:rPr lang="ru-RU" altLang="ru-RU" sz="2200" dirty="0" smtClean="0"/>
              <a:t> по </a:t>
            </a:r>
            <a:r>
              <a:rPr lang="ru-RU" altLang="ru-RU" sz="2200" dirty="0"/>
              <a:t>программе: </a:t>
            </a:r>
            <a:r>
              <a:rPr lang="ru-RU" altLang="ru-RU" sz="2200" dirty="0" smtClean="0"/>
              <a:t>«</a:t>
            </a:r>
            <a:r>
              <a:rPr lang="ru-RU" altLang="ru-RU" sz="2200" b="1" dirty="0" smtClean="0">
                <a:solidFill>
                  <a:srgbClr val="002060"/>
                </a:solidFill>
              </a:rPr>
              <a:t>Помощник </a:t>
            </a:r>
          </a:p>
          <a:p>
            <a:pPr marL="109537" indent="0">
              <a:buNone/>
              <a:defRPr/>
            </a:pPr>
            <a:r>
              <a:rPr lang="ru-RU" altLang="ru-RU" sz="2200" b="1" dirty="0">
                <a:solidFill>
                  <a:srgbClr val="002060"/>
                </a:solidFill>
              </a:rPr>
              <a:t> </a:t>
            </a:r>
            <a:r>
              <a:rPr lang="ru-RU" altLang="ru-RU" sz="2200" b="1" dirty="0" smtClean="0">
                <a:solidFill>
                  <a:srgbClr val="002060"/>
                </a:solidFill>
              </a:rPr>
              <a:t>    врача амбулаторно-поликлинического </a:t>
            </a:r>
          </a:p>
          <a:p>
            <a:pPr marL="109537" indent="0">
              <a:buNone/>
              <a:defRPr/>
            </a:pPr>
            <a:r>
              <a:rPr lang="ru-RU" altLang="ru-RU" sz="2200" b="1" dirty="0">
                <a:solidFill>
                  <a:srgbClr val="002060"/>
                </a:solidFill>
              </a:rPr>
              <a:t> </a:t>
            </a:r>
            <a:r>
              <a:rPr lang="ru-RU" altLang="ru-RU" sz="2200" b="1" dirty="0" smtClean="0">
                <a:solidFill>
                  <a:srgbClr val="002060"/>
                </a:solidFill>
              </a:rPr>
              <a:t>    учреждения</a:t>
            </a:r>
            <a:r>
              <a:rPr lang="ru-RU" altLang="ru-RU" sz="2200" dirty="0" smtClean="0"/>
              <a:t>» </a:t>
            </a:r>
            <a:r>
              <a:rPr lang="ru-RU" altLang="ru-RU" sz="2200" dirty="0"/>
              <a:t>– </a:t>
            </a:r>
            <a:r>
              <a:rPr lang="ru-RU" altLang="ru-RU" sz="2200" dirty="0" smtClean="0"/>
              <a:t>72 часа </a:t>
            </a:r>
            <a:r>
              <a:rPr lang="ru-RU" altLang="ru-RU" sz="2200" dirty="0"/>
              <a:t>по разделам: </a:t>
            </a:r>
            <a:endParaRPr lang="ru-RU" altLang="ru-RU" sz="2200" dirty="0" smtClean="0"/>
          </a:p>
          <a:p>
            <a:pPr marL="109537" indent="0">
              <a:buNone/>
              <a:defRPr/>
            </a:pPr>
            <a:r>
              <a:rPr lang="ru-RU" altLang="ru-RU" sz="2200" dirty="0" smtClean="0"/>
              <a:t>   – 36 часов </a:t>
            </a:r>
            <a:r>
              <a:rPr lang="ru-RU" altLang="ru-RU" sz="2200" dirty="0"/>
              <a:t>помощник врача скорой и </a:t>
            </a:r>
            <a:endParaRPr lang="ru-RU" altLang="ru-RU" sz="2200" dirty="0" smtClean="0"/>
          </a:p>
          <a:p>
            <a:pPr marL="109537" indent="0">
              <a:buNone/>
              <a:defRPr/>
            </a:pPr>
            <a:r>
              <a:rPr lang="ru-RU" altLang="ru-RU" sz="2200" dirty="0"/>
              <a:t> </a:t>
            </a:r>
            <a:r>
              <a:rPr lang="ru-RU" altLang="ru-RU" sz="2200" dirty="0" smtClean="0"/>
              <a:t>   неотложной </a:t>
            </a:r>
            <a:r>
              <a:rPr lang="ru-RU" altLang="ru-RU" sz="2200" dirty="0"/>
              <a:t>помощи </a:t>
            </a:r>
            <a:r>
              <a:rPr lang="ru-RU" altLang="ru-RU" sz="2200" dirty="0" smtClean="0"/>
              <a:t> </a:t>
            </a:r>
          </a:p>
          <a:p>
            <a:pPr marL="109537" indent="0">
              <a:buNone/>
              <a:defRPr/>
            </a:pPr>
            <a:r>
              <a:rPr lang="ru-RU" altLang="ru-RU" sz="2200" dirty="0" smtClean="0"/>
              <a:t>   – 36 часов помощник </a:t>
            </a:r>
            <a:r>
              <a:rPr lang="ru-RU" altLang="ru-RU" sz="2200" dirty="0"/>
              <a:t>врача </a:t>
            </a:r>
            <a:endParaRPr lang="ru-RU" altLang="ru-RU" sz="2200" dirty="0" smtClean="0"/>
          </a:p>
          <a:p>
            <a:pPr marL="109537" indent="0">
              <a:buNone/>
              <a:defRPr/>
            </a:pPr>
            <a:r>
              <a:rPr lang="ru-RU" altLang="ru-RU" sz="2200" dirty="0"/>
              <a:t> </a:t>
            </a:r>
            <a:r>
              <a:rPr lang="ru-RU" altLang="ru-RU" sz="2200" dirty="0" smtClean="0"/>
              <a:t>    амбулаторно-поликлинического </a:t>
            </a:r>
          </a:p>
          <a:p>
            <a:pPr marL="109537" indent="0">
              <a:buNone/>
              <a:defRPr/>
            </a:pPr>
            <a:r>
              <a:rPr lang="ru-RU" altLang="ru-RU" sz="2200" dirty="0"/>
              <a:t> </a:t>
            </a:r>
            <a:r>
              <a:rPr lang="ru-RU" altLang="ru-RU" sz="2200" dirty="0" smtClean="0"/>
              <a:t>   звена</a:t>
            </a:r>
          </a:p>
          <a:p>
            <a:pPr marL="452437">
              <a:spcBef>
                <a:spcPts val="1200"/>
              </a:spcBef>
              <a:defRPr/>
            </a:pPr>
            <a:r>
              <a:rPr lang="ru-RU" altLang="ru-RU" sz="2200" b="1" dirty="0" smtClean="0"/>
              <a:t>5 курс </a:t>
            </a:r>
            <a:r>
              <a:rPr lang="ru-RU" altLang="ru-RU" sz="2200" dirty="0" smtClean="0"/>
              <a:t>«</a:t>
            </a:r>
            <a:r>
              <a:rPr lang="ru-RU" altLang="ru-RU" sz="2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Научно-исследовательская работа</a:t>
            </a:r>
            <a:r>
              <a:rPr lang="ru-RU" altLang="ru-RU" sz="2200" dirty="0" smtClean="0"/>
              <a:t>» – 48 часов</a:t>
            </a:r>
            <a:endParaRPr lang="ru-RU" altLang="ru-RU" sz="2200" dirty="0"/>
          </a:p>
          <a:p>
            <a:pPr marL="365125" indent="-255588" eaLnBrk="1" hangingPunct="1">
              <a:buFont typeface="Wingdings" pitchFamily="2" charset="2"/>
              <a:buNone/>
              <a:defRPr/>
            </a:pPr>
            <a:endParaRPr lang="ru-RU" altLang="ru-RU" sz="2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8640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/>
              <a:t>Продолжительность практики согласно </a:t>
            </a:r>
            <a:r>
              <a:rPr lang="ru-RU" altLang="ru-RU" sz="2400" dirty="0" smtClean="0"/>
              <a:t>программам ЛПП 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3519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0688" y="157163"/>
            <a:ext cx="8615808" cy="539115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u-RU" sz="1800" dirty="0" smtClean="0"/>
              <a:t>В соответствии с Приказом </a:t>
            </a:r>
            <a:r>
              <a:rPr lang="ru-RU" sz="1800" dirty="0"/>
              <a:t>Министерства здравоохранения </a:t>
            </a:r>
            <a:r>
              <a:rPr lang="ru-RU" sz="1800" dirty="0" smtClean="0"/>
              <a:t>РФ </a:t>
            </a:r>
            <a:r>
              <a:rPr lang="ru-RU" sz="1800" dirty="0"/>
              <a:t>от 30 июня 2016 года № 435н «Об утверждении типовой формы договора об организации практической подготовки обучающихся, заключаемого между образовательной или научной организацией и медицинской организацией либо организацией, осуществляющей производство и изготовление медицинских изделий, аптечной организацией, судебно-экспертным учреждением или иной организацией, осуществляющей деятельность в сфере охраны </a:t>
            </a:r>
            <a:r>
              <a:rPr lang="ru-RU" sz="1800" dirty="0" smtClean="0"/>
              <a:t>здоровья» </a:t>
            </a:r>
            <a:r>
              <a:rPr lang="ru-RU" sz="2000" dirty="0" smtClean="0"/>
              <a:t>заключены договора об организации и проведении практики студентов:  </a:t>
            </a:r>
          </a:p>
          <a:p>
            <a:pPr eaLnBrk="1" hangingPunct="1">
              <a:lnSpc>
                <a:spcPts val="2600"/>
              </a:lnSpc>
              <a:spcBef>
                <a:spcPts val="0"/>
              </a:spcBef>
              <a:defRPr/>
            </a:pPr>
            <a:r>
              <a:rPr lang="ru-RU" sz="2000" dirty="0" smtClean="0"/>
              <a:t>с КГБУЗ г. Красноярска –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30 договоров</a:t>
            </a:r>
            <a:r>
              <a:rPr lang="ru-RU" sz="2000" dirty="0" smtClean="0"/>
              <a:t>, </a:t>
            </a:r>
          </a:p>
          <a:p>
            <a:pPr eaLnBrk="1" hangingPunct="1">
              <a:lnSpc>
                <a:spcPts val="2600"/>
              </a:lnSpc>
              <a:spcBef>
                <a:spcPts val="0"/>
              </a:spcBef>
              <a:defRPr/>
            </a:pPr>
            <a:r>
              <a:rPr lang="ru-RU" sz="2000" dirty="0" smtClean="0"/>
              <a:t>с КГБУЗ Красноярского края –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59</a:t>
            </a:r>
            <a:r>
              <a:rPr lang="ru-RU" sz="2000" dirty="0" smtClean="0"/>
              <a:t>, в которых прописаны права и обязанности сторон по организации практики студентов.</a:t>
            </a:r>
          </a:p>
          <a:p>
            <a:pPr eaLnBrk="1" hangingPunct="1">
              <a:lnSpc>
                <a:spcPts val="2600"/>
              </a:lnSpc>
              <a:spcBef>
                <a:spcPts val="0"/>
              </a:spcBef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226 </a:t>
            </a:r>
            <a:r>
              <a:rPr lang="ru-RU" sz="2000" dirty="0" smtClean="0"/>
              <a:t>индивидуальных договоров</a:t>
            </a:r>
          </a:p>
        </p:txBody>
      </p:sp>
      <p:pic>
        <p:nvPicPr>
          <p:cNvPr id="15363" name="Picture 2" descr="C:\Users\Пользователь\Documents\Производств. практика 2 курс\2 КУРС КК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38798"/>
            <a:ext cx="6311943" cy="3040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95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95288" y="-90488"/>
            <a:ext cx="8229600" cy="1143001"/>
          </a:xfrm>
        </p:spPr>
        <p:txBody>
          <a:bodyPr/>
          <a:lstStyle/>
          <a:p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Электронный модуль по ЛПП</a:t>
            </a:r>
          </a:p>
        </p:txBody>
      </p:sp>
      <p:pic>
        <p:nvPicPr>
          <p:cNvPr id="14339" name="Picture 7" descr="C:\Users\profpraktik\Desktop\ЧЕРНЯЕВА\Скрин шот сайта\Шаг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3644900"/>
            <a:ext cx="6561137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C:\Users\profpraktik\Desktop\ЧЕРНЯЕВА\Скрин шот сайта\Шаг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765175"/>
            <a:ext cx="6084888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87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:\Users\profpraktik\Desktop\ЧЕРНЯЕВА\Скрин шот сайта\Шаг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68262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 descr="C:\Users\profpraktik\Desktop\ЧЕРНЯЕВА\Скрин шот сайта\Шаг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384550"/>
            <a:ext cx="70866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41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734927"/>
              </p:ext>
            </p:extLst>
          </p:nvPr>
        </p:nvGraphicFramePr>
        <p:xfrm>
          <a:off x="500034" y="1556792"/>
          <a:ext cx="8229601" cy="4953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5742"/>
                <a:gridCol w="1224136"/>
                <a:gridCol w="1224136"/>
                <a:gridCol w="1296144"/>
                <a:gridCol w="1205128"/>
                <a:gridCol w="1224315"/>
              </a:tblGrid>
              <a:tr h="4696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1 курс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2 курс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3 курс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4 курс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5 курс </a:t>
                      </a:r>
                      <a:endParaRPr lang="ru-RU" dirty="0"/>
                    </a:p>
                  </a:txBody>
                  <a:tcPr/>
                </a:tc>
              </a:tr>
              <a:tr h="714698">
                <a:tc>
                  <a:txBody>
                    <a:bodyPr/>
                    <a:lstStyle/>
                    <a:p>
                      <a:r>
                        <a:rPr lang="ru-RU" dirty="0" smtClean="0"/>
                        <a:t>Клиники г. Красноярска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280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318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299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281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267</a:t>
                      </a:r>
                      <a:endParaRPr lang="ru-RU" dirty="0"/>
                    </a:p>
                  </a:txBody>
                  <a:tcPr/>
                </a:tc>
              </a:tr>
              <a:tr h="714698">
                <a:tc>
                  <a:txBody>
                    <a:bodyPr/>
                    <a:lstStyle/>
                    <a:p>
                      <a:r>
                        <a:rPr lang="ru-RU" dirty="0" smtClean="0"/>
                        <a:t>Лечебные учреждения Красноярского края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79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75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65 </a:t>
                      </a:r>
                      <a:endParaRPr lang="ru-RU" dirty="0"/>
                    </a:p>
                  </a:txBody>
                  <a:tcPr/>
                </a:tc>
              </a:tr>
              <a:tr h="1939895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Лечебные  учреждения РФ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(р. Бурятия, р. Тыва, р. Хакасия, р. Саха,  Иркутская обл. и др.)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 </a:t>
                      </a:r>
                      <a:endParaRPr lang="ru-RU" dirty="0"/>
                    </a:p>
                  </a:txBody>
                  <a:tcPr/>
                </a:tc>
              </a:tr>
              <a:tr h="40839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Всего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422</a:t>
                      </a:r>
                    </a:p>
                    <a:p>
                      <a:r>
                        <a:rPr lang="ru-RU" dirty="0" smtClean="0"/>
                        <a:t> (ц 132)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463 </a:t>
                      </a:r>
                    </a:p>
                    <a:p>
                      <a:r>
                        <a:rPr lang="ru-RU" dirty="0" smtClean="0"/>
                        <a:t>(ц137)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418</a:t>
                      </a:r>
                    </a:p>
                    <a:p>
                      <a:r>
                        <a:rPr lang="ru-RU" b="1" dirty="0" smtClean="0"/>
                        <a:t> </a:t>
                      </a:r>
                      <a:r>
                        <a:rPr lang="ru-RU" dirty="0" smtClean="0"/>
                        <a:t>(ц 102)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407</a:t>
                      </a:r>
                    </a:p>
                    <a:p>
                      <a:r>
                        <a:rPr lang="ru-RU" dirty="0" smtClean="0"/>
                        <a:t>(ц 96)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357</a:t>
                      </a:r>
                    </a:p>
                    <a:p>
                      <a:r>
                        <a:rPr lang="ru-RU" dirty="0" smtClean="0"/>
                        <a:t>(ц 97)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Распределение студентов 3, 4 и 5 курсов специальности «Лечебное дело» </a:t>
            </a:r>
            <a:r>
              <a:rPr lang="ru-RU" sz="2400" dirty="0" err="1" smtClean="0"/>
              <a:t>КрасГМУ</a:t>
            </a:r>
            <a:r>
              <a:rPr lang="ru-RU" sz="2400" dirty="0" smtClean="0"/>
              <a:t>, в зависимости от места прохождения практики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785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0000CC"/>
                </a:solidFill>
              </a:rPr>
              <a:t>Проведенная методическая работа: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7" y="1196752"/>
            <a:ext cx="6120680" cy="547260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Проведен медицинский осмотр студентов для допуска к производственной практике.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Созданы приказ о назначении кафедральных кураторов, приказы о проведении производственной практики по специальностям и письма базовым руководителям по распределению на практику</a:t>
            </a:r>
          </a:p>
          <a:p>
            <a:pPr>
              <a:lnSpc>
                <a:spcPct val="90000"/>
              </a:lnSpc>
            </a:pPr>
            <a:r>
              <a:rPr lang="ru-RU" altLang="ru-RU" sz="2400" dirty="0"/>
              <a:t>Внедрен электронный дневник производственной практики (Таблица количественного учета работы студента и рецензия на работу  добавлены в портфолио каждого студента</a:t>
            </a:r>
            <a:r>
              <a:rPr lang="ru-RU" altLang="ru-RU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Разработан дневник </a:t>
            </a:r>
            <a:r>
              <a:rPr lang="ru-RU" sz="2400" dirty="0"/>
              <a:t>по </a:t>
            </a:r>
            <a:r>
              <a:rPr lang="ru-RU" sz="2400" dirty="0" smtClean="0"/>
              <a:t>производственной практике </a:t>
            </a:r>
            <a:r>
              <a:rPr lang="ru-RU" sz="2400" dirty="0"/>
              <a:t>«Научно-исследовательская работа»</a:t>
            </a:r>
            <a:endParaRPr lang="ru-RU" alt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77502"/>
            <a:ext cx="2739146" cy="385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91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11580</TotalTime>
  <Words>1958</Words>
  <Application>Microsoft Office PowerPoint</Application>
  <PresentationFormat>Экран (4:3)</PresentationFormat>
  <Paragraphs>310</Paragraphs>
  <Slides>37</Slides>
  <Notes>5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Итоги летней производственной практики 2017 года</vt:lpstr>
      <vt:lpstr>Нормативные документы</vt:lpstr>
      <vt:lpstr>Презентация PowerPoint</vt:lpstr>
      <vt:lpstr>Презентация PowerPoint</vt:lpstr>
      <vt:lpstr>Презентация PowerPoint</vt:lpstr>
      <vt:lpstr>Электронный модуль по ЛПП</vt:lpstr>
      <vt:lpstr>Презентация PowerPoint</vt:lpstr>
      <vt:lpstr>Распределение студентов 3, 4 и 5 курсов специальности «Лечебное дело» КрасГМУ, в зависимости от места прохождения практики</vt:lpstr>
      <vt:lpstr>Проведенная методическая работа:</vt:lpstr>
      <vt:lpstr>Во все дневники добавлена информация по самостоятельной работе студентов со ссылками на официальный сайт КрасГМУ, где размещены методические материалы, помогающие в освоении программы практики</vt:lpstr>
      <vt:lpstr>Проведенная методическая работа:</vt:lpstr>
      <vt:lpstr>допуском на экзамен по производственной практике стало заполнение электронной версии дневника и анкеты удовлетворенности студентом прохождения ЛПП на сайте в Электронном модуле «Производственная практика».  </vt:lpstr>
      <vt:lpstr>порядок проведения экзамена</vt:lpstr>
      <vt:lpstr>Результаты экзаменов по итогам летней производственной практики</vt:lpstr>
      <vt:lpstr>1 курс  «Помощник младшего медицинского персонала»</vt:lpstr>
      <vt:lpstr>2 курс «Помощник палатной медицинский сестры»</vt:lpstr>
      <vt:lpstr>Презентация PowerPoint</vt:lpstr>
      <vt:lpstr>3 курс  «Помощник процедурной медицинской сестры»</vt:lpstr>
      <vt:lpstr>Предложения по улучшению проведения промежуточной аттестации</vt:lpstr>
      <vt:lpstr>Средний балл по отдельным практическим навыкам</vt:lpstr>
      <vt:lpstr>4 курс «Помощник врача стационара»</vt:lpstr>
      <vt:lpstr>Замечания по итогам промежуточной аттестации</vt:lpstr>
      <vt:lpstr>Предложения по устранению замечания по итогам промежуточной аттестации</vt:lpstr>
      <vt:lpstr>Средний балл по отдельным  практическим навыкам</vt:lpstr>
      <vt:lpstr>Анализ неудовлетворительных оценок по ЛПП «Помощник врача амбулаторно-поликлинического учреждения</vt:lpstr>
      <vt:lpstr>Презентация PowerPoint</vt:lpstr>
      <vt:lpstr>Предложения по улучшению проведения промежуточной аттестации</vt:lpstr>
      <vt:lpstr>Электронная анкета по итогам производственной практики</vt:lpstr>
      <vt:lpstr>Общее впечатление о производственной практике</vt:lpstr>
      <vt:lpstr>Как бы Вы охарактеризовали свою активность в процессе производственной практики</vt:lpstr>
      <vt:lpstr>Имел возможность отрабатывать практические навыки на больных</vt:lpstr>
      <vt:lpstr>Отработал на практике алгоритм поведения в экстренных ситуациях</vt:lpstr>
      <vt:lpstr>Презентация PowerPoint</vt:lpstr>
      <vt:lpstr>Пожелания базовых руководителей: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летних производственных практик</dc:title>
  <dc:creator>1234</dc:creator>
  <cp:lastModifiedBy>Зал ученого совета</cp:lastModifiedBy>
  <cp:revision>211</cp:revision>
  <dcterms:created xsi:type="dcterms:W3CDTF">2013-09-24T09:22:14Z</dcterms:created>
  <dcterms:modified xsi:type="dcterms:W3CDTF">2017-10-11T06:09:08Z</dcterms:modified>
</cp:coreProperties>
</file>