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56" r:id="rId3"/>
    <p:sldId id="333" r:id="rId4"/>
    <p:sldId id="310" r:id="rId5"/>
    <p:sldId id="295" r:id="rId6"/>
    <p:sldId id="296" r:id="rId7"/>
    <p:sldId id="297" r:id="rId8"/>
    <p:sldId id="298" r:id="rId9"/>
    <p:sldId id="299" r:id="rId10"/>
    <p:sldId id="302" r:id="rId11"/>
    <p:sldId id="327" r:id="rId12"/>
    <p:sldId id="330" r:id="rId13"/>
    <p:sldId id="311" r:id="rId14"/>
    <p:sldId id="312" r:id="rId15"/>
    <p:sldId id="336" r:id="rId16"/>
    <p:sldId id="335" r:id="rId17"/>
    <p:sldId id="313" r:id="rId18"/>
    <p:sldId id="314" r:id="rId19"/>
    <p:sldId id="315" r:id="rId20"/>
    <p:sldId id="317" r:id="rId21"/>
    <p:sldId id="316" r:id="rId22"/>
    <p:sldId id="288" r:id="rId23"/>
    <p:sldId id="28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C31"/>
    <a:srgbClr val="F5E4E1"/>
    <a:srgbClr val="0000FF"/>
    <a:srgbClr val="E15611"/>
    <a:srgbClr val="E76F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80" autoAdjust="0"/>
  </p:normalViewPr>
  <p:slideViewPr>
    <p:cSldViewPr>
      <p:cViewPr>
        <p:scale>
          <a:sx n="80" d="100"/>
          <a:sy n="80" d="100"/>
        </p:scale>
        <p:origin x="-1522" y="-1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7C8895-BCAF-4567-95F8-A28DF59FB372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915F73-BD05-48CC-9F11-68C1E65CA4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036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Анализы крови</a:t>
            </a:r>
            <a:r>
              <a:rPr lang="ru-RU" baseline="0" dirty="0" smtClean="0"/>
              <a:t> в норме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086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это множественные фокальные асимметричные изменения легочной паренхимы.  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Лёгкие </a:t>
            </a:r>
            <a:r>
              <a:rPr lang="ru-RU" dirty="0" err="1" smtClean="0"/>
              <a:t>энфизематозные</a:t>
            </a:r>
            <a:r>
              <a:rPr lang="ru-RU" dirty="0" smtClean="0"/>
              <a:t>, ячеистая деформация лёгочного рисунка по всем полям, в нижних отделах неоднородное затемнение средней интенсивности.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59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6755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Лучевая диагностика </a:t>
            </a:r>
            <a:r>
              <a:rPr lang="ru-RU" dirty="0" err="1" smtClean="0"/>
              <a:t>канцероматозного</a:t>
            </a:r>
            <a:r>
              <a:rPr lang="ru-RU" dirty="0" smtClean="0"/>
              <a:t> лимфангита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4595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934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647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Все данные изменения соответствуют изменениям при кардиогенном отеке легких, но для большего подтверждения этиологии следует посмотреть предшествующие снимки.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751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Мультифокальная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 </a:t>
            </a:r>
            <a:r>
              <a:rPr lang="ru-RU" dirty="0" err="1" smtClean="0"/>
              <a:t>нечетко</a:t>
            </a:r>
            <a:r>
              <a:rPr lang="ru-RU" sz="1200" b="1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выраженная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плотность</a:t>
            </a:r>
            <a:r>
              <a:rPr lang="ru-RU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 отличии от долевой пневмонии, которая начинается с воспаления альвеол, бронхопневмония начинается, как острый бронхит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представлен другой случай диффузной консолидации. У данного пациента температура и кашель, поэтому думаем о диффузной бронхопневмонии.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690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При сравнении с предыдущими рентгенограммами данного пациента, инфильтрация наблюдалась сначала в левом легком, а после распространилась и на правое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Который показывает</a:t>
            </a:r>
            <a:r>
              <a:rPr lang="ru-RU" baseline="0" dirty="0" smtClean="0"/>
              <a:t> что по результатам рентгенологического исследования не всегда представляется возможным установить патологический паттерн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607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265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консолидацию по периферии легких и в </a:t>
            </a:r>
            <a:r>
              <a:rPr lang="ru-RU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субплевральной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области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это множественные фокальные асимметричные изменения легочной паренхимы. 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;p2"/>
          <p:cNvGrpSpPr/>
          <p:nvPr/>
        </p:nvGrpSpPr>
        <p:grpSpPr>
          <a:xfrm>
            <a:off x="6098379" y="7"/>
            <a:ext cx="3045625" cy="2707427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598100" y="2366963"/>
            <a:ext cx="8222100" cy="111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98088" y="3621217"/>
            <a:ext cx="82221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D6DBF3"/>
                </a:solidFill>
              </a:rPr>
              <a:pPr/>
              <a:t>‹#›</a:t>
            </a:fld>
            <a:endParaRPr>
              <a:solidFill>
                <a:srgbClr val="D6DB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866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9;p4"/>
          <p:cNvGrpSpPr/>
          <p:nvPr/>
        </p:nvGrpSpPr>
        <p:grpSpPr>
          <a:xfrm>
            <a:off x="0" y="5204893"/>
            <a:ext cx="9144000" cy="1653233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311700" y="546667"/>
            <a:ext cx="8520600" cy="8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D6DBF3"/>
                </a:solidFill>
              </a:rPr>
              <a:pPr/>
              <a:t>‹#›</a:t>
            </a:fld>
            <a:endParaRPr>
              <a:solidFill>
                <a:srgbClr val="D6DB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546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311700" y="546667"/>
            <a:ext cx="8520600" cy="8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311700" y="1639967"/>
            <a:ext cx="3999900" cy="44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4832400" y="1639967"/>
            <a:ext cx="3999900" cy="44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>
                <a:solidFill>
                  <a:srgbClr val="434343"/>
                </a:solidFill>
              </a:rPr>
              <a:pPr/>
              <a:t>‹#›</a:t>
            </a:fld>
            <a:endParaRPr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303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311700" y="546667"/>
            <a:ext cx="8520600" cy="8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>
                <a:solidFill>
                  <a:srgbClr val="434343"/>
                </a:solidFill>
              </a:rPr>
              <a:pPr/>
              <a:t>‹#›</a:t>
            </a:fld>
            <a:endParaRPr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247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311700" y="1954405"/>
            <a:ext cx="2808000" cy="41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>
                <a:solidFill>
                  <a:srgbClr val="434343"/>
                </a:solidFill>
              </a:rPr>
              <a:pPr/>
              <a:t>‹#›</a:t>
            </a:fld>
            <a:endParaRPr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301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1;p8"/>
          <p:cNvGrpSpPr/>
          <p:nvPr/>
        </p:nvGrpSpPr>
        <p:grpSpPr>
          <a:xfrm>
            <a:off x="6098379" y="7"/>
            <a:ext cx="3045625" cy="2707427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54" name="Google Shape;54;p8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</p:grpSp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87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D6DBF3"/>
                </a:solidFill>
              </a:rPr>
              <a:pPr/>
              <a:t>‹#›</a:t>
            </a:fld>
            <a:endParaRPr>
              <a:solidFill>
                <a:srgbClr val="D6DB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802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319500" y="5640767"/>
            <a:ext cx="5998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>
                <a:solidFill>
                  <a:srgbClr val="434343"/>
                </a:solidFill>
              </a:rPr>
              <a:pPr/>
              <a:t>‹#›</a:t>
            </a:fld>
            <a:endParaRPr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5806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70;p11"/>
          <p:cNvGrpSpPr/>
          <p:nvPr/>
        </p:nvGrpSpPr>
        <p:grpSpPr>
          <a:xfrm>
            <a:off x="6098379" y="7"/>
            <a:ext cx="3045625" cy="2707427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73" name="Google Shape;73;p11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</p:grp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674733"/>
            <a:ext cx="8520600" cy="27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311700" y="4492300"/>
            <a:ext cx="8520600" cy="1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D6DBF3"/>
                </a:solidFill>
              </a:rPr>
              <a:pPr/>
              <a:t>‹#›</a:t>
            </a:fld>
            <a:endParaRPr>
              <a:solidFill>
                <a:srgbClr val="D6DB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244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>
                <a:solidFill>
                  <a:srgbClr val="434343"/>
                </a:solidFill>
              </a:rPr>
              <a:pPr/>
              <a:t>‹#›</a:t>
            </a:fld>
            <a:endParaRPr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26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46667"/>
            <a:ext cx="8520600" cy="8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">
                <a:solidFill>
                  <a:srgbClr val="D6DBF3"/>
                </a:solidFill>
              </a:rPr>
              <a:pPr/>
              <a:t>‹#›</a:t>
            </a:fld>
            <a:endParaRPr>
              <a:solidFill>
                <a:srgbClr val="D6DB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47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yberleninka.ru/article/n/slozhnyy-klinicheskiy-sluchay-hronicheskaya-tromboembolicheskaya-legochnaya-gipertenziya-u-patsienta-s-retsidiviruyuschey-miksomoy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928662" y="2000240"/>
            <a:ext cx="7358114" cy="142875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>
              <a:buSzPts val="990"/>
            </a:pPr>
            <a:r>
              <a:rPr lang="ru-RU" sz="3180" dirty="0" smtClean="0">
                <a:solidFill>
                  <a:schemeClr val="bg1">
                    <a:lumMod val="10000"/>
                  </a:schemeClr>
                </a:solidFill>
              </a:rPr>
              <a:t>Рентгенография органов грудной клетки – 4 паттерна </a:t>
            </a:r>
            <a:br>
              <a:rPr lang="ru-RU" sz="3180" dirty="0" smtClean="0">
                <a:solidFill>
                  <a:schemeClr val="bg1">
                    <a:lumMod val="10000"/>
                  </a:schemeClr>
                </a:solidFill>
              </a:rPr>
            </a:br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</a:rPr>
              <a:t>часть </a:t>
            </a:r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2</a:t>
            </a:r>
            <a:endParaRPr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5" name="Заголовок 1"/>
          <p:cNvSpPr txBox="1">
            <a:spLocks noChangeArrowheads="1"/>
          </p:cNvSpPr>
          <p:nvPr/>
        </p:nvSpPr>
        <p:spPr bwMode="auto">
          <a:xfrm>
            <a:off x="142875" y="214313"/>
            <a:ext cx="8786813" cy="15716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cap="all" dirty="0" smtClean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</a:t>
            </a:r>
            <a:r>
              <a:rPr lang="ru-RU" sz="2000" cap="all" dirty="0" err="1" smtClean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Войно-Ясенецкого</a:t>
            </a:r>
            <a:r>
              <a:rPr lang="ru-RU" sz="2000" cap="all" dirty="0" smtClean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» Кафедра лучевой диагностики ИПО</a:t>
            </a:r>
            <a:endParaRPr lang="ru-RU" altLang="ru-RU" sz="2000" cap="all" dirty="0" smtClean="0">
              <a:solidFill>
                <a:srgbClr val="D6DBF3">
                  <a:lumMod val="1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Google Shape;56;p7"/>
          <p:cNvSpPr txBox="1">
            <a:spLocks noChangeArrowheads="1"/>
          </p:cNvSpPr>
          <p:nvPr/>
        </p:nvSpPr>
        <p:spPr bwMode="auto">
          <a:xfrm>
            <a:off x="4357688" y="4143375"/>
            <a:ext cx="4214812" cy="14287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12700" rIns="0" bIns="0"/>
          <a:lstStyle/>
          <a:p>
            <a:pPr marL="682625" indent="-669925" algn="r">
              <a:lnSpc>
                <a:spcPct val="146000"/>
              </a:lnSpc>
              <a:buClr>
                <a:srgbClr val="252525"/>
              </a:buClr>
              <a:buSzPts val="1900"/>
              <a:buFont typeface="Times New Roman" pitchFamily="18" charset="0"/>
              <a:buNone/>
            </a:pPr>
            <a:r>
              <a:rPr lang="en-US" sz="1900" dirty="0" err="1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Работу</a:t>
            </a:r>
            <a:r>
              <a:rPr lang="en-US" sz="1900" dirty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1900" dirty="0" err="1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выполнила</a:t>
            </a:r>
            <a:r>
              <a:rPr lang="en-US" sz="1900" dirty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1900" dirty="0" err="1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ординатор</a:t>
            </a:r>
            <a:r>
              <a:rPr lang="en-US" sz="1900" dirty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ru-RU" sz="1900" dirty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2</a:t>
            </a:r>
            <a:r>
              <a:rPr lang="en-US" sz="1900" dirty="0" smtClean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</a:t>
            </a:r>
            <a:r>
              <a:rPr lang="en-US" sz="1900" dirty="0" err="1" smtClean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го</a:t>
            </a:r>
            <a:r>
              <a:rPr lang="en-US" sz="1900" dirty="0" smtClean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1900" dirty="0" err="1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года</a:t>
            </a:r>
            <a:r>
              <a:rPr lang="en-US" sz="1900" dirty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,  </a:t>
            </a:r>
            <a:r>
              <a:rPr lang="en-US" sz="1900" dirty="0" err="1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специальности</a:t>
            </a:r>
            <a:r>
              <a:rPr lang="en-US" sz="1900" dirty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«</a:t>
            </a:r>
            <a:r>
              <a:rPr lang="en-US" sz="1900" dirty="0" err="1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Рентгенология</a:t>
            </a:r>
            <a:r>
              <a:rPr lang="en-US" sz="1900" dirty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»</a:t>
            </a:r>
            <a:endParaRPr lang="ru-RU" sz="1900" dirty="0">
              <a:solidFill>
                <a:srgbClr val="D6DBF3">
                  <a:lumMod val="10000"/>
                </a:srgbClr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682625" indent="-669925" algn="r">
              <a:spcBef>
                <a:spcPts val="1000"/>
              </a:spcBef>
              <a:buClr>
                <a:srgbClr val="252525"/>
              </a:buClr>
              <a:buSzPts val="1900"/>
              <a:buFont typeface="Times New Roman" pitchFamily="18" charset="0"/>
              <a:buNone/>
            </a:pPr>
            <a:r>
              <a:rPr lang="ru-RU" sz="1900" dirty="0" err="1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Шайхразеева</a:t>
            </a:r>
            <a:r>
              <a:rPr lang="ru-RU" sz="1900" dirty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А.Р.</a:t>
            </a:r>
            <a:endParaRPr lang="ru-RU" dirty="0">
              <a:solidFill>
                <a:srgbClr val="D6DBF3">
                  <a:lumMod val="10000"/>
                </a:srgbClr>
              </a:solidFill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171700" y="6269038"/>
            <a:ext cx="4603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dirty="0">
                <a:solidFill>
                  <a:srgbClr val="D6DBF3"/>
                </a:solidFill>
                <a:latin typeface="Times New Roman" pitchFamily="18" charset="0"/>
                <a:cs typeface="Times New Roman" pitchFamily="18" charset="0"/>
              </a:rPr>
              <a:t>Красноярск, </a:t>
            </a:r>
            <a:r>
              <a:rPr lang="ru-RU" altLang="ru-RU" sz="2000" dirty="0" smtClean="0">
                <a:solidFill>
                  <a:srgbClr val="D6DBF3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altLang="ru-RU" sz="2000" dirty="0">
                <a:solidFill>
                  <a:srgbClr val="D6DBF3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4005064"/>
            <a:ext cx="3816350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377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Reverse Batwing</a:t>
            </a:r>
            <a:r>
              <a:rPr lang="ru-RU" sz="2800" b="1" dirty="0" smtClean="0">
                <a:solidFill>
                  <a:schemeClr val="accent1"/>
                </a:solidFill>
              </a:rPr>
              <a:t/>
            </a:r>
            <a:br>
              <a:rPr lang="ru-RU" sz="2800" b="1" dirty="0" smtClean="0">
                <a:solidFill>
                  <a:schemeClr val="accent1"/>
                </a:solidFill>
              </a:rPr>
            </a:br>
            <a:r>
              <a:rPr lang="ru-RU" sz="2800" b="1" dirty="0" smtClean="0">
                <a:solidFill>
                  <a:schemeClr val="accent1"/>
                </a:solidFill>
              </a:rPr>
              <a:t>(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Обратный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симптом крыла летучей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мыши</a:t>
            </a:r>
            <a:r>
              <a:rPr lang="ru-RU" sz="2800" b="1" dirty="0" smtClean="0">
                <a:solidFill>
                  <a:schemeClr val="accent1"/>
                </a:solidFill>
              </a:rPr>
              <a:t>)</a:t>
            </a:r>
            <a:r>
              <a:rPr lang="ru-RU" sz="2800" dirty="0">
                <a:solidFill>
                  <a:schemeClr val="accent1"/>
                </a:solidFill>
              </a:rPr>
              <a:t/>
            </a:r>
            <a:br>
              <a:rPr lang="ru-RU" sz="2800" dirty="0">
                <a:solidFill>
                  <a:schemeClr val="accent1"/>
                </a:solidFill>
              </a:rPr>
            </a:br>
            <a:r>
              <a:rPr lang="ru-RU" sz="2800" b="1" dirty="0" smtClean="0">
                <a:solidFill>
                  <a:srgbClr val="0000FF"/>
                </a:solidFill>
              </a:rPr>
              <a:t/>
            </a:r>
            <a:br>
              <a:rPr lang="ru-RU" sz="2800" b="1" dirty="0" smtClean="0">
                <a:solidFill>
                  <a:srgbClr val="0000FF"/>
                </a:solidFill>
              </a:rPr>
            </a:br>
            <a:endParaRPr lang="ru-RU" sz="2800" dirty="0">
              <a:solidFill>
                <a:schemeClr val="accent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1700" y="1357299"/>
            <a:ext cx="8520600" cy="3429024"/>
          </a:xfrm>
          <a:solidFill>
            <a:schemeClr val="accent5"/>
          </a:solidFill>
        </p:spPr>
        <p:txBody>
          <a:bodyPr>
            <a:normAutofit/>
          </a:bodyPr>
          <a:lstStyle/>
          <a:p>
            <a:pPr marL="114300" indent="0">
              <a:buFont typeface="Wingdings" pitchFamily="2" charset="2"/>
              <a:buChar char="q"/>
            </a:pP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 Визуализируется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периферическая или </a:t>
            </a:r>
            <a:r>
              <a:rPr lang="ru-RU" sz="2000" dirty="0" err="1" smtClean="0">
                <a:solidFill>
                  <a:schemeClr val="accent3">
                    <a:lumMod val="10000"/>
                  </a:schemeClr>
                </a:solidFill>
              </a:rPr>
              <a:t>субплевральная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 консолидация легочной ткани</a:t>
            </a:r>
          </a:p>
          <a:p>
            <a:pPr marL="114300" indent="0">
              <a:buNone/>
            </a:pPr>
            <a:endParaRPr lang="ru-RU" sz="2000" b="1" u="sng" dirty="0" smtClean="0">
              <a:solidFill>
                <a:schemeClr val="accent4">
                  <a:lumMod val="10000"/>
                </a:schemeClr>
              </a:solidFill>
            </a:endParaRPr>
          </a:p>
          <a:p>
            <a:pPr marL="114300" indent="0">
              <a:buNone/>
            </a:pPr>
            <a:r>
              <a:rPr lang="ru-RU" sz="2000" b="1" u="sng" dirty="0" smtClean="0">
                <a:solidFill>
                  <a:schemeClr val="accent4">
                    <a:lumMod val="10000"/>
                  </a:schemeClr>
                </a:solidFill>
              </a:rPr>
              <a:t>Причины</a:t>
            </a:r>
            <a:r>
              <a:rPr lang="ru-RU" sz="2000" b="1" u="sng" dirty="0">
                <a:solidFill>
                  <a:schemeClr val="accent4">
                    <a:lumMod val="10000"/>
                  </a:schemeClr>
                </a:solidFill>
              </a:rPr>
              <a:t>:</a:t>
            </a:r>
          </a:p>
          <a:p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Бронхоальвеолярная карцинома</a:t>
            </a:r>
          </a:p>
          <a:p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Саркоидоз</a:t>
            </a:r>
          </a:p>
          <a:p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Организующаяся пневмония</a:t>
            </a:r>
          </a:p>
          <a:p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Эозинофильная пневмония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94296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220962"/>
              </p:ext>
            </p:extLst>
          </p:nvPr>
        </p:nvGraphicFramePr>
        <p:xfrm>
          <a:off x="0" y="1"/>
          <a:ext cx="9144000" cy="65008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  <a:gridCol w="4572000"/>
              </a:tblGrid>
              <a:tr h="68327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Arial"/>
                        </a:rPr>
                        <a:t>Мультифокальная консолидация</a:t>
                      </a:r>
                      <a:endParaRPr kumimoji="0" lang="ru-RU" sz="22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accent5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  <a:sym typeface="Arial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09830"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Roboto"/>
                        </a:rPr>
                        <a:t>Новообразование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Roboto"/>
                        </a:rPr>
                        <a:t>Бронхопневмония</a:t>
                      </a:r>
                    </a:p>
                  </a:txBody>
                  <a:tcPr/>
                </a:tc>
              </a:tr>
              <a:tr h="272244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Бронхоальвеолярный рак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err="1" smtClean="0">
                          <a:solidFill>
                            <a:srgbClr val="002060"/>
                          </a:solidFill>
                          <a:latin typeface="Roboto"/>
                        </a:rPr>
                        <a:t>Лимфома</a:t>
                      </a:r>
                      <a:endParaRPr lang="ru-RU" sz="2000" dirty="0" smtClean="0">
                        <a:solidFill>
                          <a:srgbClr val="002060"/>
                        </a:solidFill>
                        <a:latin typeface="Roboto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Метастазы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ru-RU" sz="2000" dirty="0" smtClean="0">
                        <a:solidFill>
                          <a:srgbClr val="002060"/>
                        </a:solidFill>
                        <a:latin typeface="Roboto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Стрептококковая пневмония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Синегнойная пневмония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Анаэробная пневмония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err="1" smtClean="0">
                          <a:solidFill>
                            <a:srgbClr val="002060"/>
                          </a:solidFill>
                          <a:latin typeface="Roboto"/>
                        </a:rPr>
                        <a:t>Пневмоцистная</a:t>
                      </a: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 пневмония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Туберкулез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Аспирация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err="1" smtClean="0">
                          <a:solidFill>
                            <a:srgbClr val="002060"/>
                          </a:solidFill>
                          <a:latin typeface="Roboto"/>
                        </a:rPr>
                        <a:t>Клебсиелла</a:t>
                      </a:r>
                      <a:endParaRPr lang="ru-RU" sz="2000" dirty="0" smtClean="0">
                        <a:solidFill>
                          <a:srgbClr val="002060"/>
                        </a:solidFill>
                        <a:latin typeface="Roboto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err="1" smtClean="0">
                          <a:solidFill>
                            <a:srgbClr val="002060"/>
                          </a:solidFill>
                          <a:latin typeface="Roboto"/>
                        </a:rPr>
                        <a:t>Легионелла</a:t>
                      </a: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 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endParaRPr lang="ru-RU" sz="2000" dirty="0" smtClean="0">
                        <a:solidFill>
                          <a:srgbClr val="002060"/>
                        </a:solidFill>
                        <a:latin typeface="Roboto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</a:tr>
              <a:tr h="62201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Roboto"/>
                        </a:rPr>
                        <a:t>Сосудистая</a:t>
                      </a:r>
                      <a:r>
                        <a:rPr lang="ru-RU" sz="2200" b="1" baseline="0" dirty="0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Roboto"/>
                        </a:rPr>
                        <a:t> этиология </a:t>
                      </a:r>
                      <a:endParaRPr lang="ru-RU" sz="2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Roboto"/>
                        </a:rPr>
                        <a:t>Другие причины</a:t>
                      </a:r>
                      <a:endParaRPr lang="ru-RU" sz="2200" b="1" dirty="0">
                        <a:solidFill>
                          <a:schemeClr val="accent3">
                            <a:lumMod val="10000"/>
                          </a:schemeClr>
                        </a:solidFill>
                        <a:latin typeface="Roboto"/>
                      </a:endParaRPr>
                    </a:p>
                  </a:txBody>
                  <a:tcPr/>
                </a:tc>
              </a:tr>
              <a:tr h="1934181"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Септическая эмболия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err="1" smtClean="0">
                          <a:solidFill>
                            <a:srgbClr val="002060"/>
                          </a:solidFill>
                          <a:latin typeface="Roboto"/>
                        </a:rPr>
                        <a:t>Гранулёматоз</a:t>
                      </a: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 </a:t>
                      </a:r>
                      <a:r>
                        <a:rPr lang="ru-RU" sz="2000" dirty="0" err="1" smtClean="0">
                          <a:solidFill>
                            <a:srgbClr val="002060"/>
                          </a:solidFill>
                          <a:latin typeface="Roboto"/>
                        </a:rPr>
                        <a:t>Вегенера</a:t>
                      </a:r>
                      <a:endParaRPr lang="ru-RU" sz="2000" dirty="0" smtClean="0">
                        <a:solidFill>
                          <a:srgbClr val="002060"/>
                        </a:solidFill>
                        <a:latin typeface="Roboto"/>
                      </a:endParaRP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endParaRPr lang="ru-RU" sz="2000" dirty="0">
                        <a:solidFill>
                          <a:srgbClr val="002060"/>
                        </a:solidFill>
                        <a:latin typeface="Roboto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ru-RU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  <a:sym typeface="Arial"/>
                        </a:rPr>
                        <a:t>Организующаяся пневмония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ru-RU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  <a:sym typeface="Arial"/>
                        </a:rPr>
                        <a:t>Эозинофильная пневмония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ru-RU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  <a:sym typeface="Arial"/>
                        </a:rPr>
                        <a:t>Липоидная пневмония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/>
              <a:t>Рентгенограмма ОГК прямая и боковая проекция: клинический случай </a:t>
            </a:r>
            <a:br>
              <a:rPr lang="ru-RU" sz="2800" b="1" dirty="0" smtClean="0"/>
            </a:b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5000636"/>
            <a:ext cx="6588224" cy="1643074"/>
          </a:xfrm>
          <a:solidFill>
            <a:schemeClr val="accent5"/>
          </a:solidFill>
        </p:spPr>
        <p:txBody>
          <a:bodyPr>
            <a:noAutofit/>
          </a:bodyPr>
          <a:lstStyle/>
          <a:p>
            <a:pPr>
              <a:buNone/>
            </a:pPr>
            <a:r>
              <a:rPr lang="ru-RU" sz="2000" b="1" u="sng" dirty="0">
                <a:solidFill>
                  <a:schemeClr val="accent3">
                    <a:lumMod val="10000"/>
                  </a:schemeClr>
                </a:solidFill>
              </a:rPr>
              <a:t>Д</a:t>
            </a:r>
            <a:r>
              <a:rPr lang="ru-RU" sz="2000" b="1" u="sng" dirty="0" smtClean="0">
                <a:solidFill>
                  <a:schemeClr val="accent3">
                    <a:lumMod val="10000"/>
                  </a:schemeClr>
                </a:solidFill>
              </a:rPr>
              <a:t>ифференциальный диагноз</a:t>
            </a:r>
          </a:p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Бронхоальвеолярная карцинома</a:t>
            </a:r>
            <a:r>
              <a:rPr lang="en-US" sz="2000" dirty="0" smtClean="0">
                <a:solidFill>
                  <a:schemeClr val="accent3">
                    <a:lumMod val="10000"/>
                  </a:schemeClr>
                </a:solidFill>
              </a:rPr>
              <a:t>?</a:t>
            </a:r>
            <a:endParaRPr lang="ru-RU" sz="2000" dirty="0" smtClean="0">
              <a:solidFill>
                <a:schemeClr val="accent3">
                  <a:lumMod val="1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Лимфома </a:t>
            </a:r>
            <a:r>
              <a:rPr lang="en-US" sz="2000" dirty="0" smtClean="0">
                <a:solidFill>
                  <a:schemeClr val="accent3">
                    <a:lumMod val="10000"/>
                  </a:schemeClr>
                </a:solidFill>
              </a:rPr>
              <a:t>?</a:t>
            </a:r>
            <a:endParaRPr lang="ru-RU" sz="2000" dirty="0" smtClean="0">
              <a:solidFill>
                <a:schemeClr val="accent3">
                  <a:lumMod val="1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Эозинофильная пневмония</a:t>
            </a:r>
            <a:r>
              <a:rPr lang="en-US" sz="2000" dirty="0" smtClean="0">
                <a:solidFill>
                  <a:schemeClr val="accent3">
                    <a:lumMod val="10000"/>
                  </a:schemeClr>
                </a:solidFill>
              </a:rPr>
              <a:t>?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 </a:t>
            </a:r>
            <a:endParaRPr lang="ru-RU" sz="2000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3" r="287"/>
          <a:stretch/>
        </p:blipFill>
        <p:spPr bwMode="auto">
          <a:xfrm>
            <a:off x="3929058" y="1000108"/>
            <a:ext cx="2857520" cy="3904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08"/>
            <a:ext cx="3871124" cy="3929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786578" y="1643050"/>
            <a:ext cx="2357422" cy="2308324"/>
          </a:xfrm>
          <a:prstGeom prst="rect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>
                    <a:lumMod val="10000"/>
                  </a:schemeClr>
                </a:solidFill>
              </a:rPr>
              <a:t>Больной  страдает хроническим непродуктивным кашлем более 3 месяцев, который не поддается антибактериальной терапии </a:t>
            </a:r>
          </a:p>
        </p:txBody>
      </p:sp>
    </p:spTree>
    <p:extLst>
      <p:ext uri="{BB962C8B-B14F-4D97-AF65-F5344CB8AC3E}">
        <p14:creationId xmlns:p14="http://schemas.microsoft.com/office/powerpoint/2010/main" val="4202288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28670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/>
              <a:t>Рентгенограмма ОГК прямая проекция: </a:t>
            </a:r>
            <a:br>
              <a:rPr lang="ru-RU" sz="2800" b="1" dirty="0" smtClean="0"/>
            </a:br>
            <a:r>
              <a:rPr lang="ru-RU" sz="2000" b="1" i="1" dirty="0" smtClean="0"/>
              <a:t>продолжение  </a:t>
            </a:r>
            <a:endParaRPr lang="ru-RU" sz="2800" b="1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57752" y="1357298"/>
            <a:ext cx="4045986" cy="4452000"/>
          </a:xfrm>
          <a:solidFill>
            <a:schemeClr val="accent5"/>
          </a:solidFill>
        </p:spPr>
        <p:txBody>
          <a:bodyPr/>
          <a:lstStyle/>
          <a:p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По всем легочным полям определяются разнокалиберные участки уплотнения легочной ткани неправильной формы </a:t>
            </a:r>
          </a:p>
          <a:p>
            <a:endParaRPr lang="ru-RU" dirty="0" smtClean="0">
              <a:solidFill>
                <a:schemeClr val="accent3">
                  <a:lumMod val="10000"/>
                </a:schemeClr>
              </a:solidFill>
            </a:endParaRPr>
          </a:p>
          <a:p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По данным биопсии -</a:t>
            </a:r>
            <a:r>
              <a:rPr lang="ru-RU" b="1" u="sng" dirty="0" smtClean="0">
                <a:solidFill>
                  <a:schemeClr val="accent3">
                    <a:lumMod val="10000"/>
                  </a:schemeClr>
                </a:solidFill>
              </a:rPr>
              <a:t>организующаяся пневмония</a:t>
            </a:r>
            <a:endParaRPr lang="ru-RU" b="1" u="sng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214422"/>
            <a:ext cx="4571968" cy="4640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5540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987518"/>
              </p:ext>
            </p:extLst>
          </p:nvPr>
        </p:nvGraphicFramePr>
        <p:xfrm>
          <a:off x="0" y="1"/>
          <a:ext cx="9144000" cy="8242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9952"/>
                <a:gridCol w="5004048"/>
              </a:tblGrid>
              <a:tr h="683275"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accent5"/>
                          </a:solidFill>
                        </a:rPr>
                        <a:t>Интерстициальные заболевания лёгких</a:t>
                      </a:r>
                      <a:endParaRPr lang="ru-RU" sz="280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098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Roboto"/>
                        </a:rPr>
                        <a:t>Ретикулярный (сетчатый) паттерн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Roboto"/>
                        </a:rPr>
                        <a:t>Кистозный паттерн</a:t>
                      </a:r>
                    </a:p>
                  </a:txBody>
                  <a:tcPr/>
                </a:tc>
              </a:tr>
              <a:tr h="176770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Кардиогенный отек легких </a:t>
                      </a:r>
                      <a:endParaRPr lang="en-US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Вирусная пневмония </a:t>
                      </a:r>
                      <a:endParaRPr lang="en-US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Микоплазменная пневмония </a:t>
                      </a:r>
                      <a:endParaRPr lang="en-US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Пневмоцистная</a:t>
                      </a: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 пневмония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Обычная интерстициальная пневмония</a:t>
                      </a:r>
                      <a:r>
                        <a:rPr lang="ru-RU" sz="20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 </a:t>
                      </a: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(конечная фаза</a:t>
                      </a:r>
                      <a:r>
                        <a:rPr lang="ru-RU" sz="20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 </a:t>
                      </a: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развития  формирование </a:t>
                      </a:r>
                      <a:r>
                        <a:rPr lang="ru-RU" sz="2000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“сотового” легкого</a:t>
                      </a: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)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Идиопатический легочный фиброз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Лимфогенный </a:t>
                      </a: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карциноматоз</a:t>
                      </a:r>
                      <a:endParaRPr lang="ru-RU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Дерматомиозит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Ревматоидный артрит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ru-RU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-  </a:t>
                      </a:r>
                      <a:r>
                        <a:rPr lang="ru-RU" sz="2000" i="0" u="sng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Roboto"/>
                        </a:rPr>
                        <a:t>Изменения, обусловленные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ru-RU" sz="2000" i="0" u="non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Roboto"/>
                        </a:rPr>
                        <a:t>   </a:t>
                      </a:r>
                      <a:r>
                        <a:rPr lang="ru-RU" sz="2000" i="0" u="sng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Roboto"/>
                        </a:rPr>
                        <a:t>приемом медикаментов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Нитрофурантоин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Метотрексат</a:t>
                      </a:r>
                      <a:endParaRPr lang="ru-RU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Амиодарон</a:t>
                      </a:r>
                      <a:endParaRPr lang="ru-RU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Бусульфан</a:t>
                      </a: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,</a:t>
                      </a:r>
                      <a:r>
                        <a:rPr lang="ru-RU" sz="20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 </a:t>
                      </a:r>
                      <a:r>
                        <a:rPr lang="ru-RU" sz="20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б</a:t>
                      </a: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леомицин</a:t>
                      </a: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, </a:t>
                      </a: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цитоксан</a:t>
                      </a:r>
                      <a:endParaRPr lang="ru-RU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ru-RU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Гистиоцитоз из клеток </a:t>
                      </a: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Лангерганса</a:t>
                      </a:r>
                      <a:endParaRPr lang="ru-RU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Лимфоидная интерстициальная пневмония</a:t>
                      </a: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Пневматоцеле</a:t>
                      </a:r>
                      <a:endParaRPr lang="ru-RU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Лимфангиолейомиоматоз</a:t>
                      </a: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 легких</a:t>
                      </a:r>
                    </a:p>
                    <a:p>
                      <a:endParaRPr lang="ru-RU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933056"/>
            <a:ext cx="5004048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532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57" y="1196752"/>
            <a:ext cx="3990204" cy="4520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44000" cy="928670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ru-RU" sz="2800" b="1" dirty="0" smtClean="0"/>
              <a:t>Рентгенограмма ОГК прямая проекция:</a:t>
            </a:r>
          </a:p>
          <a:p>
            <a:r>
              <a:rPr lang="ru-RU" sz="2800" b="1" dirty="0" err="1"/>
              <a:t>г</a:t>
            </a:r>
            <a:r>
              <a:rPr lang="ru-RU" sz="2800" b="1" dirty="0" err="1" smtClean="0"/>
              <a:t>истиоцитоз</a:t>
            </a:r>
            <a:r>
              <a:rPr lang="ru-RU" sz="2800" b="1" dirty="0" smtClean="0"/>
              <a:t> из </a:t>
            </a:r>
            <a:r>
              <a:rPr lang="ru-RU" sz="2800" b="1" dirty="0"/>
              <a:t>клеток </a:t>
            </a:r>
            <a:r>
              <a:rPr lang="ru-RU" sz="2800" b="1" dirty="0" err="1"/>
              <a:t>Лангерганса</a:t>
            </a:r>
            <a:endParaRPr lang="ru-RU" sz="2800" b="1" dirty="0" smtClean="0"/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>
          <a:xfrm>
            <a:off x="4500562" y="1196752"/>
            <a:ext cx="4247902" cy="4520608"/>
          </a:xfrm>
          <a:solidFill>
            <a:schemeClr val="accent5"/>
          </a:solidFill>
        </p:spPr>
        <p:txBody>
          <a:bodyPr>
            <a:normAutofit fontScale="92500"/>
          </a:bodyPr>
          <a:lstStyle/>
          <a:p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Рентгенологические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изменения при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ГКЛ чаще двустороннее</a:t>
            </a:r>
          </a:p>
          <a:p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Усиление легочного рисунка за счет интерстициальной ткани </a:t>
            </a:r>
          </a:p>
          <a:p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Мелкоочаговые (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милиарные) затенения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диаметром до 2 мм. </a:t>
            </a:r>
          </a:p>
          <a:p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Лимфаденопатия средостения выявляется редко. </a:t>
            </a:r>
          </a:p>
          <a:p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Раннее формирование картины «сотового» легкого с отдельными участками буллезных вздутий </a:t>
            </a:r>
          </a:p>
          <a:p>
            <a:endParaRPr lang="ru-RU" sz="2000" b="1" dirty="0">
              <a:solidFill>
                <a:schemeClr val="accent3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290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10" t="51333" r="317" b="1131"/>
          <a:stretch/>
        </p:blipFill>
        <p:spPr bwMode="auto">
          <a:xfrm>
            <a:off x="390931" y="3789040"/>
            <a:ext cx="3831087" cy="2523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" b="51534"/>
          <a:stretch/>
        </p:blipFill>
        <p:spPr bwMode="auto">
          <a:xfrm>
            <a:off x="395536" y="1134533"/>
            <a:ext cx="3857290" cy="2523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ru-RU" sz="2800" b="1" dirty="0" smtClean="0"/>
              <a:t>КТ-ОГК аксиальная </a:t>
            </a:r>
            <a:r>
              <a:rPr lang="ru-RU" sz="2800" b="1" dirty="0"/>
              <a:t>плоскость, </a:t>
            </a:r>
            <a:r>
              <a:rPr lang="ru-RU" sz="2400" b="1" i="1" dirty="0"/>
              <a:t>продолжение</a:t>
            </a:r>
            <a:r>
              <a:rPr lang="ru-RU" sz="2800" b="1" dirty="0"/>
              <a:t>  </a:t>
            </a:r>
            <a:r>
              <a:rPr lang="ru-RU" sz="2700" b="1" dirty="0" smtClean="0"/>
              <a:t/>
            </a:r>
            <a:br>
              <a:rPr lang="ru-RU" sz="2700" b="1" dirty="0" smtClean="0"/>
            </a:br>
            <a:endParaRPr lang="ru-RU" sz="2700" b="1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"/>
          </p:nvPr>
        </p:nvSpPr>
        <p:spPr>
          <a:xfrm>
            <a:off x="4788024" y="1844824"/>
            <a:ext cx="4031878" cy="3312368"/>
          </a:xfrm>
          <a:solidFill>
            <a:schemeClr val="accent5"/>
          </a:solidFill>
        </p:spPr>
        <p:txBody>
          <a:bodyPr>
            <a:normAutofit/>
          </a:bodyPr>
          <a:lstStyle/>
          <a:p>
            <a:endParaRPr lang="ru-RU" sz="2000" dirty="0">
              <a:solidFill>
                <a:schemeClr val="accent3">
                  <a:lumMod val="1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Определяются диффузные интерстициальные уплотнения и </a:t>
            </a:r>
            <a:r>
              <a:rPr lang="ru-RU" sz="2000" dirty="0" err="1">
                <a:solidFill>
                  <a:schemeClr val="accent3">
                    <a:lumMod val="10000"/>
                  </a:schemeClr>
                </a:solidFill>
              </a:rPr>
              <a:t>кистовидная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 перестройка паренхимы легких</a:t>
            </a:r>
          </a:p>
          <a:p>
            <a:pPr marL="342900">
              <a:buFont typeface="Wingdings" pitchFamily="2" charset="2"/>
              <a:buChar char="q"/>
            </a:pPr>
            <a:r>
              <a:rPr lang="ru-RU" sz="2000" i="1" dirty="0" smtClean="0">
                <a:solidFill>
                  <a:schemeClr val="accent3">
                    <a:lumMod val="10000"/>
                  </a:schemeClr>
                </a:solidFill>
              </a:rPr>
              <a:t>   ретикулярный паттерн</a:t>
            </a:r>
            <a:endParaRPr lang="ru-RU" sz="2000" b="1" i="1" dirty="0">
              <a:solidFill>
                <a:schemeClr val="accent3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290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4581128"/>
            <a:ext cx="8652788" cy="1872208"/>
          </a:xfrm>
          <a:solidFill>
            <a:schemeClr val="accent5"/>
          </a:solidFill>
        </p:spPr>
        <p:txBody>
          <a:bodyPr>
            <a:normAutofit fontScale="25000" lnSpcReduction="20000"/>
          </a:bodyPr>
          <a:lstStyle/>
          <a:p>
            <a:pPr marL="114300" indent="0">
              <a:lnSpc>
                <a:spcPct val="120000"/>
              </a:lnSpc>
              <a:buNone/>
            </a:pPr>
            <a:r>
              <a:rPr lang="ru-RU" sz="8000" dirty="0" smtClean="0">
                <a:solidFill>
                  <a:schemeClr val="accent3">
                    <a:lumMod val="10000"/>
                  </a:schemeClr>
                </a:solidFill>
              </a:rPr>
              <a:t>При сравнении с предыдущей  рентгенограммой отмечается:</a:t>
            </a:r>
          </a:p>
          <a:p>
            <a:pPr>
              <a:lnSpc>
                <a:spcPct val="120000"/>
              </a:lnSpc>
            </a:pPr>
            <a:r>
              <a:rPr lang="ru-RU" sz="8000" dirty="0" smtClean="0">
                <a:solidFill>
                  <a:schemeClr val="accent3">
                    <a:lumMod val="10000"/>
                  </a:schemeClr>
                </a:solidFill>
              </a:rPr>
              <a:t>Легочной рисунок усилен в прикорневых отделах </a:t>
            </a:r>
          </a:p>
          <a:p>
            <a:pPr>
              <a:lnSpc>
                <a:spcPct val="120000"/>
              </a:lnSpc>
            </a:pPr>
            <a:r>
              <a:rPr lang="ru-RU" sz="8000" dirty="0" smtClean="0">
                <a:solidFill>
                  <a:schemeClr val="accent3">
                    <a:lumMod val="10000"/>
                  </a:schemeClr>
                </a:solidFill>
              </a:rPr>
              <a:t>Тень сердца увеличена</a:t>
            </a:r>
          </a:p>
          <a:p>
            <a:pPr>
              <a:lnSpc>
                <a:spcPct val="120000"/>
              </a:lnSpc>
            </a:pPr>
            <a:r>
              <a:rPr lang="ru-RU" sz="8000" dirty="0" smtClean="0">
                <a:solidFill>
                  <a:schemeClr val="accent3">
                    <a:lumMod val="10000"/>
                  </a:schemeClr>
                </a:solidFill>
              </a:rPr>
              <a:t>Линейные </a:t>
            </a:r>
            <a:r>
              <a:rPr lang="ru-RU" sz="8000" dirty="0">
                <a:solidFill>
                  <a:schemeClr val="accent3">
                    <a:lumMod val="10000"/>
                  </a:schemeClr>
                </a:solidFill>
              </a:rPr>
              <a:t>интерстициальные тени (линии </a:t>
            </a:r>
            <a:r>
              <a:rPr lang="ru-RU" sz="8000" dirty="0" err="1">
                <a:solidFill>
                  <a:schemeClr val="accent3">
                    <a:lumMod val="10000"/>
                  </a:schemeClr>
                </a:solidFill>
              </a:rPr>
              <a:t>Керли</a:t>
            </a:r>
            <a:r>
              <a:rPr lang="ru-RU" sz="8000" dirty="0">
                <a:solidFill>
                  <a:schemeClr val="accent3">
                    <a:lumMod val="10000"/>
                  </a:schemeClr>
                </a:solidFill>
              </a:rPr>
              <a:t>) </a:t>
            </a:r>
          </a:p>
          <a:p>
            <a:pPr>
              <a:lnSpc>
                <a:spcPct val="120000"/>
              </a:lnSpc>
            </a:pPr>
            <a:r>
              <a:rPr lang="ru-RU" sz="8000" dirty="0">
                <a:solidFill>
                  <a:schemeClr val="accent3">
                    <a:lumMod val="10000"/>
                  </a:schemeClr>
                </a:solidFill>
              </a:rPr>
              <a:t>Плевральный выпот </a:t>
            </a:r>
            <a:r>
              <a:rPr lang="ru-RU" sz="8000" dirty="0" smtClean="0">
                <a:solidFill>
                  <a:schemeClr val="accent3">
                    <a:lumMod val="10000"/>
                  </a:schemeClr>
                </a:solidFill>
              </a:rPr>
              <a:t>слева и справа</a:t>
            </a:r>
            <a:endParaRPr lang="ru-RU" sz="8000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39" r="482"/>
          <a:stretch/>
        </p:blipFill>
        <p:spPr bwMode="auto">
          <a:xfrm>
            <a:off x="4242874" y="1052737"/>
            <a:ext cx="3965827" cy="331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20" y="1052737"/>
            <a:ext cx="3482410" cy="331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0" y="0"/>
            <a:ext cx="9144000" cy="928670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ru-RU" sz="2800" b="1" dirty="0" smtClean="0"/>
              <a:t>Рентгенограмма ОГК прямая проекция:</a:t>
            </a:r>
          </a:p>
          <a:p>
            <a:r>
              <a:rPr lang="ru-RU" sz="2800" b="1" dirty="0" smtClean="0"/>
              <a:t>застойная сердечная недостаточность</a:t>
            </a:r>
          </a:p>
        </p:txBody>
      </p:sp>
    </p:spTree>
    <p:extLst>
      <p:ext uri="{BB962C8B-B14F-4D97-AF65-F5344CB8AC3E}">
        <p14:creationId xmlns:p14="http://schemas.microsoft.com/office/powerpoint/2010/main" val="2923820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0400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ru-RU" b="1" dirty="0" smtClean="0"/>
              <a:t>Линии </a:t>
            </a:r>
            <a:r>
              <a:rPr lang="ru-RU" b="1" dirty="0" err="1"/>
              <a:t>Керли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4725144"/>
            <a:ext cx="8520600" cy="180020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accent3">
                    <a:lumMod val="10000"/>
                  </a:schemeClr>
                </a:solidFill>
              </a:rPr>
              <a:t>Линии </a:t>
            </a:r>
            <a:r>
              <a:rPr lang="ru-RU" sz="2000" b="1" dirty="0" err="1">
                <a:solidFill>
                  <a:schemeClr val="accent3">
                    <a:lumMod val="10000"/>
                  </a:schemeClr>
                </a:solidFill>
              </a:rPr>
              <a:t>Керли</a:t>
            </a:r>
            <a:r>
              <a:rPr lang="ru-RU" sz="2000" b="1" dirty="0">
                <a:solidFill>
                  <a:schemeClr val="accent3">
                    <a:lumMod val="10000"/>
                  </a:schemeClr>
                </a:solidFill>
              </a:rPr>
              <a:t> по типу B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— это горизонтальные линии 1-2 см длиной, располагающиеся по периферии чаще в базальных отделах легкого.</a:t>
            </a:r>
          </a:p>
          <a:p>
            <a:pPr marL="114300" indent="0">
              <a:buNone/>
            </a:pPr>
            <a:r>
              <a:rPr lang="ru-RU" sz="2000" u="sng" dirty="0">
                <a:solidFill>
                  <a:schemeClr val="accent3">
                    <a:lumMod val="10000"/>
                  </a:schemeClr>
                </a:solidFill>
              </a:rPr>
              <a:t>Дифференциальный диагноз: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 лимфогенный </a:t>
            </a:r>
            <a:r>
              <a:rPr lang="ru-RU" sz="2000" dirty="0" err="1" smtClean="0">
                <a:solidFill>
                  <a:schemeClr val="accent3">
                    <a:lumMod val="10000"/>
                  </a:schemeClr>
                </a:solidFill>
              </a:rPr>
              <a:t>карциноматоз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 и</a:t>
            </a:r>
            <a:endParaRPr lang="ru-RU" sz="2000" dirty="0">
              <a:solidFill>
                <a:schemeClr val="accent3">
                  <a:lumMod val="10000"/>
                </a:schemeClr>
              </a:solidFill>
            </a:endParaRPr>
          </a:p>
          <a:p>
            <a:pPr marL="114300" indent="0">
              <a:buNone/>
            </a:pP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кардиогенный отек легких</a:t>
            </a:r>
            <a:endParaRPr lang="ru-RU" sz="2000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" r="52927"/>
          <a:stretch/>
        </p:blipFill>
        <p:spPr bwMode="auto">
          <a:xfrm>
            <a:off x="684204" y="977185"/>
            <a:ext cx="2975247" cy="3592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864" y="966494"/>
            <a:ext cx="3338345" cy="3603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101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3233" y="5013176"/>
            <a:ext cx="8520600" cy="1330027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Снижение </a:t>
            </a:r>
            <a:r>
              <a:rPr lang="ru-RU" dirty="0" err="1">
                <a:solidFill>
                  <a:schemeClr val="accent3">
                    <a:lumMod val="10000"/>
                  </a:schemeClr>
                </a:solidFill>
              </a:rPr>
              <a:t>пневматизации</a:t>
            </a: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 за счёт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выраженного усиления </a:t>
            </a: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и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обогащения </a:t>
            </a: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лёгочного рисунка преимущественно в прикорневой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зоне                   </a:t>
            </a:r>
          </a:p>
          <a:p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Тень сердца расширена, аорта кальцинирована</a:t>
            </a:r>
          </a:p>
          <a:p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Корни </a:t>
            </a: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лёгких не структурны,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расширены</a:t>
            </a:r>
            <a:endParaRPr lang="ru-RU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75" r="194"/>
          <a:stretch/>
        </p:blipFill>
        <p:spPr bwMode="auto">
          <a:xfrm>
            <a:off x="5424099" y="1195529"/>
            <a:ext cx="2855606" cy="36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71"/>
          <a:stretch/>
        </p:blipFill>
        <p:spPr bwMode="auto">
          <a:xfrm>
            <a:off x="468924" y="1195529"/>
            <a:ext cx="3959059" cy="365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8467" y="0"/>
            <a:ext cx="9144000" cy="810400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ctr"/>
            <a:r>
              <a:rPr lang="ru-RU" b="1" smtClean="0"/>
              <a:t>Линии Керли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00989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0" y="1"/>
            <a:ext cx="9144000" cy="8572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ctr"/>
            <a:r>
              <a:rPr lang="ru-RU" b="1" dirty="0" smtClean="0"/>
              <a:t>Рентгенологические паттерны ОГП</a:t>
            </a:r>
            <a:endParaRPr lang="ru-RU" b="1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467544" y="2132856"/>
            <a:ext cx="2952328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47767"/>
            <a:ext cx="8012558" cy="5635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2135425"/>
            <a:ext cx="2562078" cy="50405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/>
                </a:solidFill>
              </a:rPr>
              <a:t>Консолидация</a:t>
            </a:r>
            <a:endParaRPr lang="ru-RU" b="1" dirty="0">
              <a:solidFill>
                <a:schemeClr val="accent5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80112" y="3212976"/>
            <a:ext cx="1008112" cy="360040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accent5"/>
              </a:solidFill>
            </a:endParaRPr>
          </a:p>
          <a:p>
            <a:pPr algn="ctr"/>
            <a:r>
              <a:rPr lang="ru-RU" b="1" dirty="0" smtClean="0">
                <a:solidFill>
                  <a:schemeClr val="accent5"/>
                </a:solidFill>
              </a:rPr>
              <a:t>Очаг</a:t>
            </a:r>
            <a:endParaRPr lang="ru-RU" b="1" dirty="0">
              <a:solidFill>
                <a:schemeClr val="accent5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804248" y="2924944"/>
            <a:ext cx="1603846" cy="4680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55576" y="4437112"/>
            <a:ext cx="2664296" cy="64807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5"/>
                </a:solidFill>
              </a:rPr>
              <a:t>Интерстициальные изменения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084168" y="4077072"/>
            <a:ext cx="2562078" cy="50405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5"/>
                </a:solidFill>
              </a:rPr>
              <a:t> Ателектаз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804248" y="2924944"/>
            <a:ext cx="2088232" cy="46805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5"/>
                </a:solidFill>
              </a:rPr>
              <a:t>Образование </a:t>
            </a:r>
          </a:p>
        </p:txBody>
      </p:sp>
    </p:spTree>
    <p:extLst>
      <p:ext uri="{BB962C8B-B14F-4D97-AF65-F5344CB8AC3E}">
        <p14:creationId xmlns:p14="http://schemas.microsoft.com/office/powerpoint/2010/main" val="381513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0" t="36081" r="147"/>
          <a:stretch/>
        </p:blipFill>
        <p:spPr bwMode="auto">
          <a:xfrm>
            <a:off x="4932040" y="1196752"/>
            <a:ext cx="3396342" cy="379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05"/>
          <a:stretch/>
        </p:blipFill>
        <p:spPr bwMode="auto">
          <a:xfrm>
            <a:off x="755576" y="1124744"/>
            <a:ext cx="2729558" cy="3943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2600" b="1" dirty="0"/>
              <a:t>З</a:t>
            </a:r>
            <a:r>
              <a:rPr lang="ru-RU" sz="2600" b="1" dirty="0" smtClean="0"/>
              <a:t>астойная сердечная недостаточность</a:t>
            </a:r>
            <a:r>
              <a:rPr lang="ru-RU" sz="2600" b="1" dirty="0"/>
              <a:t/>
            </a:r>
            <a:br>
              <a:rPr lang="ru-RU" sz="2600" b="1" dirty="0"/>
            </a:br>
            <a:endParaRPr lang="ru-RU" sz="2600" b="1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0" y="5094266"/>
            <a:ext cx="4427984" cy="1431078"/>
          </a:xfrm>
          <a:solidFill>
            <a:schemeClr val="accent5"/>
          </a:solidFill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ru-RU" sz="2000" b="1" dirty="0" smtClean="0">
                <a:solidFill>
                  <a:schemeClr val="accent3">
                    <a:lumMod val="10000"/>
                  </a:schemeClr>
                </a:solidFill>
              </a:rPr>
              <a:t>Рентгенограмма </a:t>
            </a:r>
            <a:r>
              <a:rPr lang="ru-RU" sz="2000" b="1" dirty="0">
                <a:solidFill>
                  <a:schemeClr val="accent3">
                    <a:lumMod val="10000"/>
                  </a:schemeClr>
                </a:solidFill>
              </a:rPr>
              <a:t>ОГК прямая проекция</a:t>
            </a:r>
          </a:p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Визуализируются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линии </a:t>
            </a:r>
            <a:r>
              <a:rPr lang="ru-RU" sz="2000" dirty="0" err="1">
                <a:solidFill>
                  <a:schemeClr val="accent3">
                    <a:lumMod val="10000"/>
                  </a:schemeClr>
                </a:solidFill>
              </a:rPr>
              <a:t>Керли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 по типу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B</a:t>
            </a:r>
            <a:endParaRPr lang="ru-RU" sz="2000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11" name="Текст 6"/>
          <p:cNvSpPr txBox="1">
            <a:spLocks/>
          </p:cNvSpPr>
          <p:nvPr/>
        </p:nvSpPr>
        <p:spPr>
          <a:xfrm>
            <a:off x="4686507" y="5081808"/>
            <a:ext cx="4392488" cy="144353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14300" indent="0">
              <a:buNone/>
            </a:pPr>
            <a:r>
              <a:rPr lang="ru-RU" sz="2000" b="1" dirty="0">
                <a:solidFill>
                  <a:schemeClr val="accent3">
                    <a:lumMod val="10000"/>
                  </a:schemeClr>
                </a:solidFill>
              </a:rPr>
              <a:t>КТ ОГК </a:t>
            </a:r>
            <a:r>
              <a:rPr lang="ru-RU" sz="2000" b="1" dirty="0" smtClean="0">
                <a:solidFill>
                  <a:schemeClr val="accent3">
                    <a:lumMod val="10000"/>
                  </a:schemeClr>
                </a:solidFill>
              </a:rPr>
              <a:t>аксиальная плоскость</a:t>
            </a:r>
            <a:endParaRPr lang="ru-RU" sz="2000" dirty="0" smtClean="0">
              <a:solidFill>
                <a:schemeClr val="accent3">
                  <a:lumMod val="1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Стрелкой отмечено утолщение междольковых перегородок</a:t>
            </a:r>
            <a:endParaRPr lang="ru-RU" sz="2000" dirty="0">
              <a:solidFill>
                <a:schemeClr val="accent3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042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1639833"/>
            <a:ext cx="7344816" cy="2005191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ru-RU" sz="4000" dirty="0" smtClean="0"/>
              <a:t>           </a:t>
            </a:r>
          </a:p>
          <a:p>
            <a:pPr marL="114300" indent="0">
              <a:buNone/>
            </a:pPr>
            <a:r>
              <a:rPr lang="ru-RU" sz="4000" dirty="0"/>
              <a:t> </a:t>
            </a:r>
            <a:r>
              <a:rPr lang="ru-RU" sz="4000" dirty="0" smtClean="0"/>
              <a:t>        </a:t>
            </a:r>
            <a:r>
              <a:rPr lang="ru-RU" sz="4000" dirty="0">
                <a:solidFill>
                  <a:schemeClr val="accent1"/>
                </a:solidFill>
              </a:rPr>
              <a:t>Конец </a:t>
            </a:r>
            <a:r>
              <a:rPr lang="ru-RU" sz="4000" dirty="0" smtClean="0">
                <a:solidFill>
                  <a:schemeClr val="accent1"/>
                </a:solidFill>
              </a:rPr>
              <a:t>второй </a:t>
            </a:r>
            <a:r>
              <a:rPr lang="ru-RU" sz="4000" dirty="0">
                <a:solidFill>
                  <a:schemeClr val="accent1"/>
                </a:solidFill>
              </a:rPr>
              <a:t>части</a:t>
            </a:r>
          </a:p>
        </p:txBody>
      </p:sp>
    </p:spTree>
    <p:extLst>
      <p:ext uri="{BB962C8B-B14F-4D97-AF65-F5344CB8AC3E}">
        <p14:creationId xmlns:p14="http://schemas.microsoft.com/office/powerpoint/2010/main" val="165451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1680" y="1412777"/>
            <a:ext cx="5616624" cy="2592288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114300" indent="0">
              <a:buNone/>
            </a:pPr>
            <a:endParaRPr lang="ru-RU" sz="4000" dirty="0" smtClean="0"/>
          </a:p>
          <a:p>
            <a:pPr marL="114300" indent="0">
              <a:buNone/>
            </a:pPr>
            <a:r>
              <a:rPr lang="ru-RU" sz="4000" dirty="0" smtClean="0">
                <a:solidFill>
                  <a:schemeClr val="accent1"/>
                </a:solidFill>
              </a:rPr>
              <a:t>Спасибо за внимание </a:t>
            </a:r>
            <a:endParaRPr lang="ru-RU" sz="4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86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702265"/>
              </p:ext>
            </p:extLst>
          </p:nvPr>
        </p:nvGraphicFramePr>
        <p:xfrm>
          <a:off x="-2" y="0"/>
          <a:ext cx="9144000" cy="738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108177"/>
                <a:gridCol w="2987823"/>
              </a:tblGrid>
              <a:tr h="54868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  <a:sym typeface="Arial"/>
                        </a:rPr>
                        <a:t>Диффузная консолидация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814224"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Roboto"/>
                        </a:rPr>
                        <a:t>Бронхопневмония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  <a:sym typeface="Arial"/>
                        </a:rPr>
                        <a:t>Геморрагический синдром    </a:t>
                      </a:r>
                      <a:endParaRPr kumimoji="0" lang="ru-RU" sz="2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2A3990"/>
                        </a:solidFill>
                        <a:effectLst/>
                        <a:uLnTx/>
                        <a:uFillTx/>
                        <a:latin typeface="Roboto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Roboto"/>
                        </a:rPr>
                        <a:t>Другие</a:t>
                      </a:r>
                      <a:r>
                        <a:rPr lang="ru-RU" sz="2200" b="1" baseline="0" dirty="0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Roboto"/>
                        </a:rPr>
                        <a:t> причины  </a:t>
                      </a:r>
                      <a:endParaRPr lang="ru-RU" sz="2200" b="1" dirty="0">
                        <a:solidFill>
                          <a:schemeClr val="accent3">
                            <a:lumMod val="10000"/>
                          </a:schemeClr>
                        </a:solidFill>
                        <a:latin typeface="Roboto"/>
                      </a:endParaRPr>
                    </a:p>
                  </a:txBody>
                  <a:tcPr/>
                </a:tc>
              </a:tr>
              <a:tr h="272392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ru-RU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  <a:sym typeface="Arial"/>
                        </a:rPr>
                        <a:t>Золотистый стафилококк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ru-RU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  <a:sym typeface="Arial"/>
                        </a:rPr>
                        <a:t>Грамотрицательные бактерии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ru-RU" sz="20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  <a:sym typeface="Arial"/>
                        </a:rPr>
                        <a:t>Пневмоцистная</a:t>
                      </a:r>
                      <a:r>
                        <a:rPr kumimoji="0" lang="ru-RU" sz="2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  <a:sym typeface="Arial"/>
                        </a:rPr>
                        <a:t> пневмония</a:t>
                      </a:r>
                    </a:p>
                    <a:p>
                      <a:endParaRPr lang="ru-RU" sz="2000" b="1" dirty="0" smtClean="0">
                        <a:solidFill>
                          <a:schemeClr val="accent3">
                            <a:lumMod val="10000"/>
                          </a:schemeClr>
                        </a:solidFill>
                        <a:latin typeface="Roboto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Пурпура </a:t>
                      </a:r>
                      <a:r>
                        <a:rPr lang="ru-RU" sz="2000" dirty="0" err="1" smtClean="0">
                          <a:solidFill>
                            <a:srgbClr val="002060"/>
                          </a:solidFill>
                          <a:latin typeface="Roboto"/>
                        </a:rPr>
                        <a:t>Шёнлейна</a:t>
                      </a: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 - </a:t>
                      </a:r>
                      <a:r>
                        <a:rPr lang="ru-RU" sz="2000" dirty="0" err="1" smtClean="0">
                          <a:solidFill>
                            <a:srgbClr val="002060"/>
                          </a:solidFill>
                          <a:latin typeface="Roboto"/>
                        </a:rPr>
                        <a:t>Гёноха</a:t>
                      </a:r>
                      <a:endParaRPr lang="ru-RU" sz="2000" dirty="0" smtClean="0">
                        <a:solidFill>
                          <a:srgbClr val="002060"/>
                        </a:solidFill>
                        <a:latin typeface="Roboto"/>
                      </a:endParaRP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Системная красная волчанка</a:t>
                      </a: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Синдром </a:t>
                      </a:r>
                      <a:r>
                        <a:rPr lang="ru-RU" sz="2000" dirty="0" err="1" smtClean="0">
                          <a:solidFill>
                            <a:srgbClr val="002060"/>
                          </a:solidFill>
                          <a:latin typeface="Roboto"/>
                        </a:rPr>
                        <a:t>Гудпасчера</a:t>
                      </a:r>
                      <a:endParaRPr lang="ru-RU" sz="2000" dirty="0" smtClean="0">
                        <a:solidFill>
                          <a:srgbClr val="002060"/>
                        </a:solidFill>
                        <a:latin typeface="Roboto"/>
                      </a:endParaRP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2000" dirty="0" err="1" smtClean="0">
                          <a:solidFill>
                            <a:srgbClr val="002060"/>
                          </a:solidFill>
                          <a:latin typeface="Roboto"/>
                        </a:rPr>
                        <a:t>Гранулёматоз</a:t>
                      </a: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 </a:t>
                      </a:r>
                      <a:r>
                        <a:rPr lang="ru-RU" sz="2000" dirty="0" err="1" smtClean="0">
                          <a:solidFill>
                            <a:srgbClr val="002060"/>
                          </a:solidFill>
                          <a:latin typeface="Roboto"/>
                        </a:rPr>
                        <a:t>Вегенера</a:t>
                      </a:r>
                      <a:endParaRPr lang="ru-RU" sz="2000" dirty="0" smtClean="0">
                        <a:solidFill>
                          <a:srgbClr val="002060"/>
                        </a:solidFill>
                        <a:latin typeface="Roboto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ru-RU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2A3990"/>
                        </a:solidFill>
                        <a:effectLst/>
                        <a:uLnTx/>
                        <a:uFillTx/>
                        <a:latin typeface="Roboto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Организующаяся пневмония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Эозинофильная пневмония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Аллергическая пневмония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Альвеолярный </a:t>
                      </a:r>
                      <a:r>
                        <a:rPr lang="ru-RU" sz="2000" dirty="0" err="1" smtClean="0">
                          <a:solidFill>
                            <a:srgbClr val="002060"/>
                          </a:solidFill>
                          <a:latin typeface="Roboto"/>
                        </a:rPr>
                        <a:t>протеиноз</a:t>
                      </a:r>
                      <a:endParaRPr lang="ru-RU" sz="2000" dirty="0" smtClean="0">
                        <a:solidFill>
                          <a:srgbClr val="002060"/>
                        </a:solidFill>
                        <a:latin typeface="Roboto"/>
                      </a:endParaRPr>
                    </a:p>
                    <a:p>
                      <a:endParaRPr lang="ru-RU" sz="20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</a:tr>
              <a:tr h="4777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Roboto"/>
                        </a:rPr>
                        <a:t>Новообразование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Roboto"/>
                        </a:rPr>
                        <a:t>Отек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92288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err="1" smtClean="0">
                          <a:solidFill>
                            <a:srgbClr val="002060"/>
                          </a:solidFill>
                          <a:latin typeface="Roboto"/>
                        </a:rPr>
                        <a:t>Бронхиолоальвеолярный</a:t>
                      </a: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 рак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err="1" smtClean="0">
                          <a:solidFill>
                            <a:srgbClr val="002060"/>
                          </a:solidFill>
                          <a:latin typeface="Roboto"/>
                        </a:rPr>
                        <a:t>Лимфома</a:t>
                      </a:r>
                      <a:endParaRPr lang="ru-RU" sz="2000" dirty="0" smtClean="0">
                        <a:solidFill>
                          <a:srgbClr val="002060"/>
                        </a:solidFill>
                        <a:latin typeface="Roboto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Сердечная недостаточность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Острый респираторный </a:t>
                      </a:r>
                      <a:r>
                        <a:rPr lang="ru-RU" sz="2000" dirty="0" err="1" smtClean="0">
                          <a:solidFill>
                            <a:srgbClr val="002060"/>
                          </a:solidFill>
                          <a:latin typeface="Roboto"/>
                        </a:rPr>
                        <a:t>дистресс</a:t>
                      </a: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 синдром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Почечная недостаточность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Реакция на трансфузию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err="1" smtClean="0">
                          <a:solidFill>
                            <a:srgbClr val="002060"/>
                          </a:solidFill>
                          <a:latin typeface="Roboto"/>
                        </a:rPr>
                        <a:t>Гиперволемия</a:t>
                      </a:r>
                      <a:endParaRPr lang="ru-RU" sz="2000" dirty="0" smtClean="0">
                        <a:solidFill>
                          <a:srgbClr val="002060"/>
                        </a:solidFill>
                        <a:latin typeface="Roboto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Roboto"/>
                        </a:rPr>
                        <a:t>Гипоальбуминемия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8971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9996"/>
            <a:ext cx="9144000" cy="918716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2800" b="1" dirty="0"/>
              <a:t>Рентгенограмма ОГК прямая </a:t>
            </a:r>
            <a:r>
              <a:rPr lang="ru-RU" sz="2800" b="1" dirty="0" smtClean="0"/>
              <a:t>проекция:  застойная </a:t>
            </a:r>
            <a:r>
              <a:rPr lang="ru-RU" sz="2800" b="1" dirty="0"/>
              <a:t>сердечная недостаточность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5013175"/>
            <a:ext cx="9144000" cy="1656185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Двустороннее усиление легочного рисунка</a:t>
            </a:r>
          </a:p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Расширение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тени сердца</a:t>
            </a:r>
          </a:p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Симптом воздушной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бронхографии</a:t>
            </a:r>
          </a:p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Линейные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интерстициальные тени (линии </a:t>
            </a:r>
            <a:r>
              <a:rPr lang="ru-RU" sz="2000" dirty="0" err="1">
                <a:solidFill>
                  <a:schemeClr val="accent3">
                    <a:lumMod val="10000"/>
                  </a:schemeClr>
                </a:solidFill>
              </a:rPr>
              <a:t>Керли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)</a:t>
            </a:r>
            <a:endParaRPr lang="ru-RU" sz="2000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000108"/>
            <a:ext cx="5179522" cy="3962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4275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2800" b="1" dirty="0"/>
              <a:t>Рентгенограмма ОГК прямая </a:t>
            </a:r>
            <a:r>
              <a:rPr lang="ru-RU" sz="2800" b="1" dirty="0" smtClean="0"/>
              <a:t>проекция: бронхопневмония</a:t>
            </a:r>
            <a:r>
              <a:rPr lang="ru-RU" sz="2700" b="1" dirty="0"/>
              <a:t/>
            </a:r>
            <a:br>
              <a:rPr lang="ru-RU" sz="2700" b="1" dirty="0"/>
            </a:br>
            <a:endParaRPr lang="ru-RU" sz="27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5000636"/>
            <a:ext cx="9144000" cy="171451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По всем легочным полям визуализируются инфильтративные изменения легочной ткани разной плотности</a:t>
            </a:r>
            <a:endParaRPr lang="en-US" sz="2000" dirty="0" smtClean="0">
              <a:solidFill>
                <a:schemeClr val="accent3">
                  <a:lumMod val="10000"/>
                </a:schemeClr>
              </a:solidFill>
            </a:endParaRPr>
          </a:p>
          <a:p>
            <a:r>
              <a:rPr lang="ru-RU" sz="2000" dirty="0" smtClean="0">
                <a:solidFill>
                  <a:srgbClr val="000000"/>
                </a:solidFill>
                <a:latin typeface="-apple-system"/>
              </a:rPr>
              <a:t>В патологический процесс вовлекается несколько сегментов, но ограничивается </a:t>
            </a:r>
            <a:r>
              <a:rPr lang="ru-RU" sz="2000" dirty="0" err="1" smtClean="0">
                <a:solidFill>
                  <a:srgbClr val="000000"/>
                </a:solidFill>
                <a:latin typeface="-apple-system"/>
              </a:rPr>
              <a:t>междолевыми</a:t>
            </a:r>
            <a:r>
              <a:rPr lang="ru-RU" sz="2000" dirty="0" smtClean="0">
                <a:solidFill>
                  <a:srgbClr val="000000"/>
                </a:solidFill>
                <a:latin typeface="-apple-system"/>
              </a:rPr>
              <a:t> щелями</a:t>
            </a:r>
            <a:endParaRPr lang="ru-RU" sz="2000" dirty="0" smtClean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70" y="1000108"/>
            <a:ext cx="4800632" cy="400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9525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7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2800" b="1" dirty="0"/>
              <a:t>Рентгенограмма ОГК прямая </a:t>
            </a:r>
            <a:r>
              <a:rPr lang="ru-RU" sz="2800" b="1" dirty="0" smtClean="0"/>
              <a:t>проекция: бронхоальвеолярная карцинома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24744"/>
            <a:ext cx="5128628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0" y="5085184"/>
            <a:ext cx="9144000" cy="151216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Определяется субтотальное затемнение правого и тотальное затемнение левого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легочного поля</a:t>
            </a:r>
            <a:endParaRPr lang="ru-RU" sz="2000" dirty="0" smtClean="0">
              <a:solidFill>
                <a:schemeClr val="accent3">
                  <a:lumMod val="1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Симптомом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«воздушной бронхографии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»</a:t>
            </a:r>
            <a:endParaRPr lang="ru-RU" sz="2000" dirty="0">
              <a:solidFill>
                <a:schemeClr val="accent3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402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Рентгенограмма ОГК прямая проекция: </a:t>
            </a:r>
            <a:br>
              <a:rPr lang="ru-RU" sz="2800" b="1" dirty="0" smtClean="0"/>
            </a:br>
            <a:r>
              <a:rPr lang="ru-RU" sz="2800" b="1" dirty="0" smtClean="0"/>
              <a:t>  опухоль или консолидация</a:t>
            </a:r>
            <a:r>
              <a:rPr lang="en-US" sz="2800" b="1" dirty="0"/>
              <a:t>?</a:t>
            </a:r>
            <a:endParaRPr lang="ru-RU" sz="28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5373216"/>
            <a:ext cx="9144000" cy="1270494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ru-RU" sz="2000" b="1" u="sng" dirty="0" smtClean="0">
                <a:solidFill>
                  <a:schemeClr val="accent3">
                    <a:lumMod val="10000"/>
                  </a:schemeClr>
                </a:solidFill>
              </a:rPr>
              <a:t>Сложный клинический случай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 -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к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оторый показывает, что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по результатам рентгенологического исследования не всегда представляется возможным установить патологический паттерн</a:t>
            </a:r>
            <a:br>
              <a:rPr lang="ru-RU" sz="2000" dirty="0">
                <a:solidFill>
                  <a:schemeClr val="accent3">
                    <a:lumMod val="10000"/>
                  </a:schemeClr>
                </a:solidFill>
              </a:rPr>
            </a:br>
            <a:endParaRPr lang="ru-RU" sz="2000" dirty="0">
              <a:solidFill>
                <a:schemeClr val="accent3">
                  <a:lumMod val="1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10000"/>
                </a:schemeClr>
              </a:solidFill>
            </a:endParaRPr>
          </a:p>
          <a:p>
            <a:endParaRPr lang="ru-RU" sz="2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560" y="980728"/>
            <a:ext cx="6357982" cy="438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ru-RU" b="1" dirty="0" smtClean="0">
                <a:hlinkClick r:id="rId4"/>
              </a:rPr>
              <a:t/>
            </a:r>
            <a:br>
              <a:rPr lang="ru-RU" b="1" dirty="0" smtClean="0">
                <a:hlinkClick r:id="rId4"/>
              </a:rPr>
            </a:br>
            <a:endParaRPr lang="ru-RU" b="1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720962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69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/>
              <a:t>КТ-ОГК мягкотканное окно , аксиальная плоскость, </a:t>
            </a:r>
            <a:r>
              <a:rPr lang="ru-RU" sz="2800" b="1" i="1" dirty="0" smtClean="0"/>
              <a:t>продолжение </a:t>
            </a:r>
            <a:endParaRPr lang="ru-RU" sz="2800" b="1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00562" y="1285860"/>
            <a:ext cx="4429156" cy="4143404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ru-RU" sz="2000" dirty="0" err="1" smtClean="0">
                <a:solidFill>
                  <a:schemeClr val="accent3">
                    <a:lumMod val="10000"/>
                  </a:schemeClr>
                </a:solidFill>
              </a:rPr>
              <a:t>Гиподенсное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 образование в левом  легком (вероятнее опухоль) </a:t>
            </a:r>
          </a:p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В правом легком  определяется участок 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консолидации с </a:t>
            </a:r>
            <a:r>
              <a:rPr lang="ru-RU" sz="2000" dirty="0" err="1" smtClean="0">
                <a:solidFill>
                  <a:schemeClr val="accent3">
                    <a:lumMod val="10000"/>
                  </a:schemeClr>
                </a:solidFill>
              </a:rPr>
              <a:t>гиподенсными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 включениями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,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(вероятнее некроз)</a:t>
            </a:r>
            <a:endParaRPr lang="ru-RU" sz="2000" dirty="0">
              <a:solidFill>
                <a:schemeClr val="accent3">
                  <a:lumMod val="10000"/>
                </a:schemeClr>
              </a:solidFill>
            </a:endParaRPr>
          </a:p>
          <a:p>
            <a:r>
              <a:rPr lang="ru-RU" sz="2000" u="sng" dirty="0">
                <a:solidFill>
                  <a:schemeClr val="accent3">
                    <a:lumMod val="10000"/>
                  </a:schemeClr>
                </a:solidFill>
              </a:rPr>
              <a:t>Окончательный диагноз </a:t>
            </a:r>
            <a:endParaRPr lang="ru-RU" sz="2000" u="sng" dirty="0" smtClean="0">
              <a:solidFill>
                <a:schemeClr val="accent3">
                  <a:lumMod val="10000"/>
                </a:schemeClr>
              </a:solidFill>
            </a:endParaRPr>
          </a:p>
          <a:p>
            <a:pPr>
              <a:buNone/>
            </a:pP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       по результатам биопсии: </a:t>
            </a:r>
            <a:r>
              <a:rPr lang="ru-RU" sz="2000" b="1" dirty="0" smtClean="0">
                <a:solidFill>
                  <a:schemeClr val="accent3">
                    <a:lumMod val="10000"/>
                  </a:schemeClr>
                </a:solidFill>
              </a:rPr>
              <a:t>неходжкинская </a:t>
            </a:r>
            <a:r>
              <a:rPr lang="ru-RU" sz="2000" b="1" dirty="0" err="1" smtClean="0">
                <a:solidFill>
                  <a:schemeClr val="accent3">
                    <a:lumMod val="10000"/>
                  </a:schemeClr>
                </a:solidFill>
              </a:rPr>
              <a:t>лимфома</a:t>
            </a:r>
            <a:endParaRPr lang="ru-RU" sz="2000" b="1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1" r="51" b="-630"/>
          <a:stretch/>
        </p:blipFill>
        <p:spPr bwMode="auto">
          <a:xfrm>
            <a:off x="285720" y="1285860"/>
            <a:ext cx="4108450" cy="401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0645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0400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sz="2800" b="1" dirty="0" smtClean="0"/>
              <a:t>Batwing</a:t>
            </a:r>
            <a:r>
              <a:rPr lang="ru-RU" sz="2800" b="1" dirty="0" smtClean="0"/>
              <a:t> (</a:t>
            </a:r>
            <a:r>
              <a:rPr lang="ru-RU" sz="2800" b="1" dirty="0" smtClean="0"/>
              <a:t>Симптом </a:t>
            </a:r>
            <a:r>
              <a:rPr lang="ru-RU" sz="2800" b="1" dirty="0"/>
              <a:t>крыла летучей </a:t>
            </a:r>
            <a:r>
              <a:rPr lang="ru-RU" sz="2800" b="1" dirty="0" smtClean="0"/>
              <a:t>мыши)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2" y="1071546"/>
            <a:ext cx="8215370" cy="4071966"/>
          </a:xfrm>
          <a:solidFill>
            <a:schemeClr val="accent5"/>
          </a:solidFill>
        </p:spPr>
        <p:txBody>
          <a:bodyPr>
            <a:normAutofit/>
          </a:bodyPr>
          <a:lstStyle/>
          <a:p>
            <a:pPr marL="114300" indent="0">
              <a:buNone/>
            </a:pPr>
            <a:endParaRPr lang="ru-RU" sz="2000" b="1" u="sng" dirty="0" smtClean="0">
              <a:solidFill>
                <a:schemeClr val="accent4">
                  <a:lumMod val="10000"/>
                </a:schemeClr>
              </a:solidFill>
            </a:endParaRPr>
          </a:p>
          <a:p>
            <a:pPr marL="114300" indent="0">
              <a:buFont typeface="Wingdings" pitchFamily="2" charset="2"/>
              <a:buChar char="q"/>
            </a:pP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 Визуализируются  билатеральные облаковидные инфильтраты в прикорневой зоне</a:t>
            </a:r>
          </a:p>
          <a:p>
            <a:pPr marL="114300" indent="0">
              <a:buNone/>
            </a:pPr>
            <a:endParaRPr lang="ru-RU" sz="2000" dirty="0" smtClean="0">
              <a:solidFill>
                <a:schemeClr val="accent4">
                  <a:lumMod val="10000"/>
                </a:schemeClr>
              </a:solidFill>
            </a:endParaRPr>
          </a:p>
          <a:p>
            <a:pPr marL="114300" indent="0">
              <a:buNone/>
            </a:pPr>
            <a:r>
              <a:rPr lang="ru-RU" sz="2000" b="1" u="sng" dirty="0" smtClean="0">
                <a:solidFill>
                  <a:schemeClr val="accent4">
                    <a:lumMod val="10000"/>
                  </a:schemeClr>
                </a:solidFill>
              </a:rPr>
              <a:t>Причины:</a:t>
            </a:r>
            <a:endParaRPr lang="ru-RU" sz="2000" b="1" u="sng" dirty="0">
              <a:solidFill>
                <a:schemeClr val="accent4">
                  <a:lumMod val="10000"/>
                </a:schemeClr>
              </a:solidFill>
            </a:endParaRPr>
          </a:p>
          <a:p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Отек легких</a:t>
            </a:r>
          </a:p>
          <a:p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Бронхопневмония</a:t>
            </a:r>
          </a:p>
          <a:p>
            <a:r>
              <a:rPr lang="ru-RU" sz="2000" dirty="0" err="1">
                <a:solidFill>
                  <a:schemeClr val="accent4">
                    <a:lumMod val="10000"/>
                  </a:schemeClr>
                </a:solidFill>
              </a:rPr>
              <a:t>Пневмоцистная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 пневмония</a:t>
            </a:r>
          </a:p>
          <a:p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Вирусная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пневмония</a:t>
            </a:r>
            <a:endParaRPr lang="ru-RU" sz="2000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2963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eometric">
  <a:themeElements>
    <a:clrScheme name="Другая 14">
      <a:dk1>
        <a:srgbClr val="2A3990"/>
      </a:dk1>
      <a:lt1>
        <a:srgbClr val="D6DBF3"/>
      </a:lt1>
      <a:dk2>
        <a:srgbClr val="434343"/>
      </a:dk2>
      <a:lt2>
        <a:srgbClr val="999999"/>
      </a:lt2>
      <a:accent1>
        <a:srgbClr val="2A3990"/>
      </a:accent1>
      <a:accent2>
        <a:srgbClr val="3949AB"/>
      </a:accent2>
      <a:accent3>
        <a:srgbClr val="F2F2F2"/>
      </a:accent3>
      <a:accent4>
        <a:srgbClr val="D8D8D8"/>
      </a:accent4>
      <a:accent5>
        <a:srgbClr val="FFFFFF"/>
      </a:accent5>
      <a:accent6>
        <a:srgbClr val="A9B3E5"/>
      </a:accent6>
      <a:hlink>
        <a:srgbClr val="F06292"/>
      </a:hlink>
      <a:folHlink>
        <a:srgbClr val="10163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74885</TotalTime>
  <Words>669</Words>
  <Application>Microsoft Office PowerPoint</Application>
  <PresentationFormat>Экран (4:3)</PresentationFormat>
  <Paragraphs>189</Paragraphs>
  <Slides>22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Тема Office</vt:lpstr>
      <vt:lpstr>Geometric</vt:lpstr>
      <vt:lpstr>Рентгенография органов грудной клетки – 4 паттерна  часть 2</vt:lpstr>
      <vt:lpstr>Презентация PowerPoint</vt:lpstr>
      <vt:lpstr>Презентация PowerPoint</vt:lpstr>
      <vt:lpstr>Рентгенограмма ОГК прямая проекция:  застойная сердечная недостаточность </vt:lpstr>
      <vt:lpstr>Рентгенограмма ОГК прямая проекция: бронхопневмония </vt:lpstr>
      <vt:lpstr>Рентгенограмма ОГК прямая проекция: бронхоальвеолярная карцинома </vt:lpstr>
      <vt:lpstr>Рентгенограмма ОГК прямая проекция:    опухоль или консолидация?</vt:lpstr>
      <vt:lpstr>КТ-ОГК мягкотканное окно , аксиальная плоскость, продолжение </vt:lpstr>
      <vt:lpstr>Batwing (Симптом крыла летучей мыши) </vt:lpstr>
      <vt:lpstr>Reverse Batwing (Обратный симптом крыла летучей мыши)  </vt:lpstr>
      <vt:lpstr>Презентация PowerPoint</vt:lpstr>
      <vt:lpstr>Рентгенограмма ОГК прямая и боковая проекция: клинический случай  </vt:lpstr>
      <vt:lpstr>Рентгенограмма ОГК прямая проекция:  продолжение  </vt:lpstr>
      <vt:lpstr>Презентация PowerPoint</vt:lpstr>
      <vt:lpstr>Презентация PowerPoint</vt:lpstr>
      <vt:lpstr>Презентация PowerPoint</vt:lpstr>
      <vt:lpstr>Презентация PowerPoint</vt:lpstr>
      <vt:lpstr>Линии Керли</vt:lpstr>
      <vt:lpstr>Презентация PowerPoint</vt:lpstr>
      <vt:lpstr>Застойная сердечная недостаточность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Рентгенография органов грудной клетки - базовая интерпретация  часть 2</dc:title>
  <dc:creator>Артем Колотурский</dc:creator>
  <cp:lastModifiedBy>Артем Колотурский</cp:lastModifiedBy>
  <cp:revision>228</cp:revision>
  <dcterms:created xsi:type="dcterms:W3CDTF">2023-03-25T06:08:18Z</dcterms:created>
  <dcterms:modified xsi:type="dcterms:W3CDTF">2024-04-17T12:06:44Z</dcterms:modified>
</cp:coreProperties>
</file>