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5" r:id="rId3"/>
    <p:sldId id="277" r:id="rId4"/>
    <p:sldId id="276" r:id="rId5"/>
    <p:sldId id="278" r:id="rId6"/>
    <p:sldId id="259" r:id="rId7"/>
    <p:sldId id="267" r:id="rId8"/>
    <p:sldId id="268" r:id="rId9"/>
    <p:sldId id="281" r:id="rId10"/>
    <p:sldId id="271" r:id="rId11"/>
    <p:sldId id="273" r:id="rId12"/>
    <p:sldId id="282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3E026-3722-465E-BE93-D9FC36B9CC3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D724-BBAD-4E19-85F3-50F8E1D7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8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3B3C70-C990-4364-8EA2-22529FC37BFF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C1DC598-853E-4A3C-8268-2483B4501580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6817A60-991C-4B8D-A87D-B4ED394886C4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01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61B8B3-9440-4E16-B1BA-E92870366934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8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37AF1E-FACD-4B0C-A73B-340FF8772CC1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94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2C020-5B34-41D1-8ABF-91349903E1FC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93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F24150-61BA-4D0C-895C-62014C376BE8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42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244EAC-D6F7-4D5E-9AF2-43B8D5A79ABE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80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9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4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7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4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2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0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E1A2-18E3-44ED-86BB-2EC70B24D8A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-892333" y="1629704"/>
            <a:ext cx="8751799" cy="13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449170" y="2048030"/>
            <a:ext cx="7224783" cy="143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72829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ct val="0"/>
              </a:spcAft>
              <a:buClrTx/>
            </a:pPr>
            <a:r>
              <a:rPr lang="ru-RU" altLang="ru-R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Решение педагогической ситуации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711316" y="3665186"/>
            <a:ext cx="2189030" cy="65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66297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726"/>
              </a:spcBef>
              <a:spcAft>
                <a:spcPct val="0"/>
              </a:spcAft>
              <a:buClrTx/>
            </a:pPr>
            <a:r>
              <a:rPr lang="ru-RU" altLang="ru-RU" sz="2903" dirty="0">
                <a:solidFill>
                  <a:srgbClr val="009900"/>
                </a:solidFill>
              </a:rPr>
              <a:t>Практикум</a:t>
            </a: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857" y="171209"/>
            <a:ext cx="1684977" cy="165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7507102" y="4541101"/>
            <a:ext cx="4166851" cy="176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540" dirty="0">
                <a:latin typeface="Calibri" panose="020F0502020204030204" pitchFamily="34" charset="0"/>
              </a:rPr>
              <a:t>для ординаторов 1-го года  обучения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2903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 dirty="0">
                <a:latin typeface="Calibri" panose="020F0502020204030204" pitchFamily="34" charset="0"/>
              </a:rPr>
              <a:t>Лектор:</a:t>
            </a:r>
            <a:r>
              <a:rPr lang="ru-RU" altLang="ru-RU" sz="2903" dirty="0">
                <a:latin typeface="Calibri" panose="020F0502020204030204" pitchFamily="34" charset="0"/>
              </a:rPr>
              <a:t> доцент  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dirty="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4677205" y="558473"/>
            <a:ext cx="5659794" cy="103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1996" dirty="0"/>
              <a:t>Кафедра педагогики и психологии</a:t>
            </a: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1996" dirty="0"/>
              <a:t> с курсом ПО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4854591" y="6205613"/>
            <a:ext cx="2678681" cy="45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  <a:buClrTx/>
            </a:pPr>
            <a:r>
              <a:rPr lang="ru-RU" altLang="ru-RU" sz="1996" b="1" dirty="0"/>
              <a:t>Красноярск 2023</a:t>
            </a:r>
          </a:p>
        </p:txBody>
      </p:sp>
      <p:pic>
        <p:nvPicPr>
          <p:cNvPr id="13" name="Содержимое 3" descr="x_1a92e99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469" y="1064930"/>
            <a:ext cx="3209135" cy="469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84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114" y="289851"/>
            <a:ext cx="9144000" cy="1457064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ru-RU" dirty="0"/>
              <a:t>Критерии оценки решения педагогических задач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3498" y="2005248"/>
            <a:ext cx="10799928" cy="4572973"/>
          </a:xfrm>
        </p:spPr>
        <p:txBody>
          <a:bodyPr>
            <a:noAutofit/>
          </a:bodyPr>
          <a:lstStyle/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конструктивность и обоснованность предложенного способа разрешения сложившейся ситуации;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умение оперативно сориентироваться в ситуации и причинах ее возникновения;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умение поставить и реализовать педагогические цели и задачи в различных, даже неожиданных ситуациях;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умение учитывать возрастные и типологические особенности обучающихся;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умение выработать и реализовать способ педагогического воздействия для разрешения сложившейся ситуации;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 умение предвидеть результаты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40729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Педагогические правила решения ситуаций </a:t>
            </a:r>
            <a:r>
              <a:rPr lang="ru-RU" sz="2800" dirty="0"/>
              <a:t>(по Чернышеву А.С.)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Не пытайтесь за каждым отрицательным поступком студента видеть только отрицательные мотивы. Тщательно готовьтесь к занятию, не допускайте ни малейшей некомпетентности в преподавании своего предмета. Используйте опосредованный способ воздействия. Студента можно изменить к лучшему с помощью специальных приемов оценки его личности. Совместная деятельность сближает людей и повышает их авторитет. Предусмотрительность и корректность поведения педагога снижают напряжение в общении</a:t>
            </a:r>
          </a:p>
        </p:txBody>
      </p:sp>
    </p:spTree>
    <p:extLst>
      <p:ext uri="{BB962C8B-B14F-4D97-AF65-F5344CB8AC3E}">
        <p14:creationId xmlns:p14="http://schemas.microsoft.com/office/powerpoint/2010/main" val="199554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696036" y="836270"/>
            <a:ext cx="10699844" cy="611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2075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544"/>
              </a:spcAft>
            </a:pPr>
            <a:r>
              <a:rPr lang="ru-RU" altLang="ru-RU" sz="2540" b="1" dirty="0">
                <a:solidFill>
                  <a:srgbClr val="121212"/>
                </a:solidFill>
                <a:cs typeface="Arial" panose="020B0604020202020204" pitchFamily="34" charset="0"/>
              </a:rPr>
              <a:t>Алгоритм решения педагогической задачи/ситуации:</a:t>
            </a:r>
            <a:endParaRPr lang="ru-RU" altLang="ru-RU" sz="2540" b="1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1. Уяснить в деталях педагогическую ситуацию (</a:t>
            </a:r>
            <a:r>
              <a:rPr lang="ru-RU" altLang="ru-RU" sz="2540" i="1" dirty="0">
                <a:solidFill>
                  <a:srgbClr val="121212"/>
                </a:solidFill>
                <a:cs typeface="Arial" panose="020B0604020202020204" pitchFamily="34" charset="0"/>
              </a:rPr>
              <a:t>что произошло, как это событие влияет или может повлиять на учебный процесс</a:t>
            </a: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, взаимоотношения).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2. Вычленить педагогическую проблему к которой приведет ситуация.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3. Определить педагогическую цель, что необходимо изменить/достичь в процессе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4. Определить несколько вариантов достижения цели.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5. Выбрать и обосновать оптимальный вариант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6. Определить критерии, по которым можно судить о достигнутых результатах, методы оценки результата.</a:t>
            </a:r>
          </a:p>
          <a:p>
            <a:pPr algn="r">
              <a:spcAft>
                <a:spcPts val="544"/>
              </a:spcAft>
            </a:pPr>
            <a:r>
              <a:rPr lang="ru-RU" altLang="ru-RU" sz="2000">
                <a:solidFill>
                  <a:srgbClr val="7E0021"/>
                </a:solidFill>
                <a:cs typeface="Arial" panose="020B0604020202020204" pitchFamily="34" charset="0"/>
              </a:rPr>
              <a:t>Практикум</a:t>
            </a:r>
            <a:r>
              <a:rPr lang="ru-RU" altLang="ru-RU" sz="2000" dirty="0">
                <a:solidFill>
                  <a:srgbClr val="7E0021"/>
                </a:solidFill>
                <a:cs typeface="Arial" panose="020B0604020202020204" pitchFamily="34" charset="0"/>
              </a:rPr>
              <a:t>: работа с кейсом</a:t>
            </a:r>
          </a:p>
          <a:p>
            <a:pPr>
              <a:spcAft>
                <a:spcPts val="544"/>
              </a:spcAft>
            </a:pPr>
            <a:endParaRPr lang="ru-RU" altLang="ru-RU" sz="254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4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453858" y="1584167"/>
            <a:ext cx="7383656" cy="10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7E0021"/>
                </a:solidFill>
              </a:rPr>
              <a:t>Используйте активные методы обучения (АМО)!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094" y="3462124"/>
            <a:ext cx="3912891" cy="313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923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046296" y="240506"/>
            <a:ext cx="8230464" cy="7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3266">
                <a:solidFill>
                  <a:srgbClr val="000099"/>
                </a:solidFill>
              </a:rPr>
              <a:t>Кейс </a:t>
            </a:r>
            <a:r>
              <a:rPr lang="ru-RU" altLang="ru-RU" sz="3629">
                <a:solidFill>
                  <a:srgbClr val="000099"/>
                </a:solidFill>
              </a:rPr>
              <a:t>(</a:t>
            </a:r>
            <a:r>
              <a:rPr lang="en-US" altLang="ru-RU" sz="3629">
                <a:solidFill>
                  <a:srgbClr val="000099"/>
                </a:solidFill>
              </a:rPr>
              <a:t>case</a:t>
            </a:r>
            <a:r>
              <a:rPr lang="ru-RU" altLang="ru-RU" sz="3629">
                <a:solidFill>
                  <a:srgbClr val="000099"/>
                </a:solidFill>
              </a:rPr>
              <a:t> </a:t>
            </a:r>
            <a:r>
              <a:rPr lang="en-US" altLang="ru-RU" sz="3629">
                <a:solidFill>
                  <a:srgbClr val="000099"/>
                </a:solidFill>
              </a:rPr>
              <a:t>study)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87104" y="914497"/>
            <a:ext cx="9779937" cy="17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26"/>
              </a:spcBef>
              <a:spcAft>
                <a:spcPct val="0"/>
              </a:spcAft>
              <a:buClrTx/>
            </a:pPr>
            <a:r>
              <a:rPr lang="en-US" altLang="ru-RU" sz="2903" dirty="0"/>
              <a:t> </a:t>
            </a:r>
            <a:r>
              <a:rPr lang="ru-RU" altLang="ru-RU" sz="2540" dirty="0"/>
              <a:t>Комплект учебно-методических материалов для организации, часто, заочного / дистанционного обучения</a:t>
            </a:r>
          </a:p>
          <a:p>
            <a:pPr>
              <a:lnSpc>
                <a:spcPct val="90000"/>
              </a:lnSpc>
              <a:spcBef>
                <a:spcPts val="726"/>
              </a:spcBef>
              <a:spcAft>
                <a:spcPct val="0"/>
              </a:spcAft>
              <a:buClrTx/>
            </a:pPr>
            <a:r>
              <a:rPr lang="ru-RU" altLang="ru-RU" sz="2540" dirty="0"/>
              <a:t>Метод анализа ситуаций </a:t>
            </a:r>
            <a:r>
              <a:rPr lang="ru-RU" altLang="ru-RU" sz="2359" dirty="0"/>
              <a:t>(лучших практик (</a:t>
            </a:r>
            <a:r>
              <a:rPr lang="en-US" altLang="ru-RU" sz="2359" dirty="0"/>
              <a:t>best practice))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87104" y="2782373"/>
            <a:ext cx="10713493" cy="326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Кейс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(от англ. «с</a:t>
            </a:r>
            <a:r>
              <a:rPr lang="en-US" altLang="ru-RU" sz="2359" dirty="0" err="1">
                <a:solidFill>
                  <a:srgbClr val="1F497D"/>
                </a:solidFill>
                <a:cs typeface="Arial" panose="020B0604020202020204" pitchFamily="34" charset="0"/>
              </a:rPr>
              <a:t>ase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» - случай, ситуация) – это описание конкретной реальной ситуации, предназначенной  для обучения учащихся анализу разных видов информации, ее обобщению, навыкам формулирования проблемы и выработки возможных вариантов её решения в соответствии с установленными критериями.</a:t>
            </a:r>
          </a:p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 err="1">
                <a:solidFill>
                  <a:srgbClr val="1F497D"/>
                </a:solidFill>
                <a:cs typeface="Arial" panose="020B0604020202020204" pitchFamily="34" charset="0"/>
              </a:rPr>
              <a:t>Кейсовая</a:t>
            </a: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 технология 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это обучение действием.</a:t>
            </a:r>
          </a:p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Метод </a:t>
            </a:r>
            <a:r>
              <a:rPr lang="ru-RU" altLang="ru-RU" sz="2359" b="1" i="1" dirty="0" err="1">
                <a:solidFill>
                  <a:srgbClr val="1F497D"/>
                </a:solidFill>
                <a:cs typeface="Arial" panose="020B0604020202020204" pitchFamily="34" charset="0"/>
              </a:rPr>
              <a:t>case-study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, или метод конкретных ситуаций - это метод активного проблемно-ситуационного анализа, основанный на обучении путем решения конкретных задач - ситуаций (решение кейсов).</a:t>
            </a:r>
          </a:p>
        </p:txBody>
      </p:sp>
    </p:spTree>
    <p:extLst>
      <p:ext uri="{BB962C8B-B14F-4D97-AF65-F5344CB8AC3E}">
        <p14:creationId xmlns:p14="http://schemas.microsoft.com/office/powerpoint/2010/main" val="2312812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980049" y="273630"/>
            <a:ext cx="8230464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Идеи метода </a:t>
            </a:r>
            <a:r>
              <a:rPr lang="en-US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case stady </a:t>
            </a:r>
            <a:b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</a:br>
            <a:r>
              <a:rPr lang="en-US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(</a:t>
            </a:r>
            <a: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метод ситуационного обучения)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55092" y="1600009"/>
            <a:ext cx="10768083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Предназначен для получения знаний по дисциплинам, где нет однозначного ответа на поставленные вопросы; получения множественных вариантов решений; получения не единственной, а многих истин и ориентацию в их проблемном поле.</a:t>
            </a:r>
          </a:p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Упор в обучении переносится с овладения готовым знанием на его выработку, на сотворчество обучающихся и обучающих; ученик становится равноправен с другими учащимися и учителем в процессе обсуждения проблемы.</a:t>
            </a:r>
          </a:p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Результатом являются не только знания, но и компетенции, которые формируются в процессе решения кейса. </a:t>
            </a:r>
          </a:p>
        </p:txBody>
      </p:sp>
    </p:spTree>
    <p:extLst>
      <p:ext uri="{BB962C8B-B14F-4D97-AF65-F5344CB8AC3E}">
        <p14:creationId xmlns:p14="http://schemas.microsoft.com/office/powerpoint/2010/main" val="331223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980049" y="0"/>
            <a:ext cx="8230464" cy="141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000099"/>
                </a:solidFill>
                <a:cs typeface="Arial" panose="020B0604020202020204" pitchFamily="34" charset="0"/>
              </a:rPr>
              <a:t>Использование кейс-метода в образовании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980049" y="1483357"/>
            <a:ext cx="4041064" cy="79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Tx/>
            </a:pPr>
            <a:r>
              <a:rPr lang="ru-RU" altLang="ru-RU" sz="2177" b="1" i="1" dirty="0">
                <a:solidFill>
                  <a:srgbClr val="1F497D"/>
                </a:solidFill>
                <a:cs typeface="Arial" panose="020B0604020202020204" pitchFamily="34" charset="0"/>
              </a:rPr>
              <a:t>Гарвардская школа (американская)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980049" y="2420895"/>
            <a:ext cx="4042504" cy="37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chemeClr val="tx1"/>
                </a:solidFill>
                <a:cs typeface="Arial" panose="020B0604020202020204" pitchFamily="34" charset="0"/>
              </a:rPr>
              <a:t>обучение поиску единственно верного решения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chemeClr val="tx1"/>
                </a:solidFill>
                <a:cs typeface="Arial" panose="020B0604020202020204" pitchFamily="34" charset="0"/>
              </a:rPr>
              <a:t>кейсы могут быть достаточно большие по объему (20-25 страниц, 8-10 иллюстраций)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chemeClr val="tx1"/>
                </a:solidFill>
                <a:cs typeface="Arial" panose="020B0604020202020204" pitchFamily="34" charset="0"/>
              </a:rPr>
              <a:t>первый сборник кейсов в 1921 году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70889" y="1556804"/>
            <a:ext cx="4042504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Tx/>
            </a:pPr>
            <a:r>
              <a:rPr lang="ru-RU" altLang="ru-RU" sz="1996" b="1" i="1">
                <a:solidFill>
                  <a:srgbClr val="1F497D"/>
                </a:solidFill>
                <a:cs typeface="Arial" panose="020B0604020202020204" pitchFamily="34" charset="0"/>
              </a:rPr>
              <a:t>Манчестерская школа (европейская)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195371" y="2420895"/>
            <a:ext cx="4042505" cy="37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 err="1">
                <a:solidFill>
                  <a:schemeClr val="tx1"/>
                </a:solidFill>
                <a:cs typeface="Arial" panose="020B0604020202020204" pitchFamily="34" charset="0"/>
              </a:rPr>
              <a:t>многовариативность</a:t>
            </a:r>
            <a:r>
              <a:rPr lang="ru-RU" altLang="ru-RU" sz="2177" dirty="0">
                <a:solidFill>
                  <a:schemeClr val="tx1"/>
                </a:solidFill>
                <a:cs typeface="Arial" panose="020B0604020202020204" pitchFamily="34" charset="0"/>
              </a:rPr>
              <a:t> решения искомой проблемы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chemeClr val="tx1"/>
                </a:solidFill>
                <a:cs typeface="Arial" panose="020B0604020202020204" pitchFamily="34" charset="0"/>
              </a:rPr>
              <a:t>кейсы небольшие по объему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1523521" y="6715426"/>
            <a:ext cx="9144960" cy="7344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3521" y="44646"/>
            <a:ext cx="9144960" cy="180018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</p:spTree>
    <p:extLst>
      <p:ext uri="{BB962C8B-B14F-4D97-AF65-F5344CB8AC3E}">
        <p14:creationId xmlns:p14="http://schemas.microsoft.com/office/powerpoint/2010/main" val="1842227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980049" y="273630"/>
            <a:ext cx="8230464" cy="77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3992" b="1">
                <a:solidFill>
                  <a:srgbClr val="330099"/>
                </a:solidFill>
                <a:cs typeface="Arial" panose="020B0604020202020204" pitchFamily="34" charset="0"/>
              </a:rPr>
              <a:t>Этапы занятия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8740" y="1417110"/>
            <a:ext cx="11109278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Подготовительный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преподаватель конкретизирует дидактические цели, разрабатывает соответствующую «конкретную ситуацию» и сценарий занятия.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726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Ознакомительный –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вовлечение обучающихся в живое обсуждение реальной ситуации (</a:t>
            </a:r>
            <a:r>
              <a:rPr lang="ru-RU" altLang="ru-RU" sz="2359" b="1" dirty="0">
                <a:solidFill>
                  <a:srgbClr val="1F497D"/>
                </a:solidFill>
                <a:cs typeface="Arial" panose="020B0604020202020204" pitchFamily="34" charset="0"/>
              </a:rPr>
              <a:t>важно продумать наиболее эффективную форму преподнесения материала для ознакомления).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1270" b="1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Аналитический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анализ ситуации в группе, процесс выработки решения </a:t>
            </a:r>
            <a:r>
              <a:rPr lang="ru-RU" altLang="ru-RU" sz="2359" b="1" dirty="0">
                <a:solidFill>
                  <a:srgbClr val="1F497D"/>
                </a:solidFill>
                <a:cs typeface="Arial" panose="020B0604020202020204" pitchFamily="34" charset="0"/>
              </a:rPr>
              <a:t>(процесс ограничен во времени).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1270" b="1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Итоговый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презентация результатов аналитической работы группами, сравнение нескольких вариантов решения одной проблемы.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523521" y="6715426"/>
            <a:ext cx="9144960" cy="7344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523521" y="44646"/>
            <a:ext cx="9144960" cy="180018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</p:spTree>
    <p:extLst>
      <p:ext uri="{BB962C8B-B14F-4D97-AF65-F5344CB8AC3E}">
        <p14:creationId xmlns:p14="http://schemas.microsoft.com/office/powerpoint/2010/main" val="79692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887" y="241147"/>
            <a:ext cx="10515600" cy="6200596"/>
          </a:xfrm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/>
              <a:t>Педагогическая ситуация </a:t>
            </a:r>
            <a:r>
              <a:rPr lang="ru-RU" sz="3600" dirty="0"/>
              <a:t>– кратковременное взаимодействие учителя с учеником (коллективом класса) на основе противоположных норм, ценностей и интересов, сопровождающееся значительными эмоциональными проявлениями и направленное на перестройку сложившихся взаимоотношений (в лучшую или худшую сторону).</a:t>
            </a:r>
            <a:br>
              <a:rPr lang="ru-RU" sz="3600" dirty="0"/>
            </a:br>
            <a:br>
              <a:rPr lang="ru-RU" sz="2200" dirty="0"/>
            </a:br>
            <a:r>
              <a:rPr lang="ru-RU" sz="3600" b="1" dirty="0"/>
              <a:t>Педагогическая ситуация </a:t>
            </a:r>
            <a:r>
              <a:rPr lang="ru-RU" sz="3600" dirty="0"/>
              <a:t>– это момент критического взаимодействия педагога с коллективом или личностью воспитанника;</a:t>
            </a:r>
            <a:br>
              <a:rPr lang="ru-RU" sz="3600" dirty="0"/>
            </a:br>
            <a:r>
              <a:rPr lang="ru-RU" sz="3600" dirty="0"/>
              <a:t>обстоятельства, требующие от учителя быстрого принятия педагогически верного решения (М.М. Поташник)</a:t>
            </a:r>
          </a:p>
        </p:txBody>
      </p:sp>
    </p:spTree>
    <p:extLst>
      <p:ext uri="{BB962C8B-B14F-4D97-AF65-F5344CB8AC3E}">
        <p14:creationId xmlns:p14="http://schemas.microsoft.com/office/powerpoint/2010/main" val="253906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В основе каждой педагогической ситуации лежит конфликт: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690688"/>
            <a:ext cx="10912522" cy="434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 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– недовольство (отрицательное отношение к кому-нибудь или чему-нибудь); 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– разногласие (отсутствие согласия из-за несходства во мнениях, взглядах);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 – противодействие (действие, препятствующее другому действию);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 – противостояние (сопротивление действию кого-нибудь, чего-нибудь);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/>
              <a:t> – разрыв (нарушение связи, согласованности между чем-нибудь, кем-нибудь).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52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674" y="333375"/>
            <a:ext cx="10576967" cy="8509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>
                <a:latin typeface="Garamond" panose="02020404030301010803" pitchFamily="18" charset="0"/>
              </a:rPr>
              <a:t>Классификация педагогических ситуаций</a:t>
            </a:r>
            <a:br>
              <a:rPr lang="ru-RU" altLang="ru-RU" sz="4000" b="1" dirty="0">
                <a:latin typeface="Garamond" panose="02020404030301010803" pitchFamily="18" charset="0"/>
              </a:rPr>
            </a:br>
            <a:r>
              <a:rPr lang="ru-RU" altLang="ru-RU" sz="3200" b="1" i="1" dirty="0">
                <a:latin typeface="Garamond" panose="02020404030301010803" pitchFamily="18" charset="0"/>
              </a:rPr>
              <a:t>В.С. Безрукова</a:t>
            </a:r>
            <a:endParaRPr lang="ru-RU" altLang="ru-RU" sz="3200" b="1" dirty="0">
              <a:latin typeface="Garamond" panose="020204040303010108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0675" y="1674078"/>
            <a:ext cx="10712875" cy="54705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месту возникновения и протекания</a:t>
            </a:r>
            <a:r>
              <a:rPr lang="ru-RU" altLang="ru-RU" sz="3200" dirty="0">
                <a:latin typeface="Garamond" panose="02020404030301010803" pitchFamily="18" charset="0"/>
              </a:rPr>
              <a:t>: на уроке, на воспитательном мероприятии, дома и т.д.;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участникам</a:t>
            </a:r>
            <a:r>
              <a:rPr lang="ru-RU" altLang="ru-RU" sz="3200" dirty="0">
                <a:latin typeface="Garamond" panose="02020404030301010803" pitchFamily="18" charset="0"/>
              </a:rPr>
              <a:t>: учащийся – учащийся, учащийся – учитель, учащийся – родитель и др.;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заложенным противоречиям</a:t>
            </a:r>
            <a:r>
              <a:rPr lang="ru-RU" altLang="ru-RU" sz="3200" dirty="0">
                <a:latin typeface="Garamond" panose="02020404030301010803" pitchFamily="18" charset="0"/>
              </a:rPr>
              <a:t>: конфликтные, бесконфликтные, критические;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степени </a:t>
            </a:r>
            <a:r>
              <a:rPr lang="ru-RU" altLang="ru-RU" sz="3200" b="1" i="1" dirty="0" err="1">
                <a:latin typeface="Garamond" panose="02020404030301010803" pitchFamily="18" charset="0"/>
              </a:rPr>
              <a:t>проективности</a:t>
            </a:r>
            <a:r>
              <a:rPr lang="ru-RU" altLang="ru-RU" sz="3200" dirty="0">
                <a:latin typeface="Garamond" panose="02020404030301010803" pitchFamily="18" charset="0"/>
              </a:rPr>
              <a:t>: преднамеренно созданные, стихийные (естественные);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степени оригинальности</a:t>
            </a:r>
            <a:r>
              <a:rPr lang="ru-RU" altLang="ru-RU" sz="3200" dirty="0">
                <a:latin typeface="Garamond" panose="02020404030301010803" pitchFamily="18" charset="0"/>
              </a:rPr>
              <a:t>: стандартные, т.е. повторяющиеся, и нестандартные (оригинальные);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>
                <a:latin typeface="Garamond" panose="02020404030301010803" pitchFamily="18" charset="0"/>
              </a:rPr>
              <a:t>по степени управляемости</a:t>
            </a:r>
            <a:r>
              <a:rPr lang="ru-RU" altLang="ru-RU" sz="3200" dirty="0">
                <a:latin typeface="Garamond" panose="02020404030301010803" pitchFamily="18" charset="0"/>
              </a:rPr>
              <a:t>: жестко заданные, неуправляемые и управляемые.</a:t>
            </a:r>
          </a:p>
        </p:txBody>
      </p:sp>
    </p:spTree>
    <p:extLst>
      <p:ext uri="{BB962C8B-B14F-4D97-AF65-F5344CB8AC3E}">
        <p14:creationId xmlns:p14="http://schemas.microsoft.com/office/powerpoint/2010/main" val="322294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696036" y="836270"/>
            <a:ext cx="10699844" cy="516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2075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544"/>
              </a:spcAft>
            </a:pPr>
            <a:r>
              <a:rPr lang="ru-RU" altLang="ru-RU" sz="2540" b="1" dirty="0">
                <a:solidFill>
                  <a:srgbClr val="121212"/>
                </a:solidFill>
                <a:cs typeface="Arial" panose="020B0604020202020204" pitchFamily="34" charset="0"/>
              </a:rPr>
              <a:t>Алгоритм решения педагогической задачи/ситуации:</a:t>
            </a:r>
            <a:endParaRPr lang="ru-RU" altLang="ru-RU" sz="2540" b="1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1. Уяснить в деталях педагогическую ситуацию (</a:t>
            </a:r>
            <a:r>
              <a:rPr lang="ru-RU" altLang="ru-RU" sz="2540" i="1" dirty="0">
                <a:solidFill>
                  <a:srgbClr val="121212"/>
                </a:solidFill>
                <a:cs typeface="Arial" panose="020B0604020202020204" pitchFamily="34" charset="0"/>
              </a:rPr>
              <a:t>что произошло, как это событие влияет или может повлиять на учебный процесс</a:t>
            </a: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, взаимоотношения).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2. Вычленить педагогическую проблему к которой приведет ситуация.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3. Определить педагогическую цель, что необходимо изменить/достичь в процессе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4. Определить несколько вариантов достижения цели.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5. Выбрать и обосновать оптимальный вариант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6. Определить критерии, по которым можно судить о достигнутых результатах, методы оценки результата.</a:t>
            </a:r>
            <a:endParaRPr lang="ru-RU" altLang="ru-RU" sz="254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12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917</Words>
  <Application>Microsoft Office PowerPoint</Application>
  <PresentationFormat>Широкоэкранный</PresentationFormat>
  <Paragraphs>83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Педагогическая ситуация – кратковременное взаимодействие учителя с учеником (коллективом класса) на основе противоположных норм, ценностей и интересов, сопровождающееся значительными эмоциональными проявлениями и направленное на перестройку сложившихся взаимоотношений (в лучшую или худшую сторону).  Педагогическая ситуация – это момент критического взаимодействия педагога с коллективом или личностью воспитанника; обстоятельства, требующие от учителя быстрого принятия педагогически верного решения (М.М. Поташник)</vt:lpstr>
      <vt:lpstr>В основе каждой педагогической ситуации лежит конфликт: </vt:lpstr>
      <vt:lpstr>Классификация педагогических ситуаций В.С. Безрукова</vt:lpstr>
      <vt:lpstr>Презентация PowerPoint</vt:lpstr>
      <vt:lpstr>Критерии оценки решения педагогических задач</vt:lpstr>
      <vt:lpstr>Педагогические правила решения ситуаций (по Чернышеву А.С.) </vt:lpstr>
      <vt:lpstr>Презентация PowerPoint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</dc:creator>
  <cp:lastModifiedBy>Виктор</cp:lastModifiedBy>
  <cp:revision>31</cp:revision>
  <dcterms:created xsi:type="dcterms:W3CDTF">2020-12-21T14:29:49Z</dcterms:created>
  <dcterms:modified xsi:type="dcterms:W3CDTF">2023-01-18T14:15:01Z</dcterms:modified>
</cp:coreProperties>
</file>