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973B3C-5EEA-4160-B1A8-326416CE73DA}"/>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FDE849C7-25EF-45FE-9E2D-6C6C855EEA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DC3D3CD2-51D5-45BD-90B8-875632599A9C}"/>
              </a:ext>
            </a:extLst>
          </p:cNvPr>
          <p:cNvSpPr>
            <a:spLocks noGrp="1"/>
          </p:cNvSpPr>
          <p:nvPr>
            <p:ph type="dt" sz="half" idx="10"/>
          </p:nvPr>
        </p:nvSpPr>
        <p:spPr/>
        <p:txBody>
          <a:bodyPr/>
          <a:lstStyle/>
          <a:p>
            <a:fld id="{920A3A43-5C97-40C5-901C-A620C18D73B2}" type="datetimeFigureOut">
              <a:rPr lang="ru-RU" smtClean="0"/>
              <a:t>25.02.2020</a:t>
            </a:fld>
            <a:endParaRPr lang="ru-RU"/>
          </a:p>
        </p:txBody>
      </p:sp>
      <p:sp>
        <p:nvSpPr>
          <p:cNvPr id="5" name="Нижний колонтитул 4">
            <a:extLst>
              <a:ext uri="{FF2B5EF4-FFF2-40B4-BE49-F238E27FC236}">
                <a16:creationId xmlns:a16="http://schemas.microsoft.com/office/drawing/2014/main" id="{16BD976A-CFD4-4786-BCD7-DADE79DD349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BDE4D81-88DD-4DA2-AFBB-F599BE1D7B6A}"/>
              </a:ext>
            </a:extLst>
          </p:cNvPr>
          <p:cNvSpPr>
            <a:spLocks noGrp="1"/>
          </p:cNvSpPr>
          <p:nvPr>
            <p:ph type="sldNum" sz="quarter" idx="12"/>
          </p:nvPr>
        </p:nvSpPr>
        <p:spPr/>
        <p:txBody>
          <a:bodyPr/>
          <a:lstStyle/>
          <a:p>
            <a:fld id="{BA66FF94-A370-4E54-B7B0-6C5D6B00E256}" type="slidenum">
              <a:rPr lang="ru-RU" smtClean="0"/>
              <a:t>‹#›</a:t>
            </a:fld>
            <a:endParaRPr lang="ru-RU"/>
          </a:p>
        </p:txBody>
      </p:sp>
    </p:spTree>
    <p:extLst>
      <p:ext uri="{BB962C8B-B14F-4D97-AF65-F5344CB8AC3E}">
        <p14:creationId xmlns:p14="http://schemas.microsoft.com/office/powerpoint/2010/main" val="2478911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D4CA75-DCF8-4E31-B85E-8BE3955AEC75}"/>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87FD4D22-1E49-4DBE-BA97-085ECE84DD09}"/>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ED50907-89AA-4ECC-8529-C118511B02AF}"/>
              </a:ext>
            </a:extLst>
          </p:cNvPr>
          <p:cNvSpPr>
            <a:spLocks noGrp="1"/>
          </p:cNvSpPr>
          <p:nvPr>
            <p:ph type="dt" sz="half" idx="10"/>
          </p:nvPr>
        </p:nvSpPr>
        <p:spPr/>
        <p:txBody>
          <a:bodyPr/>
          <a:lstStyle/>
          <a:p>
            <a:fld id="{920A3A43-5C97-40C5-901C-A620C18D73B2}" type="datetimeFigureOut">
              <a:rPr lang="ru-RU" smtClean="0"/>
              <a:t>25.02.2020</a:t>
            </a:fld>
            <a:endParaRPr lang="ru-RU"/>
          </a:p>
        </p:txBody>
      </p:sp>
      <p:sp>
        <p:nvSpPr>
          <p:cNvPr id="5" name="Нижний колонтитул 4">
            <a:extLst>
              <a:ext uri="{FF2B5EF4-FFF2-40B4-BE49-F238E27FC236}">
                <a16:creationId xmlns:a16="http://schemas.microsoft.com/office/drawing/2014/main" id="{B708080B-C86C-45BD-B179-65B5BE0B6A3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0FA8B45-F8D3-4311-AA34-B121F564BCE4}"/>
              </a:ext>
            </a:extLst>
          </p:cNvPr>
          <p:cNvSpPr>
            <a:spLocks noGrp="1"/>
          </p:cNvSpPr>
          <p:nvPr>
            <p:ph type="sldNum" sz="quarter" idx="12"/>
          </p:nvPr>
        </p:nvSpPr>
        <p:spPr/>
        <p:txBody>
          <a:bodyPr/>
          <a:lstStyle/>
          <a:p>
            <a:fld id="{BA66FF94-A370-4E54-B7B0-6C5D6B00E256}" type="slidenum">
              <a:rPr lang="ru-RU" smtClean="0"/>
              <a:t>‹#›</a:t>
            </a:fld>
            <a:endParaRPr lang="ru-RU"/>
          </a:p>
        </p:txBody>
      </p:sp>
    </p:spTree>
    <p:extLst>
      <p:ext uri="{BB962C8B-B14F-4D97-AF65-F5344CB8AC3E}">
        <p14:creationId xmlns:p14="http://schemas.microsoft.com/office/powerpoint/2010/main" val="3644222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B00641F3-8019-49AF-880F-132CD5FD89F1}"/>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455629BF-BB0E-48DC-8B0F-C9F118A0590B}"/>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35F7BD7-94C8-4BF0-90A6-E16A10B75A1D}"/>
              </a:ext>
            </a:extLst>
          </p:cNvPr>
          <p:cNvSpPr>
            <a:spLocks noGrp="1"/>
          </p:cNvSpPr>
          <p:nvPr>
            <p:ph type="dt" sz="half" idx="10"/>
          </p:nvPr>
        </p:nvSpPr>
        <p:spPr/>
        <p:txBody>
          <a:bodyPr/>
          <a:lstStyle/>
          <a:p>
            <a:fld id="{920A3A43-5C97-40C5-901C-A620C18D73B2}" type="datetimeFigureOut">
              <a:rPr lang="ru-RU" smtClean="0"/>
              <a:t>25.02.2020</a:t>
            </a:fld>
            <a:endParaRPr lang="ru-RU"/>
          </a:p>
        </p:txBody>
      </p:sp>
      <p:sp>
        <p:nvSpPr>
          <p:cNvPr id="5" name="Нижний колонтитул 4">
            <a:extLst>
              <a:ext uri="{FF2B5EF4-FFF2-40B4-BE49-F238E27FC236}">
                <a16:creationId xmlns:a16="http://schemas.microsoft.com/office/drawing/2014/main" id="{D0A0DE5A-968C-4EFA-9B02-3E8A36A07A1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9D2445B-235F-494C-B851-2E6EFCC29DAD}"/>
              </a:ext>
            </a:extLst>
          </p:cNvPr>
          <p:cNvSpPr>
            <a:spLocks noGrp="1"/>
          </p:cNvSpPr>
          <p:nvPr>
            <p:ph type="sldNum" sz="quarter" idx="12"/>
          </p:nvPr>
        </p:nvSpPr>
        <p:spPr/>
        <p:txBody>
          <a:bodyPr/>
          <a:lstStyle/>
          <a:p>
            <a:fld id="{BA66FF94-A370-4E54-B7B0-6C5D6B00E256}" type="slidenum">
              <a:rPr lang="ru-RU" smtClean="0"/>
              <a:t>‹#›</a:t>
            </a:fld>
            <a:endParaRPr lang="ru-RU"/>
          </a:p>
        </p:txBody>
      </p:sp>
    </p:spTree>
    <p:extLst>
      <p:ext uri="{BB962C8B-B14F-4D97-AF65-F5344CB8AC3E}">
        <p14:creationId xmlns:p14="http://schemas.microsoft.com/office/powerpoint/2010/main" val="2545880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5DD641-0D4A-4490-8F72-06EAE044E671}"/>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1D84E43-CC11-49D9-BEE8-D4F21B7C13D0}"/>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F73767B-FEBF-4BA9-AE78-DBC29ACC0931}"/>
              </a:ext>
            </a:extLst>
          </p:cNvPr>
          <p:cNvSpPr>
            <a:spLocks noGrp="1"/>
          </p:cNvSpPr>
          <p:nvPr>
            <p:ph type="dt" sz="half" idx="10"/>
          </p:nvPr>
        </p:nvSpPr>
        <p:spPr/>
        <p:txBody>
          <a:bodyPr/>
          <a:lstStyle/>
          <a:p>
            <a:fld id="{920A3A43-5C97-40C5-901C-A620C18D73B2}" type="datetimeFigureOut">
              <a:rPr lang="ru-RU" smtClean="0"/>
              <a:t>25.02.2020</a:t>
            </a:fld>
            <a:endParaRPr lang="ru-RU"/>
          </a:p>
        </p:txBody>
      </p:sp>
      <p:sp>
        <p:nvSpPr>
          <p:cNvPr id="5" name="Нижний колонтитул 4">
            <a:extLst>
              <a:ext uri="{FF2B5EF4-FFF2-40B4-BE49-F238E27FC236}">
                <a16:creationId xmlns:a16="http://schemas.microsoft.com/office/drawing/2014/main" id="{95C8929B-866A-4029-B661-0C5946FC237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5169176-AC28-43B2-A586-22379F8077A4}"/>
              </a:ext>
            </a:extLst>
          </p:cNvPr>
          <p:cNvSpPr>
            <a:spLocks noGrp="1"/>
          </p:cNvSpPr>
          <p:nvPr>
            <p:ph type="sldNum" sz="quarter" idx="12"/>
          </p:nvPr>
        </p:nvSpPr>
        <p:spPr/>
        <p:txBody>
          <a:bodyPr/>
          <a:lstStyle/>
          <a:p>
            <a:fld id="{BA66FF94-A370-4E54-B7B0-6C5D6B00E256}" type="slidenum">
              <a:rPr lang="ru-RU" smtClean="0"/>
              <a:t>‹#›</a:t>
            </a:fld>
            <a:endParaRPr lang="ru-RU"/>
          </a:p>
        </p:txBody>
      </p:sp>
    </p:spTree>
    <p:extLst>
      <p:ext uri="{BB962C8B-B14F-4D97-AF65-F5344CB8AC3E}">
        <p14:creationId xmlns:p14="http://schemas.microsoft.com/office/powerpoint/2010/main" val="1731729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2D0AD7-B99C-4785-B574-01DB113D10B3}"/>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5B3CB933-2674-4679-AF19-C21C28F96D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EAF057CD-1AC1-4D59-8723-09375652EDA7}"/>
              </a:ext>
            </a:extLst>
          </p:cNvPr>
          <p:cNvSpPr>
            <a:spLocks noGrp="1"/>
          </p:cNvSpPr>
          <p:nvPr>
            <p:ph type="dt" sz="half" idx="10"/>
          </p:nvPr>
        </p:nvSpPr>
        <p:spPr/>
        <p:txBody>
          <a:bodyPr/>
          <a:lstStyle/>
          <a:p>
            <a:fld id="{920A3A43-5C97-40C5-901C-A620C18D73B2}" type="datetimeFigureOut">
              <a:rPr lang="ru-RU" smtClean="0"/>
              <a:t>25.02.2020</a:t>
            </a:fld>
            <a:endParaRPr lang="ru-RU"/>
          </a:p>
        </p:txBody>
      </p:sp>
      <p:sp>
        <p:nvSpPr>
          <p:cNvPr id="5" name="Нижний колонтитул 4">
            <a:extLst>
              <a:ext uri="{FF2B5EF4-FFF2-40B4-BE49-F238E27FC236}">
                <a16:creationId xmlns:a16="http://schemas.microsoft.com/office/drawing/2014/main" id="{C1DB5A2E-7DBC-4D42-81B8-1CAFD222F9F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6BA831E-61E6-4BC8-9AFB-145C58CD70A6}"/>
              </a:ext>
            </a:extLst>
          </p:cNvPr>
          <p:cNvSpPr>
            <a:spLocks noGrp="1"/>
          </p:cNvSpPr>
          <p:nvPr>
            <p:ph type="sldNum" sz="quarter" idx="12"/>
          </p:nvPr>
        </p:nvSpPr>
        <p:spPr/>
        <p:txBody>
          <a:bodyPr/>
          <a:lstStyle/>
          <a:p>
            <a:fld id="{BA66FF94-A370-4E54-B7B0-6C5D6B00E256}" type="slidenum">
              <a:rPr lang="ru-RU" smtClean="0"/>
              <a:t>‹#›</a:t>
            </a:fld>
            <a:endParaRPr lang="ru-RU"/>
          </a:p>
        </p:txBody>
      </p:sp>
    </p:spTree>
    <p:extLst>
      <p:ext uri="{BB962C8B-B14F-4D97-AF65-F5344CB8AC3E}">
        <p14:creationId xmlns:p14="http://schemas.microsoft.com/office/powerpoint/2010/main" val="1295406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A04C084-5630-4925-8044-7E248E883B39}"/>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A448A709-70F3-42BA-A6A0-F4C3C3E29F8D}"/>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A430A50F-5888-490E-87B9-A08711D8A632}"/>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C7DAE870-EB83-4988-8A91-6F9D77C9DB76}"/>
              </a:ext>
            </a:extLst>
          </p:cNvPr>
          <p:cNvSpPr>
            <a:spLocks noGrp="1"/>
          </p:cNvSpPr>
          <p:nvPr>
            <p:ph type="dt" sz="half" idx="10"/>
          </p:nvPr>
        </p:nvSpPr>
        <p:spPr/>
        <p:txBody>
          <a:bodyPr/>
          <a:lstStyle/>
          <a:p>
            <a:fld id="{920A3A43-5C97-40C5-901C-A620C18D73B2}" type="datetimeFigureOut">
              <a:rPr lang="ru-RU" smtClean="0"/>
              <a:t>25.02.2020</a:t>
            </a:fld>
            <a:endParaRPr lang="ru-RU"/>
          </a:p>
        </p:txBody>
      </p:sp>
      <p:sp>
        <p:nvSpPr>
          <p:cNvPr id="6" name="Нижний колонтитул 5">
            <a:extLst>
              <a:ext uri="{FF2B5EF4-FFF2-40B4-BE49-F238E27FC236}">
                <a16:creationId xmlns:a16="http://schemas.microsoft.com/office/drawing/2014/main" id="{D249E0C0-C644-4BCD-BFBD-9BDD0961B22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F7E57EC-EAB9-4338-8F18-ACCDC22DB2FD}"/>
              </a:ext>
            </a:extLst>
          </p:cNvPr>
          <p:cNvSpPr>
            <a:spLocks noGrp="1"/>
          </p:cNvSpPr>
          <p:nvPr>
            <p:ph type="sldNum" sz="quarter" idx="12"/>
          </p:nvPr>
        </p:nvSpPr>
        <p:spPr/>
        <p:txBody>
          <a:bodyPr/>
          <a:lstStyle/>
          <a:p>
            <a:fld id="{BA66FF94-A370-4E54-B7B0-6C5D6B00E256}" type="slidenum">
              <a:rPr lang="ru-RU" smtClean="0"/>
              <a:t>‹#›</a:t>
            </a:fld>
            <a:endParaRPr lang="ru-RU"/>
          </a:p>
        </p:txBody>
      </p:sp>
    </p:spTree>
    <p:extLst>
      <p:ext uri="{BB962C8B-B14F-4D97-AF65-F5344CB8AC3E}">
        <p14:creationId xmlns:p14="http://schemas.microsoft.com/office/powerpoint/2010/main" val="2126201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774BA9-97C2-4730-904F-DC9ED57EB054}"/>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F4EED092-6D03-49FC-9098-37E96E5129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7BFFC888-5A61-4FA9-90A9-A4BF514C5F56}"/>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3D242175-B6E9-4FD7-B3E9-D937E3A496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E33CB3BB-CB3C-4261-88D3-0258A7BB8A83}"/>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68550851-CF83-4FF5-9424-A9D5C4E2E227}"/>
              </a:ext>
            </a:extLst>
          </p:cNvPr>
          <p:cNvSpPr>
            <a:spLocks noGrp="1"/>
          </p:cNvSpPr>
          <p:nvPr>
            <p:ph type="dt" sz="half" idx="10"/>
          </p:nvPr>
        </p:nvSpPr>
        <p:spPr/>
        <p:txBody>
          <a:bodyPr/>
          <a:lstStyle/>
          <a:p>
            <a:fld id="{920A3A43-5C97-40C5-901C-A620C18D73B2}" type="datetimeFigureOut">
              <a:rPr lang="ru-RU" smtClean="0"/>
              <a:t>25.02.2020</a:t>
            </a:fld>
            <a:endParaRPr lang="ru-RU"/>
          </a:p>
        </p:txBody>
      </p:sp>
      <p:sp>
        <p:nvSpPr>
          <p:cNvPr id="8" name="Нижний колонтитул 7">
            <a:extLst>
              <a:ext uri="{FF2B5EF4-FFF2-40B4-BE49-F238E27FC236}">
                <a16:creationId xmlns:a16="http://schemas.microsoft.com/office/drawing/2014/main" id="{666CCF6F-9570-43B9-B1DF-D113982FEF70}"/>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98D6FEEB-B59B-479E-AD1A-F9A5C59E71AE}"/>
              </a:ext>
            </a:extLst>
          </p:cNvPr>
          <p:cNvSpPr>
            <a:spLocks noGrp="1"/>
          </p:cNvSpPr>
          <p:nvPr>
            <p:ph type="sldNum" sz="quarter" idx="12"/>
          </p:nvPr>
        </p:nvSpPr>
        <p:spPr/>
        <p:txBody>
          <a:bodyPr/>
          <a:lstStyle/>
          <a:p>
            <a:fld id="{BA66FF94-A370-4E54-B7B0-6C5D6B00E256}" type="slidenum">
              <a:rPr lang="ru-RU" smtClean="0"/>
              <a:t>‹#›</a:t>
            </a:fld>
            <a:endParaRPr lang="ru-RU"/>
          </a:p>
        </p:txBody>
      </p:sp>
    </p:spTree>
    <p:extLst>
      <p:ext uri="{BB962C8B-B14F-4D97-AF65-F5344CB8AC3E}">
        <p14:creationId xmlns:p14="http://schemas.microsoft.com/office/powerpoint/2010/main" val="2107615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5AB5F8-DDC6-451F-8937-9A7E049990F3}"/>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601F8C1D-35DE-4A2F-BB9F-D9C78F055C88}"/>
              </a:ext>
            </a:extLst>
          </p:cNvPr>
          <p:cNvSpPr>
            <a:spLocks noGrp="1"/>
          </p:cNvSpPr>
          <p:nvPr>
            <p:ph type="dt" sz="half" idx="10"/>
          </p:nvPr>
        </p:nvSpPr>
        <p:spPr/>
        <p:txBody>
          <a:bodyPr/>
          <a:lstStyle/>
          <a:p>
            <a:fld id="{920A3A43-5C97-40C5-901C-A620C18D73B2}" type="datetimeFigureOut">
              <a:rPr lang="ru-RU" smtClean="0"/>
              <a:t>25.02.2020</a:t>
            </a:fld>
            <a:endParaRPr lang="ru-RU"/>
          </a:p>
        </p:txBody>
      </p:sp>
      <p:sp>
        <p:nvSpPr>
          <p:cNvPr id="4" name="Нижний колонтитул 3">
            <a:extLst>
              <a:ext uri="{FF2B5EF4-FFF2-40B4-BE49-F238E27FC236}">
                <a16:creationId xmlns:a16="http://schemas.microsoft.com/office/drawing/2014/main" id="{8ECBE224-294D-4BAF-A053-1459FACBBA59}"/>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0734A6CE-C960-4920-B506-5BDD64A1AD4B}"/>
              </a:ext>
            </a:extLst>
          </p:cNvPr>
          <p:cNvSpPr>
            <a:spLocks noGrp="1"/>
          </p:cNvSpPr>
          <p:nvPr>
            <p:ph type="sldNum" sz="quarter" idx="12"/>
          </p:nvPr>
        </p:nvSpPr>
        <p:spPr/>
        <p:txBody>
          <a:bodyPr/>
          <a:lstStyle/>
          <a:p>
            <a:fld id="{BA66FF94-A370-4E54-B7B0-6C5D6B00E256}" type="slidenum">
              <a:rPr lang="ru-RU" smtClean="0"/>
              <a:t>‹#›</a:t>
            </a:fld>
            <a:endParaRPr lang="ru-RU"/>
          </a:p>
        </p:txBody>
      </p:sp>
    </p:spTree>
    <p:extLst>
      <p:ext uri="{BB962C8B-B14F-4D97-AF65-F5344CB8AC3E}">
        <p14:creationId xmlns:p14="http://schemas.microsoft.com/office/powerpoint/2010/main" val="1263083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CE6E9065-48AF-4100-A51E-DC13A16F6F68}"/>
              </a:ext>
            </a:extLst>
          </p:cNvPr>
          <p:cNvSpPr>
            <a:spLocks noGrp="1"/>
          </p:cNvSpPr>
          <p:nvPr>
            <p:ph type="dt" sz="half" idx="10"/>
          </p:nvPr>
        </p:nvSpPr>
        <p:spPr/>
        <p:txBody>
          <a:bodyPr/>
          <a:lstStyle/>
          <a:p>
            <a:fld id="{920A3A43-5C97-40C5-901C-A620C18D73B2}" type="datetimeFigureOut">
              <a:rPr lang="ru-RU" smtClean="0"/>
              <a:t>25.02.2020</a:t>
            </a:fld>
            <a:endParaRPr lang="ru-RU"/>
          </a:p>
        </p:txBody>
      </p:sp>
      <p:sp>
        <p:nvSpPr>
          <p:cNvPr id="3" name="Нижний колонтитул 2">
            <a:extLst>
              <a:ext uri="{FF2B5EF4-FFF2-40B4-BE49-F238E27FC236}">
                <a16:creationId xmlns:a16="http://schemas.microsoft.com/office/drawing/2014/main" id="{79F90D1D-EA56-4791-9E42-07757D091330}"/>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76F2002B-08BF-45B5-AD08-942DD51B5CDE}"/>
              </a:ext>
            </a:extLst>
          </p:cNvPr>
          <p:cNvSpPr>
            <a:spLocks noGrp="1"/>
          </p:cNvSpPr>
          <p:nvPr>
            <p:ph type="sldNum" sz="quarter" idx="12"/>
          </p:nvPr>
        </p:nvSpPr>
        <p:spPr/>
        <p:txBody>
          <a:bodyPr/>
          <a:lstStyle/>
          <a:p>
            <a:fld id="{BA66FF94-A370-4E54-B7B0-6C5D6B00E256}" type="slidenum">
              <a:rPr lang="ru-RU" smtClean="0"/>
              <a:t>‹#›</a:t>
            </a:fld>
            <a:endParaRPr lang="ru-RU"/>
          </a:p>
        </p:txBody>
      </p:sp>
    </p:spTree>
    <p:extLst>
      <p:ext uri="{BB962C8B-B14F-4D97-AF65-F5344CB8AC3E}">
        <p14:creationId xmlns:p14="http://schemas.microsoft.com/office/powerpoint/2010/main" val="3817733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13C30A0-0960-40D1-BB46-5F57A598B8DC}"/>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895AF7D8-B912-4F13-9779-1C64F6E3B7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4C90192C-B2F2-4E24-A119-FFCB367F24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22CBD6EC-F336-4CA1-8426-DE51833C74B7}"/>
              </a:ext>
            </a:extLst>
          </p:cNvPr>
          <p:cNvSpPr>
            <a:spLocks noGrp="1"/>
          </p:cNvSpPr>
          <p:nvPr>
            <p:ph type="dt" sz="half" idx="10"/>
          </p:nvPr>
        </p:nvSpPr>
        <p:spPr/>
        <p:txBody>
          <a:bodyPr/>
          <a:lstStyle/>
          <a:p>
            <a:fld id="{920A3A43-5C97-40C5-901C-A620C18D73B2}" type="datetimeFigureOut">
              <a:rPr lang="ru-RU" smtClean="0"/>
              <a:t>25.02.2020</a:t>
            </a:fld>
            <a:endParaRPr lang="ru-RU"/>
          </a:p>
        </p:txBody>
      </p:sp>
      <p:sp>
        <p:nvSpPr>
          <p:cNvPr id="6" name="Нижний колонтитул 5">
            <a:extLst>
              <a:ext uri="{FF2B5EF4-FFF2-40B4-BE49-F238E27FC236}">
                <a16:creationId xmlns:a16="http://schemas.microsoft.com/office/drawing/2014/main" id="{ADA2C8BC-4D75-484F-9C54-EB590ED1FED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5D9CBBA-D7C3-4A22-9A1D-D625CE18E7C1}"/>
              </a:ext>
            </a:extLst>
          </p:cNvPr>
          <p:cNvSpPr>
            <a:spLocks noGrp="1"/>
          </p:cNvSpPr>
          <p:nvPr>
            <p:ph type="sldNum" sz="quarter" idx="12"/>
          </p:nvPr>
        </p:nvSpPr>
        <p:spPr/>
        <p:txBody>
          <a:bodyPr/>
          <a:lstStyle/>
          <a:p>
            <a:fld id="{BA66FF94-A370-4E54-B7B0-6C5D6B00E256}" type="slidenum">
              <a:rPr lang="ru-RU" smtClean="0"/>
              <a:t>‹#›</a:t>
            </a:fld>
            <a:endParaRPr lang="ru-RU"/>
          </a:p>
        </p:txBody>
      </p:sp>
    </p:spTree>
    <p:extLst>
      <p:ext uri="{BB962C8B-B14F-4D97-AF65-F5344CB8AC3E}">
        <p14:creationId xmlns:p14="http://schemas.microsoft.com/office/powerpoint/2010/main" val="4181190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0D8ADAA-F973-4F83-A24B-768D7887D4CC}"/>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5563D5B0-C602-46CE-A9A0-A55F476CE2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E1CC84EC-85FD-4F20-AEC7-B5E71B2DFA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393E937-C35A-417F-9162-4449BEE689B7}"/>
              </a:ext>
            </a:extLst>
          </p:cNvPr>
          <p:cNvSpPr>
            <a:spLocks noGrp="1"/>
          </p:cNvSpPr>
          <p:nvPr>
            <p:ph type="dt" sz="half" idx="10"/>
          </p:nvPr>
        </p:nvSpPr>
        <p:spPr/>
        <p:txBody>
          <a:bodyPr/>
          <a:lstStyle/>
          <a:p>
            <a:fld id="{920A3A43-5C97-40C5-901C-A620C18D73B2}" type="datetimeFigureOut">
              <a:rPr lang="ru-RU" smtClean="0"/>
              <a:t>25.02.2020</a:t>
            </a:fld>
            <a:endParaRPr lang="ru-RU"/>
          </a:p>
        </p:txBody>
      </p:sp>
      <p:sp>
        <p:nvSpPr>
          <p:cNvPr id="6" name="Нижний колонтитул 5">
            <a:extLst>
              <a:ext uri="{FF2B5EF4-FFF2-40B4-BE49-F238E27FC236}">
                <a16:creationId xmlns:a16="http://schemas.microsoft.com/office/drawing/2014/main" id="{76ADEC60-DC2E-41C2-B150-4197B45312B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68C84120-4DED-4824-BDFA-736F6F424615}"/>
              </a:ext>
            </a:extLst>
          </p:cNvPr>
          <p:cNvSpPr>
            <a:spLocks noGrp="1"/>
          </p:cNvSpPr>
          <p:nvPr>
            <p:ph type="sldNum" sz="quarter" idx="12"/>
          </p:nvPr>
        </p:nvSpPr>
        <p:spPr/>
        <p:txBody>
          <a:bodyPr/>
          <a:lstStyle/>
          <a:p>
            <a:fld id="{BA66FF94-A370-4E54-B7B0-6C5D6B00E256}" type="slidenum">
              <a:rPr lang="ru-RU" smtClean="0"/>
              <a:t>‹#›</a:t>
            </a:fld>
            <a:endParaRPr lang="ru-RU"/>
          </a:p>
        </p:txBody>
      </p:sp>
    </p:spTree>
    <p:extLst>
      <p:ext uri="{BB962C8B-B14F-4D97-AF65-F5344CB8AC3E}">
        <p14:creationId xmlns:p14="http://schemas.microsoft.com/office/powerpoint/2010/main" val="2528374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146A0E-48D6-4F70-9850-C54C64E894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3A4E54F7-0129-4DDD-AE6B-B1BF2DA2F5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F0A61BA-F524-486C-A9B3-B0688815BC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0A3A43-5C97-40C5-901C-A620C18D73B2}" type="datetimeFigureOut">
              <a:rPr lang="ru-RU" smtClean="0"/>
              <a:t>25.02.2020</a:t>
            </a:fld>
            <a:endParaRPr lang="ru-RU"/>
          </a:p>
        </p:txBody>
      </p:sp>
      <p:sp>
        <p:nvSpPr>
          <p:cNvPr id="5" name="Нижний колонтитул 4">
            <a:extLst>
              <a:ext uri="{FF2B5EF4-FFF2-40B4-BE49-F238E27FC236}">
                <a16:creationId xmlns:a16="http://schemas.microsoft.com/office/drawing/2014/main" id="{51D9E820-2DEE-437D-8590-D25560EFEF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0C105935-3F63-4752-BD73-F21488A0A0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66FF94-A370-4E54-B7B0-6C5D6B00E256}" type="slidenum">
              <a:rPr lang="ru-RU" smtClean="0"/>
              <a:t>‹#›</a:t>
            </a:fld>
            <a:endParaRPr lang="ru-RU"/>
          </a:p>
        </p:txBody>
      </p:sp>
    </p:spTree>
    <p:extLst>
      <p:ext uri="{BB962C8B-B14F-4D97-AF65-F5344CB8AC3E}">
        <p14:creationId xmlns:p14="http://schemas.microsoft.com/office/powerpoint/2010/main" val="3294944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AD4795-58B3-4C94-9A86-26A8E191A91A}"/>
              </a:ext>
            </a:extLst>
          </p:cNvPr>
          <p:cNvSpPr>
            <a:spLocks noGrp="1"/>
          </p:cNvSpPr>
          <p:nvPr>
            <p:ph type="ctrTitle"/>
          </p:nvPr>
        </p:nvSpPr>
        <p:spPr/>
        <p:txBody>
          <a:bodyPr/>
          <a:lstStyle/>
          <a:p>
            <a:endParaRPr lang="ru-RU"/>
          </a:p>
        </p:txBody>
      </p:sp>
      <p:sp>
        <p:nvSpPr>
          <p:cNvPr id="3" name="Подзаголовок 2">
            <a:extLst>
              <a:ext uri="{FF2B5EF4-FFF2-40B4-BE49-F238E27FC236}">
                <a16:creationId xmlns:a16="http://schemas.microsoft.com/office/drawing/2014/main" id="{CAD9B214-81F0-4485-8258-E3A556A1E510}"/>
              </a:ext>
            </a:extLst>
          </p:cNvPr>
          <p:cNvSpPr>
            <a:spLocks noGrp="1"/>
          </p:cNvSpPr>
          <p:nvPr>
            <p:ph type="subTitle" idx="1"/>
          </p:nvPr>
        </p:nvSpPr>
        <p:spPr/>
        <p:txBody>
          <a:bodyPr/>
          <a:lstStyle/>
          <a:p>
            <a:endParaRPr lang="ru-RU"/>
          </a:p>
        </p:txBody>
      </p:sp>
      <p:pic>
        <p:nvPicPr>
          <p:cNvPr id="5" name="Рисунок 4">
            <a:extLst>
              <a:ext uri="{FF2B5EF4-FFF2-40B4-BE49-F238E27FC236}">
                <a16:creationId xmlns:a16="http://schemas.microsoft.com/office/drawing/2014/main" id="{F4642E90-428A-47BE-9811-9A79CAE026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8455" y="0"/>
            <a:ext cx="6907237" cy="6858000"/>
          </a:xfrm>
          <a:prstGeom prst="rect">
            <a:avLst/>
          </a:prstGeom>
        </p:spPr>
      </p:pic>
    </p:spTree>
    <p:extLst>
      <p:ext uri="{BB962C8B-B14F-4D97-AF65-F5344CB8AC3E}">
        <p14:creationId xmlns:p14="http://schemas.microsoft.com/office/powerpoint/2010/main" val="183293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C37FF5B-782B-43F5-866F-B410C16216A5}"/>
              </a:ext>
            </a:extLst>
          </p:cNvPr>
          <p:cNvSpPr>
            <a:spLocks noGrp="1"/>
          </p:cNvSpPr>
          <p:nvPr>
            <p:ph idx="1"/>
          </p:nvPr>
        </p:nvSpPr>
        <p:spPr>
          <a:xfrm>
            <a:off x="140677" y="745588"/>
            <a:ext cx="11830929" cy="5887964"/>
          </a:xfrm>
        </p:spPr>
        <p:txBody>
          <a:bodyPr>
            <a:normAutofit fontScale="77500" lnSpcReduction="20000"/>
          </a:bodyPr>
          <a:lstStyle/>
          <a:p>
            <a:r>
              <a:rPr lang="ru-RU" dirty="0"/>
              <a:t>Яды, вводимые через рот, попадают в желудок, где сравнительно медлен­но всасываются в связи с наличием на слизистой оболочке слизи, препят­ствующей поступлению яда в кровь. Всасыванию яда препятствует также наполнение желудка кашицеобразной пищей, степень его наполнения и каче­ство пищи. Некоторые пищевые вещества обладают способностью адсорби­ровать и задерживать его всасывание в кровь. Таким свойством обладает картофель, употребляемый с алкоголем. Под действием желудочного сока часть вещества подвергается значительному распаду. Иногда яды вызывают раздражение стенок желудка, вследствие чего начинается рвота и часть или все вещество извергается наружу. Такие вещества, как синильная кислота, Всасываются пустым желудком очень быстро.</a:t>
            </a:r>
          </a:p>
          <a:p>
            <a:r>
              <a:rPr lang="ru-RU" dirty="0"/>
              <a:t>На скорость всасывания яда оказывает влияние темп введения и количе­ство яда, температура и наличие углекислого газа. Так, подогретые и гази­рованные жидкости легче всасываются и быстрее вызывают отравление.</a:t>
            </a:r>
          </a:p>
          <a:p>
            <a:r>
              <a:rPr lang="ru-RU" dirty="0"/>
              <a:t>Яды, всасывающиеся слизистой оболочкой желудка и тонкой кишки, поступают в их сосуды и через систему воротной вены попадают в печень, где частично обезвреживаются, а оттуда поступают в кровь, разносятся ею по организму и сразу начинают свое действие.</a:t>
            </a:r>
          </a:p>
          <a:p>
            <a:r>
              <a:rPr lang="ru-RU" dirty="0"/>
              <a:t>Введение ядов в прямую кишку и влагалище сопровождается быстрым всасыванием и выраженным токсическим действием, так как яд сразу по­ступает в большой круг кровообращения, минуя печень, не подвергается обезвреживанию и сразу начинает свое действие.</a:t>
            </a:r>
          </a:p>
          <a:p>
            <a:r>
              <a:rPr lang="ru-RU" dirty="0"/>
              <a:t>Часть яда из крови попадает в кроветворные органы — селезенку и костный мозг, содержащие кровь и много ретикулоэндотелиальной ткани, в Которой преимущественно откладываются яды.</a:t>
            </a:r>
          </a:p>
          <a:p>
            <a:endParaRPr lang="ru-RU" dirty="0"/>
          </a:p>
        </p:txBody>
      </p:sp>
      <p:sp>
        <p:nvSpPr>
          <p:cNvPr id="4" name="Заголовок 1">
            <a:extLst>
              <a:ext uri="{FF2B5EF4-FFF2-40B4-BE49-F238E27FC236}">
                <a16:creationId xmlns:a16="http://schemas.microsoft.com/office/drawing/2014/main" id="{FABD725B-86B7-49BF-BE34-BCD174296B30}"/>
              </a:ext>
            </a:extLst>
          </p:cNvPr>
          <p:cNvSpPr>
            <a:spLocks noGrp="1"/>
          </p:cNvSpPr>
          <p:nvPr>
            <p:ph type="title"/>
          </p:nvPr>
        </p:nvSpPr>
        <p:spPr>
          <a:xfrm>
            <a:off x="838200" y="224448"/>
            <a:ext cx="10515600" cy="633681"/>
          </a:xfrm>
        </p:spPr>
        <p:txBody>
          <a:bodyPr>
            <a:normAutofit fontScale="90000"/>
          </a:bodyPr>
          <a:lstStyle/>
          <a:p>
            <a:r>
              <a:rPr lang="ru-RU" b="1" dirty="0"/>
              <a:t>Пути введения яда</a:t>
            </a:r>
          </a:p>
        </p:txBody>
      </p:sp>
    </p:spTree>
    <p:extLst>
      <p:ext uri="{BB962C8B-B14F-4D97-AF65-F5344CB8AC3E}">
        <p14:creationId xmlns:p14="http://schemas.microsoft.com/office/powerpoint/2010/main" val="1542533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171EEE4-FB39-4D72-9360-2D1D5CCCE0B0}"/>
              </a:ext>
            </a:extLst>
          </p:cNvPr>
          <p:cNvSpPr>
            <a:spLocks noGrp="1"/>
          </p:cNvSpPr>
          <p:nvPr>
            <p:ph idx="1"/>
          </p:nvPr>
        </p:nvSpPr>
        <p:spPr>
          <a:xfrm>
            <a:off x="365761" y="1294228"/>
            <a:ext cx="11507372" cy="5339324"/>
          </a:xfrm>
        </p:spPr>
        <p:txBody>
          <a:bodyPr>
            <a:normAutofit/>
          </a:bodyPr>
          <a:lstStyle/>
          <a:p>
            <a:r>
              <a:rPr lang="ru-RU" dirty="0"/>
              <a:t>Газо-, паро-, порошкообразные вещества попадают в организм через Дыхательные пути во время вдоха. Благодаря большой площади альвеол они</a:t>
            </a:r>
            <a:r>
              <a:rPr lang="ru-RU" b="1" dirty="0"/>
              <a:t> </a:t>
            </a:r>
            <a:r>
              <a:rPr lang="ru-RU" dirty="0"/>
              <a:t>быстро поступают в кровь и сразу начинают свое действие. Это свой­ство ядов используют, применяя боевые отравляющие вещества (БОВ).</a:t>
            </a:r>
          </a:p>
          <a:p>
            <a:r>
              <a:rPr lang="ru-RU" dirty="0"/>
              <a:t>Вещества, введенные внутривенно, быстро попадают в кровь и практи­чески сразу начинают оказывать эффект.</a:t>
            </a:r>
          </a:p>
          <a:p>
            <a:r>
              <a:rPr lang="ru-RU" dirty="0"/>
              <a:t>Вещества, введенные подкожно и внутримышечно, всасываются капил­лярами и свое токсическое действие проявляют через 10—15 мин после введения. При этом сила токсического действия веществ в меньших ко­личествах, введенных внутривенно, подкожно и внутримышечно (па­рентерально), в несколько раз превышает силу их действия после введения через рот.</a:t>
            </a:r>
          </a:p>
          <a:p>
            <a:endParaRPr lang="ru-RU" dirty="0"/>
          </a:p>
        </p:txBody>
      </p:sp>
      <p:sp>
        <p:nvSpPr>
          <p:cNvPr id="4" name="Заголовок 1">
            <a:extLst>
              <a:ext uri="{FF2B5EF4-FFF2-40B4-BE49-F238E27FC236}">
                <a16:creationId xmlns:a16="http://schemas.microsoft.com/office/drawing/2014/main" id="{050528A6-3071-4AA6-BC32-681273DF510A}"/>
              </a:ext>
            </a:extLst>
          </p:cNvPr>
          <p:cNvSpPr>
            <a:spLocks noGrp="1"/>
          </p:cNvSpPr>
          <p:nvPr>
            <p:ph type="title"/>
          </p:nvPr>
        </p:nvSpPr>
        <p:spPr>
          <a:xfrm>
            <a:off x="838200" y="224448"/>
            <a:ext cx="10515600" cy="633681"/>
          </a:xfrm>
        </p:spPr>
        <p:txBody>
          <a:bodyPr>
            <a:normAutofit fontScale="90000"/>
          </a:bodyPr>
          <a:lstStyle/>
          <a:p>
            <a:r>
              <a:rPr lang="ru-RU" b="1" dirty="0"/>
              <a:t>Пути введения яда</a:t>
            </a:r>
          </a:p>
        </p:txBody>
      </p:sp>
    </p:spTree>
    <p:extLst>
      <p:ext uri="{BB962C8B-B14F-4D97-AF65-F5344CB8AC3E}">
        <p14:creationId xmlns:p14="http://schemas.microsoft.com/office/powerpoint/2010/main" val="3414532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B74E0DE-E02E-4448-9B81-5DC3C36A2783}"/>
              </a:ext>
            </a:extLst>
          </p:cNvPr>
          <p:cNvSpPr>
            <a:spLocks noGrp="1"/>
          </p:cNvSpPr>
          <p:nvPr>
            <p:ph type="title"/>
          </p:nvPr>
        </p:nvSpPr>
        <p:spPr>
          <a:xfrm>
            <a:off x="739726" y="215204"/>
            <a:ext cx="10515600" cy="662782"/>
          </a:xfrm>
        </p:spPr>
        <p:txBody>
          <a:bodyPr>
            <a:normAutofit fontScale="90000"/>
          </a:bodyPr>
          <a:lstStyle/>
          <a:p>
            <a:r>
              <a:rPr lang="ru-RU" b="1" dirty="0"/>
              <a:t>Скорость введения</a:t>
            </a:r>
          </a:p>
        </p:txBody>
      </p:sp>
      <p:sp>
        <p:nvSpPr>
          <p:cNvPr id="3" name="Объект 2">
            <a:extLst>
              <a:ext uri="{FF2B5EF4-FFF2-40B4-BE49-F238E27FC236}">
                <a16:creationId xmlns:a16="http://schemas.microsoft.com/office/drawing/2014/main" id="{599380C5-543C-4A60-AEEB-FE8B1804F645}"/>
              </a:ext>
            </a:extLst>
          </p:cNvPr>
          <p:cNvSpPr>
            <a:spLocks noGrp="1"/>
          </p:cNvSpPr>
          <p:nvPr>
            <p:ph idx="1"/>
          </p:nvPr>
        </p:nvSpPr>
        <p:spPr>
          <a:xfrm>
            <a:off x="205153" y="1150374"/>
            <a:ext cx="11625775" cy="5348899"/>
          </a:xfrm>
        </p:spPr>
        <p:txBody>
          <a:bodyPr/>
          <a:lstStyle/>
          <a:p>
            <a:r>
              <a:rPr lang="ru-RU" dirty="0"/>
              <a:t>Существенное значение на действие яда оказывает скорость введения</a:t>
            </a:r>
          </a:p>
          <a:p>
            <a:r>
              <a:rPr lang="ru-RU" dirty="0"/>
              <a:t>Яды, хорошо растворимые в жирах и липоидах, легко проникают через кожу и быстро всасываются подлежащими тканями. Такое свойство ядов используется для лечения препаратами ртути, а также в военных целях в случаях применения БОВ кожно-нарывного действия. Вещества, облада­ющие названным качеством, легче проникают в местах с тонким и повреж­денным эпидермисом, а также при повреждении эпидермиса самим ядом (дихлорэтан).</a:t>
            </a:r>
          </a:p>
          <a:p>
            <a:endParaRPr lang="ru-RU" dirty="0"/>
          </a:p>
        </p:txBody>
      </p:sp>
    </p:spTree>
    <p:extLst>
      <p:ext uri="{BB962C8B-B14F-4D97-AF65-F5344CB8AC3E}">
        <p14:creationId xmlns:p14="http://schemas.microsoft.com/office/powerpoint/2010/main" val="1588671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BF239A7-61E3-42D1-91BC-29C6F97E3E9B}"/>
              </a:ext>
            </a:extLst>
          </p:cNvPr>
          <p:cNvSpPr>
            <a:spLocks noGrp="1"/>
          </p:cNvSpPr>
          <p:nvPr>
            <p:ph idx="1"/>
          </p:nvPr>
        </p:nvSpPr>
        <p:spPr>
          <a:xfrm>
            <a:off x="337625" y="295422"/>
            <a:ext cx="11451101" cy="6260123"/>
          </a:xfrm>
        </p:spPr>
        <p:txBody>
          <a:bodyPr>
            <a:normAutofit lnSpcReduction="10000"/>
          </a:bodyPr>
          <a:lstStyle/>
          <a:p>
            <a:r>
              <a:rPr lang="ru-RU" dirty="0"/>
              <a:t>Большое значение для возникновения поражения имеет площадь сопри­косновения кожи с ядовитым веществом.</a:t>
            </a:r>
          </a:p>
          <a:p>
            <a:r>
              <a:rPr lang="ru-RU" dirty="0"/>
              <a:t>Следовательно, пути введения яда в организм и площадь поражения способствуют возникновению отравления, определяют быстроту всасыва­ния и скорость поступления в кровь, создают особенности клинического проявления и течения.</a:t>
            </a:r>
          </a:p>
          <a:p>
            <a:r>
              <a:rPr lang="ru-RU" dirty="0"/>
              <a:t>Скорость всасывания и выведения влияет на проявление токсического действия. Соотношение этих процессов определяет концентрация яда в крови. Медленное всасывание и быстрое выведение яда после приема даже смертельной дозы не создает в крови опасной для жизни концентра­ции. Наряду с этим некоторые вещества накопляются (</a:t>
            </a:r>
            <a:r>
              <a:rPr lang="ru-RU" dirty="0" err="1"/>
              <a:t>кумулируются</a:t>
            </a:r>
            <a:r>
              <a:rPr lang="ru-RU" dirty="0"/>
              <a:t>) в организме и могут вызвать отравление.</a:t>
            </a:r>
          </a:p>
          <a:p>
            <a:r>
              <a:rPr lang="ru-RU" dirty="0"/>
              <a:t>На скорость всасывания оказывает влияние пища, находящаяся в желуд­ке, ее состав, скорость опорожнения желудка. Сопутствующие вещества, принятые вместе с отравляющими веществами, могут усиливать или ос­лаблять действие яда.</a:t>
            </a:r>
          </a:p>
          <a:p>
            <a:endParaRPr lang="ru-RU" dirty="0"/>
          </a:p>
        </p:txBody>
      </p:sp>
    </p:spTree>
    <p:extLst>
      <p:ext uri="{BB962C8B-B14F-4D97-AF65-F5344CB8AC3E}">
        <p14:creationId xmlns:p14="http://schemas.microsoft.com/office/powerpoint/2010/main" val="314316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4848167-67D2-4862-8395-0F2EFAFB0230}"/>
              </a:ext>
            </a:extLst>
          </p:cNvPr>
          <p:cNvSpPr>
            <a:spLocks noGrp="1"/>
          </p:cNvSpPr>
          <p:nvPr>
            <p:ph idx="1"/>
          </p:nvPr>
        </p:nvSpPr>
        <p:spPr>
          <a:xfrm>
            <a:off x="225083" y="211015"/>
            <a:ext cx="11591779" cy="6344530"/>
          </a:xfrm>
        </p:spPr>
        <p:txBody>
          <a:bodyPr>
            <a:normAutofit fontScale="92500" lnSpcReduction="10000"/>
          </a:bodyPr>
          <a:lstStyle/>
          <a:p>
            <a:r>
              <a:rPr lang="ru-RU" dirty="0"/>
              <a:t>Некоторые вещества в соединении с другими при последовательном или одновременном введении нескольких ядов могут усилить или ослабить их действие. Усиление (синергизм) действия одного яда под влиянием другого вызывает или сложение суммы эффектов каждого яда, или значи­тельное взаимное усиление их действия (потенцирование). В этих случаях отравление протекает тяжелее. Так, алкоголь усиливает действие барбиту­ратов и окиси углерода.</a:t>
            </a:r>
          </a:p>
          <a:p>
            <a:r>
              <a:rPr lang="ru-RU" dirty="0"/>
              <a:t>Ослабление (антагонизм) действия одного яда другим происходит за счет противоположного эффекта, оказываемого на организм (стрихнин и хлоралгидрат), или химического взаимодействия с другим веществом, приводящим к ослаблению его ядовитых свойств (действие цианистого калия ослабляет глюкоза, а кислое виноградное вино усиливает его дей­ствие). Морфин и стрихнин, принятые с веществами, содержащими ду­бильную кислоту, образуют нерастворимые соединения. Такое действие ядов используют, проводя </a:t>
            </a:r>
            <a:r>
              <a:rPr lang="ru-RU" dirty="0" err="1"/>
              <a:t>антидотную</a:t>
            </a:r>
            <a:r>
              <a:rPr lang="ru-RU" dirty="0"/>
              <a:t> терапию.</a:t>
            </a:r>
          </a:p>
          <a:p>
            <a:r>
              <a:rPr lang="ru-RU" dirty="0"/>
              <a:t>Таким образом, ослабление действия яда происходит во время образо­вания нерастворимых соединений, препятствующих всасыванию или нейт­рализации яда.</a:t>
            </a:r>
          </a:p>
          <a:p>
            <a:endParaRPr lang="ru-RU" dirty="0"/>
          </a:p>
        </p:txBody>
      </p:sp>
    </p:spTree>
    <p:extLst>
      <p:ext uri="{BB962C8B-B14F-4D97-AF65-F5344CB8AC3E}">
        <p14:creationId xmlns:p14="http://schemas.microsoft.com/office/powerpoint/2010/main" val="1116744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495E17E-4500-4E8C-ADE6-465EE002A3FA}"/>
              </a:ext>
            </a:extLst>
          </p:cNvPr>
          <p:cNvSpPr>
            <a:spLocks noGrp="1"/>
          </p:cNvSpPr>
          <p:nvPr>
            <p:ph idx="1"/>
          </p:nvPr>
        </p:nvSpPr>
        <p:spPr>
          <a:xfrm>
            <a:off x="239151" y="295422"/>
            <a:ext cx="11549575" cy="6443003"/>
          </a:xfrm>
        </p:spPr>
        <p:txBody>
          <a:bodyPr>
            <a:normAutofit lnSpcReduction="10000"/>
          </a:bodyPr>
          <a:lstStyle/>
          <a:p>
            <a:r>
              <a:rPr lang="ru-RU" dirty="0"/>
              <a:t>На распределение и депонирование яда в организме во многом влияют химическая структура и агрегатное состояние яда, способность раство­ряться в различных тканях и средах организма. Жирорастворимые яды (дихлорэтан, бензол и пр.) накапливаются в жировой ткани, печени, голов­ном мозге. Водорастворимые яды, распространяясь по всему организму, концентрируются в мышцах, головном мозге, печени, почках. Наибольшая концентрация ядов в крови наблюдается во время всасывания, наименьшая — в процессе выведения. Некоторые яды (мышьяк, свинец, фосфор) могут депонироваться в костях и волосах, что приводит к более выраженному повреждающему действию и обнаруживается через десятки и сотни лет.</a:t>
            </a:r>
          </a:p>
          <a:p>
            <a:r>
              <a:rPr lang="ru-RU" dirty="0"/>
              <a:t>Яд, попадая в организм, под влиянием ферментов и других биологиче­ски активных веществ подвергается различным химическим превращени­ям — окислению, восстановлению, гидролизу и т.д., с образованием чаще всего безвредных соединений. В некоторых случаях в процессе окисления образуются ядовитые промежуточные продукты, обладающие выраженны­ми токсическими свойствами. Обычно некоторая часть ядов удаляется из организма в неизменном виде.</a:t>
            </a:r>
          </a:p>
          <a:p>
            <a:endParaRPr lang="ru-RU" dirty="0"/>
          </a:p>
        </p:txBody>
      </p:sp>
    </p:spTree>
    <p:extLst>
      <p:ext uri="{BB962C8B-B14F-4D97-AF65-F5344CB8AC3E}">
        <p14:creationId xmlns:p14="http://schemas.microsoft.com/office/powerpoint/2010/main" val="3073240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F034925-7A4A-448D-B6A8-4A1F56A179B2}"/>
              </a:ext>
            </a:extLst>
          </p:cNvPr>
          <p:cNvSpPr>
            <a:spLocks noGrp="1"/>
          </p:cNvSpPr>
          <p:nvPr>
            <p:ph type="title"/>
          </p:nvPr>
        </p:nvSpPr>
        <p:spPr>
          <a:xfrm>
            <a:off x="838200" y="365125"/>
            <a:ext cx="10515600" cy="549275"/>
          </a:xfrm>
        </p:spPr>
        <p:txBody>
          <a:bodyPr>
            <a:normAutofit fontScale="90000"/>
          </a:bodyPr>
          <a:lstStyle/>
          <a:p>
            <a:r>
              <a:rPr lang="ru-RU" b="1" dirty="0"/>
              <a:t>Выведение яда и продуктов его распада</a:t>
            </a:r>
          </a:p>
        </p:txBody>
      </p:sp>
      <p:sp>
        <p:nvSpPr>
          <p:cNvPr id="3" name="Объект 2">
            <a:extLst>
              <a:ext uri="{FF2B5EF4-FFF2-40B4-BE49-F238E27FC236}">
                <a16:creationId xmlns:a16="http://schemas.microsoft.com/office/drawing/2014/main" id="{F9722132-1397-4D9D-B682-B8C44009A457}"/>
              </a:ext>
            </a:extLst>
          </p:cNvPr>
          <p:cNvSpPr>
            <a:spLocks noGrp="1"/>
          </p:cNvSpPr>
          <p:nvPr>
            <p:ph idx="1"/>
          </p:nvPr>
        </p:nvSpPr>
        <p:spPr>
          <a:xfrm>
            <a:off x="126609" y="1012874"/>
            <a:ext cx="11929403" cy="5845126"/>
          </a:xfrm>
        </p:spPr>
        <p:txBody>
          <a:bodyPr>
            <a:normAutofit fontScale="92500" lnSpcReduction="20000"/>
          </a:bodyPr>
          <a:lstStyle/>
          <a:p>
            <a:r>
              <a:rPr lang="ru-RU" dirty="0"/>
              <a:t>Выведение яда и продуктов его распада (метаболитов) из организма осуществляется всеми органами, обладающими внешнесекреторной функ­цией. Большинство ядов и метаболитов выводится с мочой, желчью, ча­стично — с выдыхаемым воздухом, женским молоком, слюной, потом и калом. В неизменном виде выводится сравнительно небольшое количе­ство веществ из поступивших в организм.</a:t>
            </a:r>
          </a:p>
          <a:p>
            <a:r>
              <a:rPr lang="ru-RU" dirty="0"/>
              <a:t>Поступивший в организм яд разлагается химическими реакциями на составные части, которые удаляются органами выделения — почками, легкими, печенью, слизистыми оболочками, молочными железами, кожей, желудком, кишечником, иногда поражая их.</a:t>
            </a:r>
          </a:p>
          <a:p>
            <a:r>
              <a:rPr lang="ru-RU" b="1" dirty="0"/>
              <a:t>Почки</a:t>
            </a:r>
            <a:r>
              <a:rPr lang="ru-RU" dirty="0"/>
              <a:t> выводят в основном растворимые в воде яды и продукты пре­вращения. Под действием яда эпителий извитых канальцев подвергается дистрофическим, а иногда и некротическим изменениям (отравление </a:t>
            </a:r>
            <a:r>
              <a:rPr lang="ru-RU" dirty="0" err="1"/>
              <a:t>ди</a:t>
            </a:r>
            <a:r>
              <a:rPr lang="ru-RU" dirty="0"/>
              <a:t>-хлоридом ртути, этиленгликолем и др.), что может привести к недостаточ­ности выделительной функции почек, проявляющейся анурией, отеками, уремией.</a:t>
            </a:r>
          </a:p>
          <a:p>
            <a:r>
              <a:rPr lang="ru-RU" dirty="0"/>
              <a:t>Скорость выведения яда определяет состояние почек. При поражении и болезненном состоянии почек выведение ядов замедляется и смерть наступает от почечной недостаточности.</a:t>
            </a:r>
          </a:p>
          <a:p>
            <a:endParaRPr lang="ru-RU" dirty="0"/>
          </a:p>
        </p:txBody>
      </p:sp>
    </p:spTree>
    <p:extLst>
      <p:ext uri="{BB962C8B-B14F-4D97-AF65-F5344CB8AC3E}">
        <p14:creationId xmlns:p14="http://schemas.microsoft.com/office/powerpoint/2010/main" val="2233863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F034925-7A4A-448D-B6A8-4A1F56A179B2}"/>
              </a:ext>
            </a:extLst>
          </p:cNvPr>
          <p:cNvSpPr>
            <a:spLocks noGrp="1"/>
          </p:cNvSpPr>
          <p:nvPr>
            <p:ph type="title"/>
          </p:nvPr>
        </p:nvSpPr>
        <p:spPr>
          <a:xfrm>
            <a:off x="838200" y="365125"/>
            <a:ext cx="10515600" cy="549275"/>
          </a:xfrm>
        </p:spPr>
        <p:txBody>
          <a:bodyPr>
            <a:normAutofit fontScale="90000"/>
          </a:bodyPr>
          <a:lstStyle/>
          <a:p>
            <a:r>
              <a:rPr lang="ru-RU" b="1" dirty="0"/>
              <a:t>Выведение яда и продуктов его распада</a:t>
            </a:r>
          </a:p>
        </p:txBody>
      </p:sp>
      <p:sp>
        <p:nvSpPr>
          <p:cNvPr id="3" name="Объект 2">
            <a:extLst>
              <a:ext uri="{FF2B5EF4-FFF2-40B4-BE49-F238E27FC236}">
                <a16:creationId xmlns:a16="http://schemas.microsoft.com/office/drawing/2014/main" id="{F9722132-1397-4D9D-B682-B8C44009A457}"/>
              </a:ext>
            </a:extLst>
          </p:cNvPr>
          <p:cNvSpPr>
            <a:spLocks noGrp="1"/>
          </p:cNvSpPr>
          <p:nvPr>
            <p:ph idx="1"/>
          </p:nvPr>
        </p:nvSpPr>
        <p:spPr>
          <a:xfrm>
            <a:off x="126609" y="1012874"/>
            <a:ext cx="11929403" cy="5845126"/>
          </a:xfrm>
        </p:spPr>
        <p:txBody>
          <a:bodyPr>
            <a:normAutofit fontScale="77500" lnSpcReduction="20000"/>
          </a:bodyPr>
          <a:lstStyle/>
          <a:p>
            <a:pPr marL="0" indent="0">
              <a:buNone/>
            </a:pPr>
            <a:r>
              <a:rPr lang="ru-RU" b="1" dirty="0"/>
              <a:t>Легкие</a:t>
            </a:r>
            <a:r>
              <a:rPr lang="ru-RU" dirty="0"/>
              <a:t> выделяют все газообразные летучие яды, многие метаболиты, попавшие в кровь, окись углерода, ацетон и др. Некоторые из выдыхаемых веществ (алкоголь, синильная кислота и пр.) придают выдыхаемому возду­ху специфический запах.</a:t>
            </a:r>
          </a:p>
          <a:p>
            <a:r>
              <a:rPr lang="ru-RU" b="1" dirty="0"/>
              <a:t>Желудок</a:t>
            </a:r>
            <a:r>
              <a:rPr lang="ru-RU" dirty="0"/>
              <a:t> менее активно выводит морфин, стрихнин, соли тяжелых металлов, алкалоиды, метиловый спирт; </a:t>
            </a:r>
            <a:r>
              <a:rPr lang="ru-RU" b="1" dirty="0"/>
              <a:t>кишечник</a:t>
            </a:r>
            <a:r>
              <a:rPr lang="ru-RU" dirty="0"/>
              <a:t> — стрихнин, кофеин, тяжелые металлы, желчь — спирты, наркотики, эфирные масла и пр., </a:t>
            </a:r>
            <a:r>
              <a:rPr lang="ru-RU" b="1" dirty="0"/>
              <a:t>слюнные железы </a:t>
            </a:r>
            <a:r>
              <a:rPr lang="ru-RU" dirty="0"/>
              <a:t>— висмут, свинец, ртуть, морфий, этиловый алкоголь, пилокарпин; </a:t>
            </a:r>
            <a:r>
              <a:rPr lang="ru-RU" b="1" dirty="0"/>
              <a:t>молочные железы в период лактации </a:t>
            </a:r>
            <a:r>
              <a:rPr lang="ru-RU" dirty="0"/>
              <a:t>— алкоголь, мышьяк, ртуть, ДДТ, причем с молоком матери они могут поступать ребенку и вызывать его отравление; кожа через сальные и потовые железы выделяет сероводород, фенол, галоиды, которые раздражают кожу, вызывают ее за­болевания.</a:t>
            </a:r>
          </a:p>
          <a:p>
            <a:r>
              <a:rPr lang="ru-RU" b="1" dirty="0"/>
              <a:t>Печень</a:t>
            </a:r>
            <a:r>
              <a:rPr lang="ru-RU" dirty="0"/>
              <a:t> не только обезвреживает яд, но и выделяет его с желчью в желудок, в котором находятся мышьяк, сурьма, тяжелые металлы, нарко­тики и др.</a:t>
            </a:r>
          </a:p>
          <a:p>
            <a:r>
              <a:rPr lang="ru-RU" dirty="0"/>
              <a:t>Знание путей распределения, депонирования, выведения веществ и их превращений в организме позволяет целенаправленно установить локали­зацию, характер и объем морфологических изменений при том или ином виде отравления, вести поиск яда в организме, отобрать объекты для иссле­дования с наибольшей концентрацией яда, что позволит определить веще­ства или продукты их распада.</a:t>
            </a:r>
          </a:p>
          <a:p>
            <a:r>
              <a:rPr lang="ru-RU" dirty="0"/>
              <a:t>В случаях отравлений в основном поражаются органы, в которых яды поступают, накапливаются и выводятся из организма. Морфологические изменения в них вызывают своеобразную клиническую картину, проявляю­щуюся в нарушениях функций, типичных для определенного яда, что по­зволит проводить экспертизу потерпевших по оценке клинической картины и динамике изменений, отраженных в лабораторных анализах.</a:t>
            </a:r>
          </a:p>
          <a:p>
            <a:endParaRPr lang="ru-RU" dirty="0"/>
          </a:p>
        </p:txBody>
      </p:sp>
    </p:spTree>
    <p:extLst>
      <p:ext uri="{BB962C8B-B14F-4D97-AF65-F5344CB8AC3E}">
        <p14:creationId xmlns:p14="http://schemas.microsoft.com/office/powerpoint/2010/main" val="2161914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531F234-5596-45C4-B0BF-8C1F80744C73}"/>
              </a:ext>
            </a:extLst>
          </p:cNvPr>
          <p:cNvSpPr>
            <a:spLocks noGrp="1"/>
          </p:cNvSpPr>
          <p:nvPr>
            <p:ph type="title"/>
          </p:nvPr>
        </p:nvSpPr>
        <p:spPr>
          <a:xfrm>
            <a:off x="838200" y="365126"/>
            <a:ext cx="10515600" cy="605546"/>
          </a:xfrm>
        </p:spPr>
        <p:txBody>
          <a:bodyPr>
            <a:normAutofit fontScale="90000"/>
          </a:bodyPr>
          <a:lstStyle/>
          <a:p>
            <a:r>
              <a:rPr lang="ru-RU" b="1" dirty="0"/>
              <a:t>Привыкание</a:t>
            </a:r>
          </a:p>
        </p:txBody>
      </p:sp>
      <p:sp>
        <p:nvSpPr>
          <p:cNvPr id="3" name="Объект 2">
            <a:extLst>
              <a:ext uri="{FF2B5EF4-FFF2-40B4-BE49-F238E27FC236}">
                <a16:creationId xmlns:a16="http://schemas.microsoft.com/office/drawing/2014/main" id="{82B982D2-CA01-4246-AC08-5BDF8493FC44}"/>
              </a:ext>
            </a:extLst>
          </p:cNvPr>
          <p:cNvSpPr>
            <a:spLocks noGrp="1"/>
          </p:cNvSpPr>
          <p:nvPr>
            <p:ph idx="1"/>
          </p:nvPr>
        </p:nvSpPr>
        <p:spPr>
          <a:xfrm>
            <a:off x="0" y="1477108"/>
            <a:ext cx="12192000" cy="5380892"/>
          </a:xfrm>
        </p:spPr>
        <p:txBody>
          <a:bodyPr>
            <a:normAutofit fontScale="85000" lnSpcReduction="20000"/>
          </a:bodyPr>
          <a:lstStyle/>
          <a:p>
            <a:r>
              <a:rPr lang="ru-RU" dirty="0"/>
              <a:t>Разновидностью привыкания является болезненное влечение к некото­рым веществам, так называемое пристрастие. В основе действия таких веществ лежит способность оказывать на ЦНС возбуждающее или успока­ивающее действие. Желание повторно произвести такое состояние посте­пенно становится непреодолимым, и человек становится наркоманом или токсикоманом. Веществ, способных вызвать такое состояние, чрезвычайно много. К их числу относятся наркотики (морфин, героин, </a:t>
            </a:r>
            <a:r>
              <a:rPr lang="ru-RU" dirty="0" err="1"/>
              <a:t>текоидин</a:t>
            </a:r>
            <a:r>
              <a:rPr lang="ru-RU" dirty="0"/>
              <a:t>, </a:t>
            </a:r>
            <a:r>
              <a:rPr lang="ru-RU" dirty="0" err="1"/>
              <a:t>омнопон</a:t>
            </a:r>
            <a:r>
              <a:rPr lang="ru-RU" dirty="0"/>
              <a:t>, </a:t>
            </a:r>
            <a:r>
              <a:rPr lang="ru-RU" dirty="0" err="1"/>
              <a:t>промедол</a:t>
            </a:r>
            <a:r>
              <a:rPr lang="ru-RU" dirty="0"/>
              <a:t>), снотворные — барбитураты (</a:t>
            </a:r>
            <a:r>
              <a:rPr lang="ru-RU" dirty="0" err="1"/>
              <a:t>нембутал</a:t>
            </a:r>
            <a:r>
              <a:rPr lang="ru-RU" dirty="0"/>
              <a:t>, </a:t>
            </a:r>
            <a:r>
              <a:rPr lang="ru-RU" dirty="0" err="1"/>
              <a:t>барбамил</a:t>
            </a:r>
            <a:r>
              <a:rPr lang="ru-RU" dirty="0"/>
              <a:t>), </a:t>
            </a:r>
            <a:r>
              <a:rPr lang="ru-RU" dirty="0" err="1"/>
              <a:t>небарбитуратового</a:t>
            </a:r>
            <a:r>
              <a:rPr lang="ru-RU" dirty="0"/>
              <a:t> ряда (</a:t>
            </a:r>
            <a:r>
              <a:rPr lang="ru-RU" dirty="0" err="1"/>
              <a:t>тетридин</a:t>
            </a:r>
            <a:r>
              <a:rPr lang="ru-RU" dirty="0"/>
              <a:t>, </a:t>
            </a:r>
            <a:r>
              <a:rPr lang="ru-RU" dirty="0" err="1"/>
              <a:t>толидамид</a:t>
            </a:r>
            <a:r>
              <a:rPr lang="ru-RU" dirty="0"/>
              <a:t>), транквилизаторы (элениум, </a:t>
            </a:r>
            <a:r>
              <a:rPr lang="ru-RU" dirty="0" err="1"/>
              <a:t>мепробамат</a:t>
            </a:r>
            <a:r>
              <a:rPr lang="ru-RU" dirty="0"/>
              <a:t>), фенамин, растительные препараты — опий, препараты ин­дийской конопли (гашиш, марихуана, анаша).</a:t>
            </a:r>
          </a:p>
          <a:p>
            <a:r>
              <a:rPr lang="ru-RU" dirty="0"/>
              <a:t>Наркоманы остаются в живых, применяя дозы наркотиков, значительно превышающие смертельные. Действуя на </a:t>
            </a:r>
            <a:r>
              <a:rPr lang="ru-RU" dirty="0" err="1"/>
              <a:t>кору</a:t>
            </a:r>
            <a:r>
              <a:rPr lang="ru-RU" dirty="0"/>
              <a:t> головного мозга, они вызы­вают эйфорию и потребность повторных, частых приемов. Внезапное пре­кращение приема препарата вызывает тяжелые субъективные ощущения, нарушения психики, вегетативной нервной системы, и наступает особое состояние организма, так называемая абстиненция (синдром воздержания). Находясь в таком состоянии, наркоман испытывает непреодолимую по­требность приема новых доз наркотика и способен совершить любое пре­ступление с целью получения яда.</a:t>
            </a:r>
          </a:p>
          <a:p>
            <a:endParaRPr lang="ru-RU" dirty="0"/>
          </a:p>
        </p:txBody>
      </p:sp>
    </p:spTree>
    <p:extLst>
      <p:ext uri="{BB962C8B-B14F-4D97-AF65-F5344CB8AC3E}">
        <p14:creationId xmlns:p14="http://schemas.microsoft.com/office/powerpoint/2010/main" val="2833093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27F7C1-10A5-46E2-B2FE-03D6E793394B}"/>
              </a:ext>
            </a:extLst>
          </p:cNvPr>
          <p:cNvSpPr>
            <a:spLocks noGrp="1"/>
          </p:cNvSpPr>
          <p:nvPr>
            <p:ph type="title"/>
          </p:nvPr>
        </p:nvSpPr>
        <p:spPr>
          <a:xfrm>
            <a:off x="838200" y="365126"/>
            <a:ext cx="10515600" cy="689952"/>
          </a:xfrm>
        </p:spPr>
        <p:txBody>
          <a:bodyPr>
            <a:normAutofit fontScale="90000"/>
          </a:bodyPr>
          <a:lstStyle/>
          <a:p>
            <a:r>
              <a:rPr lang="ru-RU" b="1" dirty="0"/>
              <a:t>Условия внешней среды</a:t>
            </a:r>
          </a:p>
        </p:txBody>
      </p:sp>
      <p:sp>
        <p:nvSpPr>
          <p:cNvPr id="3" name="Объект 2">
            <a:extLst>
              <a:ext uri="{FF2B5EF4-FFF2-40B4-BE49-F238E27FC236}">
                <a16:creationId xmlns:a16="http://schemas.microsoft.com/office/drawing/2014/main" id="{6856F646-CA3E-425E-B6D0-764322383DED}"/>
              </a:ext>
            </a:extLst>
          </p:cNvPr>
          <p:cNvSpPr>
            <a:spLocks noGrp="1"/>
          </p:cNvSpPr>
          <p:nvPr>
            <p:ph idx="1"/>
          </p:nvPr>
        </p:nvSpPr>
        <p:spPr/>
        <p:txBody>
          <a:bodyPr>
            <a:normAutofit lnSpcReduction="10000"/>
          </a:bodyPr>
          <a:lstStyle/>
          <a:p>
            <a:r>
              <a:rPr lang="ru-RU" dirty="0"/>
              <a:t>Условия внешней среды (крайние температуры, влажность, атмосфер­ное давление, скорость движения воздуха, освещенность) оказывают влияние на возникновение, течение, профилактику отравлений в условиях специальных производств. Неблагоприятные условия внешней среды ос­лабляют общую сопротивляемость организма, усугубляют клиническое течение отравления. Отсутствие вентиляции, движения воздуха способ­ствуют отравлению газами в шахтах, подземных колодцах и т.п. Повыше­ние температуры окружающей среды усиливает действие анилиновых со­единений. Действие ядовитых газообразных веществ связано со степенью влажности воздуха и его движением.</a:t>
            </a:r>
          </a:p>
        </p:txBody>
      </p:sp>
    </p:spTree>
    <p:extLst>
      <p:ext uri="{BB962C8B-B14F-4D97-AF65-F5344CB8AC3E}">
        <p14:creationId xmlns:p14="http://schemas.microsoft.com/office/powerpoint/2010/main" val="3970976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63BA6CF-159B-4685-8D77-758F9EA7108B}"/>
              </a:ext>
            </a:extLst>
          </p:cNvPr>
          <p:cNvPicPr>
            <a:picLocks noChangeAspect="1"/>
          </p:cNvPicPr>
          <p:nvPr/>
        </p:nvPicPr>
        <p:blipFill rotWithShape="1">
          <a:blip r:embed="rId2"/>
          <a:srcRect t="18845" r="-2" b="14793"/>
          <a:stretch/>
        </p:blipFill>
        <p:spPr>
          <a:xfrm>
            <a:off x="-1" y="10"/>
            <a:ext cx="12192000" cy="4551026"/>
          </a:xfrm>
          <a:prstGeom prst="rect">
            <a:avLst/>
          </a:prstGeom>
        </p:spPr>
      </p:pic>
      <p:sp>
        <p:nvSpPr>
          <p:cNvPr id="2" name="Заголовок 1"/>
          <p:cNvSpPr>
            <a:spLocks noGrp="1"/>
          </p:cNvSpPr>
          <p:nvPr>
            <p:ph type="ctrTitle"/>
          </p:nvPr>
        </p:nvSpPr>
        <p:spPr>
          <a:xfrm>
            <a:off x="151006" y="2070634"/>
            <a:ext cx="11439414" cy="897439"/>
          </a:xfrm>
        </p:spPr>
        <p:txBody>
          <a:bodyPr>
            <a:noAutofit/>
          </a:bodyPr>
          <a:lstStyle/>
          <a:p>
            <a:r>
              <a:rPr lang="ru-RU" sz="3600" b="1" u="sng" dirty="0">
                <a:latin typeface="Times New Roman" panose="02020603050405020304" pitchFamily="18" charset="0"/>
                <a:cs typeface="Times New Roman" panose="02020603050405020304" pitchFamily="18" charset="0"/>
              </a:rPr>
              <a:t>Доклад на тему: </a:t>
            </a:r>
            <a:r>
              <a:rPr lang="ru-RU" sz="3200" b="1" dirty="0"/>
              <a:t>Пути введения ядов в организм, функция их в органах и тканях, изменения и выделение ядов. Привыкание к ядам</a:t>
            </a:r>
            <a:endParaRPr lang="ru-RU" sz="3200" b="1" u="sng"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764275" y="4790964"/>
            <a:ext cx="10656310" cy="1358045"/>
          </a:xfrm>
        </p:spPr>
        <p:txBody>
          <a:bodyPr vert="horz" lIns="91440" tIns="45720" rIns="91440" bIns="45720" rtlCol="0" anchor="t">
            <a:normAutofit lnSpcReduction="10000"/>
          </a:bodyPr>
          <a:lstStyle/>
          <a:p>
            <a:r>
              <a:rPr lang="ru-RU" sz="2800" dirty="0">
                <a:solidFill>
                  <a:schemeClr val="tx1"/>
                </a:solidFill>
              </a:rPr>
              <a:t>Выполнила: ординатор 1 года , специальности судебно-медицинская экспертиза</a:t>
            </a:r>
          </a:p>
          <a:p>
            <a:r>
              <a:rPr lang="ru-RU" sz="2800" dirty="0" err="1">
                <a:solidFill>
                  <a:schemeClr val="tx1"/>
                </a:solidFill>
              </a:rPr>
              <a:t>Пачема</a:t>
            </a:r>
            <a:r>
              <a:rPr lang="ru-RU" sz="2800" dirty="0">
                <a:solidFill>
                  <a:schemeClr val="tx1"/>
                </a:solidFill>
              </a:rPr>
              <a:t> Лилия Сергеевна</a:t>
            </a:r>
          </a:p>
        </p:txBody>
      </p:sp>
      <p:sp>
        <p:nvSpPr>
          <p:cNvPr id="7" name="TextBox 6">
            <a:extLst>
              <a:ext uri="{FF2B5EF4-FFF2-40B4-BE49-F238E27FC236}">
                <a16:creationId xmlns:a16="http://schemas.microsoft.com/office/drawing/2014/main" id="{6E9D6CD6-C0D6-4BFB-8E3C-4E5803C5CF3F}"/>
              </a:ext>
            </a:extLst>
          </p:cNvPr>
          <p:cNvSpPr txBox="1"/>
          <p:nvPr/>
        </p:nvSpPr>
        <p:spPr>
          <a:xfrm>
            <a:off x="604911" y="196948"/>
            <a:ext cx="11141612" cy="646331"/>
          </a:xfrm>
          <a:prstGeom prst="rect">
            <a:avLst/>
          </a:prstGeom>
          <a:noFill/>
        </p:spPr>
        <p:txBody>
          <a:bodyPr wrap="square" rtlCol="0">
            <a:spAutoFit/>
          </a:bodyPr>
          <a:lstStyle/>
          <a:p>
            <a:pPr algn="ctr"/>
            <a:r>
              <a:rPr lang="ru-RU" dirty="0"/>
              <a:t>ФГБОУ ВО </a:t>
            </a:r>
            <a:r>
              <a:rPr lang="ru-RU" dirty="0" err="1"/>
              <a:t>КрасГМУ</a:t>
            </a:r>
            <a:r>
              <a:rPr lang="ru-RU" dirty="0"/>
              <a:t> </a:t>
            </a:r>
            <a:r>
              <a:rPr lang="ru-RU" dirty="0" err="1"/>
              <a:t>им.проф</a:t>
            </a:r>
            <a:r>
              <a:rPr lang="ru-RU" dirty="0"/>
              <a:t>. В.Ф. Войно-Ясенецкого</a:t>
            </a:r>
          </a:p>
          <a:p>
            <a:pPr algn="ctr"/>
            <a:r>
              <a:rPr lang="ru-RU" dirty="0"/>
              <a:t>Кафедра судебной медицины и патологической анатомии им. проф. </a:t>
            </a:r>
            <a:r>
              <a:rPr lang="ru-RU" dirty="0" err="1"/>
              <a:t>П.Г.Подзолкова</a:t>
            </a:r>
            <a:r>
              <a:rPr lang="ru-RU" dirty="0"/>
              <a:t> с курсом ПО</a:t>
            </a:r>
          </a:p>
        </p:txBody>
      </p:sp>
      <p:sp>
        <p:nvSpPr>
          <p:cNvPr id="6" name="TextBox 5">
            <a:extLst>
              <a:ext uri="{FF2B5EF4-FFF2-40B4-BE49-F238E27FC236}">
                <a16:creationId xmlns:a16="http://schemas.microsoft.com/office/drawing/2014/main" id="{6FD89013-DE3B-4A3A-8E46-0BBA5423FFD4}"/>
              </a:ext>
            </a:extLst>
          </p:cNvPr>
          <p:cNvSpPr txBox="1"/>
          <p:nvPr/>
        </p:nvSpPr>
        <p:spPr>
          <a:xfrm>
            <a:off x="4134678" y="6202017"/>
            <a:ext cx="3472070" cy="369332"/>
          </a:xfrm>
          <a:prstGeom prst="rect">
            <a:avLst/>
          </a:prstGeom>
          <a:noFill/>
        </p:spPr>
        <p:txBody>
          <a:bodyPr wrap="square" rtlCol="0">
            <a:spAutoFit/>
          </a:bodyPr>
          <a:lstStyle/>
          <a:p>
            <a:pPr algn="ctr"/>
            <a:r>
              <a:rPr lang="ru-RU" dirty="0"/>
              <a:t>Красноярск 2019</a:t>
            </a:r>
          </a:p>
        </p:txBody>
      </p:sp>
    </p:spTree>
    <p:extLst>
      <p:ext uri="{BB962C8B-B14F-4D97-AF65-F5344CB8AC3E}">
        <p14:creationId xmlns:p14="http://schemas.microsoft.com/office/powerpoint/2010/main" val="13516515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397D58-E01F-4712-B46A-174653EFD2AD}"/>
              </a:ext>
            </a:extLst>
          </p:cNvPr>
          <p:cNvSpPr>
            <a:spLocks noGrp="1"/>
          </p:cNvSpPr>
          <p:nvPr>
            <p:ph type="title"/>
          </p:nvPr>
        </p:nvSpPr>
        <p:spPr>
          <a:xfrm>
            <a:off x="838200" y="365125"/>
            <a:ext cx="10515600" cy="563343"/>
          </a:xfrm>
        </p:spPr>
        <p:txBody>
          <a:bodyPr>
            <a:normAutofit fontScale="90000"/>
          </a:bodyPr>
          <a:lstStyle/>
          <a:p>
            <a:r>
              <a:rPr lang="ru-RU" b="1" dirty="0"/>
              <a:t>Индивидуальные особенности организма</a:t>
            </a:r>
          </a:p>
        </p:txBody>
      </p:sp>
      <p:sp>
        <p:nvSpPr>
          <p:cNvPr id="3" name="Объект 2">
            <a:extLst>
              <a:ext uri="{FF2B5EF4-FFF2-40B4-BE49-F238E27FC236}">
                <a16:creationId xmlns:a16="http://schemas.microsoft.com/office/drawing/2014/main" id="{C20EC238-14CA-47ED-A712-B68E734B0E71}"/>
              </a:ext>
            </a:extLst>
          </p:cNvPr>
          <p:cNvSpPr>
            <a:spLocks noGrp="1"/>
          </p:cNvSpPr>
          <p:nvPr>
            <p:ph idx="1"/>
          </p:nvPr>
        </p:nvSpPr>
        <p:spPr>
          <a:xfrm>
            <a:off x="225083" y="1195754"/>
            <a:ext cx="11830929" cy="5662246"/>
          </a:xfrm>
        </p:spPr>
        <p:txBody>
          <a:bodyPr>
            <a:normAutofit fontScale="92500" lnSpcReduction="20000"/>
          </a:bodyPr>
          <a:lstStyle/>
          <a:p>
            <a:r>
              <a:rPr lang="ru-RU" dirty="0"/>
              <a:t>Индивидуальные особенности организма, такие, как пол, возраст, мас­са, количество и состав пищи, состояние здоровья, сенсибилизация, идио­синкразия, аллергия, привыкание, пристрастие, наркомания, токсикома­ния, кумуляция, наличие травм и заболеваний влияют на выраженность симптомов отравления.</a:t>
            </a:r>
          </a:p>
          <a:p>
            <a:r>
              <a:rPr lang="ru-RU" dirty="0"/>
              <a:t>Женщины, особенно в менструальном периоде, во время беременности наиболее чувствительны к ядам, что объясняется пониженной сопротивля­емостью организма.</a:t>
            </a:r>
          </a:p>
          <a:p>
            <a:r>
              <a:rPr lang="ru-RU" dirty="0"/>
              <a:t>Лица с малой массой тела и дети более чувствительны к действию ядов, чем взрослые, что связано с распределением алкоголя в организме, каче­ственно иной реакцией ЦНС на воздействие большинства ядов, недоста­точным развитием защитных свойств организма ребенка.</a:t>
            </a:r>
          </a:p>
          <a:p>
            <a:r>
              <a:rPr lang="ru-RU" dirty="0"/>
              <a:t>Действие яда на организм, сенсибилизированный вводимым ядом, мо­жет привести к тяжелым последствиям и даже смерти после приема отно­сительно небольших доз препарата.</a:t>
            </a:r>
          </a:p>
          <a:p>
            <a:r>
              <a:rPr lang="ru-RU" dirty="0"/>
              <a:t>Такие реакции возникают иногда при повторных приемах лекарств ли­цами с необычайно высокой чувствительностью (идиосинкразией) к этим лекарственным препаратам.</a:t>
            </a:r>
          </a:p>
          <a:p>
            <a:pPr marL="0" indent="0">
              <a:buNone/>
            </a:pPr>
            <a:endParaRPr lang="ru-RU" dirty="0"/>
          </a:p>
        </p:txBody>
      </p:sp>
    </p:spTree>
    <p:extLst>
      <p:ext uri="{BB962C8B-B14F-4D97-AF65-F5344CB8AC3E}">
        <p14:creationId xmlns:p14="http://schemas.microsoft.com/office/powerpoint/2010/main" val="26468904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397D58-E01F-4712-B46A-174653EFD2AD}"/>
              </a:ext>
            </a:extLst>
          </p:cNvPr>
          <p:cNvSpPr>
            <a:spLocks noGrp="1"/>
          </p:cNvSpPr>
          <p:nvPr>
            <p:ph type="title"/>
          </p:nvPr>
        </p:nvSpPr>
        <p:spPr>
          <a:xfrm>
            <a:off x="838200" y="365125"/>
            <a:ext cx="10515600" cy="563343"/>
          </a:xfrm>
        </p:spPr>
        <p:txBody>
          <a:bodyPr>
            <a:normAutofit fontScale="90000"/>
          </a:bodyPr>
          <a:lstStyle/>
          <a:p>
            <a:r>
              <a:rPr lang="ru-RU" b="1" dirty="0"/>
              <a:t>Индивидуальные особенности организма</a:t>
            </a:r>
          </a:p>
        </p:txBody>
      </p:sp>
      <p:sp>
        <p:nvSpPr>
          <p:cNvPr id="3" name="Объект 2">
            <a:extLst>
              <a:ext uri="{FF2B5EF4-FFF2-40B4-BE49-F238E27FC236}">
                <a16:creationId xmlns:a16="http://schemas.microsoft.com/office/drawing/2014/main" id="{C20EC238-14CA-47ED-A712-B68E734B0E71}"/>
              </a:ext>
            </a:extLst>
          </p:cNvPr>
          <p:cNvSpPr>
            <a:spLocks noGrp="1"/>
          </p:cNvSpPr>
          <p:nvPr>
            <p:ph idx="1"/>
          </p:nvPr>
        </p:nvSpPr>
        <p:spPr>
          <a:xfrm>
            <a:off x="225083" y="1195754"/>
            <a:ext cx="11830929" cy="5662246"/>
          </a:xfrm>
        </p:spPr>
        <p:txBody>
          <a:bodyPr>
            <a:normAutofit fontScale="85000" lnSpcReduction="20000"/>
          </a:bodyPr>
          <a:lstStyle/>
          <a:p>
            <a:r>
              <a:rPr lang="ru-RU" dirty="0"/>
              <a:t>Иногда в практике наблюдаются случаи индивидуальной непереноси­мости лекарств, которые даже в минимальных количествах могут вызвать аллергическую реакцию и даже шок со смертельным исходом. Веществ, вызывающих индивидуальную непереносимость, весьма много.</a:t>
            </a:r>
          </a:p>
          <a:p>
            <a:r>
              <a:rPr lang="ru-RU" dirty="0"/>
              <a:t>Существенное значение на действие яда, принятого внутрь, оказывают количество, консистенция и химический состав пищевой массы, который может снизить уровень концентрации яда, окислить, восстановить, полно­стью или частично адсорбировать его.</a:t>
            </a:r>
          </a:p>
          <a:p>
            <a:r>
              <a:rPr lang="ru-RU" dirty="0"/>
              <a:t>Усугубляют течение отравления различные заболевания, нарушающие </a:t>
            </a:r>
            <a:r>
              <a:rPr lang="ru-RU" dirty="0" err="1"/>
              <a:t>дезинтоксикационную</a:t>
            </a:r>
            <a:r>
              <a:rPr lang="ru-RU" dirty="0"/>
              <a:t> функцию печени, фильтрационную и выделитель­ную функции почек и способствующие тем самым накоплению яда в орга­низме, а также заболевания сердца. Тяжело протекают отравления у лиц, ослабленных травмами, хроническими заболеваниями, и психически исто­щенных лиц.</a:t>
            </a:r>
          </a:p>
          <a:p>
            <a:r>
              <a:rPr lang="ru-RU" dirty="0"/>
              <a:t>Длительное и частое применение определенных химических веществ, чаще лекарственных препаратов, приводит к привыканию их употребле­ния. Постепенно организм начинает переносить терапевтические, токси­ческие и даже смертельные дозы. В этих случаях для достижения эффекта человек начинает употреблять значительные дозы вещества. Наиболее ча­сто привыкают к мышьяку, снотворным, обезболивающим, мочегонным и гипотензивным препаратам.</a:t>
            </a:r>
          </a:p>
          <a:p>
            <a:pPr marL="0" indent="0">
              <a:buNone/>
            </a:pPr>
            <a:endParaRPr lang="ru-RU" dirty="0"/>
          </a:p>
        </p:txBody>
      </p:sp>
    </p:spTree>
    <p:extLst>
      <p:ext uri="{BB962C8B-B14F-4D97-AF65-F5344CB8AC3E}">
        <p14:creationId xmlns:p14="http://schemas.microsoft.com/office/powerpoint/2010/main" val="305709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5DC5F69-72E5-4227-A211-C795A35AD4DC}"/>
              </a:ext>
            </a:extLst>
          </p:cNvPr>
          <p:cNvSpPr>
            <a:spLocks noGrp="1"/>
          </p:cNvSpPr>
          <p:nvPr>
            <p:ph type="title"/>
          </p:nvPr>
        </p:nvSpPr>
        <p:spPr>
          <a:xfrm>
            <a:off x="838200" y="365125"/>
            <a:ext cx="10515600" cy="718087"/>
          </a:xfrm>
        </p:spPr>
        <p:txBody>
          <a:bodyPr/>
          <a:lstStyle/>
          <a:p>
            <a:r>
              <a:rPr lang="ru-RU" b="1" dirty="0"/>
              <a:t>Течение отравлений</a:t>
            </a:r>
          </a:p>
        </p:txBody>
      </p:sp>
      <p:sp>
        <p:nvSpPr>
          <p:cNvPr id="3" name="Объект 2">
            <a:extLst>
              <a:ext uri="{FF2B5EF4-FFF2-40B4-BE49-F238E27FC236}">
                <a16:creationId xmlns:a16="http://schemas.microsoft.com/office/drawing/2014/main" id="{6281D0F1-8856-4D6B-8492-005565805E05}"/>
              </a:ext>
            </a:extLst>
          </p:cNvPr>
          <p:cNvSpPr>
            <a:spLocks noGrp="1"/>
          </p:cNvSpPr>
          <p:nvPr>
            <p:ph idx="1"/>
          </p:nvPr>
        </p:nvSpPr>
        <p:spPr>
          <a:xfrm>
            <a:off x="309489" y="1083212"/>
            <a:ext cx="11507373" cy="5409663"/>
          </a:xfrm>
        </p:spPr>
        <p:txBody>
          <a:bodyPr>
            <a:normAutofit fontScale="92500" lnSpcReduction="10000"/>
          </a:bodyPr>
          <a:lstStyle/>
          <a:p>
            <a:r>
              <a:rPr lang="ru-RU" dirty="0"/>
              <a:t>Течение отравлений зависит от дозы яда, места и скорости введения, быстроты всасывания, пути поступления в большой круг кровообращения, концентрации яда в крови, состояния организма и его ответной реакции на поступивший яд, скорости течения химических реакций, протекающих в организме с поступившим ядом, перехода яда в нетоксичные соединения, накопления яда в организме, общего состояния организма и условий внеш­ней среды.</a:t>
            </a:r>
          </a:p>
          <a:p>
            <a:r>
              <a:rPr lang="ru-RU" dirty="0"/>
              <a:t>Свойства ядов и совокупность условий, сопровождающих его действие, определяют клинико-морфологические последствия, которые могут прояв­ляться легкой, средней и тяжелой степенью отравления, моментальным, острым, подострым и хроническим течением, местными и общими про­явлениями, первичным и </a:t>
            </a:r>
            <a:r>
              <a:rPr lang="ru-RU" dirty="0" err="1"/>
              <a:t>метатоксичным</a:t>
            </a:r>
            <a:r>
              <a:rPr lang="ru-RU" dirty="0"/>
              <a:t> действием на определенные си­стемы организма, различные пути и интенсивность выведения яда, разно­образие непосредственных причин смерти (болевой и токсический шок, инфекционные осложнения, острая почечная и печеночная недостаточ­ность, истощение и пр.)</a:t>
            </a:r>
          </a:p>
          <a:p>
            <a:endParaRPr lang="ru-RU" dirty="0"/>
          </a:p>
        </p:txBody>
      </p:sp>
    </p:spTree>
    <p:extLst>
      <p:ext uri="{BB962C8B-B14F-4D97-AF65-F5344CB8AC3E}">
        <p14:creationId xmlns:p14="http://schemas.microsoft.com/office/powerpoint/2010/main" val="1841883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32CAF7-3968-4AAA-9ED0-2B2624A2A0A8}"/>
              </a:ext>
            </a:extLst>
          </p:cNvPr>
          <p:cNvSpPr>
            <a:spLocks noGrp="1"/>
          </p:cNvSpPr>
          <p:nvPr>
            <p:ph type="title"/>
          </p:nvPr>
        </p:nvSpPr>
        <p:spPr>
          <a:xfrm>
            <a:off x="838200" y="548005"/>
            <a:ext cx="10515600" cy="493004"/>
          </a:xfrm>
        </p:spPr>
        <p:txBody>
          <a:bodyPr>
            <a:normAutofit fontScale="90000"/>
          </a:bodyPr>
          <a:lstStyle/>
          <a:p>
            <a:r>
              <a:rPr lang="ru-RU" sz="2700" b="1" dirty="0"/>
              <a:t>По продолжительности действия яда на организм различают острые, подострые и хронические отравления</a:t>
            </a:r>
            <a:r>
              <a:rPr lang="ru-RU" b="1" dirty="0"/>
              <a:t>.</a:t>
            </a:r>
            <a:br>
              <a:rPr lang="ru-RU" dirty="0"/>
            </a:br>
            <a:endParaRPr lang="ru-RU" dirty="0"/>
          </a:p>
        </p:txBody>
      </p:sp>
      <p:sp>
        <p:nvSpPr>
          <p:cNvPr id="3" name="Объект 2">
            <a:extLst>
              <a:ext uri="{FF2B5EF4-FFF2-40B4-BE49-F238E27FC236}">
                <a16:creationId xmlns:a16="http://schemas.microsoft.com/office/drawing/2014/main" id="{EB7EEBF3-FBAE-4735-97E9-BBE1158796E3}"/>
              </a:ext>
            </a:extLst>
          </p:cNvPr>
          <p:cNvSpPr>
            <a:spLocks noGrp="1"/>
          </p:cNvSpPr>
          <p:nvPr>
            <p:ph idx="1"/>
          </p:nvPr>
        </p:nvSpPr>
        <p:spPr>
          <a:xfrm>
            <a:off x="225083" y="1041009"/>
            <a:ext cx="11830929" cy="5816991"/>
          </a:xfrm>
        </p:spPr>
        <p:txBody>
          <a:bodyPr>
            <a:normAutofit/>
          </a:bodyPr>
          <a:lstStyle/>
          <a:p>
            <a:r>
              <a:rPr lang="ru-RU" dirty="0"/>
              <a:t>Острое (быстрое) отравление наступает после приема токсических или лекарственных доз, идиосинкразии, аллергии и анафилаксии к тому или иному веществу. Продолжительность его — от нескольких секунд при вдыхании высоких концентраций газообразных ядов до нескольких минут, часов и суток после приема жидких ядов, обусловленных перечисленными выше условиями.</a:t>
            </a:r>
          </a:p>
          <a:p>
            <a:r>
              <a:rPr lang="ru-RU" dirty="0"/>
              <a:t>Подострое отравление, как и острое, возникает обычно вследствие однократного приема яда, но развивается постепенно и протекает в течение 1—3 </a:t>
            </a:r>
            <a:r>
              <a:rPr lang="ru-RU" dirty="0" err="1"/>
              <a:t>нед</a:t>
            </a:r>
            <a:r>
              <a:rPr lang="ru-RU" dirty="0"/>
              <a:t>., что связано с меньшей дозой вещества, замедленным всасывани­ем или выведением и другими условиями. В зависимости от избирательно­сти действия яда на первый план выступают избирательные поражения отдельных органов (головного мозга, печени, почек, легких и др.). Значи­тельное влияние на течение отравления оказывают </a:t>
            </a:r>
            <a:r>
              <a:rPr lang="ru-RU" dirty="0" err="1"/>
              <a:t>дезинтоксикационные</a:t>
            </a:r>
            <a:r>
              <a:rPr lang="ru-RU" dirty="0"/>
              <a:t> и другие лечебные мероприятия.</a:t>
            </a:r>
          </a:p>
        </p:txBody>
      </p:sp>
    </p:spTree>
    <p:extLst>
      <p:ext uri="{BB962C8B-B14F-4D97-AF65-F5344CB8AC3E}">
        <p14:creationId xmlns:p14="http://schemas.microsoft.com/office/powerpoint/2010/main" val="23683624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32CAF7-3968-4AAA-9ED0-2B2624A2A0A8}"/>
              </a:ext>
            </a:extLst>
          </p:cNvPr>
          <p:cNvSpPr>
            <a:spLocks noGrp="1"/>
          </p:cNvSpPr>
          <p:nvPr>
            <p:ph type="title"/>
          </p:nvPr>
        </p:nvSpPr>
        <p:spPr>
          <a:xfrm>
            <a:off x="838200" y="548005"/>
            <a:ext cx="10515600" cy="493004"/>
          </a:xfrm>
        </p:spPr>
        <p:txBody>
          <a:bodyPr>
            <a:normAutofit fontScale="90000"/>
          </a:bodyPr>
          <a:lstStyle/>
          <a:p>
            <a:r>
              <a:rPr lang="ru-RU" sz="2700" b="1" dirty="0"/>
              <a:t>По продолжительности действия яда на организм различают острые, подострые и хронические отравления</a:t>
            </a:r>
            <a:r>
              <a:rPr lang="ru-RU" b="1" dirty="0"/>
              <a:t>.</a:t>
            </a:r>
            <a:br>
              <a:rPr lang="ru-RU" dirty="0"/>
            </a:br>
            <a:endParaRPr lang="ru-RU" dirty="0"/>
          </a:p>
        </p:txBody>
      </p:sp>
      <p:sp>
        <p:nvSpPr>
          <p:cNvPr id="3" name="Объект 2">
            <a:extLst>
              <a:ext uri="{FF2B5EF4-FFF2-40B4-BE49-F238E27FC236}">
                <a16:creationId xmlns:a16="http://schemas.microsoft.com/office/drawing/2014/main" id="{EB7EEBF3-FBAE-4735-97E9-BBE1158796E3}"/>
              </a:ext>
            </a:extLst>
          </p:cNvPr>
          <p:cNvSpPr>
            <a:spLocks noGrp="1"/>
          </p:cNvSpPr>
          <p:nvPr>
            <p:ph idx="1"/>
          </p:nvPr>
        </p:nvSpPr>
        <p:spPr>
          <a:xfrm>
            <a:off x="225083" y="872197"/>
            <a:ext cx="11830929" cy="5985803"/>
          </a:xfrm>
        </p:spPr>
        <p:txBody>
          <a:bodyPr>
            <a:normAutofit fontScale="85000" lnSpcReduction="20000"/>
          </a:bodyPr>
          <a:lstStyle/>
          <a:p>
            <a:r>
              <a:rPr lang="ru-RU" dirty="0"/>
              <a:t>Хроническое отравление обусловлено многократным приемом малых доз яда на протяжении длительного времени. Каждая из них в момент приема и вскоре после него не вызывает видимых симптомов отравления Продолжительность скрытого периода отравления обусловлена характе­ром яда. Клиника таких отравлений во времени развивается медленно и начинается с незначительных, постепенно нарастающих болезненных изменений, подчас атипично, имитируя некоторые заболевания внутренних органов. Иногда симптомы чрезвычайно разнообразны, непостоянны и могут симулировать некоторые заболевания ЦНС, желудочно-кишечного тракта. При хроническом отравлении мышьяком, частично выделяемым кожей, появляются дерматиты, лишаи, пигментации. К хроническим отрав­лениям относят и так называемые привычные отравления наркомании, токсикомании и пр. В случаях хронических отравлений смерть наступает в промежутке от нескольких недель до нескольких месяцев после приема яда. У пострадавших поражаются пути введения и выведения, а также места накопления яда, в которых наступают определенные функциональ­ные и морфологические изменения, что обусловливает клиническую кар­тину и исход — полное выздоровление, возникновение ближайших и от­даленных последствий, смерть. На исход отравления оказывает влияние состояние организма, время нахождения яда, привыкание к нему, своевре­менность и эффективность лечебных мероприятий.</a:t>
            </a:r>
          </a:p>
          <a:p>
            <a:r>
              <a:rPr lang="ru-RU" dirty="0"/>
              <a:t>В случаях смертельных отравлений обязательно установление причины смерти, а несмертельных — определение связи расстройства здоровья с действием ядовитого вещества.</a:t>
            </a:r>
          </a:p>
        </p:txBody>
      </p:sp>
    </p:spTree>
    <p:extLst>
      <p:ext uri="{BB962C8B-B14F-4D97-AF65-F5344CB8AC3E}">
        <p14:creationId xmlns:p14="http://schemas.microsoft.com/office/powerpoint/2010/main" val="16481988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1E98F4-8D92-429E-ACFB-57746CEC797D}"/>
              </a:ext>
            </a:extLst>
          </p:cNvPr>
          <p:cNvSpPr>
            <a:spLocks noGrp="1"/>
          </p:cNvSpPr>
          <p:nvPr>
            <p:ph type="title"/>
          </p:nvPr>
        </p:nvSpPr>
        <p:spPr>
          <a:xfrm>
            <a:off x="838200" y="365125"/>
            <a:ext cx="10515600" cy="647749"/>
          </a:xfrm>
        </p:spPr>
        <p:txBody>
          <a:bodyPr>
            <a:normAutofit fontScale="90000"/>
          </a:bodyPr>
          <a:lstStyle/>
          <a:p>
            <a:r>
              <a:rPr lang="ru-RU" b="1" dirty="0"/>
              <a:t>Список литературы</a:t>
            </a:r>
          </a:p>
        </p:txBody>
      </p:sp>
      <p:sp>
        <p:nvSpPr>
          <p:cNvPr id="3" name="Объект 2">
            <a:extLst>
              <a:ext uri="{FF2B5EF4-FFF2-40B4-BE49-F238E27FC236}">
                <a16:creationId xmlns:a16="http://schemas.microsoft.com/office/drawing/2014/main" id="{1589A4B9-BD12-44E9-993C-36E140B68FF5}"/>
              </a:ext>
            </a:extLst>
          </p:cNvPr>
          <p:cNvSpPr>
            <a:spLocks noGrp="1"/>
          </p:cNvSpPr>
          <p:nvPr>
            <p:ph idx="1"/>
          </p:nvPr>
        </p:nvSpPr>
        <p:spPr>
          <a:xfrm>
            <a:off x="838200" y="1280160"/>
            <a:ext cx="10515600" cy="4896803"/>
          </a:xfrm>
        </p:spPr>
        <p:txBody>
          <a:bodyPr/>
          <a:lstStyle/>
          <a:p>
            <a:r>
              <a:rPr lang="ru-RU" dirty="0"/>
              <a:t>1. Р. В. Бережной, Я- С. </a:t>
            </a:r>
            <a:r>
              <a:rPr lang="ru-RU" dirty="0" err="1"/>
              <a:t>Смусин</a:t>
            </a:r>
            <a:r>
              <a:rPr lang="ru-RU" dirty="0"/>
              <a:t>, В. В. Томилин, П. П. </a:t>
            </a:r>
            <a:r>
              <a:rPr lang="ru-RU" dirty="0" err="1"/>
              <a:t>Ширинский</a:t>
            </a:r>
            <a:r>
              <a:rPr lang="ru-RU" dirty="0"/>
              <a:t> руководство по судебно-медицинской экспертизе  отравлений 1980г</a:t>
            </a:r>
          </a:p>
          <a:p>
            <a:r>
              <a:rPr lang="ru-RU" dirty="0"/>
              <a:t>2. </a:t>
            </a:r>
            <a:r>
              <a:rPr lang="ru-RU" dirty="0" err="1"/>
              <a:t>Р.В.Бабаханян</a:t>
            </a:r>
            <a:r>
              <a:rPr lang="ru-RU" dirty="0"/>
              <a:t>, </a:t>
            </a:r>
            <a:r>
              <a:rPr lang="ru-RU" dirty="0" err="1"/>
              <a:t>Л.В.Петров</a:t>
            </a:r>
            <a:r>
              <a:rPr lang="ru-RU" dirty="0"/>
              <a:t> Принципы посмертной </a:t>
            </a:r>
            <a:r>
              <a:rPr lang="ru-RU" dirty="0" err="1"/>
              <a:t>диагнгостики</a:t>
            </a:r>
            <a:r>
              <a:rPr lang="ru-RU" dirty="0"/>
              <a:t> отравлений 2002 г</a:t>
            </a:r>
          </a:p>
          <a:p>
            <a:r>
              <a:rPr lang="ru-RU" dirty="0"/>
              <a:t>3. Крюков В.Н. Судебная медицина 2009г</a:t>
            </a:r>
          </a:p>
          <a:p>
            <a:r>
              <a:rPr lang="ru-RU" dirty="0"/>
              <a:t>4. Авдеев М.И. Судебно-медицинская экспертиза трупа 1876г</a:t>
            </a:r>
          </a:p>
          <a:p>
            <a:r>
              <a:rPr lang="ru-RU" dirty="0"/>
              <a:t>5. </a:t>
            </a:r>
            <a:r>
              <a:rPr lang="ru-RU" dirty="0" err="1"/>
              <a:t>Пашинян</a:t>
            </a:r>
            <a:r>
              <a:rPr lang="ru-RU" dirty="0"/>
              <a:t> Г.А., Харин Г.М. - Судебная медицина 2001г</a:t>
            </a:r>
          </a:p>
          <a:p>
            <a:r>
              <a:rPr lang="ru-RU" dirty="0"/>
              <a:t>6. </a:t>
            </a:r>
            <a:r>
              <a:rPr lang="ru-RU" dirty="0" err="1"/>
              <a:t>Пиголкин</a:t>
            </a:r>
            <a:r>
              <a:rPr lang="ru-RU" dirty="0"/>
              <a:t> Ю.И. Судебная медицина 2012г</a:t>
            </a:r>
          </a:p>
          <a:p>
            <a:r>
              <a:rPr lang="ru-RU" dirty="0"/>
              <a:t>7. Солохин А.А. Судебная медицина. Атлас. </a:t>
            </a:r>
            <a:r>
              <a:rPr lang="ru-RU"/>
              <a:t>1998г</a:t>
            </a:r>
          </a:p>
          <a:p>
            <a:endParaRPr lang="ru-RU" dirty="0"/>
          </a:p>
          <a:p>
            <a:endParaRPr lang="ru-RU" dirty="0"/>
          </a:p>
          <a:p>
            <a:endParaRPr lang="ru-RU" dirty="0"/>
          </a:p>
          <a:p>
            <a:endParaRPr lang="ru-RU" dirty="0"/>
          </a:p>
        </p:txBody>
      </p:sp>
    </p:spTree>
    <p:extLst>
      <p:ext uri="{BB962C8B-B14F-4D97-AF65-F5344CB8AC3E}">
        <p14:creationId xmlns:p14="http://schemas.microsoft.com/office/powerpoint/2010/main" val="3232193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42DF97-6BB8-48EA-8F90-26B7C455E7D3}"/>
              </a:ext>
            </a:extLst>
          </p:cNvPr>
          <p:cNvSpPr>
            <a:spLocks noGrp="1"/>
          </p:cNvSpPr>
          <p:nvPr>
            <p:ph type="title"/>
          </p:nvPr>
        </p:nvSpPr>
        <p:spPr>
          <a:xfrm>
            <a:off x="838200" y="365125"/>
            <a:ext cx="10515600" cy="647749"/>
          </a:xfrm>
        </p:spPr>
        <p:txBody>
          <a:bodyPr>
            <a:normAutofit fontScale="90000"/>
          </a:bodyPr>
          <a:lstStyle/>
          <a:p>
            <a:r>
              <a:rPr lang="en-US" dirty="0"/>
              <a:t>C</a:t>
            </a:r>
            <a:r>
              <a:rPr lang="ru-RU" dirty="0" err="1"/>
              <a:t>одержание</a:t>
            </a:r>
            <a:br>
              <a:rPr lang="ru-RU" dirty="0"/>
            </a:br>
            <a:endParaRPr lang="ru-RU" dirty="0"/>
          </a:p>
        </p:txBody>
      </p:sp>
      <p:sp>
        <p:nvSpPr>
          <p:cNvPr id="3" name="Объект 2">
            <a:extLst>
              <a:ext uri="{FF2B5EF4-FFF2-40B4-BE49-F238E27FC236}">
                <a16:creationId xmlns:a16="http://schemas.microsoft.com/office/drawing/2014/main" id="{1FA776EE-4ED7-496A-9709-C0B73D1DD18F}"/>
              </a:ext>
            </a:extLst>
          </p:cNvPr>
          <p:cNvSpPr>
            <a:spLocks noGrp="1"/>
          </p:cNvSpPr>
          <p:nvPr>
            <p:ph idx="1"/>
          </p:nvPr>
        </p:nvSpPr>
        <p:spPr>
          <a:xfrm>
            <a:off x="309489" y="731520"/>
            <a:ext cx="11619913" cy="5964702"/>
          </a:xfrm>
        </p:spPr>
        <p:txBody>
          <a:bodyPr>
            <a:normAutofit fontScale="77500" lnSpcReduction="20000"/>
          </a:bodyPr>
          <a:lstStyle/>
          <a:p>
            <a:r>
              <a:rPr lang="ru-RU" dirty="0"/>
              <a:t>1.Общие сведения</a:t>
            </a:r>
          </a:p>
          <a:p>
            <a:r>
              <a:rPr lang="ru-RU" dirty="0"/>
              <a:t>2.Физическое или агрегатное состояние вещества при химической травме</a:t>
            </a:r>
          </a:p>
          <a:p>
            <a:r>
              <a:rPr lang="ru-RU" dirty="0"/>
              <a:t>3.Пути введения яда</a:t>
            </a:r>
          </a:p>
          <a:p>
            <a:r>
              <a:rPr lang="ru-RU" dirty="0"/>
              <a:t>4.Скорость введения</a:t>
            </a:r>
          </a:p>
          <a:p>
            <a:r>
              <a:rPr lang="ru-RU" dirty="0"/>
              <a:t>5.Выведение яда и продуктов его распада</a:t>
            </a:r>
          </a:p>
          <a:p>
            <a:pPr lvl="1"/>
            <a:r>
              <a:rPr lang="ru-RU" dirty="0"/>
              <a:t>Почки</a:t>
            </a:r>
          </a:p>
          <a:p>
            <a:pPr lvl="1"/>
            <a:r>
              <a:rPr lang="ru-RU" dirty="0"/>
              <a:t>Легкие</a:t>
            </a:r>
          </a:p>
          <a:p>
            <a:pPr lvl="1"/>
            <a:r>
              <a:rPr lang="ru-RU" dirty="0"/>
              <a:t>Желудок</a:t>
            </a:r>
          </a:p>
          <a:p>
            <a:pPr lvl="1"/>
            <a:r>
              <a:rPr lang="ru-RU" dirty="0"/>
              <a:t>Кишечник</a:t>
            </a:r>
          </a:p>
          <a:p>
            <a:pPr lvl="1"/>
            <a:r>
              <a:rPr lang="ru-RU" dirty="0"/>
              <a:t>МЖ</a:t>
            </a:r>
          </a:p>
          <a:p>
            <a:pPr lvl="1"/>
            <a:r>
              <a:rPr lang="ru-RU" dirty="0"/>
              <a:t>Печень</a:t>
            </a:r>
          </a:p>
          <a:p>
            <a:r>
              <a:rPr lang="ru-RU" dirty="0"/>
              <a:t>6.Привыкание</a:t>
            </a:r>
          </a:p>
          <a:p>
            <a:r>
              <a:rPr lang="ru-RU" dirty="0"/>
              <a:t>7.Условия внешней среды</a:t>
            </a:r>
          </a:p>
          <a:p>
            <a:r>
              <a:rPr lang="ru-RU" dirty="0"/>
              <a:t>8.Индивидуальные особенности организма</a:t>
            </a:r>
          </a:p>
          <a:p>
            <a:r>
              <a:rPr lang="ru-RU" dirty="0"/>
              <a:t>9.Течение отравлений</a:t>
            </a:r>
          </a:p>
          <a:p>
            <a:r>
              <a:rPr lang="ru-RU" dirty="0"/>
              <a:t>10.По продолжительности действия яда на организм различают острые, подострые и хронические отравления.</a:t>
            </a:r>
          </a:p>
          <a:p>
            <a:r>
              <a:rPr lang="ru-RU" dirty="0"/>
              <a:t>11. Список литературы</a:t>
            </a:r>
          </a:p>
          <a:p>
            <a:endParaRPr lang="ru-RU" dirty="0"/>
          </a:p>
          <a:p>
            <a:pPr marL="457200" lvl="1" indent="0">
              <a:buNone/>
            </a:pPr>
            <a:endParaRPr lang="ru-RU" dirty="0"/>
          </a:p>
        </p:txBody>
      </p:sp>
    </p:spTree>
    <p:extLst>
      <p:ext uri="{BB962C8B-B14F-4D97-AF65-F5344CB8AC3E}">
        <p14:creationId xmlns:p14="http://schemas.microsoft.com/office/powerpoint/2010/main" val="3403757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0A31AD2-8292-4C30-B24B-2065811A8FE5}"/>
              </a:ext>
            </a:extLst>
          </p:cNvPr>
          <p:cNvSpPr>
            <a:spLocks noGrp="1"/>
          </p:cNvSpPr>
          <p:nvPr>
            <p:ph type="title"/>
          </p:nvPr>
        </p:nvSpPr>
        <p:spPr>
          <a:xfrm>
            <a:off x="309489" y="365125"/>
            <a:ext cx="11882511" cy="1325563"/>
          </a:xfrm>
        </p:spPr>
        <p:txBody>
          <a:bodyPr>
            <a:normAutofit fontScale="90000"/>
          </a:bodyPr>
          <a:lstStyle/>
          <a:p>
            <a:r>
              <a:rPr lang="ru-RU" b="1" dirty="0"/>
              <a:t>Пути введения, всасывания и выведения одной и той же дозы вещества могут вызвать разный эффект.</a:t>
            </a:r>
          </a:p>
        </p:txBody>
      </p:sp>
      <p:sp>
        <p:nvSpPr>
          <p:cNvPr id="3" name="Объект 2">
            <a:extLst>
              <a:ext uri="{FF2B5EF4-FFF2-40B4-BE49-F238E27FC236}">
                <a16:creationId xmlns:a16="http://schemas.microsoft.com/office/drawing/2014/main" id="{46D46A6F-8995-4156-9CEA-A304D02CAD06}"/>
              </a:ext>
            </a:extLst>
          </p:cNvPr>
          <p:cNvSpPr>
            <a:spLocks noGrp="1"/>
          </p:cNvSpPr>
          <p:nvPr>
            <p:ph idx="1"/>
          </p:nvPr>
        </p:nvSpPr>
        <p:spPr>
          <a:xfrm>
            <a:off x="838200" y="1825624"/>
            <a:ext cx="10515600" cy="4856529"/>
          </a:xfrm>
        </p:spPr>
        <p:txBody>
          <a:bodyPr>
            <a:normAutofit/>
          </a:bodyPr>
          <a:lstStyle/>
          <a:p>
            <a:r>
              <a:rPr lang="ru-RU" sz="3200" dirty="0"/>
              <a:t>В развитии отравления большая роль принадлежит соотношению про­цессов всасывания яда, распределению в органах и тканях, выведению из организма, то есть концентрации яда в крови. Медленное всасывание и быстрое выведение смертельных доз яда из крови обусловливает недо­статочную концентрацию для наступления смерти.</a:t>
            </a:r>
          </a:p>
          <a:p>
            <a:r>
              <a:rPr lang="ru-RU" sz="3200" dirty="0"/>
              <a:t>Отравляет не введенное или содержащееся в желудке вещество, а цир­кулирующее в крови.</a:t>
            </a:r>
          </a:p>
        </p:txBody>
      </p:sp>
    </p:spTree>
    <p:extLst>
      <p:ext uri="{BB962C8B-B14F-4D97-AF65-F5344CB8AC3E}">
        <p14:creationId xmlns:p14="http://schemas.microsoft.com/office/powerpoint/2010/main" val="2612378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F92240B-8E8D-48B5-835C-8F2E6BF09DA6}"/>
              </a:ext>
            </a:extLst>
          </p:cNvPr>
          <p:cNvSpPr>
            <a:spLocks noGrp="1"/>
          </p:cNvSpPr>
          <p:nvPr>
            <p:ph idx="1"/>
          </p:nvPr>
        </p:nvSpPr>
        <p:spPr>
          <a:xfrm>
            <a:off x="196948" y="182880"/>
            <a:ext cx="11788726" cy="6675120"/>
          </a:xfrm>
        </p:spPr>
        <p:txBody>
          <a:bodyPr>
            <a:normAutofit fontScale="92500" lnSpcReduction="10000"/>
          </a:bodyPr>
          <a:lstStyle/>
          <a:p>
            <a:r>
              <a:rPr lang="ru-RU" dirty="0"/>
              <a:t>Для возникновения и развития отравления имеет значение не только количество введенного яда, но и его концентрация (степень насыщения) во вдыхаемом воздухе, в жидкости, в крови, в тканях и органах, которая влияет на течение отравления. Концентрация 50 грамм 96 % этилового спирта действует на человека иначе, чем такое же количество 40 % водки или 6 % пива.</a:t>
            </a:r>
          </a:p>
          <a:p>
            <a:r>
              <a:rPr lang="ru-RU" dirty="0"/>
              <a:t>Количество и качество поступившего в организм яда не остается в неизменном виде, а претерпевает существенные изменения. Часть его выбрасывается во время рвоты, другая — подвергается химическим изме­нениям: нейтрализации, окислению, восстановлению, расщеплению, син­тезу, образуя вещества как с повышенной, так и с пониженной токсично­стью. Часть яда может накапливаться в тканях и органах, увеличивая концентрацию. Процессы превращения яда в организме в неядовитые ве­щества протекают в печени, желудочно-кишечном тракте, легких, почках, Жировой ткани и пр. Задерживаясь в организме, яд может фиксироваться белками тканей и плазмы крови. В одних случаях соединения яда с белками становятся полностью или частично нетоксичными, в других — белок переносит яд к поражаемым тканям. Образование нетоксичных комплек­сов сопровождается расходованием веществ, важных для жизнедеятельно­сти организма, что иногда может привести к необратимым изменениям углеводного и других видов обмена.</a:t>
            </a:r>
          </a:p>
          <a:p>
            <a:endParaRPr lang="ru-RU" dirty="0"/>
          </a:p>
        </p:txBody>
      </p:sp>
    </p:spTree>
    <p:extLst>
      <p:ext uri="{BB962C8B-B14F-4D97-AF65-F5344CB8AC3E}">
        <p14:creationId xmlns:p14="http://schemas.microsoft.com/office/powerpoint/2010/main" val="619914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9DBD156-A17B-4ADE-B81E-CAC81ACB8142}"/>
              </a:ext>
            </a:extLst>
          </p:cNvPr>
          <p:cNvSpPr>
            <a:spLocks noGrp="1"/>
          </p:cNvSpPr>
          <p:nvPr>
            <p:ph idx="1"/>
          </p:nvPr>
        </p:nvSpPr>
        <p:spPr>
          <a:xfrm>
            <a:off x="112541" y="154745"/>
            <a:ext cx="11901267" cy="6583680"/>
          </a:xfrm>
        </p:spPr>
        <p:txBody>
          <a:bodyPr>
            <a:normAutofit/>
          </a:bodyPr>
          <a:lstStyle/>
          <a:p>
            <a:r>
              <a:rPr lang="ru-RU" dirty="0"/>
              <a:t>Знание путей превращений ядов в организме важно для толкования результатов химических исследований в доказательстве отравлений. Некоторые вещества (наркотики) при повторных введениях обладают способно­стью накапливаться в организме, вызывая кумулятивный эффект, выража­ющийся в большем воздействии яда на органы и ткани. Оценивая характер изменений, необходимо помнить о накоплении (кумуляции) яда при про­должительном многократном введении малых доз, вследствие чего концен­трация яда нарастает и появляется картина отравления, которую не­опытные врачи путают с картиной какого-либо заболевания.</a:t>
            </a:r>
          </a:p>
          <a:p>
            <a:r>
              <a:rPr lang="ru-RU" dirty="0"/>
              <a:t>Оценивая отравления ядами растительного происхождения, принимают во внимание, что количество яда в растениях концентрируется в различных частях, а содержание его колеблется в зависимости от времени года, возра­ста, времени сбора, места произрастания, срока и условий хранения.</a:t>
            </a:r>
          </a:p>
          <a:p>
            <a:r>
              <a:rPr lang="ru-RU" dirty="0"/>
              <a:t>Концентрация яда влияет на характер и глубину повреждений мягких тканей в месте введения едкого яда и на площадь поражений тканей и органов при попадании яда в кровь.</a:t>
            </a:r>
          </a:p>
          <a:p>
            <a:endParaRPr lang="ru-RU" dirty="0"/>
          </a:p>
        </p:txBody>
      </p:sp>
    </p:spTree>
    <p:extLst>
      <p:ext uri="{BB962C8B-B14F-4D97-AF65-F5344CB8AC3E}">
        <p14:creationId xmlns:p14="http://schemas.microsoft.com/office/powerpoint/2010/main" val="1897029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D2F9588-3417-42C8-A717-996B62E6E0EC}"/>
              </a:ext>
            </a:extLst>
          </p:cNvPr>
          <p:cNvSpPr>
            <a:spLocks noGrp="1"/>
          </p:cNvSpPr>
          <p:nvPr>
            <p:ph type="title"/>
          </p:nvPr>
        </p:nvSpPr>
        <p:spPr>
          <a:xfrm>
            <a:off x="206326" y="492369"/>
            <a:ext cx="11985674" cy="703385"/>
          </a:xfrm>
        </p:spPr>
        <p:txBody>
          <a:bodyPr>
            <a:normAutofit fontScale="90000"/>
          </a:bodyPr>
          <a:lstStyle/>
          <a:p>
            <a:r>
              <a:rPr lang="ru-RU" sz="3600" b="1" dirty="0"/>
              <a:t>Физическое или агрегатное состояние вещества при химической травме</a:t>
            </a:r>
            <a:br>
              <a:rPr lang="ru-RU" b="1" dirty="0"/>
            </a:br>
            <a:endParaRPr lang="ru-RU" dirty="0"/>
          </a:p>
        </p:txBody>
      </p:sp>
      <p:sp>
        <p:nvSpPr>
          <p:cNvPr id="3" name="Объект 2">
            <a:extLst>
              <a:ext uri="{FF2B5EF4-FFF2-40B4-BE49-F238E27FC236}">
                <a16:creationId xmlns:a16="http://schemas.microsoft.com/office/drawing/2014/main" id="{BB28D154-12A0-428B-A8FB-DD35315A1EE1}"/>
              </a:ext>
            </a:extLst>
          </p:cNvPr>
          <p:cNvSpPr>
            <a:spLocks noGrp="1"/>
          </p:cNvSpPr>
          <p:nvPr>
            <p:ph idx="1"/>
          </p:nvPr>
        </p:nvSpPr>
        <p:spPr>
          <a:xfrm>
            <a:off x="436097" y="1434904"/>
            <a:ext cx="11493305" cy="5233181"/>
          </a:xfrm>
        </p:spPr>
        <p:txBody>
          <a:bodyPr>
            <a:normAutofit fontScale="92500" lnSpcReduction="20000"/>
          </a:bodyPr>
          <a:lstStyle/>
          <a:p>
            <a:r>
              <a:rPr lang="ru-RU" dirty="0"/>
              <a:t>Ядовитые вещества, применяемые в качестве ядов, бывают в газо-, паро-, порошкообразном, жидком и твердом состояниях. Такое состояние вещества связано с его растворимостью в жидких средах организма — воде, липоидах, жирах, и растворения тканей организма растворителями, которые влияют на степень и быстроту всасывания, скорость поступления яда в кровь и его доставку, усвоение или выделение яда из организма.</a:t>
            </a:r>
          </a:p>
          <a:p>
            <a:r>
              <a:rPr lang="ru-RU" dirty="0"/>
              <a:t>Наиболее агрессивны газо-, паро- и порошкообразные вещества, про­никающие во время вдоха в легкие и оттуда поступающие в кровь; менее опасные — жидкие, твердые раздробленные, растворяющиеся в жидкостях и растворителях вещества, и не опасны вещества, не растворяющиеся в жидкостях и растворителях.</a:t>
            </a:r>
          </a:p>
          <a:p>
            <a:r>
              <a:rPr lang="ru-RU" dirty="0"/>
              <a:t>Вещества, растворимые до введения в организм или находящиеся в жидком состоянии, всасываются гораздо быстрее, что отражается на клинической картине действия яда. Большое значение имеет концентрация вещества в растворе и способность самого растворителя к всасыванию. Хорошо всасываются слизистой оболочкой желудка вещества, раствори­мые в спиртах, и сам спирт, хуже — плохо растворимые в воде вещества</a:t>
            </a:r>
          </a:p>
          <a:p>
            <a:endParaRPr lang="ru-RU" dirty="0"/>
          </a:p>
        </p:txBody>
      </p:sp>
    </p:spTree>
    <p:extLst>
      <p:ext uri="{BB962C8B-B14F-4D97-AF65-F5344CB8AC3E}">
        <p14:creationId xmlns:p14="http://schemas.microsoft.com/office/powerpoint/2010/main" val="1127360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9FFBD55-5192-47FF-B528-5A55D0B3DEFD}"/>
              </a:ext>
            </a:extLst>
          </p:cNvPr>
          <p:cNvSpPr>
            <a:spLocks noGrp="1"/>
          </p:cNvSpPr>
          <p:nvPr>
            <p:ph idx="1"/>
          </p:nvPr>
        </p:nvSpPr>
        <p:spPr/>
        <p:txBody>
          <a:bodyPr>
            <a:normAutofit fontScale="92500"/>
          </a:bodyPr>
          <a:lstStyle/>
          <a:p>
            <a:r>
              <a:rPr lang="ru-RU" dirty="0"/>
              <a:t>Порошкообразные и твердые раздробленные вещества растворяются в жидкостях организма, затем всасываются, и лишь затем оказывают более медленное действие, чем их растворы. Для всасывания жидких и порошко­образных веществ необходимо растворение их желудочным соком. В этой связи действие яда замедляется до растворения желудочно-кишечным со­держимым, и отравление наступает медленнее.</a:t>
            </a:r>
          </a:p>
          <a:p>
            <a:r>
              <a:rPr lang="ru-RU" dirty="0"/>
              <a:t>Твердые, нерастворимые в жидкостях вещества не всасываются и от­равления не вызывают</a:t>
            </a:r>
          </a:p>
          <a:p>
            <a:r>
              <a:rPr lang="ru-RU" dirty="0"/>
              <a:t>С физическим состоянием вещества тесно связаны пути поступления и место введения, обусловливающие скорость поступления яда в кровь</a:t>
            </a:r>
          </a:p>
          <a:p>
            <a:endParaRPr lang="ru-RU" dirty="0"/>
          </a:p>
        </p:txBody>
      </p:sp>
      <p:sp>
        <p:nvSpPr>
          <p:cNvPr id="4" name="Заголовок 1">
            <a:extLst>
              <a:ext uri="{FF2B5EF4-FFF2-40B4-BE49-F238E27FC236}">
                <a16:creationId xmlns:a16="http://schemas.microsoft.com/office/drawing/2014/main" id="{50821AF2-E384-4488-9A79-F6B5C16AAA94}"/>
              </a:ext>
            </a:extLst>
          </p:cNvPr>
          <p:cNvSpPr>
            <a:spLocks noGrp="1"/>
          </p:cNvSpPr>
          <p:nvPr>
            <p:ph type="title"/>
          </p:nvPr>
        </p:nvSpPr>
        <p:spPr>
          <a:xfrm>
            <a:off x="206326" y="492369"/>
            <a:ext cx="11985674" cy="703385"/>
          </a:xfrm>
        </p:spPr>
        <p:txBody>
          <a:bodyPr>
            <a:normAutofit fontScale="90000"/>
          </a:bodyPr>
          <a:lstStyle/>
          <a:p>
            <a:r>
              <a:rPr lang="ru-RU" sz="3600" b="1" dirty="0"/>
              <a:t>Физическое или агрегатное состояние вещества при химической травме</a:t>
            </a:r>
            <a:br>
              <a:rPr lang="ru-RU" b="1" dirty="0"/>
            </a:br>
            <a:endParaRPr lang="ru-RU" dirty="0"/>
          </a:p>
        </p:txBody>
      </p:sp>
    </p:spTree>
    <p:extLst>
      <p:ext uri="{BB962C8B-B14F-4D97-AF65-F5344CB8AC3E}">
        <p14:creationId xmlns:p14="http://schemas.microsoft.com/office/powerpoint/2010/main" val="3804083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6FCB68B-1589-4647-9456-5419E46F1D82}"/>
              </a:ext>
            </a:extLst>
          </p:cNvPr>
          <p:cNvSpPr>
            <a:spLocks noGrp="1"/>
          </p:cNvSpPr>
          <p:nvPr>
            <p:ph type="title"/>
          </p:nvPr>
        </p:nvSpPr>
        <p:spPr>
          <a:xfrm>
            <a:off x="838200" y="224448"/>
            <a:ext cx="10515600" cy="633681"/>
          </a:xfrm>
        </p:spPr>
        <p:txBody>
          <a:bodyPr>
            <a:normAutofit fontScale="90000"/>
          </a:bodyPr>
          <a:lstStyle/>
          <a:p>
            <a:r>
              <a:rPr lang="ru-RU" b="1" dirty="0"/>
              <a:t>Пути введения яда</a:t>
            </a:r>
          </a:p>
        </p:txBody>
      </p:sp>
      <p:sp>
        <p:nvSpPr>
          <p:cNvPr id="3" name="Объект 2">
            <a:extLst>
              <a:ext uri="{FF2B5EF4-FFF2-40B4-BE49-F238E27FC236}">
                <a16:creationId xmlns:a16="http://schemas.microsoft.com/office/drawing/2014/main" id="{697D815A-A787-4045-9A65-5A9162652D6D}"/>
              </a:ext>
            </a:extLst>
          </p:cNvPr>
          <p:cNvSpPr>
            <a:spLocks noGrp="1"/>
          </p:cNvSpPr>
          <p:nvPr>
            <p:ph idx="1"/>
          </p:nvPr>
        </p:nvSpPr>
        <p:spPr>
          <a:xfrm>
            <a:off x="0" y="858129"/>
            <a:ext cx="12192000" cy="5775423"/>
          </a:xfrm>
        </p:spPr>
        <p:txBody>
          <a:bodyPr>
            <a:normAutofit fontScale="92500" lnSpcReduction="10000"/>
          </a:bodyPr>
          <a:lstStyle/>
          <a:p>
            <a:r>
              <a:rPr lang="ru-RU" b="1" dirty="0"/>
              <a:t>Пути введения яда </a:t>
            </a:r>
            <a:r>
              <a:rPr lang="ru-RU" dirty="0"/>
              <a:t>чрезвычайно разнообразны. Тот или иной путь вве­дения избирается для быстроты получения определенного эффекта в случаях оказания помощи, получения эйфории при употреблении наркотиков, причинения самоповреждений в случаях членовредительства.</a:t>
            </a:r>
          </a:p>
          <a:p>
            <a:r>
              <a:rPr lang="ru-RU" dirty="0"/>
              <a:t>Наиболее часто вещества вводятся </a:t>
            </a:r>
            <a:r>
              <a:rPr lang="ru-RU" b="1" dirty="0"/>
              <a:t>через рот</a:t>
            </a:r>
            <a:r>
              <a:rPr lang="ru-RU" dirty="0"/>
              <a:t>, несколько реже — путем инъекций подкожно, внутримышечно, внутривенно, накожно, с помощью клизм в прямую кишку и влагалище, редко — введением в спинномозговой канал, нанесением на слизистые оболочки и вдыханием через легкие. Иногда яд попадает через поврежденную кожу раневых и ожоговых повер­хностей, а также с растворителями, используемыми в боевых отравляющих веществах, и втиранием в кожу.</a:t>
            </a:r>
          </a:p>
          <a:p>
            <a:r>
              <a:rPr lang="ru-RU" dirty="0"/>
              <a:t>Большой всасывающей способностью обладают слизистые и серозные оболочки, через которые вещества поступают в кровь и разносятся ею по всему организму.</a:t>
            </a:r>
          </a:p>
          <a:p>
            <a:r>
              <a:rPr lang="ru-RU" dirty="0"/>
              <a:t>Жидкие вещества всасываются конъюнктивами, слизистыми оболочка­ми верхних дыхательных путей, желудочно-кишечного тракта, влагалища, матки</a:t>
            </a:r>
            <a:r>
              <a:rPr lang="ru-RU" b="1" dirty="0"/>
              <a:t>.</a:t>
            </a:r>
            <a:endParaRPr lang="ru-RU" dirty="0"/>
          </a:p>
          <a:p>
            <a:endParaRPr lang="ru-RU" dirty="0"/>
          </a:p>
        </p:txBody>
      </p:sp>
    </p:spTree>
    <p:extLst>
      <p:ext uri="{BB962C8B-B14F-4D97-AF65-F5344CB8AC3E}">
        <p14:creationId xmlns:p14="http://schemas.microsoft.com/office/powerpoint/2010/main" val="373108180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TotalTime>
  <Words>3847</Words>
  <Application>Microsoft Office PowerPoint</Application>
  <PresentationFormat>Широкоэкранный</PresentationFormat>
  <Paragraphs>113</Paragraphs>
  <Slides>25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25</vt:i4>
      </vt:variant>
    </vt:vector>
  </HeadingPairs>
  <TitlesOfParts>
    <vt:vector size="30" baseType="lpstr">
      <vt:lpstr>Arial</vt:lpstr>
      <vt:lpstr>Calibri</vt:lpstr>
      <vt:lpstr>Calibri Light</vt:lpstr>
      <vt:lpstr>Times New Roman</vt:lpstr>
      <vt:lpstr>Тема Office</vt:lpstr>
      <vt:lpstr>Презентация PowerPoint</vt:lpstr>
      <vt:lpstr>Доклад на тему: Пути введения ядов в организм, функция их в органах и тканях, изменения и выделение ядов. Привыкание к ядам</vt:lpstr>
      <vt:lpstr>Cодержание </vt:lpstr>
      <vt:lpstr>Пути введения, всасывания и выведения одной и той же дозы вещества могут вызвать разный эффект.</vt:lpstr>
      <vt:lpstr>Презентация PowerPoint</vt:lpstr>
      <vt:lpstr>Презентация PowerPoint</vt:lpstr>
      <vt:lpstr>Физическое или агрегатное состояние вещества при химической травме </vt:lpstr>
      <vt:lpstr>Физическое или агрегатное состояние вещества при химической травме </vt:lpstr>
      <vt:lpstr>Пути введения яда</vt:lpstr>
      <vt:lpstr>Пути введения яда</vt:lpstr>
      <vt:lpstr>Пути введения яда</vt:lpstr>
      <vt:lpstr>Скорость введения</vt:lpstr>
      <vt:lpstr>Презентация PowerPoint</vt:lpstr>
      <vt:lpstr>Презентация PowerPoint</vt:lpstr>
      <vt:lpstr>Презентация PowerPoint</vt:lpstr>
      <vt:lpstr>Выведение яда и продуктов его распада</vt:lpstr>
      <vt:lpstr>Выведение яда и продуктов его распада</vt:lpstr>
      <vt:lpstr>Привыкание</vt:lpstr>
      <vt:lpstr>Условия внешней среды</vt:lpstr>
      <vt:lpstr>Индивидуальные особенности организма</vt:lpstr>
      <vt:lpstr>Индивидуальные особенности организма</vt:lpstr>
      <vt:lpstr>Течение отравлений</vt:lpstr>
      <vt:lpstr>По продолжительности действия яда на организм различают острые, подострые и хронические отравления. </vt:lpstr>
      <vt:lpstr>По продолжительности действия яда на организм различают острые, подострые и хронические отравления. </vt:lpstr>
      <vt:lpstr>Список литературы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Доклад на тему: Пути введения ядов в организм, функция их в органах и тканях, изменения и выделение ядов. Привыкание к ядам</dc:title>
  <dc:creator>Пользователь</dc:creator>
  <cp:lastModifiedBy>Пользователь</cp:lastModifiedBy>
  <cp:revision>31</cp:revision>
  <dcterms:created xsi:type="dcterms:W3CDTF">2019-12-03T15:50:42Z</dcterms:created>
  <dcterms:modified xsi:type="dcterms:W3CDTF">2020-02-25T11:49:02Z</dcterms:modified>
</cp:coreProperties>
</file>