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8" r:id="rId3"/>
    <p:sldId id="288" r:id="rId4"/>
    <p:sldId id="294" r:id="rId5"/>
    <p:sldId id="290" r:id="rId6"/>
    <p:sldId id="292" r:id="rId7"/>
    <p:sldId id="293" r:id="rId8"/>
    <p:sldId id="279" r:id="rId9"/>
    <p:sldId id="295" r:id="rId10"/>
    <p:sldId id="296" r:id="rId11"/>
    <p:sldId id="303" r:id="rId12"/>
    <p:sldId id="280" r:id="rId13"/>
    <p:sldId id="281" r:id="rId14"/>
    <p:sldId id="304" r:id="rId15"/>
    <p:sldId id="266" r:id="rId16"/>
    <p:sldId id="28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/>
    <p:restoredTop sz="94648"/>
  </p:normalViewPr>
  <p:slideViewPr>
    <p:cSldViewPr snapToGrid="0">
      <p:cViewPr varScale="1">
        <p:scale>
          <a:sx n="121" d="100"/>
          <a:sy n="121" d="100"/>
        </p:scale>
        <p:origin x="1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01D73-C025-6743-8F31-A15B1F2DBC3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08AA6-B4E0-894E-AF19-5FA7C8D79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29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08AA6-B4E0-894E-AF19-5FA7C8D792E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91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08AA6-B4E0-894E-AF19-5FA7C8D792E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839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C5EAFC-6337-145F-C5AB-27B4FB0C3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EF606E-F8BF-4131-3925-C374943A6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4E7A98-5B4E-12EB-6858-B4908E537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6C96-C8F3-7843-BAB8-A349A1FD2F88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D9D452-71EF-E40F-5B17-0896F5EDB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ACEC04-007A-8064-9052-98717394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1E1F-E071-7447-8D80-E8DFA6654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9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23B08-B024-3551-85E4-F4929534A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01CBAC-2752-3C4C-D44C-86C0290BC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FFDBC7-FB66-001E-4691-59BCFD02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6C96-C8F3-7843-BAB8-A349A1FD2F88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5D2302-0188-AD75-2310-CFF19EBC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CC99D4-E614-E101-8D8F-7034E3CD5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1E1F-E071-7447-8D80-E8DFA6654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69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C65589-9E70-FC29-8A10-EF307ADBB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2E753A-E7AE-5590-D8FE-73EBBE340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2AC599-6D72-22A5-47CF-1AA66B15E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6C96-C8F3-7843-BAB8-A349A1FD2F88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02056B-678F-2D8F-F0B5-DF821F32C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3AE71A-DD61-04C9-56E1-276575206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1E1F-E071-7447-8D80-E8DFA6654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42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A88A2-BE5F-4E42-F06E-964AD60E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085F7A-2871-7419-719A-F280AAFF9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B73C44-C933-7DDE-9895-6CCF15775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6C96-C8F3-7843-BAB8-A349A1FD2F88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1D3F02-D143-29D6-76BF-C1121DE0C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CA89DA-82A0-C94B-F8B4-70151335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1E1F-E071-7447-8D80-E8DFA6654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74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9DEFD-FE8E-75D4-AB09-F4DBD822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1553B7-A70F-25A0-C68C-CD60532C6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7643F7-6D4F-7C42-4DBC-64411FA39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6C96-C8F3-7843-BAB8-A349A1FD2F88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5B99E6-E68A-2AB2-C461-4C2D374EE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F42B4B-1402-97C2-C507-2C9226CD0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1E1F-E071-7447-8D80-E8DFA6654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48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72B5B-BC18-05E4-89AD-2E1A07C7B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31083B-D6E6-0F03-A30C-159654440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613252-E8B6-0B8C-C632-5C1338788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2829EA-E87C-B3B8-5E32-59319B0DE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6C96-C8F3-7843-BAB8-A349A1FD2F88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954DC5-5D26-3CDA-348C-EFFF0BBF3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34C6BE-1EC9-B255-9120-B7BC9E7E5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1E1F-E071-7447-8D80-E8DFA6654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58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97283-9D68-A93F-3A08-92622D7C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0752CB-7D1A-3373-5584-685C80F9D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1EA108-625E-B8AA-3B6E-3A51BADA0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DD8EBF-40E3-5642-1AB9-0C7928789C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68C3E1-3A06-A004-AFA8-717ACD143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78AF260-093F-5B59-90B7-40760518C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6C96-C8F3-7843-BAB8-A349A1FD2F88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3823F9-BD6C-5B89-6F91-E0D9AEB40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588C340-D048-ACF8-09F4-D0838DE6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1E1F-E071-7447-8D80-E8DFA6654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51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F8B04-ACA4-3355-E81A-4DAC0950A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896FA3-716F-98DD-F328-8D3EAB87B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6C96-C8F3-7843-BAB8-A349A1FD2F88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28D3FD-7B76-A2AD-068B-7165EDD3F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D3C036-027D-B09B-7EC7-8263FD10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1E1F-E071-7447-8D80-E8DFA6654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52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839DD2-CB51-3112-861D-DA70E6537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6C96-C8F3-7843-BAB8-A349A1FD2F88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5F5B944-97ED-2175-6563-FAECA770A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9F2955-A6E3-F0E7-4606-D5D6C3B9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1E1F-E071-7447-8D80-E8DFA6654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21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2BAE8-9FF1-2D09-4ACD-11DBDBD3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266298-8E86-1DB1-3DB5-964761AB8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7CFD16-451D-C832-51E9-D0238F59C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906C3B-64F5-4476-1835-8B6A181A3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6C96-C8F3-7843-BAB8-A349A1FD2F88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66FA08-4131-4024-CEC5-B18836C6C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D2B227-A32B-4569-A18B-E6CEFC0A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1E1F-E071-7447-8D80-E8DFA6654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75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3B77E-35C1-1999-BE49-D6052D2F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AB2992-4244-656C-27B8-D8EA29E99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78800A-C4D5-019F-8417-357A56141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94BB87-1AA8-2253-6836-2FB98FD0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6C96-C8F3-7843-BAB8-A349A1FD2F88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06D5FD-EAD6-6806-856F-C2BC76DD1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6CD503-ED1A-967A-BC0D-AFE8F199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1E1F-E071-7447-8D80-E8DFA6654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72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0E450F-DDAE-4070-7B7D-0D89E1A15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AAC80A-A8A4-75D5-E372-A84237269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5546E6-CDE6-76F2-E30B-FE8EC24390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86C96-C8F3-7843-BAB8-A349A1FD2F88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011BF5-75C9-A9CC-B1F7-2DF6E5CF1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6CD52-4740-8D4A-C192-B504C0E21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1E1F-E071-7447-8D80-E8DFA6654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13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36E5F9-76FC-5E2A-B843-A115AED02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3184" y="2060028"/>
            <a:ext cx="8765627" cy="1775756"/>
          </a:xfrm>
        </p:spPr>
        <p:txBody>
          <a:bodyPr>
            <a:normAutofit/>
          </a:bodyPr>
          <a:lstStyle/>
          <a:p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Внескелетная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саркомы 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588149-1158-6973-7A98-65000D91C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56433"/>
            <a:ext cx="4771697" cy="165576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Михайлов Алексей Евгеньевич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врач-ординатор 1 года специальность Рентгенология</a:t>
            </a:r>
          </a:p>
        </p:txBody>
      </p:sp>
      <p:pic>
        <p:nvPicPr>
          <p:cNvPr id="4" name="Изображен." descr="Изображен.">
            <a:extLst>
              <a:ext uri="{FF2B5EF4-FFF2-40B4-BE49-F238E27FC236}">
                <a16:creationId xmlns:a16="http://schemas.microsoft.com/office/drawing/2014/main" id="{DB2C75CF-36CD-F966-9819-AFADAC81B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88" y="27535"/>
            <a:ext cx="1572664" cy="157266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38F065-283D-2CE2-2918-881BEFF22741}"/>
              </a:ext>
            </a:extLst>
          </p:cNvPr>
          <p:cNvSpPr txBox="1"/>
          <p:nvPr/>
        </p:nvSpPr>
        <p:spPr>
          <a:xfrm>
            <a:off x="1623458" y="164253"/>
            <a:ext cx="894507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В.Ф.Войно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-Ясенецкого Минздрава России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афедра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лучевой диагностики ИПО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9A196C-5D1D-E6B8-2ECD-F27D331F7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029" y="4152361"/>
            <a:ext cx="7113971" cy="22081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C1E90D-520E-2CBC-BFCF-2D5E993AE2E7}"/>
              </a:ext>
            </a:extLst>
          </p:cNvPr>
          <p:cNvSpPr txBox="1"/>
          <p:nvPr/>
        </p:nvSpPr>
        <p:spPr>
          <a:xfrm>
            <a:off x="5055906" y="6443265"/>
            <a:ext cx="20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Красноярск, 202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ACF262-7AF9-3D92-CF86-30D0D525669F}"/>
              </a:ext>
            </a:extLst>
          </p:cNvPr>
          <p:cNvSpPr txBox="1"/>
          <p:nvPr/>
        </p:nvSpPr>
        <p:spPr>
          <a:xfrm>
            <a:off x="1050343" y="4038788"/>
            <a:ext cx="2671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98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0DC9F-B92C-02A7-D1F7-E9D8791E3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91" y="365125"/>
            <a:ext cx="11204026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Саркома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шейки матки.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МРТ органов малого таза с контрастированием</a:t>
            </a:r>
          </a:p>
        </p:txBody>
      </p:sp>
      <p:pic>
        <p:nvPicPr>
          <p:cNvPr id="4" name="Main graphic">
            <a:extLst>
              <a:ext uri="{FF2B5EF4-FFF2-40B4-BE49-F238E27FC236}">
                <a16:creationId xmlns:a16="http://schemas.microsoft.com/office/drawing/2014/main" id="{BFA1F076-DC98-398F-A7F3-7E324A113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50256"/>
          <a:stretch/>
        </p:blipFill>
        <p:spPr>
          <a:xfrm>
            <a:off x="1329070" y="1710461"/>
            <a:ext cx="8867553" cy="3458097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14B1D3-8065-F18F-56E1-C20F0A914788}"/>
              </a:ext>
            </a:extLst>
          </p:cNvPr>
          <p:cNvSpPr txBox="1"/>
          <p:nvPr/>
        </p:nvSpPr>
        <p:spPr>
          <a:xfrm>
            <a:off x="838200" y="5292546"/>
            <a:ext cx="100247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Женщина, 23 года. До лечения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Постконтрастное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Т2 - ВИ в сагиттальной  плоскости ;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Постконтрастное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Т1 - ВИ в корональной  плоскости 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(белая стрелка): образование шейки матки с некрозом;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72102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CFA8B-9354-C764-ADED-5582A4977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Саркома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шейки матки.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МРТ органов малого таза с контрастированием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BC7B690-CB04-5A98-D2F4-2BA437CAE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202" y="1950169"/>
            <a:ext cx="8929127" cy="33900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7A2468-FFF2-7916-806E-1E30A880B7F5}"/>
              </a:ext>
            </a:extLst>
          </p:cNvPr>
          <p:cNvSpPr txBox="1"/>
          <p:nvPr/>
        </p:nvSpPr>
        <p:spPr>
          <a:xfrm>
            <a:off x="1222447" y="5340210"/>
            <a:ext cx="91886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Женщина, 23 года. После химиотерапии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Постконтрастное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Т2 - ВИ в сагиттальной плоскости ;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Постконтрастное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Т1 - ВИ в сагиттальной плоскости 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(белая стрелка): уменьшение размера опухоли.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16133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0DC9F-B92C-02A7-D1F7-E9D8791E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Локализация: мужские половые органы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BA9E73-659D-896D-80AF-600FA9C03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чень редкая локализация саркомы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литературе было зарегистрировано только 10 случаев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перипростатической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саркомы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неблагоприятным исходом и медианой времени выживания от 2 до 12 месяцев 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симптомы: 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тазовая боль и инфекция мочевыводящих путей. Увеличивающееся пальпируемое образование мошонки</a:t>
            </a:r>
          </a:p>
        </p:txBody>
      </p:sp>
    </p:spTree>
    <p:extLst>
      <p:ext uri="{BB962C8B-B14F-4D97-AF65-F5344CB8AC3E}">
        <p14:creationId xmlns:p14="http://schemas.microsoft.com/office/powerpoint/2010/main" val="3699443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0DC9F-B92C-02A7-D1F7-E9D8791E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Локализация: мочевой пузырь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BA9E73-659D-896D-80AF-600FA9C03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редний возраст – около 45 лет</a:t>
            </a:r>
          </a:p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симптомы: гематурия, двусторонний гидронефроз, острая почечная недостаточность и отеки нижних конечностей </a:t>
            </a:r>
          </a:p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риска – иммунодефицитные состояния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36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675EA6-4A46-374D-5428-EE2B873D7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42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влияющие на худший прогноз у пациентов с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внесклетной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саркомой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0D852EA9-8502-1122-3B26-72829EF537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4768" y="1702676"/>
            <a:ext cx="9425825" cy="4907897"/>
          </a:xfrm>
        </p:spPr>
      </p:pic>
    </p:spTree>
    <p:extLst>
      <p:ext uri="{BB962C8B-B14F-4D97-AF65-F5344CB8AC3E}">
        <p14:creationId xmlns:p14="http://schemas.microsoft.com/office/powerpoint/2010/main" val="1354470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F13E0C-3338-9F3B-3E66-8E6FB88FE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DA4E8C-8321-7712-2566-65279CDA8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Внескелетная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саркома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редкая опухоль, которую следует дифференцировать у пациентов с большими, быстро растущими гетерогенными новообразованиями мягких тканей, органов: грудной клетки,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паравертебральной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области, брюшной полости, забрюшинного пространства и малого таза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при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внескелетной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саркоме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неспецифичны и зависят от локализации опухоли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ентгенологи должны помнить о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внескелетной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саркоме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обнаружении объемного образования,  так как своевременно правильно поставленный диагноз увеличивает шансы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благоприятного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прогноза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47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3199A-A1D7-37B5-3199-419B4F759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6006"/>
            <a:ext cx="10515600" cy="4624552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  <a:b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7128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0DC9F-B92C-02A7-D1F7-E9D8791E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Желудочно-кишечная форма саркомы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BA9E73-659D-896D-80AF-600FA9C03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желудочно-кишечная форма саркомы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встречается крайне редко</a:t>
            </a:r>
          </a:p>
          <a:p>
            <a:pPr algn="l"/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всех сарком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ЖКТ наиболее частая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 опухоли – 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тонк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кишка</a:t>
            </a:r>
          </a:p>
          <a:p>
            <a:pPr algn="l"/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симптомы: боли в животе, кровотечения, перфорации, а так же тонкокишечная непроходимость по типу инвагинации</a:t>
            </a:r>
          </a:p>
        </p:txBody>
      </p:sp>
    </p:spTree>
    <p:extLst>
      <p:ext uri="{BB962C8B-B14F-4D97-AF65-F5344CB8AC3E}">
        <p14:creationId xmlns:p14="http://schemas.microsoft.com/office/powerpoint/2010/main" val="3809850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0DC9F-B92C-02A7-D1F7-E9D8791E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Саркома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подвздошной кишки. 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 брюшной полости</a:t>
            </a:r>
          </a:p>
        </p:txBody>
      </p:sp>
      <p:pic>
        <p:nvPicPr>
          <p:cNvPr id="4" name="Main graphic">
            <a:extLst>
              <a:ext uri="{FF2B5EF4-FFF2-40B4-BE49-F238E27FC236}">
                <a16:creationId xmlns:a16="http://schemas.microsoft.com/office/drawing/2014/main" id="{B231E14C-106A-7914-8BE7-D945E072982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838200" y="1555533"/>
            <a:ext cx="10515600" cy="3499944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8A312A-5ACE-E692-D9AF-54BCA6D4D6E2}"/>
              </a:ext>
            </a:extLst>
          </p:cNvPr>
          <p:cNvSpPr txBox="1"/>
          <p:nvPr/>
        </p:nvSpPr>
        <p:spPr>
          <a:xfrm>
            <a:off x="746234" y="5302468"/>
            <a:ext cx="1051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Женщина, 78 лет.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КТ в аксиальной плоскости ; В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КТ в сагиттальной плоскости ; 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КТ в корональной плоскости;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(белая стрелка): объемное образование с зоной некроза без перфорации передней брюшной стенки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59398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20497-E9C4-2BF9-240E-29897BF23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Локализация: брюшная полость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забрюшинное пространство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FBFBAD-9990-77F6-4AAA-CFFC4C02E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симптомы: 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 и потеря веса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ентгенологическом исследовании 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7 из 10 случаев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аркома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забрюшинного пространства определяется в виде обширного некроза, в 5 из 10 случаев -  геморрагические очаги,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реже – 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кальцификация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Опухоль обычно больших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размеров с инфильтративным ростом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соседние органы и сосуды (инвазия мочевого пузыря, прямой кишки или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ипсилатерального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мочеточника, приводящего к обструктивной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уропатии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аркомы </a:t>
            </a:r>
            <a:r>
              <a:rPr lang="ru-RU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забрюшинного пространства могут прорастать в </a:t>
            </a:r>
            <a:r>
              <a:rPr lang="ru-RU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паравертебральную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 и распространяться в межпозвоночные отверстия или спинномозговой канал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96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8FAE5-B840-39C5-EF95-9190B1D1D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Саркома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брюшины.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 забрюшинного пространства с контрастированием, аксиальная плоскость</a:t>
            </a:r>
          </a:p>
        </p:txBody>
      </p:sp>
      <p:pic>
        <p:nvPicPr>
          <p:cNvPr id="4" name="Main graphic">
            <a:extLst>
              <a:ext uri="{FF2B5EF4-FFF2-40B4-BE49-F238E27FC236}">
                <a16:creationId xmlns:a16="http://schemas.microsoft.com/office/drawing/2014/main" id="{DE2247D7-B80D-0EE5-223E-1B2634203F7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656042" y="1915006"/>
            <a:ext cx="10879913" cy="3187729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8DCBA3-29E4-9CB7-675E-A4FA4B9E947E}"/>
              </a:ext>
            </a:extLst>
          </p:cNvPr>
          <p:cNvSpPr txBox="1"/>
          <p:nvPr/>
        </p:nvSpPr>
        <p:spPr>
          <a:xfrm>
            <a:off x="549791" y="5142149"/>
            <a:ext cx="1109241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Мужчина, 19 лет.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КТ в аксиальной плоскости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(белая стрелка): смещение магистральных сосудов;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(черная стрелка): метастазы в печени; (х): объемное образование брыжейки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В,С) КТ в аксиальной плоскости на уровне таза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(белая стрелка): обширный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канцероматоз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брюшины</a:t>
            </a:r>
          </a:p>
        </p:txBody>
      </p:sp>
    </p:spTree>
    <p:extLst>
      <p:ext uri="{BB962C8B-B14F-4D97-AF65-F5344CB8AC3E}">
        <p14:creationId xmlns:p14="http://schemas.microsoft.com/office/powerpoint/2010/main" val="3785737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B7906-EC60-FEE9-9F99-1231D44CA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49" y="365125"/>
            <a:ext cx="11740054" cy="1325563"/>
          </a:xfrm>
        </p:spPr>
        <p:txBody>
          <a:bodyPr>
            <a:noAutofit/>
          </a:bodyPr>
          <a:lstStyle/>
          <a:p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Саркома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печени. </a:t>
            </a:r>
            <a:b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 органов брюшной полости с контрастированием</a:t>
            </a:r>
          </a:p>
        </p:txBody>
      </p:sp>
      <p:pic>
        <p:nvPicPr>
          <p:cNvPr id="4" name="Main graphic">
            <a:extLst>
              <a:ext uri="{FF2B5EF4-FFF2-40B4-BE49-F238E27FC236}">
                <a16:creationId xmlns:a16="http://schemas.microsoft.com/office/drawing/2014/main" id="{F7AE0458-EAE7-51C8-FD2E-DCAF14C3D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500" b="73263"/>
          <a:stretch/>
        </p:blipFill>
        <p:spPr>
          <a:xfrm>
            <a:off x="0" y="1902013"/>
            <a:ext cx="6263896" cy="2712740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C9D047-40EF-EE71-64FF-C0C51CA10B5A}"/>
              </a:ext>
            </a:extLst>
          </p:cNvPr>
          <p:cNvSpPr txBox="1"/>
          <p:nvPr/>
        </p:nvSpPr>
        <p:spPr>
          <a:xfrm>
            <a:off x="746234" y="4826078"/>
            <a:ext cx="1015561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Женщина, 27 лет.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А,В,С) КТ в аксиальной плоскости;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постконтрастное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КТ в корональной плоскости;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(белая стрелка): объемное образование печени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распространением в забрюшинное пространство;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(черная стрелка): смещение почки и нижней полой вены;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(*): объемное образование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3" name="Объект 3">
            <a:extLst>
              <a:ext uri="{FF2B5EF4-FFF2-40B4-BE49-F238E27FC236}">
                <a16:creationId xmlns:a16="http://schemas.microsoft.com/office/drawing/2014/main" id="{BFA040C7-3241-1A50-FB56-A6D381EE3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406" y="1955127"/>
            <a:ext cx="5920989" cy="264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43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2F008-4022-350B-80AB-B1D8E45B4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Саркома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органов малого таза.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МРТ органов малого таза с контрастированием</a:t>
            </a:r>
          </a:p>
        </p:txBody>
      </p:sp>
      <p:pic>
        <p:nvPicPr>
          <p:cNvPr id="4" name="Main graphic">
            <a:extLst>
              <a:ext uri="{FF2B5EF4-FFF2-40B4-BE49-F238E27FC236}">
                <a16:creationId xmlns:a16="http://schemas.microsoft.com/office/drawing/2014/main" id="{909AC6CF-4159-CD16-A0CB-BCDB071EC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2970"/>
          <a:stretch/>
        </p:blipFill>
        <p:spPr>
          <a:xfrm>
            <a:off x="1317958" y="1845065"/>
            <a:ext cx="6582281" cy="3167870"/>
          </a:xfrm>
          <a:prstGeom prst="rect">
            <a:avLst/>
          </a:prstGeom>
          <a:ln>
            <a:noFill/>
          </a:ln>
        </p:spPr>
      </p:pic>
      <p:pic>
        <p:nvPicPr>
          <p:cNvPr id="5" name="Main graphic">
            <a:extLst>
              <a:ext uri="{FF2B5EF4-FFF2-40B4-BE49-F238E27FC236}">
                <a16:creationId xmlns:a16="http://schemas.microsoft.com/office/drawing/2014/main" id="{6805B389-46CB-CC3C-06B8-B9E64BCA37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478" t="46966"/>
          <a:stretch/>
        </p:blipFill>
        <p:spPr>
          <a:xfrm>
            <a:off x="7900239" y="1792211"/>
            <a:ext cx="2813836" cy="3220724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1F6512-B72B-7C02-A2D2-7B898F82519D}"/>
              </a:ext>
            </a:extLst>
          </p:cNvPr>
          <p:cNvSpPr txBox="1"/>
          <p:nvPr/>
        </p:nvSpPr>
        <p:spPr>
          <a:xfrm>
            <a:off x="838200" y="5135782"/>
            <a:ext cx="105155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Женщина, 25 лет.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Преконтрастное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Т1 - ВИ в аксиальной  плоскости ; В)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Постконтрастное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Т1 - ВИ в аксиальной плоскости ; С) Т2 - ВИ в сагиттальной плоскости;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(*): кровоизлияние; (х): объемное образование накапливает контрастное вещество;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смещением: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(UT):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матки;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(RE)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прямой кишки;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(BL)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мочевого пузыря</a:t>
            </a:r>
          </a:p>
        </p:txBody>
      </p:sp>
    </p:spTree>
    <p:extLst>
      <p:ext uri="{BB962C8B-B14F-4D97-AF65-F5344CB8AC3E}">
        <p14:creationId xmlns:p14="http://schemas.microsoft.com/office/powerpoint/2010/main" val="743184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0DC9F-B92C-02A7-D1F7-E9D8791E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Локализация: матка и яичники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BA9E73-659D-896D-80AF-600FA9C03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частая локализация саркомы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яичники и тело матки</a:t>
            </a:r>
          </a:p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симптомы: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аномальные маточные кровотечения, 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боли внизу живота, вздутие живота и пальпируемое образование в малом тазу</a:t>
            </a:r>
          </a:p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 позволяет визуализировать опухоль с плотными перегородками, областью некроза и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псевдокапсулой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771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0DC9F-B92C-02A7-D1F7-E9D8791E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Саркома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Юинга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левого яичника.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 органов малого таза/брюшной полости с контрастированием, аксиальная плоскость</a:t>
            </a:r>
          </a:p>
        </p:txBody>
      </p:sp>
      <p:pic>
        <p:nvPicPr>
          <p:cNvPr id="4" name="Main graphic">
            <a:extLst>
              <a:ext uri="{FF2B5EF4-FFF2-40B4-BE49-F238E27FC236}">
                <a16:creationId xmlns:a16="http://schemas.microsoft.com/office/drawing/2014/main" id="{9D4F99E7-4FD3-01B5-F57F-7F8DF0B21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716" r="46389"/>
          <a:stretch/>
        </p:blipFill>
        <p:spPr>
          <a:xfrm>
            <a:off x="7779396" y="2126744"/>
            <a:ext cx="4176832" cy="2737740"/>
          </a:xfrm>
          <a:prstGeom prst="rect">
            <a:avLst/>
          </a:prstGeom>
          <a:ln>
            <a:noFill/>
          </a:ln>
        </p:spPr>
      </p:pic>
      <p:pic>
        <p:nvPicPr>
          <p:cNvPr id="5" name="Main graphic">
            <a:extLst>
              <a:ext uri="{FF2B5EF4-FFF2-40B4-BE49-F238E27FC236}">
                <a16:creationId xmlns:a16="http://schemas.microsoft.com/office/drawing/2014/main" id="{9431F3D6-04ED-F6B0-9EE2-DC84971068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414"/>
          <a:stretch/>
        </p:blipFill>
        <p:spPr>
          <a:xfrm>
            <a:off x="126257" y="2126744"/>
            <a:ext cx="7563389" cy="2737740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CFBD33-5860-E17B-CBAE-3280F00FFC37}"/>
              </a:ext>
            </a:extLst>
          </p:cNvPr>
          <p:cNvSpPr txBox="1"/>
          <p:nvPr/>
        </p:nvSpPr>
        <p:spPr>
          <a:xfrm>
            <a:off x="1156138" y="5093917"/>
            <a:ext cx="98797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А,В,С) КТ в аксиальной плоскости ;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(белая стрелка в А): образование левого яичника с некрозом;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(белая стрелка в В,С ): рецидив опухоли в печени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368860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52393</TotalTime>
  <Words>806</Words>
  <Application>Microsoft Macintosh PowerPoint</Application>
  <PresentationFormat>Широкоэкранный</PresentationFormat>
  <Paragraphs>59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Внескелетная форма саркомы Юинга</vt:lpstr>
      <vt:lpstr>Желудочно-кишечная форма саркомы Юинга</vt:lpstr>
      <vt:lpstr>Саркома Юинга подвздошной кишки.  КТ брюшной полости</vt:lpstr>
      <vt:lpstr>Локализация: брюшная полость и забрюшинное пространство </vt:lpstr>
      <vt:lpstr>Саркома Юинга брюшины. КТ забрюшинного пространства с контрастированием, аксиальная плоскость</vt:lpstr>
      <vt:lpstr>Саркома Юинга печени.  КТ органов брюшной полости с контрастированием</vt:lpstr>
      <vt:lpstr>Саркома Юинга органов малого таза. МРТ органов малого таза с контрастированием</vt:lpstr>
      <vt:lpstr>Локализация: матка и яичники</vt:lpstr>
      <vt:lpstr>Саркома Юинга левого яичника. КТ органов малого таза/брюшной полости с контрастированием, аксиальная плоскость</vt:lpstr>
      <vt:lpstr>Саркома Юинга шейки матки.  МРТ органов малого таза с контрастированием</vt:lpstr>
      <vt:lpstr>Саркома Юинга шейки матки.  МРТ органов малого таза с контрастированием</vt:lpstr>
      <vt:lpstr>Локализация: мужские половые органы </vt:lpstr>
      <vt:lpstr>Локализация: мочевой пузырь</vt:lpstr>
      <vt:lpstr>Факторы, влияющие на худший прогноз у пациентов с внесклетной саркомой Юинга</vt:lpstr>
      <vt:lpstr>Выводы:</vt:lpstr>
      <vt:lpstr>Благодарю 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Внескелетная саркома Юинга</dc:title>
  <dc:creator>darina7311@gmail.com</dc:creator>
  <cp:lastModifiedBy>darina7311@gmail.com</cp:lastModifiedBy>
  <cp:revision>22</cp:revision>
  <dcterms:created xsi:type="dcterms:W3CDTF">2023-10-20T08:50:38Z</dcterms:created>
  <dcterms:modified xsi:type="dcterms:W3CDTF">2024-03-13T10:06:27Z</dcterms:modified>
</cp:coreProperties>
</file>