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80" r:id="rId2"/>
    <p:sldId id="281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57" r:id="rId11"/>
    <p:sldId id="275" r:id="rId12"/>
    <p:sldId id="259" r:id="rId13"/>
    <p:sldId id="277" r:id="rId14"/>
    <p:sldId id="261" r:id="rId15"/>
    <p:sldId id="278" r:id="rId16"/>
    <p:sldId id="262" r:id="rId17"/>
    <p:sldId id="263" r:id="rId18"/>
    <p:sldId id="283" r:id="rId19"/>
    <p:sldId id="279" r:id="rId20"/>
    <p:sldId id="266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7F71556-89BF-4FFD-B097-C27608CA949F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EB48EC-A90D-422A-B6E3-1314FDA4FB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1556-89BF-4FFD-B097-C27608CA949F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48EC-A90D-422A-B6E3-1314FDA4F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1556-89BF-4FFD-B097-C27608CA949F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48EC-A90D-422A-B6E3-1314FDA4FB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1556-89BF-4FFD-B097-C27608CA949F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48EC-A90D-422A-B6E3-1314FDA4FB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7F71556-89BF-4FFD-B097-C27608CA949F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EB48EC-A90D-422A-B6E3-1314FDA4FB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1556-89BF-4FFD-B097-C27608CA949F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48EC-A90D-422A-B6E3-1314FDA4FB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1556-89BF-4FFD-B097-C27608CA949F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48EC-A90D-422A-B6E3-1314FDA4FB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1556-89BF-4FFD-B097-C27608CA949F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48EC-A90D-422A-B6E3-1314FDA4FB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1556-89BF-4FFD-B097-C27608CA949F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48EC-A90D-422A-B6E3-1314FDA4FB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1556-89BF-4FFD-B097-C27608CA949F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48EC-A90D-422A-B6E3-1314FDA4FB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1556-89BF-4FFD-B097-C27608CA949F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48EC-A90D-422A-B6E3-1314FDA4FB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7F71556-89BF-4FFD-B097-C27608CA949F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EB48EC-A90D-422A-B6E3-1314FDA4FB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/>
                <a:cs typeface="Times New Roman" pitchFamily="18"/>
              </a:rPr>
              <a:t>Федеральное 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имени профессора В.Ф. </a:t>
            </a:r>
            <a:r>
              <a:rPr lang="ru-RU" dirty="0" err="1" smtClean="0">
                <a:latin typeface="Times New Roman" pitchFamily="18"/>
                <a:cs typeface="Times New Roman" pitchFamily="18"/>
              </a:rPr>
              <a:t>Войно-Ясенецкого</a:t>
            </a:r>
            <a:r>
              <a:rPr lang="ru-RU" dirty="0" smtClean="0">
                <a:latin typeface="Times New Roman" pitchFamily="18"/>
                <a:cs typeface="Times New Roman" pitchFamily="18"/>
              </a:rPr>
              <a:t>»</a:t>
            </a:r>
            <a:br>
              <a:rPr lang="ru-RU" dirty="0" smtClean="0">
                <a:latin typeface="Times New Roman" pitchFamily="18"/>
                <a:cs typeface="Times New Roman" pitchFamily="18"/>
              </a:rPr>
            </a:br>
            <a:r>
              <a:rPr lang="ru-RU" dirty="0" smtClean="0">
                <a:latin typeface="Times New Roman" pitchFamily="18"/>
                <a:cs typeface="Times New Roman" pitchFamily="18"/>
              </a:rPr>
              <a:t>Министерства здравоохранения Российской Федерации</a:t>
            </a:r>
            <a:br>
              <a:rPr lang="ru-RU" dirty="0" smtClean="0">
                <a:latin typeface="Times New Roman" pitchFamily="18"/>
                <a:cs typeface="Times New Roman" pitchFamily="18"/>
              </a:rPr>
            </a:br>
            <a:r>
              <a:rPr lang="ru-RU" dirty="0" smtClean="0">
                <a:latin typeface="Times New Roman" pitchFamily="18"/>
                <a:cs typeface="Times New Roman" pitchFamily="18"/>
              </a:rPr>
              <a:t>Фармацевтический колледж</a:t>
            </a:r>
            <a:r>
              <a:rPr lang="ru-RU" sz="2400" dirty="0" smtClean="0">
                <a:latin typeface="Times New Roman" pitchFamily="18"/>
                <a:cs typeface="Times New Roman" pitchFamily="18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140968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Презентация к дневнику. «Организация деятельности аптеки и ее структурных подразделений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Фармацевтическая экспертиза рецептов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Подготовил: Маркова П.Д 202-1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Тюльпанова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6237312"/>
            <a:ext cx="1848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Форма «Специальный рецептурный бланк на наркотическое средство и психотропное вещество» 107/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у-НП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8229600" cy="29089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рецептурном бланке этого образца выписываются наркотические средства и психотропные вещества, внесенные в Список II Перечня наркотических средств, психотропных веществ и 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прекурсоров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подлежащих контролю в РФ (согласно Постановления Правительства РФ № 681 от 30 июня 1998 г. (ред. от 02.07.2015)).</a:t>
            </a:r>
          </a:p>
          <a:p>
            <a:endParaRPr lang="ru-RU" dirty="0"/>
          </a:p>
        </p:txBody>
      </p:sp>
      <p:pic>
        <p:nvPicPr>
          <p:cNvPr id="4" name="Picture 2" descr="https://konspekta.net/lektsiiorgimg/baza2/2140591478751.files/image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45532"/>
            <a:ext cx="3528392" cy="4212468"/>
          </a:xfrm>
          <a:prstGeom prst="rect">
            <a:avLst/>
          </a:prstGeom>
          <a:noFill/>
        </p:spPr>
      </p:pic>
      <p:pic>
        <p:nvPicPr>
          <p:cNvPr id="5" name="Picture 4" descr="https://konspekta.net/studopediaorg/baza14/3632263237873.files/image0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20"/>
            <a:ext cx="3312368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Заполняется разборчиво, чернилами или шариковой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ручкой,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либо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применением печатающих устройств.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Проставляется штамп медицинской организации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выписки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рецепта на ЛП.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На одном рецептурном бланке выписывается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наименование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ЛП.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Способ приема ЛП указывается на русском языке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государственном языках республик, входящих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Рецепт на наркотический (психотропный) лекарственный препарат заверяется подписью и личной печатью врача либо подписью фельдшера (акушерки),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подписью руководителя медицинской организации,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выдавшей рецепт на наркотический (психотропный)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лекарственный препарат (с указанием его фамилии,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имени, отчества (последнее - при наличии)), а также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круглой печатью медицинской организации, в оттиске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которой должно быть идентифицировано полное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наименование медицинской организации.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Количество выписываемого на рецептурном бланке ЛП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указывается прописью.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При повторном выписывании пациенту рецепта на ЛП 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левом верхнем углу рецепта ставится надпись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"Повторно".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Срок действия рецепта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дней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момента выписки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рецепта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 хранения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Форма №148 -1/ у-88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481399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«Рецептурный бланк»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имеет серию и номер. Помимо этого, он должен содержать следующие реквизиты: адрес или номер медицинской карты больного, печать ЛПУ «Для рецептов», Ф.И.О. больного и врача полностью. Для бесплатного и льготного отпуска рецепт выписывается в двух экземплярах. На этом рецептурном бланке выписываются психотропные вещества Списка III Перечня наркотических средств, психотропных веществ и 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прекурсоров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подлежащих контролю в РФ (согласно Постановления Правительства РФ № 681 от 30 июня 1998 г. (ред. от 02.07.2015г.)), а также иные лекарственные средства, находящиеся на предметно-количественном учете и анаболические стероиды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одном рецептурном бланке разрешается выписывать только одно наименование лекарственного средства, причем с обратной стороны рецепта делается отметка о том, кто приготовил, проверил и отпустил лекарственное средство. Рецепт остается в аптечной организации для предметно-количественного учета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3816424" cy="566124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Допускается оформление с использованием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печатающих устройств.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Дополнительно рецепт заверяется печатью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медицинской организации "Для рецептов".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На одном рецептурном бланке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разрешается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выписывать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только одно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наименование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лекарственного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препарата.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Срок действия рецепта, выписанного 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рецептурном бланке (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дней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указывается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путем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зачеркивания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или подчеркивания</a:t>
            </a:r>
            <a:r>
              <a:rPr lang="ru-RU" sz="2000" dirty="0" smtClean="0"/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Срок хранения 3 года.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nashadoska.com/upload/normal/moskva_blanki_aptechnyh_receptov_68418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2875" y="692696"/>
            <a:ext cx="4346453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Форма №107 -1/у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этом рецептурном бланке выписываются все лекарственные средства, за исключением, тех, что выписываются на рецептурном бланке формы №148 -1/у – 88 и специальном рецептурном бланке на наркотическое средство и психотропное вещество. Рецепт подписывается врачом и заверяется личной печатью его.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одном рецептурном бланке выписывается не более 3-х наименований лекарственных средств, при этом исправления также не допускаются. Этиловый спирт выписывают на отдельном бланке и заверяют дополнительно печатью ЛПУ «Для рецептов».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32656"/>
            <a:ext cx="4644008" cy="6525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Особенности: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рецептурных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бланках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проставляется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код медицинской организации.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Допускается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использованием компьютерных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печатающих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устройств.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На одном рецептурном бланке разрешается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выписывать не более трех наименований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лекарственных препаратов.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рецепта,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выписанного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рецептурном бланке (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 дней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указывается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путем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зачеркивания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или подчеркивания.</a:t>
            </a:r>
          </a:p>
        </p:txBody>
      </p:sp>
      <p:pic>
        <p:nvPicPr>
          <p:cNvPr id="4" name="Picture 5" descr="https://www.genlayn.ru/upload/iblock/04b/04bee0cc080acca501dadc4a6ef64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46449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http://s011.radikal.ru/i316/1608/61/42ca63160b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-72305"/>
            <a:ext cx="5832648" cy="6930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Форма №148 -1/у -04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Форма №148 -1/у-06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5184576" cy="55892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Сходства: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•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предназначены для выписывания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лекарственных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препаратов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гражданам, имеющим право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бесплатное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получение лекарственных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препаратов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получение лекарственных препаратов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скидкой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Оформление рецептурных бланков включает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себя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цифровое кодирование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На одном рецептурном бланке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разрешается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выписывать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только одно наименование ЛП.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Срок действия рецепта, выписанного 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рецептурном бланке (30 дней), указывается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путем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зачеркивания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или подчеркивания.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На рецептурном бланке внизу имеется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отрыва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разделяющая рецептурный бланк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корешок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052736"/>
            <a:ext cx="3707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Различия: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Форма N 148-1/у-06 (л)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Допускается оформление всех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реквизитов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рецептурных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бланков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использованием компьютерных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технологий.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Рецепты на лекарственные препараты, выписанные на рецептурных бланках формы № 148-1/у-04 (л) и формы № 148-1/у-06 (л), гражданам, достигшим пенсионного возраста, инвалидам первой группы и детям-инвалидам действительны в течение трех месяцев со дня выписывания. Для лечения хронических заболеваний указанным категориям граждан рецепты на лекарственные препараты могут выписываться на курс лечения до 3-х месяцев Срок хранения рецептурных бланков в аптеке 3 года.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ok-t.ru/studopediaru/baza5/472064695173.files/image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69127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47260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Минздрава России от 14.01.2019 N 4н (ред. от 11.12.2019) "Об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хранения" (Зарегистрировано в Минюсте России 26.03.2019 N 54173)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Министерства здравоохранения и социального развития Российской Федерации от 12 февраля 2007 г. № 110 "О порядке назначения и выписывания лекарственных препаратов, изделий медицинского назначения и специализированных продуктов лечебного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питания«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РФ от 1 августа 2012 г. № 54н "Об утверждении формы бланков рецептов, содержащих назначение наркотических средств или психотропных веществ, порядка их изготовления, распределения, регистрации, учета и хранения, а также правил оформления«;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Министерства здравоохранения РФ от 26 февраля 2013 г. № 94н "О внесении изменений в приказ Министерства здравоохранения и социального развития Российской Федерации от 12 февраля 2007 г. N 110 "О порядке назначения и выписывания лекарственных препаратов, изделий медицинского назначения и специализированных продуктов лечебного питания»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60648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Нормативно-правовые документы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lcostad.ru/wp-content/uploads/2017/08/federalnye-lgoty-retse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6448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182153/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2792" cy="49377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Алгоритм фармацевтической экспертизы рецептов: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.katrenstyle.ru/upload/userfiles/diag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695" y="332656"/>
            <a:ext cx="4886305" cy="6226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задачи ФЭР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 smtClean="0"/>
              <a:t>. Установление соответствия формы рецептурного бланка, наличия основных и дополнительных реквизитов установленным правилам выписывания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 smtClean="0"/>
              <a:t>. Определение правомочности лица, выписавшего рецепт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 smtClean="0"/>
              <a:t>. Установление сроков действия рецептов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 smtClean="0"/>
              <a:t>. Определение соответствия рецепта установленному порядку отпуска ЛП из аптеки (бесплатный и льготный отпуск и др. случаи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Рецепты должны выписываться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• с указанием возраста пациента,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порядка оплаты ЛС,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с учетом действия входящих в их состав ингредиентов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При выписывании рецепта на ЛП индивидуального изготовления наименования НС и ПВ списков II и III, иных ЛП, подлежащих ПКУ, пишутся в начале рецепта, затем все остальные </a:t>
            </a:r>
            <a:r>
              <a:rPr lang="ru-RU" dirty="0" smtClean="0"/>
              <a:t>ингредиенты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с указанием возраста пациента,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порядка оплаты ЛС,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с учетом действия входящих в их состав ингредиентов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При выписывании рецепта на ЛП индивидуального изготовления наименования НС и ПВ списков II и III, иных ЛП, подлежащих ПКУ, пишутся в начале рецепта, затем все остальные ингредиенты 55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способ применения ЛП обозначается с указанием дозы, частоты, времени приема относительно сна (утром, на ночь) и его длительности, а для ЛП, взаимодействующих с пищей, времени их употребления относительно приема пищи (до еды, во время еды, после еды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• При необходимости немедленного или срочного отпуска ЛП пациенту в верхней части рецепта проставляются обозначения «</a:t>
            </a:r>
            <a:r>
              <a:rPr lang="ru-RU" dirty="0" err="1" smtClean="0"/>
              <a:t>cito</a:t>
            </a:r>
            <a:r>
              <a:rPr lang="ru-RU" dirty="0" smtClean="0"/>
              <a:t>» (срочно) или «</a:t>
            </a:r>
            <a:r>
              <a:rPr lang="ru-RU" dirty="0" err="1" smtClean="0"/>
              <a:t>statim</a:t>
            </a:r>
            <a:r>
              <a:rPr lang="ru-RU" dirty="0" smtClean="0"/>
              <a:t>» (немедленно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• При выписывании рецепта на ЛП индивидуального изготовления количество жидких фармацевтических субстанций указывается в миллилитрах, граммах или каплях, а остальных фармацевтических субстанций в граммах 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Запрещается выписывать </a:t>
            </a:r>
            <a:r>
              <a:rPr lang="ru-RU" dirty="0" smtClean="0"/>
              <a:t>рецепты: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медицинским </a:t>
            </a:r>
            <a:r>
              <a:rPr lang="ru-RU" dirty="0" smtClean="0"/>
              <a:t>работникам: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при отсутствии медицинских показаний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• на ЛП, не зарегистрированные на территории РФ;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на ЛП, которые в соответствии с инструкцией по медицинскому применению используются только в медицинских организациях (эфир наркозный, хлорэтил, </a:t>
            </a:r>
            <a:r>
              <a:rPr lang="ru-RU" dirty="0" err="1" smtClean="0"/>
              <a:t>сомбревин</a:t>
            </a:r>
            <a:r>
              <a:rPr lang="ru-RU" dirty="0" smtClean="0"/>
              <a:t>, </a:t>
            </a:r>
            <a:r>
              <a:rPr lang="ru-RU" dirty="0" err="1" smtClean="0"/>
              <a:t>калипсол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• на НС и ПВ, внесен. в Список II Перечня НС, ПВ и их </a:t>
            </a:r>
            <a:r>
              <a:rPr lang="ru-RU" dirty="0" err="1" smtClean="0"/>
              <a:t>прекурсоров</a:t>
            </a:r>
            <a:r>
              <a:rPr lang="ru-RU" dirty="0" smtClean="0"/>
              <a:t>, подлежащих контролю в РФ, утв. ПП РФ от 30. 06. 1998 г. № 681 для лечения наркомании; индивидуальными предпринимателями осуществляющими медицинскую деятельность, на ЛП, содержащие НС и ПВ, внесенные в списки III Перечня 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(ОБЯЗАТЕЛЬНЫЕ) РЕКВИЗИТЫ: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Штамп МО (с указанием наименования МО, его адреса и телефона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Дата выписки рецепта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ФИО пациента (полностью) и его возраст (количество полных лет),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ФИО лечащего врача (полностью);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группировочное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ТН (на латинском языке) и количество ЛС;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 применения на русском или русском и национальном языках (запрещается ограничиваться общими указаниями типа "Известно", "Внутреннее");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Подпись врача;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Личная печать врача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404664"/>
            <a:ext cx="8229600" cy="57298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ДОПОЛНИТЕЛЬНЫЕ РЕКВИЗИТЫ Определяются составом прописанного ЛП и формой рецептурного бланка </a:t>
            </a:r>
            <a:endParaRPr lang="ru-RU" dirty="0" smtClean="0"/>
          </a:p>
          <a:p>
            <a:r>
              <a:rPr lang="ru-RU" dirty="0" smtClean="0"/>
              <a:t>Дополнительные реквизиты рецепта </a:t>
            </a:r>
            <a:r>
              <a:rPr lang="ru-RU" dirty="0" smtClean="0"/>
              <a:t>:</a:t>
            </a:r>
          </a:p>
          <a:p>
            <a:r>
              <a:rPr lang="ru-RU" dirty="0" smtClean="0"/>
              <a:t>• </a:t>
            </a:r>
            <a:r>
              <a:rPr lang="ru-RU" dirty="0" smtClean="0"/>
              <a:t>Серия и номер рецепта (выполняется типографским способом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• Бланк розового цвета;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Водяные знаки;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Подпись главного врача или его заместителя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• Наличие круглой (гербовой) печати МО;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Наличие печати «Для рецептов» 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Номер истории болезни;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smtClean="0"/>
              <a:t>Указание числа НС и ПВ прописью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• Коды: МО, ЛС, категории льготы больного, нозологической формы, врача, мед. страх. полиса и др. </a:t>
            </a:r>
            <a:endParaRPr lang="ru-RU" dirty="0"/>
          </a:p>
        </p:txBody>
      </p:sp>
      <p:sp>
        <p:nvSpPr>
          <p:cNvPr id="4" name="Плюс 3"/>
          <p:cNvSpPr/>
          <p:nvPr/>
        </p:nvSpPr>
        <p:spPr>
          <a:xfrm>
            <a:off x="0" y="476672"/>
            <a:ext cx="1008112" cy="108012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145</TotalTime>
  <Words>802</Words>
  <Application>Microsoft Office PowerPoint</Application>
  <PresentationFormat>Экран (4:3)</PresentationFormat>
  <Paragraphs>77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Начальная</vt:lpstr>
      <vt:lpstr>Слайд 1</vt:lpstr>
      <vt:lpstr>Слайд 2</vt:lpstr>
      <vt:lpstr>Слайд 3</vt:lpstr>
      <vt:lpstr>Основные задачи ФЭР</vt:lpstr>
      <vt:lpstr>Слайд 5</vt:lpstr>
      <vt:lpstr>Слайд 6</vt:lpstr>
      <vt:lpstr>Запрещается выписывать рецепты:</vt:lpstr>
      <vt:lpstr>ОСНОВНЫЕ (ОБЯЗАТЕЛЬНЫЕ) РЕКВИЗИТЫ:</vt:lpstr>
      <vt:lpstr>Слайд 9</vt:lpstr>
      <vt:lpstr> Форма «Специальный рецептурный бланк на наркотическое средство и психотропное вещество» 107/у-НП;</vt:lpstr>
      <vt:lpstr>Слайд 11</vt:lpstr>
      <vt:lpstr>Форма №148 -1/ у-88 </vt:lpstr>
      <vt:lpstr>Слайд 13</vt:lpstr>
      <vt:lpstr>Форма №107 -1/у</vt:lpstr>
      <vt:lpstr>Слайд 15</vt:lpstr>
      <vt:lpstr>Слайд 16</vt:lpstr>
      <vt:lpstr>Форма №148 -1/у -04 и Форма №148 -1/у-06 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медицинских бланков</dc:title>
  <dc:creator>Windows User</dc:creator>
  <cp:lastModifiedBy>Windows User</cp:lastModifiedBy>
  <cp:revision>18</cp:revision>
  <dcterms:created xsi:type="dcterms:W3CDTF">2020-03-03T15:16:27Z</dcterms:created>
  <dcterms:modified xsi:type="dcterms:W3CDTF">2020-07-02T14:37:11Z</dcterms:modified>
</cp:coreProperties>
</file>