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6" r:id="rId10"/>
    <p:sldId id="267" r:id="rId11"/>
    <p:sldId id="265" r:id="rId12"/>
    <p:sldId id="268" r:id="rId13"/>
    <p:sldId id="262" r:id="rId14"/>
    <p:sldId id="263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99238-2044-496C-BA59-FB376F244BC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54269-FEA0-4D4F-B791-36246DCE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465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C430-CB33-442E-A21B-C6242B53C61D}" type="datetime1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4AD1-1831-4EE4-8276-AA13D6852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5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36B9-6848-4755-B1AD-FC6D45ABFA37}" type="datetime1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4AD1-1831-4EE4-8276-AA13D6852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85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E6F8-06F6-4719-8358-F7F4589331B4}" type="datetime1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4AD1-1831-4EE4-8276-AA13D6852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00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2CD20D-152B-4273-9F5B-30CC12D3107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31B95-E9A5-49C1-9140-E2DF87C42FB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743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3843C-AA55-49D0-8CF3-1768A086C74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31B95-E9A5-49C1-9140-E2DF87C42FB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102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685CC-2842-46E0-8D09-1E14FA8090B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31B95-E9A5-49C1-9140-E2DF87C42FB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770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209868-87F8-4B38-A8E6-0466CA8E982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31B95-E9A5-49C1-9140-E2DF87C42FB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541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F50FC-11C6-4109-BB73-82F10CEBF50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31B95-E9A5-49C1-9140-E2DF87C42FB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978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EC7186-F64D-42EC-8E65-C4A808285C0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31B95-E9A5-49C1-9140-E2DF87C42FB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146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5452C-B2A3-4BC6-87F0-6EE3540F2C1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31B95-E9A5-49C1-9140-E2DF87C42FB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761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CEF8FC-20A1-4F51-B21B-A6FE0869189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31B95-E9A5-49C1-9140-E2DF87C42FB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51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631A-C390-44D5-97ED-6E9DD44D4300}" type="datetime1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4AD1-1831-4EE4-8276-AA13D6852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490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A2EA48-3625-4CFF-8228-B71199F61C1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31B95-E9A5-49C1-9140-E2DF87C42FB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942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A9B5BC-475C-45E0-8580-CB1E214621C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31B95-E9A5-49C1-9140-E2DF87C42FB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905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7C0A6-8F0D-4F79-AEC2-B1BEBF337A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31B95-E9A5-49C1-9140-E2DF87C42FB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12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402-BCDE-401E-BB99-423AF37FC9B9}" type="datetime1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4AD1-1831-4EE4-8276-AA13D6852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63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4915-DFEA-4436-90E8-FB46D06092A4}" type="datetime1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4AD1-1831-4EE4-8276-AA13D6852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08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6B12-7EB2-425B-8E21-CA96D88DA5F5}" type="datetime1">
              <a:rPr lang="ru-RU" smtClean="0"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4AD1-1831-4EE4-8276-AA13D6852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3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4F6F-412F-4767-B8A3-49071C2DE63F}" type="datetime1">
              <a:rPr lang="ru-RU" smtClean="0"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4AD1-1831-4EE4-8276-AA13D6852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8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CE5C-A806-4B66-BB5A-27AF2CEFAF22}" type="datetime1">
              <a:rPr lang="ru-RU" smtClean="0"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4AD1-1831-4EE4-8276-AA13D6852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79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0935-FDF9-419F-B611-69F8F9E0295B}" type="datetime1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4AD1-1831-4EE4-8276-AA13D6852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68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B57A-CE09-4DF2-AB8E-4824B2CCB5BA}" type="datetime1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4AD1-1831-4EE4-8276-AA13D6852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10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B8A25-1CFD-4ACE-B485-EC27E1CB35C1}" type="datetime1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94AD1-1831-4EE4-8276-AA13D6852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24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B80EB-CACD-4721-9146-EFF2061037E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31B95-E9A5-49C1-9140-E2DF87C42FB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65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6785" y="282632"/>
            <a:ext cx="9371215" cy="43143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«Красноярский государственный медицинский университет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профессора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В.Ф.Войно-Ясенецкого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Министерства здравоохранения Российской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ведения предметно-количественного учёта в аптечных организациях.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специальности 33.02.01 Фармация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6785" y="4596937"/>
            <a:ext cx="9371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Выполнила: Варламова София Андреевна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Руководитель: Тельных Маргарита Алексеевна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A5141-688C-449D-9425-F77EFAEC38E6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05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Постановлению Правительства РФ от 30.11.2021 № 2117,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127631" cy="43513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ридические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осуществляющие производство,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отпуск и реализацию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 и ПВ,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 ежегодно, не позднее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01.03,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Министерство промышленности и торговли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отчет о количестве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произведённых, отпущенных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реализованных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 и ПВ;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запасах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 и ПВ 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31.12 отчетного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и о плане их производства на год, следующий за текущим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31B95-E9A5-49C1-9140-E2DF87C42FB3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831" y="1825625"/>
            <a:ext cx="3940392" cy="43508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134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91673"/>
            <a:ext cx="6239608" cy="538528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Заполненные журналы регистрации вместе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документами, подтверждающими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операций, связанных с оборотом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 и ПВ,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сдаются в архив юридического лица, где хранятся в течение 5 лет после внесения в них последней записи. По истечении указанного срока журналы регистрации подлежат уничтожению по акту, утверждаемому руководителем юридического лица.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31B95-E9A5-49C1-9140-E2DF87C42FB3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808" y="862012"/>
            <a:ext cx="4848225" cy="53149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020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222023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перечень лекарственных средств, подлежащих предметно-количественному учёту, представлен в Приказе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РФ от 22 апреля 2014 г. № 183н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перечня лекарственных средств для медицинского применения, подлежащих предметно-количественному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учету».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31B95-E9A5-49C1-9140-E2DF87C42FB3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torage.pravx.ru/cache/1/uraOkmznrcjmV-IzrwC0DYrK6rhVgPVD.jpg?w=870&amp;amp;h=412&amp;amp;s=fefb7a3d0ae10994219e3eec6e9b66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598" y="1825625"/>
            <a:ext cx="3150210" cy="315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были изучены правила ведения предметно-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учёта в аптечных организациях путём анализа нормативной документации.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31B95-E9A5-49C1-9140-E2DF87C42FB3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927" y="2670341"/>
            <a:ext cx="4960146" cy="364155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0790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31B95-E9A5-49C1-9140-E2DF87C42FB3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64135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2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темы, основная проблема.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9"/>
            <a:ext cx="6512169" cy="447735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препараты, стоящие на предметно-количественном учёте, требуют особого внимания к их реализации, так как сильно воздействуют на организм человека, вызывая серьёзные побочные эффекты. Именно поэтому каждый лекарственный препарат в аптеке подлежит строгому предметно-количественному учёту.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1B95-E9A5-49C1-9140-E2DF87C42FB3}" type="slidenum"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554" y="2311517"/>
            <a:ext cx="3614076" cy="24099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194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исследования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организации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предметно-количественного учёта в аптечных организациях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зучить порядок ведения предметно-количественного учёта в аптечных организациях;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зучить нормативную документацию, регламентирующую порядок ведения предметно-количественного учёта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31B95-E9A5-49C1-9140-E2DF87C42FB3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0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 предмет исследований.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545015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предметно-количественный учёт в аптечных организациях.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ведения предметно-количественного учёта в аптечных организациях.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olegbutorin.ru/wp-content/uploads/2019/06/kissclipart-market-research-clipart-market-research-clip-art-28cce1a54347d6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031" y="2016095"/>
            <a:ext cx="3970398" cy="39703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FF4D-5510-436F-8ED3-CA72F96FF387}" type="slidenum"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75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исследования, методы исследования.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5325208" cy="448627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исследования: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«Губернские аптеки», аптека № 47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нормативной документации;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полученной информации;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edu.vgsa.ru/pluginfile.php/182129/course/section/67877/market-research-faqs1577557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08" y="2333852"/>
            <a:ext cx="5278071" cy="31999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FF4D-5510-436F-8ED3-CA72F96FF387}" type="slidenum"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40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969" y="958362"/>
            <a:ext cx="7438293" cy="52186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статье 58.1 «Предметно-количественный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лекарственных средств для медицинского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применения» Федерального закона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12.04.2010 № 61-ФЗ, 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редметно-количественный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лекарственных средств для медицинского применения ведут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аптечные организации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регистрации любых связанных с их обращением операций, при которых изменяется их количество и (или) состояние, в специальных журналах учета операций, связанных с обращением лекарственных средств для медицинского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31B95-E9A5-49C1-9140-E2DF87C42FB3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centrmag.ru/catalog/m07062016dw1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62" y="2310649"/>
            <a:ext cx="3554779" cy="25140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83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438" y="395654"/>
            <a:ext cx="10483362" cy="611065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Журналы регистрации, оформленные на бумажном носителе, должны быть сброшюрованы, пронумерованы и скреплены подписью руководителя юридического лица или уполномоченного им должностного лица и печатью юридического лица (при наличии печати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Листы журналов регистрации, заполняемых в электронной форме, ежемесячно распечатываются, нумеруются, подписываются лицом, ответственным за их ведение и хранение, и брошюруются по наименованию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 и ПВ,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дозировке,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ЛФ.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истечении календарного года сброшюрованные помесячно листы журнала регистрации оформляются в журнал регистрации, опечатываются с указанием количества листов и заверяются подписью лица, ответственного за ведение и хранение журнала регистрации, руководителя юридического лица или уполномоченного им должностного лица и печатью юридического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31B95-E9A5-49C1-9140-E2DF87C42FB3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00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633046"/>
            <a:ext cx="7253654" cy="554391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 ежемесячно проводят инвентаризацию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 и ПВ путём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сопоставления их фактического наличия с данными учета (книжными остатками).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Инвентаризация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 и ПВ проводится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комиссией, назначенной приказом руководителя юридического лица или уполномоченного им должностного лица. Срок проведения инвентаризации определяется руководителем юридического лица или уполномоченным им должностным лицом.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журналах регистрации необходимо сделать отметку о проведенной инвентаризации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 и ПВ.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31B95-E9A5-49C1-9140-E2DF87C42FB3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2.wp.com/gosuchetnik.ru/fls/597/prikaz-inv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562" y="1280230"/>
            <a:ext cx="3367275" cy="42495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16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01162"/>
            <a:ext cx="6591300" cy="567580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регистрации хранится в металлическом шкафу (сейфе) в технически укрепленном помещении. Ключи от металлического шкафа (сейфа) и технически укрепленного помещения находятся у лица, ответственного за ведение и хранение журнала регистрации.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информационной системе, с помощью которой осуществляется ведение журнала регистрации в электронной форме, имеют лица, ответственные за ведение и хранение журнала регистрации.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31B95-E9A5-49C1-9140-E2DF87C42FB3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crsafe.ru/upload/medialibrary/6bb/6bb7f02542c3393258630ba0aa2df8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639204"/>
            <a:ext cx="4126279" cy="553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23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654</Words>
  <Application>Microsoft Office PowerPoint</Application>
  <PresentationFormat>Широкоэкранный</PresentationFormat>
  <Paragraphs>55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1_Тема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В.Ф.Войно-Ясенецкого»  Министерства здравоохранения Российской Федерации Фармацевтический колледж   ПРЕЗЕНТАЦИЯ  Тема: Организация ведения предметно-количественного учёта в аптечных организациях.   по специальности 33.02.01 Фармация </vt:lpstr>
      <vt:lpstr>Актуальность темы, основная проблема.</vt:lpstr>
      <vt:lpstr>Цель и задачи исследования</vt:lpstr>
      <vt:lpstr>Объект и предмет исследований.</vt:lpstr>
      <vt:lpstr>База исследования, методы исследования.</vt:lpstr>
      <vt:lpstr>Презентация PowerPoint</vt:lpstr>
      <vt:lpstr>Презентация PowerPoint</vt:lpstr>
      <vt:lpstr>Презентация PowerPoint</vt:lpstr>
      <vt:lpstr>Презентация PowerPoint</vt:lpstr>
      <vt:lpstr>Согласно Постановлению Правительства РФ от 30.11.2021 № 2117,</vt:lpstr>
      <vt:lpstr>Презентация PowerPoint</vt:lpstr>
      <vt:lpstr>Презентация PowerPoint</vt:lpstr>
      <vt:lpstr>Выводы.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 Фармацевтический колледж  ПРЕЗЕНТАЦИЯ  Тема: Характеристика и классификация мягкой лекарственной формы – мази.   по специальности 33.02.01 Фармация</dc:title>
  <dc:creator>Жека</dc:creator>
  <cp:lastModifiedBy>Жека</cp:lastModifiedBy>
  <cp:revision>10</cp:revision>
  <dcterms:created xsi:type="dcterms:W3CDTF">2023-03-29T10:42:18Z</dcterms:created>
  <dcterms:modified xsi:type="dcterms:W3CDTF">2023-03-29T14:49:08Z</dcterms:modified>
</cp:coreProperties>
</file>