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2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0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8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0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3EE162D-32D1-40DA-B6F5-7A6005C5152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850E725-50DC-4D41-9546-FB17ADE89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BE88D-D7D0-4F32-92C9-E37125BD2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pPr algn="ctr"/>
            <a:r>
              <a:rPr lang="ru-RU" sz="6000" dirty="0"/>
              <a:t>Организация лабораторных и фасовочных работ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C087F8-0080-40E2-BB01-5EB88632C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5536" y="5162843"/>
            <a:ext cx="7891272" cy="1069848"/>
          </a:xfrm>
        </p:spPr>
        <p:txBody>
          <a:bodyPr>
            <a:normAutofit/>
          </a:bodyPr>
          <a:lstStyle/>
          <a:p>
            <a:pPr algn="r"/>
            <a:r>
              <a:rPr lang="ru-RU" sz="2400" dirty="0"/>
              <a:t>Выполнила: студентка 202 группы</a:t>
            </a:r>
          </a:p>
          <a:p>
            <a:pPr algn="r"/>
            <a:r>
              <a:rPr lang="ru-RU" sz="2400" dirty="0"/>
              <a:t>                           Черенова А.В.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7EA75-2DC2-4F1E-B2E6-1ABE8F1CCD4A}"/>
              </a:ext>
            </a:extLst>
          </p:cNvPr>
          <p:cNvSpPr txBox="1"/>
          <p:nvPr/>
        </p:nvSpPr>
        <p:spPr>
          <a:xfrm>
            <a:off x="4515728" y="5889316"/>
            <a:ext cx="336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Красноярск 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5ADE9-68C0-4250-A00A-775E0F267696}"/>
              </a:ext>
            </a:extLst>
          </p:cNvPr>
          <p:cNvSpPr txBox="1"/>
          <p:nvPr/>
        </p:nvSpPr>
        <p:spPr>
          <a:xfrm>
            <a:off x="1098921" y="198703"/>
            <a:ext cx="963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Красноярский государственный медицинский университет им. проф. В.Ф. Войно-Ясенецкого Минздрава России Фармацевтический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83039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DEBA28-A8BC-425C-BDB0-FCAE1D24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773723"/>
            <a:ext cx="11082997" cy="7272998"/>
          </a:xfrm>
        </p:spPr>
        <p:txBody>
          <a:bodyPr>
            <a:normAutofit/>
          </a:bodyPr>
          <a:lstStyle/>
          <a:p>
            <a:r>
              <a:rPr lang="ru-RU" sz="2200" dirty="0"/>
              <a:t>При лабораторных работах в графе 4 показываются все полученные ингредиенты, входящие в состав внутриаптечной заготовки. Журнал состоит из двух частей: "Выдано в работу" и «Расфасовано, изготовлено и сдано». В них регистрируются наименование, количество и стоимость взятого в работу сырья и готовой продукции, соответственно.</a:t>
            </a:r>
          </a:p>
          <a:p>
            <a:endParaRPr lang="ru-RU" sz="2200" dirty="0"/>
          </a:p>
          <a:p>
            <a:r>
              <a:rPr lang="ru-RU" sz="2200" dirty="0"/>
              <a:t>В графе 7 показывается розничная цена медицинского товара (сырья) и посуды, выданных для фасовки, а в графе 14 - фактическая розничная цена за единицу фасовки готовой продукции, исходя из розничной стоимости медикаментов (сырья) и упаковки тарифа и т.д. В конце месяца подсчитываются суммы по графам 8 и 15, а разница (результат округления) показывается в графах 19 и 20 по каждой лабораторной работе или виду фасовки.</a:t>
            </a:r>
          </a:p>
          <a:p>
            <a:endParaRPr lang="ru-RU" sz="2200" dirty="0"/>
          </a:p>
          <a:p>
            <a:r>
              <a:rPr lang="ru-RU" sz="2200" dirty="0"/>
              <a:t>В журнале учитываются стоимость и количество отпущенного населению по рецептам спирта в чистом виде.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4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C59DEF-6076-4A38-BD81-66E555BB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33284"/>
            <a:ext cx="4841631" cy="5868407"/>
          </a:xfrm>
        </p:spPr>
        <p:txBody>
          <a:bodyPr/>
          <a:lstStyle/>
          <a:p>
            <a:pPr algn="ctr"/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Цена внутриаптечной заготовки состоит из стоимости:</a:t>
            </a:r>
          </a:p>
          <a:p>
            <a:pPr marL="0" indent="0" algn="ctr">
              <a:buNone/>
            </a:pPr>
            <a:endParaRPr lang="ru-RU" sz="2400" dirty="0"/>
          </a:p>
          <a:p>
            <a:r>
              <a:rPr lang="ru-RU" sz="2400" dirty="0"/>
              <a:t>лекарственных веществ, в т.ч. воды;</a:t>
            </a:r>
          </a:p>
          <a:p>
            <a:r>
              <a:rPr lang="ru-RU" sz="2400" dirty="0"/>
              <a:t>аптечной посуды (тары);</a:t>
            </a:r>
          </a:p>
          <a:p>
            <a:r>
              <a:rPr lang="ru-RU" sz="2400" dirty="0"/>
              <a:t>вспомогательных материалов (пробок, колпачков, этикеток и т.п.);</a:t>
            </a:r>
          </a:p>
          <a:p>
            <a:r>
              <a:rPr lang="ru-RU" sz="2400" dirty="0"/>
              <a:t>тарифа за изготовление (т.е. стоимости работ по изготовлению заготовки).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6EC04-2F10-46FA-9F40-34BDD09E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1" y="4692209"/>
            <a:ext cx="10059272" cy="1609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612C14-8F01-446B-87B3-F9C476133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1515073"/>
            <a:ext cx="5720902" cy="38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A9B745-8697-4720-A0E6-230F59FC1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703385"/>
            <a:ext cx="10309274" cy="5598941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Стоимость цен на лекарственные вещества, посуду, вспомогательные материалы и величина тарифов определяется руководителем аптечной организации путем утверждения прейскуранта цен. При выполнении лабораторных и фасовочных работ может возникнуть разница между стоимость взятого в работу сырья и стоимостью готовой продукции.</a:t>
            </a:r>
          </a:p>
          <a:p>
            <a:endParaRPr lang="ru-RU" sz="2400" dirty="0"/>
          </a:p>
          <a:p>
            <a:r>
              <a:rPr lang="ru-RU" sz="2400" dirty="0"/>
              <a:t>Эта разница образуется в результате округления стоимости одной единицы готовой продукции. Если стоимость сырья больше стоимости готовой продукции, то образуется уценка. Если стоимость сырья меньше стоимости готовой продукции, то образуется дооценка.</a:t>
            </a:r>
          </a:p>
          <a:p>
            <a:endParaRPr lang="ru-RU" sz="2400" dirty="0"/>
          </a:p>
          <a:p>
            <a:r>
              <a:rPr lang="ru-RU" sz="2400" dirty="0"/>
              <a:t>Итоговые суммы уценок и дооценок отражаются в отчете аптеки за месяц: сумма уценки списывается на издержки обращения, а сумма дооценки приходуется как товар. Суммы уценки и дооценки ежемесячно отражаются в справке о дооценке и уценке по лабораторно-фасовочным работам (форма № А-2.8), реализации работ и услуг.</a:t>
            </a:r>
          </a:p>
        </p:txBody>
      </p:sp>
    </p:spTree>
    <p:extLst>
      <p:ext uri="{BB962C8B-B14F-4D97-AF65-F5344CB8AC3E}">
        <p14:creationId xmlns:p14="http://schemas.microsoft.com/office/powerpoint/2010/main" val="130535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116DD2-60AE-45B4-83FC-95DC2AF46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96" y="0"/>
            <a:ext cx="4851577" cy="6861517"/>
          </a:xfrm>
        </p:spPr>
      </p:pic>
    </p:spTree>
    <p:extLst>
      <p:ext uri="{BB962C8B-B14F-4D97-AF65-F5344CB8AC3E}">
        <p14:creationId xmlns:p14="http://schemas.microsoft.com/office/powerpoint/2010/main" val="166165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51AF30-1040-430F-ACE8-BA8922891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19217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+mj-lt"/>
              </a:rPr>
              <a:t>Для ускорения изготовления индивидуального и увеличения количества готовых лекарственных средств аптеки производят лабораторные и фасовочные работы.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Под лабораторными работами понимается изготовление концентратов, полуфабрикатов и внутриаптечных заготовок. Для проведения лабораторных и фасовочных работ в аптеке с большим объемом рецептуры в соответствии с рекомендациями приказа М3 РФ № 309 от 1997 г. выделяются специальные помещения: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1) Заготовочная концентратов и полуфабрикатов (</a:t>
            </a:r>
            <a:r>
              <a:rPr lang="ru-RU" sz="2400" dirty="0" err="1">
                <a:latin typeface="+mj-lt"/>
              </a:rPr>
              <a:t>дефектарская</a:t>
            </a:r>
            <a:r>
              <a:rPr lang="ru-RU" sz="24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2) Фасовочная</a:t>
            </a:r>
          </a:p>
        </p:txBody>
      </p:sp>
    </p:spTree>
    <p:extLst>
      <p:ext uri="{BB962C8B-B14F-4D97-AF65-F5344CB8AC3E}">
        <p14:creationId xmlns:p14="http://schemas.microsoft.com/office/powerpoint/2010/main" val="140674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F8892-CB37-4D91-8A2F-B97BF690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Заготовочная концентратов и полуфабрикатов (</a:t>
            </a:r>
            <a:r>
              <a:rPr lang="ru-RU" sz="4400" dirty="0" err="1"/>
              <a:t>дефектарская</a:t>
            </a:r>
            <a:r>
              <a:rPr lang="ru-RU" sz="4400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EB467-0105-4F04-9CFB-524CAF1C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37233"/>
            <a:ext cx="4529094" cy="4050792"/>
          </a:xfrm>
        </p:spPr>
        <p:txBody>
          <a:bodyPr>
            <a:normAutofit/>
          </a:bodyPr>
          <a:lstStyle/>
          <a:p>
            <a:r>
              <a:rPr lang="ru-RU" sz="2400" dirty="0"/>
              <a:t>S = 12 м2 со шлюзом S = 3 м2. </a:t>
            </a:r>
            <a:r>
              <a:rPr lang="ru-RU" sz="2400" dirty="0" err="1"/>
              <a:t>Дефектарская</a:t>
            </a:r>
            <a:r>
              <a:rPr lang="ru-RU" sz="2400" dirty="0"/>
              <a:t> предназначена для проведения лабораторных работ с использованием асептических условий, поэтому вход в нее возможен только через шлюз и к этому помещению предъявляются точно такие же требования, как и к асептическому блоку.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402C0-21AB-4ED9-9670-86B5A6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4" y="2074927"/>
            <a:ext cx="5617464" cy="42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1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14C49-FE3A-43C6-B005-B20CC3C0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556" y="189915"/>
            <a:ext cx="10058400" cy="1609344"/>
          </a:xfrm>
        </p:spPr>
        <p:txBody>
          <a:bodyPr/>
          <a:lstStyle/>
          <a:p>
            <a:r>
              <a:rPr lang="ru-RU" dirty="0"/>
              <a:t>Фасовочная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556DB-9828-471E-9B47-17584206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85" y="1913206"/>
            <a:ext cx="5711483" cy="4754879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 S = 12 - 20м2. Она предназначена для проведения фасовочных работ. Фасовочные оборудуются столами для фасовки жидких и сухих лекарств, стульями, шкафами для хранения посуды и вспомогательных материалов, раковиной для мытья рук, вертушками для хранения препаратов, аптечными тележками. Она оснащается различными весами, </a:t>
            </a:r>
            <a:r>
              <a:rPr lang="ru-RU" sz="2600" dirty="0" err="1"/>
              <a:t>бюреточной</a:t>
            </a:r>
            <a:r>
              <a:rPr lang="ru-RU" sz="2600" dirty="0"/>
              <a:t> установкой, дозаторами для расфасовки. В </a:t>
            </a:r>
            <a:r>
              <a:rPr lang="ru-RU" sz="2600" dirty="0" err="1"/>
              <a:t>дефектарской</a:t>
            </a:r>
            <a:r>
              <a:rPr lang="ru-RU" sz="2600" dirty="0"/>
              <a:t> работает провизор-технолог </a:t>
            </a:r>
            <a:r>
              <a:rPr lang="ru-RU" sz="2600" dirty="0" err="1"/>
              <a:t>дефектар</a:t>
            </a:r>
            <a:r>
              <a:rPr lang="ru-RU" sz="2600" dirty="0"/>
              <a:t>, в должностные обязанности которого входит проведение лабораторных работ.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7C762-572A-40C5-BF54-2A5F8D71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68" y="1674054"/>
            <a:ext cx="5630386" cy="4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380E0-C1F7-4A07-9C12-9C1DC14D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85" y="231414"/>
            <a:ext cx="10058400" cy="1609344"/>
          </a:xfrm>
        </p:spPr>
        <p:txBody>
          <a:bodyPr/>
          <a:lstStyle/>
          <a:p>
            <a:r>
              <a:rPr lang="ru-RU" dirty="0"/>
              <a:t>Фасовочная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E7CCE-7010-4814-B01A-62DD50F7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466854" cy="4050792"/>
          </a:xfrm>
        </p:spPr>
        <p:txBody>
          <a:bodyPr>
            <a:normAutofit/>
          </a:bodyPr>
          <a:lstStyle/>
          <a:p>
            <a:r>
              <a:rPr lang="ru-RU" sz="2400" dirty="0"/>
              <a:t>В расфасовочной работают фасовщицы, занимающиеся расфасовкой и дозированием изготовляемых в аптеке лекарственных средств, а также продукции промышленного производства, поступающей в аптеку в не расфасованном виде. При небольшом объеме рецептуры лабораторные и фасовочные работы осуществляются в помещениях, где изготавливается ИЛС, т.е. в асептической и ассистентской комнатах.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90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DB3733-6ECC-455D-B029-592496AA7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473702"/>
            <a:ext cx="10562492" cy="4235458"/>
          </a:xfrm>
        </p:spPr>
        <p:txBody>
          <a:bodyPr>
            <a:normAutofit/>
          </a:bodyPr>
          <a:lstStyle/>
          <a:p>
            <a:r>
              <a:rPr lang="ru-RU" sz="2400" dirty="0"/>
              <a:t>Лабораторные и фасовочные работы учитываются в журналах учета лабораторных и фасовочных работ, в аптеке ведется 2 таких журнала для раздельного учета лабораторных и фасовочных работ.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A84D62-7AAD-4064-A052-832914766E2D}"/>
              </a:ext>
            </a:extLst>
          </p:cNvPr>
          <p:cNvSpPr/>
          <p:nvPr/>
        </p:nvSpPr>
        <p:spPr>
          <a:xfrm>
            <a:off x="3646827" y="6155643"/>
            <a:ext cx="4861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журнал лабораторно-фасовочных работ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7352D3-C73E-4270-B3A2-D1C86BC3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1" y="1515215"/>
            <a:ext cx="11837597" cy="46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7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AF2F2C-1D68-4989-BB29-9C51E852E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3" y="149668"/>
            <a:ext cx="8848579" cy="6558664"/>
          </a:xfrm>
        </p:spPr>
      </p:pic>
    </p:spTree>
    <p:extLst>
      <p:ext uri="{BB962C8B-B14F-4D97-AF65-F5344CB8AC3E}">
        <p14:creationId xmlns:p14="http://schemas.microsoft.com/office/powerpoint/2010/main" val="248359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5D12-D4F4-458E-830F-143E5682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журнал лабораторно-фасовочных работ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E7BFF-58A8-432E-BAE5-15115A2B7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Эти журналы должны быть постранично пронумерованы, прошнурованы, скреплены печатью аптеки и подписями директора и главного бухгалтера. Записи в журнал вносятся немедленно, после окончания соответствующей работы..</a:t>
            </a:r>
          </a:p>
        </p:txBody>
      </p:sp>
    </p:spTree>
    <p:extLst>
      <p:ext uri="{BB962C8B-B14F-4D97-AF65-F5344CB8AC3E}">
        <p14:creationId xmlns:p14="http://schemas.microsoft.com/office/powerpoint/2010/main" val="85948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380F5-FD95-4888-B701-AFD96CC7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 </a:t>
            </a:r>
            <a:r>
              <a:rPr lang="ru-RU" sz="4800" dirty="0"/>
              <a:t>лабораторно-фасовочных</a:t>
            </a:r>
            <a:r>
              <a:rPr lang="ru-RU" dirty="0"/>
              <a:t>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81465-150C-4544-8068-991F41B93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</a:t>
            </a:r>
            <a:r>
              <a:rPr lang="ru-RU" dirty="0"/>
              <a:t> </a:t>
            </a:r>
            <a:r>
              <a:rPr lang="ru-RU" sz="2400" dirty="0"/>
              <a:t>журнале учета лабораторных работ учитывается также количество и стоимость очищенной воды, отпущенной населению в чистом виде. Эта стоимость также составляет дооценку. В конце месяца работники, ответственные за лабораторные и фасовочные работы, подсчитывают в журнале объем выполненных работ в суммовом выражении, а также суммы дооценки и уценки. Дооценка и уценка оформляется справкой о дооценке и уценке по лабораторным и фасовочным работам реализации услуг в одном экземпляре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416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340</TotalTime>
  <Words>756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Cambria</vt:lpstr>
      <vt:lpstr>Rockwell</vt:lpstr>
      <vt:lpstr>Rockwell Condensed</vt:lpstr>
      <vt:lpstr>Wingdings</vt:lpstr>
      <vt:lpstr>Дерево</vt:lpstr>
      <vt:lpstr>Организация лабораторных и фасовочных работ</vt:lpstr>
      <vt:lpstr>Презентация PowerPoint</vt:lpstr>
      <vt:lpstr>Заготовочная концентратов и полуфабрикатов (дефектарская)</vt:lpstr>
      <vt:lpstr>Фасовочная</vt:lpstr>
      <vt:lpstr>Фасовочная</vt:lpstr>
      <vt:lpstr>Презентация PowerPoint</vt:lpstr>
      <vt:lpstr>Презентация PowerPoint</vt:lpstr>
      <vt:lpstr>журнал лабораторно-фасовочных работ </vt:lpstr>
      <vt:lpstr>журнал лабораторно-фасовочных работ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лабораторных и фасовочных работ</dc:title>
  <dc:creator>el el</dc:creator>
  <cp:lastModifiedBy>el el</cp:lastModifiedBy>
  <cp:revision>6</cp:revision>
  <dcterms:created xsi:type="dcterms:W3CDTF">2020-06-30T12:33:33Z</dcterms:created>
  <dcterms:modified xsi:type="dcterms:W3CDTF">2020-06-30T18:13:46Z</dcterms:modified>
</cp:coreProperties>
</file>