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5" r:id="rId8"/>
    <p:sldId id="263" r:id="rId9"/>
    <p:sldId id="266" r:id="rId10"/>
    <p:sldId id="267" r:id="rId11"/>
    <p:sldId id="264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02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9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69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97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38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27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803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759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72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3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9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79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98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53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77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6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4E906A-E150-492E-9FFA-3A5A1CBBF27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BCB2EF-1AC8-48DC-A371-299B54F000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7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Лекция №26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«Суппозитории»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4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растворимых в воде веществ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Новокаин;</a:t>
            </a:r>
          </a:p>
          <a:p>
            <a:pPr lvl="0"/>
            <a:r>
              <a:rPr lang="ru-RU" dirty="0"/>
              <a:t>Колларгол;</a:t>
            </a:r>
          </a:p>
          <a:p>
            <a:pPr lvl="0"/>
            <a:r>
              <a:rPr lang="ru-RU" dirty="0"/>
              <a:t>Протаргол (для лучшего растворения добавляют глицерин ½ от массы протаргола);</a:t>
            </a:r>
          </a:p>
          <a:p>
            <a:pPr lvl="0"/>
            <a:r>
              <a:rPr lang="ru-RU" dirty="0"/>
              <a:t>Танин (растворяют в горячей воде или в горячей ступке).</a:t>
            </a:r>
          </a:p>
          <a:p>
            <a:r>
              <a:rPr lang="ru-RU" dirty="0" smtClean="0"/>
              <a:t>Соли алкалоидов</a:t>
            </a:r>
          </a:p>
          <a:p>
            <a:pPr marL="0" indent="0">
              <a:buNone/>
            </a:pPr>
            <a:r>
              <a:rPr lang="ru-RU" dirty="0" smtClean="0"/>
              <a:t>Растирают  </a:t>
            </a:r>
            <a:r>
              <a:rPr lang="ru-RU" dirty="0"/>
              <a:t>с несколькими каплями воды и смешивают с основой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45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нерастворимых в воде и жирах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Цинка оксид;</a:t>
            </a:r>
          </a:p>
          <a:p>
            <a:pPr lvl="0"/>
            <a:r>
              <a:rPr lang="ru-RU" dirty="0" err="1"/>
              <a:t>Дерматол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Стрептоцид;</a:t>
            </a:r>
          </a:p>
          <a:p>
            <a:pPr lvl="0"/>
            <a:r>
              <a:rPr lang="ru-RU" dirty="0"/>
              <a:t>Висмута нитрат основной;</a:t>
            </a:r>
          </a:p>
          <a:p>
            <a:pPr lvl="0"/>
            <a:r>
              <a:rPr lang="ru-RU" dirty="0"/>
              <a:t>Ксероформ;</a:t>
            </a:r>
          </a:p>
          <a:p>
            <a:pPr lvl="0"/>
            <a:r>
              <a:rPr lang="ru-RU" dirty="0"/>
              <a:t>кислота Борная;</a:t>
            </a:r>
          </a:p>
          <a:p>
            <a:pPr lvl="0"/>
            <a:r>
              <a:rPr lang="ru-RU" dirty="0"/>
              <a:t>Левомицетин;</a:t>
            </a:r>
          </a:p>
          <a:p>
            <a:r>
              <a:rPr lang="ru-RU" dirty="0"/>
              <a:t>Фурацилин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Вводят по правилу Дерягина.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23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Правило Дерягина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</a:t>
            </a:r>
            <a:r>
              <a:rPr lang="ru-RU" dirty="0" smtClean="0"/>
              <a:t>сухих веществ </a:t>
            </a:r>
            <a:r>
              <a:rPr lang="ru-RU" dirty="0"/>
              <a:t>прописано </a:t>
            </a:r>
            <a:r>
              <a:rPr lang="ru-RU" b="1" dirty="0"/>
              <a:t>до 5%,</a:t>
            </a:r>
            <a:r>
              <a:rPr lang="ru-RU" dirty="0"/>
              <a:t> то </a:t>
            </a:r>
            <a:r>
              <a:rPr lang="ru-RU" dirty="0" smtClean="0"/>
              <a:t> </a:t>
            </a:r>
            <a:r>
              <a:rPr lang="ru-RU" dirty="0"/>
              <a:t>растирают с ½ масла персикового (или вазелинового) </a:t>
            </a:r>
            <a:r>
              <a:rPr lang="ru-RU" b="1" dirty="0"/>
              <a:t>от веса этих порошков</a:t>
            </a:r>
            <a:r>
              <a:rPr lang="ru-RU" dirty="0"/>
              <a:t>.</a:t>
            </a:r>
          </a:p>
          <a:p>
            <a:r>
              <a:rPr lang="ru-RU" dirty="0"/>
              <a:t>Если этих веществ 5% и более, то их растирают </a:t>
            </a:r>
            <a:r>
              <a:rPr lang="ru-RU" dirty="0" smtClean="0"/>
              <a:t>с </a:t>
            </a:r>
            <a:r>
              <a:rPr lang="ru-RU" dirty="0"/>
              <a:t>частью сильно измельчённой основы.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8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введения других веществ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Густые, густоватые, вязкие вещества, обладающие склеивающими свойствами:</a:t>
            </a:r>
          </a:p>
          <a:p>
            <a:pPr lvl="0"/>
            <a:r>
              <a:rPr lang="ru-RU" dirty="0" err="1"/>
              <a:t>Винилин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Ихтиол;</a:t>
            </a:r>
          </a:p>
          <a:p>
            <a:pPr lvl="0"/>
            <a:r>
              <a:rPr lang="ru-RU" dirty="0" err="1"/>
              <a:t>Нафталанская</a:t>
            </a:r>
            <a:r>
              <a:rPr lang="ru-RU" dirty="0"/>
              <a:t> нефть и др</a:t>
            </a:r>
            <a:r>
              <a:rPr lang="ru-RU" dirty="0" smtClean="0"/>
              <a:t>. </a:t>
            </a:r>
          </a:p>
          <a:p>
            <a:pPr marL="0" lvl="0" indent="0">
              <a:buNone/>
            </a:pPr>
            <a:r>
              <a:rPr lang="ru-RU" dirty="0"/>
              <a:t>О</a:t>
            </a:r>
            <a:r>
              <a:rPr lang="ru-RU" dirty="0" smtClean="0"/>
              <a:t>твешивают </a:t>
            </a:r>
            <a:r>
              <a:rPr lang="ru-RU" dirty="0"/>
              <a:t>непосредственно на основу, делая в ней луночку, и затем по правилу введения в последнюю очередь выкладывают в ступку и уминают до однородности.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Сухие и густые экстракты вводят в основу после растирания с равным количеством </a:t>
            </a:r>
            <a:r>
              <a:rPr lang="ru-RU" dirty="0" err="1"/>
              <a:t>спирто</a:t>
            </a:r>
            <a:r>
              <a:rPr lang="ru-RU" dirty="0"/>
              <a:t>-</a:t>
            </a:r>
            <a:r>
              <a:rPr lang="ru-RU" dirty="0" err="1"/>
              <a:t>глицерино</a:t>
            </a:r>
            <a:r>
              <a:rPr lang="ru-RU" dirty="0"/>
              <a:t>-водной смеси (спирта 1ч + глицерина 3ч + воды очищенной 6ч).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65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Суппозитории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Суппозитории</a:t>
            </a:r>
            <a:r>
              <a:rPr lang="ru-RU" dirty="0"/>
              <a:t> (лат. </a:t>
            </a:r>
            <a:r>
              <a:rPr lang="ru-RU" dirty="0" err="1"/>
              <a:t>Suppositorium</a:t>
            </a:r>
            <a:r>
              <a:rPr lang="ru-RU" dirty="0"/>
              <a:t>, i, n), свечи – это твёрдая при комнатной температуре и расплавляющаяся или растворяющаяся, или распадающаяся при температуре тела дозированная ЛФ, предназначенная для введения в естественные или патологические полости.</a:t>
            </a:r>
            <a:endParaRPr lang="ru-RU" b="1" i="1" dirty="0"/>
          </a:p>
          <a:p>
            <a:r>
              <a:rPr lang="ru-RU" dirty="0"/>
              <a:t>Суппозитории могут содержать одно или несколько действующих веществ, растворенных или диспергированных в подходящей </a:t>
            </a:r>
            <a:r>
              <a:rPr lang="ru-RU" dirty="0" err="1"/>
              <a:t>суппозиторной</a:t>
            </a:r>
            <a:r>
              <a:rPr lang="ru-RU" dirty="0"/>
              <a:t> основе.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98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	</a:t>
            </a:r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Ректальные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u="sng" dirty="0"/>
              <a:t>Ректальные свечи (</a:t>
            </a:r>
            <a:r>
              <a:rPr lang="ru-RU" i="1" u="sng" dirty="0" err="1"/>
              <a:t>Suppositoria</a:t>
            </a:r>
            <a:r>
              <a:rPr lang="ru-RU" i="1" u="sng" dirty="0"/>
              <a:t> </a:t>
            </a:r>
            <a:r>
              <a:rPr lang="ru-RU" i="1" u="sng" dirty="0" err="1"/>
              <a:t>rectalia</a:t>
            </a:r>
            <a:r>
              <a:rPr lang="ru-RU" i="1" u="sng" dirty="0"/>
              <a:t>)</a:t>
            </a:r>
            <a:r>
              <a:rPr lang="ru-RU" dirty="0"/>
              <a:t> – для введения в прямую кишку, для местного или системного </a:t>
            </a:r>
            <a:r>
              <a:rPr lang="ru-RU" dirty="0" err="1" smtClean="0"/>
              <a:t>действияМасса</a:t>
            </a:r>
            <a:r>
              <a:rPr lang="ru-RU" dirty="0" smtClean="0"/>
              <a:t> </a:t>
            </a:r>
            <a:r>
              <a:rPr lang="ru-RU" dirty="0"/>
              <a:t>их может быть в пределах от 1,0 до 4,0. Если в рецепте не прописано количество масла какао, то свечи должны быть массой 3,0. Масса суппозитория для детей должна быть от 0,5 до 1,5. Длина ее от 2,5 до 4 </a:t>
            </a:r>
            <a:r>
              <a:rPr lang="en-US" dirty="0"/>
              <a:t>cm</a:t>
            </a:r>
            <a:r>
              <a:rPr lang="ru-RU" dirty="0"/>
              <a:t>. Максимальный диаметр не более 1,5 </a:t>
            </a:r>
            <a:r>
              <a:rPr lang="en-US" dirty="0"/>
              <a:t>cm</a:t>
            </a:r>
            <a:r>
              <a:rPr lang="ru-RU" dirty="0"/>
              <a:t>. 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Вагинальные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u="sng" dirty="0"/>
              <a:t>Вагинальные — </a:t>
            </a:r>
            <a:r>
              <a:rPr lang="ru-RU" i="1" u="sng" dirty="0" err="1"/>
              <a:t>Suppositoria</a:t>
            </a:r>
            <a:r>
              <a:rPr lang="ru-RU" i="1" u="sng" dirty="0"/>
              <a:t> </a:t>
            </a:r>
            <a:r>
              <a:rPr lang="ru-RU" i="1" u="sng" dirty="0" err="1"/>
              <a:t>vaginalia</a:t>
            </a:r>
            <a:r>
              <a:rPr lang="ru-RU" i="1" u="sng" dirty="0"/>
              <a:t>  </a:t>
            </a:r>
            <a:r>
              <a:rPr lang="ru-RU" dirty="0"/>
              <a:t>- для введения во влагалище для местного действия.</a:t>
            </a:r>
          </a:p>
          <a:p>
            <a:r>
              <a:rPr lang="ru-RU" dirty="0" smtClean="0"/>
              <a:t>Масса </a:t>
            </a:r>
            <a:r>
              <a:rPr lang="ru-RU" dirty="0"/>
              <a:t>их должна находиться в пределах от 1,5 до 6,0 г. </a:t>
            </a:r>
          </a:p>
          <a:p>
            <a:r>
              <a:rPr lang="ru-RU" dirty="0"/>
              <a:t>Если масса не указана, то вагинальные суппозитории изготавливают массой не менее 4,0.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92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32662" y="2119745"/>
            <a:ext cx="4239491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Суппозитории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0160" y="3956858"/>
            <a:ext cx="2344189" cy="1022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Ректальные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54880" y="4048298"/>
            <a:ext cx="2485505" cy="1147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Вагинальные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21040" y="3882044"/>
            <a:ext cx="2327564" cy="1221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Палочки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200400" y="3217025"/>
            <a:ext cx="556953" cy="739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10844" y="3217025"/>
            <a:ext cx="8312" cy="831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39149" y="3217025"/>
            <a:ext cx="1047404" cy="6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221971" y="4979324"/>
            <a:ext cx="191193" cy="482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256906" y="4871259"/>
            <a:ext cx="74814" cy="590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51265" y="4979324"/>
            <a:ext cx="482139" cy="482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10243" y="5488637"/>
            <a:ext cx="814648" cy="56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конус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95301" y="5461462"/>
            <a:ext cx="1014153" cy="540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торпеда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00400" y="5488637"/>
            <a:ext cx="1080655" cy="513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сигарообразные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38502" y="5488637"/>
            <a:ext cx="964276" cy="513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шарики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926975" y="5488637"/>
            <a:ext cx="939338" cy="56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овули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115695" y="5488637"/>
            <a:ext cx="1097280" cy="56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пессарии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245331" y="5195455"/>
            <a:ext cx="66502" cy="26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5" idx="0"/>
          </p:cNvCxnSpPr>
          <p:nvPr/>
        </p:nvCxnSpPr>
        <p:spPr>
          <a:xfrm>
            <a:off x="6242858" y="5253644"/>
            <a:ext cx="153786" cy="23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111538" y="5195455"/>
            <a:ext cx="336666" cy="26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160625" y="5371140"/>
            <a:ext cx="1970117" cy="796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Дентальные</a:t>
            </a:r>
          </a:p>
          <a:p>
            <a:pPr algn="ctr"/>
            <a:r>
              <a:rPr lang="ru-RU" dirty="0" smtClean="0"/>
              <a:t>Назальные</a:t>
            </a:r>
          </a:p>
          <a:p>
            <a:pPr algn="ctr"/>
            <a:r>
              <a:rPr lang="ru-RU" dirty="0" smtClean="0"/>
              <a:t>уретральные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9401695" y="5166360"/>
            <a:ext cx="403167" cy="162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ректальном введении в печень попадает 12 – 20 % веществ. По этой причине при ректальном введении </a:t>
            </a:r>
            <a:r>
              <a:rPr lang="ru-RU" dirty="0" err="1"/>
              <a:t>биодоступность</a:t>
            </a:r>
            <a:r>
              <a:rPr lang="ru-RU" dirty="0"/>
              <a:t> действующих веществ составляет около 80%. В связи с этим, несмотря на то, что это наружная ЛФ, </a:t>
            </a:r>
            <a:r>
              <a:rPr lang="ru-RU" b="1" dirty="0"/>
              <a:t>необходима проверка доз </a:t>
            </a:r>
            <a:r>
              <a:rPr lang="ru-RU" dirty="0"/>
              <a:t>сильнодействующих веществ.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68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Преимущества и недостатки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ru-RU" dirty="0"/>
              <a:t>Действующее вещество частично или полностью минует печень и попадает в кровь без изменений структуры. Характер действия местный и резорбтивный.</a:t>
            </a:r>
          </a:p>
          <a:p>
            <a:pPr lvl="0"/>
            <a:r>
              <a:rPr lang="ru-RU" dirty="0"/>
              <a:t>Отсутствует раздражающее действие на слизистую ЖКТ.</a:t>
            </a:r>
          </a:p>
          <a:p>
            <a:pPr lvl="0"/>
            <a:r>
              <a:rPr lang="ru-RU" dirty="0"/>
              <a:t>Действующее вещество не разлагается, не разрушается под влиянием ферментов или </a:t>
            </a:r>
            <a:r>
              <a:rPr lang="en-US" dirty="0"/>
              <a:t>pH</a:t>
            </a:r>
            <a:r>
              <a:rPr lang="ru-RU" dirty="0"/>
              <a:t> среды ЖКТ.</a:t>
            </a:r>
          </a:p>
          <a:p>
            <a:pPr lvl="0"/>
            <a:r>
              <a:rPr lang="ru-RU" dirty="0"/>
              <a:t>Суппозитории могут применяться в массовой терапии больных, включая педиатрию и гериатрию.</a:t>
            </a:r>
          </a:p>
          <a:p>
            <a:pPr lvl="0"/>
            <a:r>
              <a:rPr lang="ru-RU" dirty="0"/>
              <a:t>Медикаментозная терапия суппозиториями не требует специального медицинского персонала.</a:t>
            </a:r>
          </a:p>
          <a:p>
            <a:pPr lvl="0"/>
            <a:r>
              <a:rPr lang="ru-RU" dirty="0"/>
              <a:t>Суппозитории могут быть введены больным в бессознательном состоянии.</a:t>
            </a:r>
          </a:p>
          <a:p>
            <a:pPr lvl="0"/>
            <a:r>
              <a:rPr lang="ru-RU" dirty="0"/>
              <a:t>Уменьшается уровень аллергических реакций.</a:t>
            </a:r>
          </a:p>
          <a:p>
            <a:r>
              <a:rPr lang="ru-RU" dirty="0"/>
              <a:t>Лечебный эффект надёжен, быстрый и без дополнительных нагрузок на организм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Больные неохотно принимают суппозитории из-за мнимой </a:t>
            </a:r>
            <a:r>
              <a:rPr lang="ru-RU" dirty="0" err="1"/>
              <a:t>неэстетичности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Знания о механизме всасывания из прямой кишки ограничены и не обобщены.</a:t>
            </a:r>
          </a:p>
          <a:p>
            <a:pPr lvl="0"/>
            <a:r>
              <a:rPr lang="ru-RU" dirty="0"/>
              <a:t>Некоторые хронические заболевания ограничивают введение лекарств в виде суппозиториев.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92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Классификация основ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7972" y="2028305"/>
            <a:ext cx="3998422" cy="972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3905" y="3906982"/>
            <a:ext cx="2643448" cy="989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Гидрофобные</a:t>
            </a:r>
          </a:p>
          <a:p>
            <a:pPr algn="ctr"/>
            <a:r>
              <a:rPr lang="ru-RU" dirty="0" smtClean="0"/>
              <a:t>(масло-какао)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32567" y="3906982"/>
            <a:ext cx="3258589" cy="1088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Гидрофильные</a:t>
            </a:r>
          </a:p>
          <a:p>
            <a:pPr algn="ctr"/>
            <a:r>
              <a:rPr lang="ru-RU" dirty="0" smtClean="0"/>
              <a:t>(мыльно-глицериновая, </a:t>
            </a:r>
            <a:r>
              <a:rPr lang="ru-RU" dirty="0" err="1" smtClean="0"/>
              <a:t>желатино</a:t>
            </a:r>
            <a:r>
              <a:rPr lang="ru-RU" dirty="0" smtClean="0"/>
              <a:t>-глицериновая)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297680" y="2701636"/>
            <a:ext cx="157942" cy="299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507971" y="3000895"/>
            <a:ext cx="565265" cy="906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flipH="1">
            <a:off x="7032567" y="3000895"/>
            <a:ext cx="378230" cy="868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5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Масло –какао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u="sng" dirty="0" smtClean="0"/>
              <a:t>Положительные свойства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Хорошо </a:t>
            </a:r>
            <a:r>
              <a:rPr lang="ru-RU" dirty="0"/>
              <a:t>высвобождает включённые в него ЛВ.</a:t>
            </a:r>
          </a:p>
          <a:p>
            <a:pPr lvl="0"/>
            <a:r>
              <a:rPr lang="ru-RU" dirty="0"/>
              <a:t>Резко выраженная температура плавления: 32 – 34°С</a:t>
            </a:r>
          </a:p>
          <a:p>
            <a:pPr lvl="0"/>
            <a:r>
              <a:rPr lang="ru-RU" dirty="0"/>
              <a:t>Хорошая пластичность, можно готовить суппозитории тремя методами.</a:t>
            </a:r>
          </a:p>
          <a:p>
            <a:pPr lvl="0"/>
            <a:r>
              <a:rPr lang="ru-RU" dirty="0"/>
              <a:t>Хорошо смешивается с различными ЛВ.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u="sng" dirty="0" smtClean="0"/>
              <a:t>Недостатки</a:t>
            </a:r>
            <a:endParaRPr lang="ru-RU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err="1" smtClean="0"/>
              <a:t>Прогоркает</a:t>
            </a:r>
            <a:endParaRPr lang="ru-RU" dirty="0" smtClean="0"/>
          </a:p>
          <a:p>
            <a:r>
              <a:rPr lang="ru-RU" dirty="0" smtClean="0"/>
              <a:t>Малая </a:t>
            </a:r>
            <a:r>
              <a:rPr lang="ru-RU" dirty="0" err="1" smtClean="0"/>
              <a:t>эмульгирующая</a:t>
            </a:r>
            <a:r>
              <a:rPr lang="ru-RU" dirty="0" smtClean="0"/>
              <a:t> способность ( 1,0 масла </a:t>
            </a:r>
            <a:r>
              <a:rPr lang="ru-RU" dirty="0" err="1" smtClean="0"/>
              <a:t>эмульгирует</a:t>
            </a:r>
            <a:r>
              <a:rPr lang="ru-RU" dirty="0" smtClean="0"/>
              <a:t> 4 капли воды)</a:t>
            </a:r>
          </a:p>
          <a:p>
            <a:r>
              <a:rPr lang="ru-RU" dirty="0" smtClean="0"/>
              <a:t>Полиморфизм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94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растворимых в жирах веществ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Фенол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Анестезин (только до 2%);</a:t>
            </a:r>
          </a:p>
          <a:p>
            <a:pPr lvl="0"/>
            <a:r>
              <a:rPr lang="ru-RU" dirty="0"/>
              <a:t>Камфара;</a:t>
            </a:r>
          </a:p>
          <a:p>
            <a:pPr lvl="0"/>
            <a:r>
              <a:rPr lang="ru-RU" dirty="0"/>
              <a:t>Фенилсалицилат;</a:t>
            </a:r>
          </a:p>
          <a:p>
            <a:pPr lvl="0"/>
            <a:r>
              <a:rPr lang="ru-RU" dirty="0"/>
              <a:t>Хлоралгидрат;</a:t>
            </a:r>
          </a:p>
          <a:p>
            <a:pPr lvl="0"/>
            <a:r>
              <a:rPr lang="ru-RU" dirty="0"/>
              <a:t>Тимол;</a:t>
            </a:r>
          </a:p>
          <a:p>
            <a:pPr lvl="0"/>
            <a:r>
              <a:rPr lang="ru-RU" dirty="0" smtClean="0"/>
              <a:t>Ментол</a:t>
            </a:r>
          </a:p>
          <a:p>
            <a:pPr lvl="0"/>
            <a:r>
              <a:rPr lang="ru-RU" dirty="0"/>
              <a:t>Р</a:t>
            </a:r>
            <a:r>
              <a:rPr lang="ru-RU" dirty="0" smtClean="0"/>
              <a:t>астирают </a:t>
            </a:r>
            <a:r>
              <a:rPr lang="ru-RU" dirty="0"/>
              <a:t>с измельчённой основой при методе ручного формования.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571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618</Words>
  <Application>Microsoft Office PowerPoint</Application>
  <PresentationFormat>Широкоэкранный</PresentationFormat>
  <Paragraphs>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Garamond</vt:lpstr>
      <vt:lpstr>Натуральные материалы</vt:lpstr>
      <vt:lpstr>Лекция №26 </vt:lpstr>
      <vt:lpstr>Суппозитории</vt:lpstr>
      <vt:lpstr> Классификация</vt:lpstr>
      <vt:lpstr>Классификация</vt:lpstr>
      <vt:lpstr>Дозы</vt:lpstr>
      <vt:lpstr>Преимущества и недостатки</vt:lpstr>
      <vt:lpstr>Классификация основ</vt:lpstr>
      <vt:lpstr>Масло –какао </vt:lpstr>
      <vt:lpstr>Введение растворимых в жирах веществ</vt:lpstr>
      <vt:lpstr>Введение растворимых в воде веществ</vt:lpstr>
      <vt:lpstr>Введение нерастворимых в воде и жирах</vt:lpstr>
      <vt:lpstr>Правило Дерягина</vt:lpstr>
      <vt:lpstr>Особенности введения других веществ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№26</dc:title>
  <dc:creator>Ванчурина Наталья Александровна</dc:creator>
  <cp:lastModifiedBy>Ванчурина Наталья Александровна</cp:lastModifiedBy>
  <cp:revision>6</cp:revision>
  <dcterms:created xsi:type="dcterms:W3CDTF">2022-02-25T06:49:46Z</dcterms:created>
  <dcterms:modified xsi:type="dcterms:W3CDTF">2022-02-25T07:38:47Z</dcterms:modified>
</cp:coreProperties>
</file>