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8" r:id="rId3"/>
    <p:sldId id="257" r:id="rId4"/>
    <p:sldId id="259" r:id="rId5"/>
    <p:sldId id="277" r:id="rId6"/>
    <p:sldId id="278" r:id="rId7"/>
    <p:sldId id="260" r:id="rId8"/>
    <p:sldId id="261" r:id="rId9"/>
    <p:sldId id="262" r:id="rId10"/>
    <p:sldId id="279" r:id="rId11"/>
    <p:sldId id="263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2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94660"/>
  </p:normalViewPr>
  <p:slideViewPr>
    <p:cSldViewPr>
      <p:cViewPr varScale="1">
        <p:scale>
          <a:sx n="84" d="100"/>
          <a:sy n="84" d="100"/>
        </p:scale>
        <p:origin x="135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6E204-3089-4660-9CBC-74FD7F344EFC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90090-AD79-40B8-912A-008EB6BBF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073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91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23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6536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202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200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390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354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00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03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11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08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56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46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93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32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67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4624"/>
            <a:ext cx="9252520" cy="1872208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высшего образования «Красноярский государственный медицинский университет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имени профессора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В.Ф.Войно-Ясенецкого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Министерства здравоохранения Российской Федерации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Фармацевтический колледж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5759" y="2195524"/>
            <a:ext cx="7482881" cy="281765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на тему :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мягких лекарственных форм – мази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Фармация 33.02.01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63888" y="6380699"/>
            <a:ext cx="4622973" cy="365125"/>
          </a:xfrm>
        </p:spPr>
        <p:txBody>
          <a:bodyPr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Красноярск 2021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517232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: Ванчурина Наталья Александровна</a:t>
            </a:r>
          </a:p>
          <a:p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студентка 304гр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Алексеенко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Алёна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28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16632"/>
            <a:ext cx="7490793" cy="792088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мазей в аптеках.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28092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Готовят по мере требования по рецептам населению или по требованию для медицинских организаций. Срок годности таких мазей обычно не больше 10 суток. Исключение составляют стандартные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фурацилиновая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мазь, таниновая мазь 1%) и фармакопейные прописи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стрептоцидовая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10%, серная 33% и др.) у таких мазей срок годности устанавливает Н.Д. (20дней,30 дней).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изготовлении многокомпонентных мазей комбинированных изготавливать начинают с мази сплава, затем готовят мазь- суспензию, после готовят мазь- эмульсию и завершают мазью – раствором.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649556"/>
            <a:ext cx="1847850" cy="28575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572992"/>
            <a:ext cx="2924944" cy="292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25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Гомогенные мази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844824"/>
            <a:ext cx="7922841" cy="475252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Мази-растворы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образуются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ЛВ обладают растворимостью в основе, а т.к. большинство мазей готовят на жировых основах, то надо вводить жирорастворимые вещества.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Мази-сплавы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смесь нескольких плавких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взаиморастворимых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компонентов. Готовят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сплавлением составных частей на водяной бане.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Мази экстракционные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получают путем экстрагирования БАВ из лекарственного растительного сырья, где в качестве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экстрагента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используют жирные и минеральные масла и другие мазевые основы.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42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Гетерогенные мази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930400"/>
            <a:ext cx="7562802" cy="445092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Мази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суспензии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это дисперсионные,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тритурационные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мази-взвеси.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Мази эмульсионные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получаются тогда, когда выписано водорастворимое вещество или водная жидкость, жидкость Бурого или вязкая жидкость (ихтиол, деготь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Мазь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готовится на жировой основе, лекарственные вещества нужно растворить в минимальном количестве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воды.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Комбинированные мази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3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случаи введения лекарственных веществ в мази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160590"/>
            <a:ext cx="8136903" cy="42927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1.При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приготовлении мази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протарголом: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Берут глицерина в количестве ½ от веса протаргола  и растирают очень легко, не нажимая  пестиком, а только катая, что бы получился «расплавленный шоколад» (ни в коем случае нельзя растирать протаргол – это брак).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Протаргол требует большой поверхности воды для растворения. В мазях этого сделать нельзя, поэтому и применяют глицерин, что бы вытеснить  воздух адсорбированный  протарголом и тогда вязкая жидкость начитает смачивать кристаллы протаргола. Когда в ступке получена однородная масса, тогда берут очищенную воду, взятую в двойном количестве от массы (или в равном) протаргола и растворяем протаргол, затем кладем на него ланолин и вазелин и эмульгируем до однородности.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случаи введения лекарственных веществ в мази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569" y="213285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Резорцин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пирогаллол, цинка сульфат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вводят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дерматологические мази по типу взвеси, то есть как нерастворимые в воде вещества, так как в растворенном виде всасываясь в кровоток они обладают токсическим действием на организм. При приготовлении из этих веществ глазных мазей их  обязательно  растворяют вводе. </a:t>
            </a:r>
          </a:p>
        </p:txBody>
      </p:sp>
    </p:spTree>
    <p:extLst>
      <p:ext uri="{BB962C8B-B14F-4D97-AF65-F5344CB8AC3E}">
        <p14:creationId xmlns:p14="http://schemas.microsoft.com/office/powerpoint/2010/main" val="369261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0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случаи введения лекарственных веществ в мази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5800" y="23255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Салициловую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кислоту растирают если до 5 %, то с вазелиновым маслом, если 5% и более то с основой по правилу Дерягина (1/2 от веса салициловой кислоты с расплавленной основой).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сухом виде ее растирать нельзя, так как при растирании образуются микрочастицы, которые попадая в дыхательные пути раздражают их и образуют сильный кашель. </a:t>
            </a:r>
          </a:p>
        </p:txBody>
      </p:sp>
    </p:spTree>
    <p:extLst>
      <p:ext uri="{BB962C8B-B14F-4D97-AF65-F5344CB8AC3E}">
        <p14:creationId xmlns:p14="http://schemas.microsoft.com/office/powerpoint/2010/main" val="133918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случаи введения лекарственных веществ в мази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Сухие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густые экстракты (ВМС) сначала растирают с равным количеством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спирто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-водно-глицериновой смесью, так как они действуют фармакологически находясь в виде растворов золей.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Густые препараты, ихтиол отвешивают непосредственно на основу делая в ней луночку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Танин – растирают с равным количеством горячей воды или в горячей ступке.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7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случаи введения лекарственных веществ в мази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Сульфат цинка, калия йодид, альбуцид, кислота борная, натрия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тетраборат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этакридина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лактат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фурацилин – требуют значительного количества воды для растворения, при нагревании,  поэтому, если их растирать с водой они частично растворяются, если воды будет достаточное количество прописанное в мазе, но растворы будут пересыщены и в  процессе  хранения, вещества выкристаллизовывается с образованием более крупных и  острых кристаллов, поэтому эти вещества вводят по типу суспензий.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67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346777" cy="13208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комбинированной мази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Mentholi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Novocaini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0.2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Sol.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Adrenalini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hvdrochloridi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0,1% gtt. X.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Dimedroli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0,1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Bismuthi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subnitratis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Lanolini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Vaselini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5,0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M. f.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D. S.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Мазь для носа. 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6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22114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комбинированной мази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4726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Расчеты: 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растворения водорастворимые лекарственных веществ требуется вода, которую будем брать из ланолина водного (30%) 1,5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воды и 3,5 ланолина безводного.</a:t>
            </a:r>
          </a:p>
          <a:p>
            <a:pPr marL="0" indent="0">
              <a:buNone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5,0-100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marL="0" indent="0">
              <a:buNone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0,3-Х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    </a:t>
            </a:r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0,3х100/5,0 = 1,5 мл переводим в капли 1,5мл х 20кап = 30 капель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вводимых по типу суспензии считаем С%, чтобы правильно применить правило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проф.Дерягина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общ = 0,2+0,2+0,5+0,1+0,3+5,0+5,0=11,3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С% =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11,3-100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0,3-Х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        </a:t>
            </a:r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2,65% &lt; 5%, поэтому берут ½ от массы висмута вазелинового масла 0,3/2=0,15, переводим в капли, учитывая, что 1,0 масла содержит 38 капель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0,15 х 38 = 5,7 кап ~ 6 капель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9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3837" y="1556792"/>
            <a:ext cx="6347714" cy="3880773"/>
          </a:xfrm>
        </p:spPr>
        <p:txBody>
          <a:bodyPr>
            <a:normAutofit fontScale="77500" lnSpcReduction="2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ЛФ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ГФ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мазевой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Гомогенные мази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Гетерогенные мази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приготовления мази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суспензия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случаи введения лекарственных веществ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мази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комбинированной мази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06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98705" cy="1320800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комбинированной мази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2160590"/>
            <a:ext cx="7706817" cy="4364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ЛФ: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МЛФ 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нанесения на кожные или слизистые оболочки, комбинированная мазь, гетерогенная система состоящая – мазь-раствор (ментол растворяется в основе), мазь-эмульсия (новокаин и димедрол растворимы в воде и р-р адреналина –это водный раствор), мазь-суспензия (висмута нитрат основной – ни в чем не растворим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ТО: Готовим согласно ГФ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XIV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издания Пр. №751н, соблюдая санитарный режим.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30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952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комбинированной мази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приготовления: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Комбинированную мазь начинают готовить с мази суспензии. На пергаментную капсулу отвешиваем 5,0 вазелина и 3,5 ланолина безводного. Процентное содержание висмута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субнитрата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менее 5%, поэтому будем растирать с ½ от его веса с вазелиновым маслом (0,15). Отвешиваем в ступку 0,3 висмута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субнитрат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растираем, откапываем 0,15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вазелинового масла (5,7 капель), растираем. Берем небольшое количества вазелина и перемешиваем до однородности, отодвигаем в край ступки. Отвешиваем 0,2 новокаина, отмериваем 0,75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воды (15 капель) на новокаин, растираем при помощи пестика растворяя, кладем небольшое количество вазелина и ланолина и начинаем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эмульгировать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отодвигаем на край ступки. Отвешиваем димедрол 0,1 откапываем 15 капель воды, растворяем, добавляем ланолина и вазелина и начинаем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эмульгировать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отодвигаем на край ступки. Отвешиваем 0,2 ментола, кладем на него вазелин и горячем пестиком расплавляем вазелин, растворяем ментол и все смешиваем. Затем делаем луночку, откапываем 10 капель раствора адреналина гидрохлорида и не очень активно эмульгируем до однородной массы. Выкладываем в баночку темного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стекла. Оформляем к отпуску. Выписываем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ППК и этикетку. 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18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комбинированной мази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877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ППК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Bismuthi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subnitratis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               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Vaselini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Novocaini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0.2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Aquae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purificatae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gtts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Dimedroli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Aquae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purificatae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gtts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Mentholi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Vaselini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Lanolini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3,5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Adrenalini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hvdrochloridi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0,1% - X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gtts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об=10,8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Приготовил: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Расфасовал: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Отпустил: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6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0384" y="2852936"/>
            <a:ext cx="8003232" cy="15290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</a:t>
            </a:r>
            <a:r>
              <a:rPr 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внимание!!!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3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72008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ЛФ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280919" cy="5060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Мазь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(лат.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Unguentum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мягкая ЛФ, предназначенная для нанесения на кожу, раны или слизистые оболочки.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132856"/>
            <a:ext cx="3645024" cy="364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72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161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Классификации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59632"/>
            <a:ext cx="8435280" cy="48665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составу: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однокомпонентные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многокомпонентные</a:t>
            </a:r>
          </a:p>
          <a:p>
            <a:pPr marL="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 назначению: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Косметические</a:t>
            </a:r>
          </a:p>
          <a:p>
            <a:pPr marL="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 области применения: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накожного применения (дерматологические).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нанесения на слизистые оболочки (глазные, ректальные, вагинальные, уретральные, для носа, для стоматологии - дентальные). 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введения в свищевые ходы.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раны и ожоговые поверхности.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84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7344816" cy="6741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По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характеру и скорости воздействия на организм: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Местного локального действия на кожу или слизистые оболочки.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Общего резорбтивного, за счет активного всасывания лекарственных средств в кровь. 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Рефлекторного, через нервные окончания.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концентрации</a:t>
            </a:r>
            <a:r>
              <a:rPr 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 мази (гомогенные и гетерогенные на разных основах) с содержанием твердых веществ, вводимых по типу суспензии до 25%.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пасты с содержанием твердых лекарственных 25% и более.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В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консистенции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(от состава, вязкости и характера внутренней структуры)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гомогенные и гетерогенные на разных основах:</a:t>
            </a: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вязопластичные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(собственно мази);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плотные мази (пасты);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жидкие мази (линименты;)</a:t>
            </a:r>
          </a:p>
          <a:p>
            <a:pPr marL="0" lv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43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4624"/>
            <a:ext cx="8064895" cy="66967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От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основы: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мази (жировая, углеводородная);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пасты – плотные мази суспензионные или комбинированные (жировая, углеводородная);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кремы – мази на эмульсионных основах;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гели – мази на гидрофильных основах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желатино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глицериновая и др.);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линименты – жидкие мази (жирные масла, минеральные масла и др.;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мазевые карандаши (обычно смесь гидрофобных основ).</a:t>
            </a:r>
          </a:p>
          <a:p>
            <a:pPr marL="0" indent="0">
              <a:buNone/>
            </a:pP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По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типу дисперсной системы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(размеру частиц ЛВ) и характеру распределения их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мази: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1)гомогенные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мази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сплавы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мази растворы;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экстракционные мази.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2)гетерогенные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суспензионные;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эмульсионные;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комбинированные.</a:t>
            </a: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9542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ГФ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052736"/>
            <a:ext cx="7634809" cy="49886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Мази должны: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Обеспечить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необходимый фармакологический эффект.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Иметь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оптимальную дисперсность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измельчённость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ЛВ, равномерное распределение во всей массе мази (однородность).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Содержать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совместимые вещества.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Быть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мягкой консистенции.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Быть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стабильными при хранении.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Не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подвергаться микробной контаминации.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Не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оказывать токсических и аллергических реакций при длительном применении.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Иметь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хороший товарный вид.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24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936104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мазевой основы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820472" cy="56166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Современная мазевая основа должна: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Обеспечивать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специфической активности мази.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нарушать физиологических функций кожи.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вызывать аллергических реакций, не оказывать токсического, раздражающего действия на организм.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Быть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 индифферентной, не взаимодействовать с ЛВ, не изменяться под действием факторов внешней среды (свет, кислород, влага).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Обеспечивать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необходимую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консистенцию.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Легко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включать в себя ЛВ и высвобождать их при контакте с кожей и слизистыми.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подвергаться микробной контаминации.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Легко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удаляется с кожи, волос, белья.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Быть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доступна и экономически целесообразна.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Иметь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хороший товарный вид.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2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основ: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Липофильные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основы: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-жировые;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-углеводородные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Гидрофильные основы: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природного происхождения;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искусственно созданные.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Дифильные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основы: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природного происхождения;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искусственно созданные.</a:t>
            </a:r>
          </a:p>
          <a:p>
            <a:pPr marL="0" indent="0"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56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</TotalTime>
  <Words>1637</Words>
  <Application>Microsoft Office PowerPoint</Application>
  <PresentationFormat>Экран (4:3)</PresentationFormat>
  <Paragraphs>170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Trebuchet MS</vt:lpstr>
      <vt:lpstr>Wingdings 3</vt:lpstr>
      <vt:lpstr>Грань</vt:lpstr>
      <vt:lpstr>Федеральное государственное бюджетное образовательное учреждение высшего образования «Красноярский государственный медицинский университет имени профессора В.Ф.Войно-Ясенецкого»  Министерства здравоохранения Российской Федерации Фармацевтический колледж </vt:lpstr>
      <vt:lpstr>Содержание</vt:lpstr>
      <vt:lpstr>Определение ЛФ</vt:lpstr>
      <vt:lpstr>Классификации </vt:lpstr>
      <vt:lpstr>Презентация PowerPoint</vt:lpstr>
      <vt:lpstr>Презентация PowerPoint</vt:lpstr>
      <vt:lpstr>Требования ГФ</vt:lpstr>
      <vt:lpstr>Требования мазевой основы</vt:lpstr>
      <vt:lpstr>Классификация основ:</vt:lpstr>
      <vt:lpstr>Изготовление мазей в аптеках. </vt:lpstr>
      <vt:lpstr>Гомогенные мази</vt:lpstr>
      <vt:lpstr>Гетерогенные мази</vt:lpstr>
      <vt:lpstr>Особые случаи введения лекарственных веществ в мази </vt:lpstr>
      <vt:lpstr>Особые случаи введения лекарственных веществ в мази </vt:lpstr>
      <vt:lpstr>Особые случаи введения лекарственных веществ в мази </vt:lpstr>
      <vt:lpstr>Особые случаи введения лекарственных веществ в мази </vt:lpstr>
      <vt:lpstr>Особые случаи введения лекарственных веществ в мази </vt:lpstr>
      <vt:lpstr>Пример комбинированной мази</vt:lpstr>
      <vt:lpstr>Пример комбинированной мази</vt:lpstr>
      <vt:lpstr>Пример комбинированной мази</vt:lpstr>
      <vt:lpstr>Пример комбинированной мази</vt:lpstr>
      <vt:lpstr>Пример комбинированной мази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Федеральное государственное бюджетное образовательное учреждение высшего образования «Красноярский государственный медицинский университет имени профессора В.Ф.Войно-Ясенецкого»  Министерства здравоохранения Российской Федерации Фармацевтический колледж </dc:title>
  <dc:creator>Зуйкова</dc:creator>
  <cp:lastModifiedBy>Админ</cp:lastModifiedBy>
  <cp:revision>20</cp:revision>
  <dcterms:created xsi:type="dcterms:W3CDTF">2021-11-11T10:08:39Z</dcterms:created>
  <dcterms:modified xsi:type="dcterms:W3CDTF">2021-12-17T06:53:06Z</dcterms:modified>
</cp:coreProperties>
</file>