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79" r:id="rId3"/>
    <p:sldId id="277" r:id="rId4"/>
    <p:sldId id="278" r:id="rId5"/>
    <p:sldId id="257" r:id="rId6"/>
    <p:sldId id="281" r:id="rId7"/>
    <p:sldId id="258" r:id="rId8"/>
    <p:sldId id="282" r:id="rId9"/>
    <p:sldId id="284" r:id="rId10"/>
    <p:sldId id="264" r:id="rId11"/>
    <p:sldId id="259" r:id="rId12"/>
    <p:sldId id="286" r:id="rId13"/>
    <p:sldId id="288" r:id="rId14"/>
    <p:sldId id="261" r:id="rId15"/>
    <p:sldId id="290" r:id="rId16"/>
    <p:sldId id="293" r:id="rId17"/>
    <p:sldId id="295" r:id="rId18"/>
    <p:sldId id="30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8822D-2FD2-4FD3-96AA-C4063D73CB64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D5364-D02D-4D29-899B-215050E7E8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B5D54-3EF9-40D2-B54B-33D83EA81EEC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3EC1F-97CB-43BF-9B02-6BCA1ABB7F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A667B-76C2-4FC3-BCE9-B560F9DE1E82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9B0-57FD-4019-B105-C56B62B067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291CE-B5F7-4360-8362-F58D73E946E6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80A6E-4848-4D2C-B1C3-093617389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7A391-3261-4BF2-8566-ABD469C62CCE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90C04-FA8C-40AF-938E-062DE2C3A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AE95-12CF-42E8-8CA9-3CD016FBCBC5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223F-980C-4A5B-90BF-535E1A786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531AF-3C2C-4466-ABBE-EC7401E48A43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84731-87DB-485F-9F32-CA530C4C9C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AE69F-EAFD-46C0-B04D-65329532D278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2DD24-6C2E-4A7A-B8BE-10FD4558B3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C6767-E131-4255-9704-7911ACCEDDE6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0843E-F954-4E6C-932D-0F89CF649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072A4-84D5-4A85-99AC-F46526F40144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35E61-DABD-4C09-8E33-8B0AC3A30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73282-F6EB-4742-A95D-2068CB035903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366CB-56CD-4613-B0CB-D743BA3ECF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9996F66-ED1B-4D4F-8EBC-04386CAF3307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BBC10F4-2D23-40C1-ACA8-EC0511832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947" y="1124744"/>
            <a:ext cx="7772400" cy="182976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Пластмассы, применяемые в ортопедической стоматологии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947" y="3724175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вгений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лександрович   103 СТОМ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CN2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785842"/>
            <a:ext cx="8208962" cy="6637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600076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Применяется для изготовления несъемных зубных протезов.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500188" y="357188"/>
            <a:ext cx="650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Lucida Sans Unicode" pitchFamily="34" charset="0"/>
              </a:rPr>
              <a:t>Пластмассы горячей полимеризации, применяемые в несъемном протезировании.</a:t>
            </a:r>
            <a:endParaRPr lang="ru-RU">
              <a:solidFill>
                <a:srgbClr val="0070C0"/>
              </a:solidFill>
              <a:latin typeface="Lucida Sans Unicode" pitchFamily="34" charset="0"/>
            </a:endParaRPr>
          </a:p>
        </p:txBody>
      </p:sp>
      <p:pic>
        <p:nvPicPr>
          <p:cNvPr id="16386" name="Picture 2" descr="C:\Documents and Settings\Admin\Рабочий стол\ЛЕКЦИИ ФГОС III\фото материалы\пластмассы\DSCN2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ortstom.in.ua/sites/default/files/book/material/akriloks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6984776" cy="4968417"/>
          </a:xfrm>
          <a:prstGeom prst="rect">
            <a:avLst/>
          </a:prstGeom>
          <a:noFill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552" y="188640"/>
            <a:ext cx="810438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Lucida Sans Unicode" pitchFamily="34" charset="0"/>
              </a:rPr>
              <a:t>Пластмассы холодной полимеризации, применяемые для несъемного протезирования.</a:t>
            </a:r>
          </a:p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vallexm.ru/images/dmg/dmg-vini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08512" cy="3072343"/>
          </a:xfrm>
          <a:prstGeom prst="rect">
            <a:avLst/>
          </a:prstGeom>
          <a:noFill/>
        </p:spPr>
      </p:pic>
      <p:pic>
        <p:nvPicPr>
          <p:cNvPr id="46084" name="Picture 4" descr="http://static.stomatologclub.ru/uploads/6d/a4/22b416f54fae776b245aa8029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914" y="476672"/>
            <a:ext cx="4427086" cy="2592288"/>
          </a:xfrm>
          <a:prstGeom prst="rect">
            <a:avLst/>
          </a:prstGeom>
          <a:noFill/>
        </p:spPr>
      </p:pic>
      <p:pic>
        <p:nvPicPr>
          <p:cNvPr id="46086" name="Picture 6" descr="http://www.dental-revue.ru/Article/01/Images/Cercon/har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608512" cy="3174198"/>
          </a:xfrm>
          <a:prstGeom prst="rect">
            <a:avLst/>
          </a:prstGeom>
          <a:noFill/>
        </p:spPr>
      </p:pic>
      <p:pic>
        <p:nvPicPr>
          <p:cNvPr id="5" name="Picture 2" descr="http://xn--3-7sbahmw8a7ah.xn--p1ai/upload/pub/kompleks/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4680520" cy="312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11560" y="0"/>
            <a:ext cx="7858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Пластмассы, </a:t>
            </a:r>
            <a:r>
              <a:rPr lang="ru-RU" sz="2400" b="1" dirty="0">
                <a:solidFill>
                  <a:srgbClr val="0070C0"/>
                </a:solidFill>
                <a:latin typeface="Lucida Sans Unicode" pitchFamily="34" charset="0"/>
              </a:rPr>
              <a:t>применяемые для изготовления съемных конструкций зубных </a:t>
            </a:r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протезов (горячей полимеризации).</a:t>
            </a:r>
            <a:endParaRPr lang="ru-RU" sz="2400" b="1" dirty="0">
              <a:solidFill>
                <a:srgbClr val="0070C0"/>
              </a:solidFill>
              <a:latin typeface="Lucida Sans Unicode" pitchFamily="34" charset="0"/>
            </a:endParaRPr>
          </a:p>
          <a:p>
            <a:endParaRPr lang="ru-RU" dirty="0">
              <a:latin typeface="Lucida Sans Unicode" pitchFamily="34" charset="0"/>
            </a:endParaRPr>
          </a:p>
        </p:txBody>
      </p:sp>
      <p:pic>
        <p:nvPicPr>
          <p:cNvPr id="23554" name="Picture 2" descr="C:\Documents and Settings\Admin\Рабочий стол\ЛЕКЦИИ ФГОС III\фото материалы\пластмассы\DSCN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552" y="188640"/>
            <a:ext cx="7858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Пластмассы, </a:t>
            </a:r>
            <a:r>
              <a:rPr lang="ru-RU" sz="2400" b="1" dirty="0">
                <a:solidFill>
                  <a:srgbClr val="0070C0"/>
                </a:solidFill>
                <a:latin typeface="Lucida Sans Unicode" pitchFamily="34" charset="0"/>
              </a:rPr>
              <a:t>применяемые для изготовления съемных конструкций зубных </a:t>
            </a:r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протезов (холодной полимеризации).</a:t>
            </a:r>
            <a:endParaRPr lang="ru-RU" sz="2400" b="1" dirty="0">
              <a:solidFill>
                <a:srgbClr val="0070C0"/>
              </a:solidFill>
              <a:latin typeface="Lucida Sans Unicode" pitchFamily="34" charset="0"/>
            </a:endParaRPr>
          </a:p>
          <a:p>
            <a:endParaRPr lang="ru-RU" dirty="0">
              <a:latin typeface="Lucida Sans Unicode" pitchFamily="34" charset="0"/>
            </a:endParaRPr>
          </a:p>
        </p:txBody>
      </p:sp>
      <p:pic>
        <p:nvPicPr>
          <p:cNvPr id="4" name="Picture 5" descr="Изображение 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08275"/>
            <a:ext cx="42545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Изображение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105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Пластмассы, используемые для изготовления индивидуальных ложек</a:t>
            </a:r>
            <a:endParaRPr lang="ru-RU" sz="2400" dirty="0"/>
          </a:p>
        </p:txBody>
      </p:sp>
      <p:pic>
        <p:nvPicPr>
          <p:cNvPr id="51202" name="Picture 2" descr="http://ortstom.in.ua/sites/default/files/book/material/karbop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76015" cy="4032448"/>
          </a:xfrm>
          <a:prstGeom prst="rect">
            <a:avLst/>
          </a:prstGeom>
          <a:noFill/>
        </p:spPr>
      </p:pic>
      <p:pic>
        <p:nvPicPr>
          <p:cNvPr id="51204" name="Picture 4" descr="http://www.multident.de/WebRoot/Multident/Shops/multident/ProductImages/PID_003293/067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Эластические пластмассы</a:t>
            </a:r>
            <a:endParaRPr lang="ru-RU" sz="2400" dirty="0"/>
          </a:p>
        </p:txBody>
      </p:sp>
      <p:pic>
        <p:nvPicPr>
          <p:cNvPr id="53250" name="Picture 2" descr="https://www.ortoped.ca/media/catalog/product/o/r/ortoped_ortosil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896225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Пластмассы (</a:t>
            </a:r>
            <a:r>
              <a:rPr lang="ru-RU" sz="2400" dirty="0" err="1" smtClean="0"/>
              <a:t>Пл</a:t>
            </a:r>
            <a:r>
              <a:rPr lang="ru-RU" sz="2400" dirty="0" smtClean="0"/>
              <a:t>) – это полимеры, представляющие большую группу высокомолекулярных соединений, получаемых химическим путем из природных материалов или синтезируемых из низкомолекулярных соединений.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Мономер – метиловый эфир метакриловой кислоты, легко воспламеняющаяся, летучая, бесцветная, прозрачная жидкость с резким специфическим запахом.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93305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Полимер – полиметилметакрилат (порошок) получают эмульсионным методом, то есть путем полимеризации предварительно </a:t>
            </a:r>
            <a:r>
              <a:rPr lang="ru-RU" sz="2400" dirty="0" err="1" smtClean="0"/>
              <a:t>эмульгированного</a:t>
            </a:r>
            <a:r>
              <a:rPr lang="ru-RU" sz="2400" dirty="0" smtClean="0"/>
              <a:t> мономера. 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6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Пластмассы, применяемые в ортопедической стоматологии должны отвечать следующим требованиям: </a:t>
            </a:r>
            <a:endParaRPr lang="ru-RU" sz="2600" dirty="0" smtClean="0"/>
          </a:p>
          <a:p>
            <a:pPr lvl="0"/>
            <a:r>
              <a:rPr lang="ru-RU" sz="2600" dirty="0" smtClean="0"/>
              <a:t>1. Не раздражать слизистую оболочку полости рта и быть безвредными для организма;</a:t>
            </a:r>
          </a:p>
          <a:p>
            <a:pPr lvl="0"/>
            <a:r>
              <a:rPr lang="ru-RU" sz="2600" dirty="0" smtClean="0"/>
              <a:t>2. Обладать достаточной прочностью при создании жевательного давления в полости рта;</a:t>
            </a:r>
          </a:p>
          <a:p>
            <a:pPr lvl="0"/>
            <a:r>
              <a:rPr lang="ru-RU" sz="2600" dirty="0" smtClean="0"/>
              <a:t>3. Прочно соединяться с искусственными зубами, металлом, фарфором;</a:t>
            </a:r>
          </a:p>
          <a:p>
            <a:pPr lvl="0"/>
            <a:r>
              <a:rPr lang="ru-RU" sz="2600" dirty="0" smtClean="0"/>
              <a:t>4. Не деформироваться и не изменять;</a:t>
            </a:r>
          </a:p>
          <a:p>
            <a:pPr lvl="0"/>
            <a:r>
              <a:rPr lang="ru-RU" sz="2600" dirty="0" smtClean="0"/>
              <a:t>5. Обладать высоким усталостным сопротивлением на изгиб;</a:t>
            </a:r>
          </a:p>
          <a:p>
            <a:pPr lvl="0"/>
            <a:r>
              <a:rPr lang="ru-RU" sz="2600" dirty="0" smtClean="0"/>
              <a:t>6. Иметь достаточную твердость и низкую </a:t>
            </a:r>
            <a:r>
              <a:rPr lang="ru-RU" sz="2600" dirty="0" err="1" smtClean="0"/>
              <a:t>истираемость</a:t>
            </a:r>
            <a:r>
              <a:rPr lang="ru-RU" sz="2600" dirty="0" smtClean="0"/>
              <a:t>;</a:t>
            </a:r>
          </a:p>
          <a:p>
            <a:pPr lvl="0"/>
            <a:r>
              <a:rPr lang="ru-RU" sz="2600" dirty="0" smtClean="0"/>
              <a:t>7. Хорошо шлифоваться и полироваться, сохранять гладкую поверхность при использовании;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 smtClean="0"/>
              <a:t>8. Обладать незначительной теплопроводностью для сохранения постоянной температуры слизистой оболочки под протезом;</a:t>
            </a:r>
          </a:p>
          <a:p>
            <a:pPr lvl="0"/>
            <a:r>
              <a:rPr lang="ru-RU" sz="2600" dirty="0" smtClean="0"/>
              <a:t>9. Не адсорбировать пищевые вещества и микрофлору;</a:t>
            </a:r>
          </a:p>
          <a:p>
            <a:pPr lvl="0"/>
            <a:r>
              <a:rPr lang="ru-RU" sz="2600" dirty="0" smtClean="0"/>
              <a:t>10. Не иметь вкуса, запаха, легко дезинфицироваться;</a:t>
            </a:r>
          </a:p>
          <a:p>
            <a:pPr lvl="0"/>
            <a:r>
              <a:rPr lang="ru-RU" sz="2600" dirty="0" smtClean="0"/>
              <a:t>11. Соответствовать окраске слизистой оболочки полости рта;</a:t>
            </a:r>
          </a:p>
          <a:p>
            <a:pPr lvl="0"/>
            <a:r>
              <a:rPr lang="ru-RU" sz="2600" dirty="0" smtClean="0"/>
              <a:t>12. Не изменять окраски при воздействии пищи, света и др. факторов;</a:t>
            </a:r>
          </a:p>
          <a:p>
            <a:pPr lvl="0"/>
            <a:r>
              <a:rPr lang="ru-RU" sz="2600" dirty="0" smtClean="0"/>
              <a:t>13. Поддаваться починке в случае поломки;</a:t>
            </a:r>
          </a:p>
          <a:p>
            <a:pPr lvl="0"/>
            <a:r>
              <a:rPr lang="ru-RU" sz="2600" dirty="0" smtClean="0"/>
              <a:t> 14. Иметь небольшой удельный вес, быть дешевым при выработке и нетрудоемкими при переработке.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Lucida Sans Unicode" pitchFamily="34" charset="0"/>
              </a:rPr>
              <a:t>Условия, при которых достигается наибольшая плотность полимера: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14375" y="1071563"/>
            <a:ext cx="785812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Lucida Sans Unicode" pitchFamily="34" charset="0"/>
              </a:rPr>
              <a:t>     1. Оптимальное соотношение компонентов смеси мономер : полимер (М:П), как 1:3 по объему или 1:2 по массе. Полное созревание пластмассового теста  перед формовкой.</a:t>
            </a:r>
          </a:p>
          <a:p>
            <a:pPr>
              <a:lnSpc>
                <a:spcPct val="150000"/>
              </a:lnSpc>
            </a:pPr>
            <a:endParaRPr lang="ru-RU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Lucida Sans Unicode" pitchFamily="34" charset="0"/>
              </a:rPr>
              <a:t>    2. Создание и строгая выдержка температурного режима полимеризации. Поддержание необходимого давления внутри  формы. </a:t>
            </a:r>
          </a:p>
          <a:p>
            <a:pPr>
              <a:lnSpc>
                <a:spcPct val="150000"/>
              </a:lnSpc>
            </a:pPr>
            <a:endParaRPr lang="ru-RU" dirty="0">
              <a:latin typeface="Lucida Sans Unicode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Lucida Sans Unicode" pitchFamily="34" charset="0"/>
              </a:rPr>
              <a:t>Различают 5 стадий полимеризации:  </a:t>
            </a:r>
          </a:p>
          <a:p>
            <a:pPr>
              <a:lnSpc>
                <a:spcPct val="150000"/>
              </a:lnSpc>
            </a:pPr>
            <a:r>
              <a:rPr lang="ru-RU" u="sng" dirty="0">
                <a:latin typeface="Lucida Sans Unicode" pitchFamily="34" charset="0"/>
              </a:rPr>
              <a:t>песочная,  тянущихся нитей, тестообразная, </a:t>
            </a:r>
            <a:r>
              <a:rPr lang="ru-RU" u="sng" dirty="0" err="1">
                <a:latin typeface="Lucida Sans Unicode" pitchFamily="34" charset="0"/>
              </a:rPr>
              <a:t>резиноподобная</a:t>
            </a:r>
            <a:r>
              <a:rPr lang="ru-RU" u="sng" dirty="0">
                <a:latin typeface="Lucida Sans Unicode" pitchFamily="34" charset="0"/>
              </a:rPr>
              <a:t>, твердая.</a:t>
            </a:r>
            <a:r>
              <a:rPr lang="ru-RU" dirty="0">
                <a:latin typeface="Lucida Sans Unicode" pitchFamily="34" charset="0"/>
              </a:rPr>
              <a:t> Пластмассовое тесто считается созревшим, когда наступает тестообразная стадия.</a:t>
            </a:r>
          </a:p>
          <a:p>
            <a:pPr>
              <a:lnSpc>
                <a:spcPct val="150000"/>
              </a:lnSpc>
            </a:pPr>
            <a:endParaRPr lang="ru-RU" dirty="0">
              <a:latin typeface="Lucida Sans Unicode" pitchFamily="34" charset="0"/>
            </a:endParaRPr>
          </a:p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9674"/>
            <a:ext cx="8892480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1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зависимости от реакции связывающего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1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вещества при нагревании пластмасс их делят: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17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1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Термопластические;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1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Термореактивные;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175" algn="l"/>
              </a:tabLs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Термостабильные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908175" y="115888"/>
            <a:ext cx="5643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Lucida Sans Unicode" pitchFamily="34" charset="0"/>
              </a:rPr>
              <a:t>Классификация пластмасс</a:t>
            </a:r>
          </a:p>
        </p:txBody>
      </p: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 flipH="1">
            <a:off x="3491880" y="548680"/>
            <a:ext cx="432048" cy="57606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6" name="Прямая со стрелкой 5"/>
          <p:cNvCxnSpPr/>
          <p:nvPr/>
        </p:nvCxnSpPr>
        <p:spPr>
          <a:xfrm>
            <a:off x="4858546" y="500836"/>
            <a:ext cx="145502" cy="407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4345" idx="0"/>
          </p:cNvCxnSpPr>
          <p:nvPr/>
        </p:nvCxnSpPr>
        <p:spPr>
          <a:xfrm flipH="1">
            <a:off x="1116124" y="2348880"/>
            <a:ext cx="3572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2051720" y="2348880"/>
            <a:ext cx="432047" cy="201622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2483768" y="2276872"/>
            <a:ext cx="576064" cy="7920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0" y="3068960"/>
            <a:ext cx="2232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Горячей полимеризации</a:t>
            </a: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2483768" y="3068960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Холодной полимеризации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827584" y="4365104"/>
            <a:ext cx="3286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Для изготовления </a:t>
            </a:r>
          </a:p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временных коронок </a:t>
            </a:r>
          </a:p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и мостовидных </a:t>
            </a:r>
          </a:p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протезов</a:t>
            </a:r>
          </a:p>
        </p:txBody>
      </p:sp>
      <p:sp>
        <p:nvSpPr>
          <p:cNvPr id="14348" name="TextBox 28"/>
          <p:cNvSpPr txBox="1">
            <a:spLocks noChangeArrowheads="1"/>
          </p:cNvSpPr>
          <p:nvPr/>
        </p:nvSpPr>
        <p:spPr bwMode="auto">
          <a:xfrm>
            <a:off x="6804248" y="4221088"/>
            <a:ext cx="2339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Горячей полимеризации</a:t>
            </a:r>
          </a:p>
        </p:txBody>
      </p:sp>
      <p:sp>
        <p:nvSpPr>
          <p:cNvPr id="14349" name="TextBox 29"/>
          <p:cNvSpPr txBox="1">
            <a:spLocks noChangeArrowheads="1"/>
          </p:cNvSpPr>
          <p:nvPr/>
        </p:nvSpPr>
        <p:spPr bwMode="auto">
          <a:xfrm>
            <a:off x="4499992" y="4221088"/>
            <a:ext cx="23574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Lucida Sans Unicode" pitchFamily="34" charset="0"/>
              </a:rPr>
              <a:t>Холодной полимеризации</a:t>
            </a:r>
          </a:p>
        </p:txBody>
      </p:sp>
      <p:sp>
        <p:nvSpPr>
          <p:cNvPr id="14358" name="TextBox 6"/>
          <p:cNvSpPr txBox="1">
            <a:spLocks noChangeArrowheads="1"/>
          </p:cNvSpPr>
          <p:nvPr/>
        </p:nvSpPr>
        <p:spPr bwMode="auto">
          <a:xfrm>
            <a:off x="5929312" y="620688"/>
            <a:ext cx="321468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Для изготовления съемных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конструкций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 протезов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(базисные)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4359" name="TextBox 6"/>
          <p:cNvSpPr txBox="1">
            <a:spLocks noChangeArrowheads="1"/>
          </p:cNvSpPr>
          <p:nvPr/>
        </p:nvSpPr>
        <p:spPr bwMode="auto">
          <a:xfrm>
            <a:off x="3635896" y="908720"/>
            <a:ext cx="3214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Эластические</a:t>
            </a:r>
            <a:endParaRPr lang="ru-RU" sz="22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2"/>
          <p:cNvCxnSpPr>
            <a:cxnSpLocks noChangeShapeType="1"/>
          </p:cNvCxnSpPr>
          <p:nvPr/>
        </p:nvCxnSpPr>
        <p:spPr bwMode="auto">
          <a:xfrm flipH="1">
            <a:off x="6012160" y="2492896"/>
            <a:ext cx="933254" cy="165618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7" name="Прямая со стрелкой 36"/>
          <p:cNvCxnSpPr>
            <a:cxnSpLocks noChangeShapeType="1"/>
          </p:cNvCxnSpPr>
          <p:nvPr/>
        </p:nvCxnSpPr>
        <p:spPr bwMode="auto">
          <a:xfrm>
            <a:off x="7740352" y="2420888"/>
            <a:ext cx="432048" cy="172819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33" name="Прямая со стрелкой 12"/>
          <p:cNvCxnSpPr>
            <a:cxnSpLocks noChangeShapeType="1"/>
          </p:cNvCxnSpPr>
          <p:nvPr/>
        </p:nvCxnSpPr>
        <p:spPr bwMode="auto">
          <a:xfrm flipH="1">
            <a:off x="1331640" y="404664"/>
            <a:ext cx="1224136" cy="496441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1979712" y="1124744"/>
            <a:ext cx="32146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Для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изготовления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индивидуальных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 ложек</a:t>
            </a:r>
            <a:endParaRPr lang="ru-RU" sz="2200" b="1" dirty="0">
              <a:solidFill>
                <a:srgbClr val="0070C0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876256" y="476672"/>
            <a:ext cx="490542" cy="276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-252536" y="908720"/>
            <a:ext cx="32146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Для изготовления несъемных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конструкций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 протезов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520" y="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Классификация полимерных материалов, используемых для базисов съемных зубных протезов</a:t>
            </a:r>
            <a:endParaRPr lang="ru-RU" sz="2400" b="1" dirty="0"/>
          </a:p>
        </p:txBody>
      </p:sp>
      <p:cxnSp>
        <p:nvCxnSpPr>
          <p:cNvPr id="18" name="Прямая со стрелкой 12"/>
          <p:cNvCxnSpPr>
            <a:cxnSpLocks noChangeShapeType="1"/>
          </p:cNvCxnSpPr>
          <p:nvPr/>
        </p:nvCxnSpPr>
        <p:spPr bwMode="auto">
          <a:xfrm flipH="1">
            <a:off x="2267744" y="836712"/>
            <a:ext cx="792088" cy="28803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12"/>
          <p:cNvCxnSpPr>
            <a:cxnSpLocks noChangeShapeType="1"/>
          </p:cNvCxnSpPr>
          <p:nvPr/>
        </p:nvCxnSpPr>
        <p:spPr bwMode="auto">
          <a:xfrm>
            <a:off x="6084168" y="836712"/>
            <a:ext cx="720080" cy="36004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076056" y="1196752"/>
            <a:ext cx="3214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Термопласты, ТИП 3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67544" y="1052736"/>
            <a:ext cx="3808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Акриловые </a:t>
            </a:r>
            <a:r>
              <a:rPr lang="ru-RU" sz="2200" b="1" dirty="0" err="1" smtClean="0">
                <a:solidFill>
                  <a:srgbClr val="0070C0"/>
                </a:solidFill>
              </a:rPr>
              <a:t>полимер-мономерные</a:t>
            </a:r>
            <a:r>
              <a:rPr lang="ru-RU" sz="2200" b="1" dirty="0" smtClean="0">
                <a:solidFill>
                  <a:srgbClr val="0070C0"/>
                </a:solidFill>
              </a:rPr>
              <a:t> материалы</a:t>
            </a:r>
            <a:endParaRPr lang="ru-RU" sz="2200" b="1" dirty="0">
              <a:solidFill>
                <a:srgbClr val="0070C0"/>
              </a:solidFill>
            </a:endParaRPr>
          </a:p>
        </p:txBody>
      </p:sp>
      <p:cxnSp>
        <p:nvCxnSpPr>
          <p:cNvPr id="26" name="Прямая со стрелкой 12"/>
          <p:cNvCxnSpPr>
            <a:cxnSpLocks noChangeShapeType="1"/>
            <a:endCxn id="35" idx="0"/>
          </p:cNvCxnSpPr>
          <p:nvPr/>
        </p:nvCxnSpPr>
        <p:spPr bwMode="auto">
          <a:xfrm>
            <a:off x="2987824" y="1772816"/>
            <a:ext cx="396044" cy="504056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7" name="Прямая со стрелкой 12"/>
          <p:cNvCxnSpPr>
            <a:cxnSpLocks noChangeShapeType="1"/>
          </p:cNvCxnSpPr>
          <p:nvPr/>
        </p:nvCxnSpPr>
        <p:spPr bwMode="auto">
          <a:xfrm flipH="1">
            <a:off x="1115616" y="1772816"/>
            <a:ext cx="504056" cy="43204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8" name="Прямая со стрелкой 12"/>
          <p:cNvCxnSpPr>
            <a:cxnSpLocks noChangeShapeType="1"/>
          </p:cNvCxnSpPr>
          <p:nvPr/>
        </p:nvCxnSpPr>
        <p:spPr bwMode="auto">
          <a:xfrm flipH="1">
            <a:off x="5724128" y="1628800"/>
            <a:ext cx="504056" cy="57606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9" name="Прямая со стрелкой 12"/>
          <p:cNvCxnSpPr>
            <a:cxnSpLocks noChangeShapeType="1"/>
          </p:cNvCxnSpPr>
          <p:nvPr/>
        </p:nvCxnSpPr>
        <p:spPr bwMode="auto">
          <a:xfrm>
            <a:off x="7524328" y="1628800"/>
            <a:ext cx="576064" cy="57606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0" y="2276872"/>
            <a:ext cx="2232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Инициирование полимеризации внешней энергии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7744" y="2276872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Инициирование полимеризации химической реакцией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4572000" y="2276872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Для литья под давлением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Lucida Sans Unicode" pitchFamily="34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Lucida Sans Unicode" pitchFamily="34" charset="0"/>
              </a:rPr>
              <a:t>Flexy</a:t>
            </a:r>
            <a:r>
              <a:rPr lang="en-US" sz="2000" dirty="0" smtClean="0">
                <a:solidFill>
                  <a:srgbClr val="0070C0"/>
                </a:solidFill>
                <a:latin typeface="Lucida Sans Unicode" pitchFamily="34" charset="0"/>
              </a:rPr>
              <a:t>-Nylon, Dental-D)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6911752" y="2276872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Для</a:t>
            </a:r>
            <a:r>
              <a:rPr lang="en-US" sz="2000" dirty="0" smtClean="0">
                <a:solidFill>
                  <a:srgbClr val="0070C0"/>
                </a:solidFill>
                <a:latin typeface="Lucida Sans Unicode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формования листовых заготовок (</a:t>
            </a:r>
            <a:r>
              <a:rPr lang="ru-RU" sz="2000" dirty="0" err="1" smtClean="0">
                <a:solidFill>
                  <a:srgbClr val="0070C0"/>
                </a:solidFill>
                <a:latin typeface="Lucida Sans Unicode" pitchFamily="34" charset="0"/>
              </a:rPr>
              <a:t>Липол</a:t>
            </a:r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)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cxnSp>
        <p:nvCxnSpPr>
          <p:cNvPr id="46" name="Прямая со стрелкой 12"/>
          <p:cNvCxnSpPr>
            <a:cxnSpLocks noChangeShapeType="1"/>
          </p:cNvCxnSpPr>
          <p:nvPr/>
        </p:nvCxnSpPr>
        <p:spPr bwMode="auto">
          <a:xfrm flipH="1">
            <a:off x="755576" y="3212976"/>
            <a:ext cx="144016" cy="7920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7" name="Прямая со стрелкой 12"/>
          <p:cNvCxnSpPr>
            <a:cxnSpLocks noChangeShapeType="1"/>
          </p:cNvCxnSpPr>
          <p:nvPr/>
        </p:nvCxnSpPr>
        <p:spPr bwMode="auto">
          <a:xfrm>
            <a:off x="1547664" y="3284984"/>
            <a:ext cx="216024" cy="201622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8" name="Прямая со стрелкой 12"/>
          <p:cNvCxnSpPr>
            <a:cxnSpLocks noChangeShapeType="1"/>
          </p:cNvCxnSpPr>
          <p:nvPr/>
        </p:nvCxnSpPr>
        <p:spPr bwMode="auto">
          <a:xfrm>
            <a:off x="1979712" y="3284984"/>
            <a:ext cx="396044" cy="504056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9" name="Прямая со стрелкой 12"/>
          <p:cNvCxnSpPr>
            <a:cxnSpLocks noChangeShapeType="1"/>
          </p:cNvCxnSpPr>
          <p:nvPr/>
        </p:nvCxnSpPr>
        <p:spPr bwMode="auto">
          <a:xfrm flipH="1">
            <a:off x="4644008" y="4869160"/>
            <a:ext cx="360040" cy="43204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0" name="Прямая со стрелкой 12"/>
          <p:cNvCxnSpPr>
            <a:cxnSpLocks noChangeShapeType="1"/>
          </p:cNvCxnSpPr>
          <p:nvPr/>
        </p:nvCxnSpPr>
        <p:spPr bwMode="auto">
          <a:xfrm>
            <a:off x="4067944" y="3356992"/>
            <a:ext cx="720080" cy="64807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1" name="Прямая со стрелкой 12"/>
          <p:cNvCxnSpPr>
            <a:cxnSpLocks noChangeShapeType="1"/>
          </p:cNvCxnSpPr>
          <p:nvPr/>
        </p:nvCxnSpPr>
        <p:spPr bwMode="auto">
          <a:xfrm>
            <a:off x="5796136" y="4797152"/>
            <a:ext cx="396044" cy="504056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539552" y="5301208"/>
            <a:ext cx="2880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Микроволнового отверждения,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 ТИП 5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(</a:t>
            </a:r>
            <a:r>
              <a:rPr lang="ru-RU" dirty="0" err="1" smtClean="0">
                <a:solidFill>
                  <a:srgbClr val="0070C0"/>
                </a:solidFill>
                <a:latin typeface="Lucida Sans Unicode" pitchFamily="34" charset="0"/>
              </a:rPr>
              <a:t>Акрон</a:t>
            </a:r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 М Си)</a:t>
            </a:r>
            <a:endParaRPr lang="ru-RU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-180528" y="4005064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Горячего отверждения,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ТИП 1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 (</a:t>
            </a:r>
            <a:r>
              <a:rPr lang="ru-RU" dirty="0" err="1" smtClean="0">
                <a:solidFill>
                  <a:srgbClr val="0070C0"/>
                </a:solidFill>
                <a:latin typeface="Lucida Sans Unicode" pitchFamily="34" charset="0"/>
              </a:rPr>
              <a:t>Сильма</a:t>
            </a:r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Lucida Sans Unicode" pitchFamily="34" charset="0"/>
              </a:rPr>
              <a:t>Фторакс</a:t>
            </a:r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1835696" y="3789040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Светового отверждения,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ТИП 4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 (</a:t>
            </a:r>
            <a:r>
              <a:rPr lang="ru-RU" dirty="0" err="1" smtClean="0">
                <a:solidFill>
                  <a:srgbClr val="0070C0"/>
                </a:solidFill>
                <a:latin typeface="Lucida Sans Unicode" pitchFamily="34" charset="0"/>
              </a:rPr>
              <a:t>Индивидо</a:t>
            </a:r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 Люкс)</a:t>
            </a:r>
            <a:endParaRPr lang="ru-RU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58" name="TextBox 17"/>
          <p:cNvSpPr txBox="1">
            <a:spLocks noChangeArrowheads="1"/>
          </p:cNvSpPr>
          <p:nvPr/>
        </p:nvSpPr>
        <p:spPr bwMode="auto">
          <a:xfrm>
            <a:off x="4139952" y="4005064"/>
            <a:ext cx="2232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Холодного отверждения,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ТИП 2</a:t>
            </a:r>
            <a:endParaRPr lang="ru-RU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59" name="TextBox 17"/>
          <p:cNvSpPr txBox="1">
            <a:spLocks noChangeArrowheads="1"/>
          </p:cNvSpPr>
          <p:nvPr/>
        </p:nvSpPr>
        <p:spPr bwMode="auto">
          <a:xfrm>
            <a:off x="3491880" y="5301208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для формования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Lucida Sans Unicode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Lucida Sans Unicode" pitchFamily="34" charset="0"/>
              </a:rPr>
              <a:t>Prothyl</a:t>
            </a:r>
            <a:r>
              <a:rPr lang="en-US" dirty="0" smtClean="0">
                <a:solidFill>
                  <a:srgbClr val="0070C0"/>
                </a:solidFill>
                <a:latin typeface="Lucida Sans Unicode" pitchFamily="34" charset="0"/>
              </a:rPr>
              <a:t> press)</a:t>
            </a:r>
            <a:endParaRPr lang="ru-RU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5796136" y="5301208"/>
            <a:ext cx="22322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ucida Sans Unicode" pitchFamily="34" charset="0"/>
              </a:rPr>
              <a:t>для заливки (</a:t>
            </a:r>
            <a:r>
              <a:rPr lang="ru-RU" dirty="0" err="1" smtClean="0">
                <a:solidFill>
                  <a:srgbClr val="0070C0"/>
                </a:solidFill>
                <a:latin typeface="Lucida Sans Unicode" pitchFamily="34" charset="0"/>
              </a:rPr>
              <a:t>Денталур</a:t>
            </a:r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)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520" y="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Классификация эластических материалов, используемых для мягких прокладок</a:t>
            </a:r>
            <a:endParaRPr lang="ru-RU" sz="2400" b="1" dirty="0"/>
          </a:p>
        </p:txBody>
      </p:sp>
      <p:cxnSp>
        <p:nvCxnSpPr>
          <p:cNvPr id="18" name="Прямая со стрелкой 12"/>
          <p:cNvCxnSpPr>
            <a:cxnSpLocks noChangeShapeType="1"/>
          </p:cNvCxnSpPr>
          <p:nvPr/>
        </p:nvCxnSpPr>
        <p:spPr bwMode="auto">
          <a:xfrm flipH="1">
            <a:off x="2267744" y="836712"/>
            <a:ext cx="792088" cy="28803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12"/>
          <p:cNvCxnSpPr>
            <a:cxnSpLocks noChangeShapeType="1"/>
          </p:cNvCxnSpPr>
          <p:nvPr/>
        </p:nvCxnSpPr>
        <p:spPr bwMode="auto">
          <a:xfrm>
            <a:off x="5724128" y="764704"/>
            <a:ext cx="720080" cy="43204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220072" y="1052736"/>
            <a:ext cx="3214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Силиконовые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67544" y="1052736"/>
            <a:ext cx="38080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Акриловые</a:t>
            </a:r>
            <a:endParaRPr lang="ru-RU" sz="2200" b="1" dirty="0">
              <a:solidFill>
                <a:srgbClr val="0070C0"/>
              </a:solidFill>
            </a:endParaRPr>
          </a:p>
        </p:txBody>
      </p:sp>
      <p:cxnSp>
        <p:nvCxnSpPr>
          <p:cNvPr id="26" name="Прямая со стрелкой 12"/>
          <p:cNvCxnSpPr>
            <a:cxnSpLocks noChangeShapeType="1"/>
            <a:endCxn id="35" idx="0"/>
          </p:cNvCxnSpPr>
          <p:nvPr/>
        </p:nvCxnSpPr>
        <p:spPr bwMode="auto">
          <a:xfrm>
            <a:off x="2843808" y="1556792"/>
            <a:ext cx="540060" cy="72008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7" name="Прямая со стрелкой 12"/>
          <p:cNvCxnSpPr>
            <a:cxnSpLocks noChangeShapeType="1"/>
          </p:cNvCxnSpPr>
          <p:nvPr/>
        </p:nvCxnSpPr>
        <p:spPr bwMode="auto">
          <a:xfrm flipH="1">
            <a:off x="1115616" y="1484784"/>
            <a:ext cx="648072" cy="72008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8" name="Прямая со стрелкой 12"/>
          <p:cNvCxnSpPr>
            <a:cxnSpLocks noChangeShapeType="1"/>
          </p:cNvCxnSpPr>
          <p:nvPr/>
        </p:nvCxnSpPr>
        <p:spPr bwMode="auto">
          <a:xfrm flipH="1">
            <a:off x="5724128" y="1628800"/>
            <a:ext cx="504056" cy="57606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9" name="Прямая со стрелкой 12"/>
          <p:cNvCxnSpPr>
            <a:cxnSpLocks noChangeShapeType="1"/>
          </p:cNvCxnSpPr>
          <p:nvPr/>
        </p:nvCxnSpPr>
        <p:spPr bwMode="auto">
          <a:xfrm>
            <a:off x="7524328" y="1628800"/>
            <a:ext cx="576064" cy="57606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0" y="2276872"/>
            <a:ext cx="2232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Пластифицированные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7744" y="2276872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Lucida Sans Unicode" pitchFamily="34" charset="0"/>
              </a:rPr>
              <a:t>Сополимерные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4572000" y="2276872"/>
            <a:ext cx="22322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Горячего отверждения (вулканизации)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Lucida Sans Unicode" pitchFamily="34" charset="0"/>
              </a:rPr>
              <a:t>(</a:t>
            </a:r>
            <a:r>
              <a:rPr lang="ru-RU" sz="2000" dirty="0" err="1" smtClean="0">
                <a:solidFill>
                  <a:srgbClr val="0070C0"/>
                </a:solidFill>
                <a:latin typeface="Lucida Sans Unicode" pitchFamily="34" charset="0"/>
              </a:rPr>
              <a:t>Эладент</a:t>
            </a:r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Lucida Sans Unicode" pitchFamily="34" charset="0"/>
              </a:rPr>
              <a:t>Ортосил</a:t>
            </a:r>
            <a:r>
              <a:rPr lang="en-US" sz="2000" dirty="0" smtClean="0">
                <a:solidFill>
                  <a:srgbClr val="0070C0"/>
                </a:solidFill>
                <a:latin typeface="Lucida Sans Unicode" pitchFamily="34" charset="0"/>
              </a:rPr>
              <a:t>)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6911752" y="2276872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Холодного отверждения (вулканизации) (</a:t>
            </a:r>
            <a:r>
              <a:rPr lang="ru-RU" sz="2000" dirty="0" err="1" smtClean="0">
                <a:solidFill>
                  <a:srgbClr val="0070C0"/>
                </a:solidFill>
                <a:latin typeface="Lucida Sans Unicode" pitchFamily="34" charset="0"/>
              </a:rPr>
              <a:t>Ортосил</a:t>
            </a:r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 М)</a:t>
            </a:r>
            <a:endParaRPr lang="ru-RU" sz="2000" dirty="0">
              <a:solidFill>
                <a:srgbClr val="0070C0"/>
              </a:solidFill>
              <a:latin typeface="Lucida Sans Unicode" pitchFamily="34" charset="0"/>
            </a:endParaRPr>
          </a:p>
        </p:txBody>
      </p:sp>
      <p:cxnSp>
        <p:nvCxnSpPr>
          <p:cNvPr id="46" name="Прямая со стрелкой 12"/>
          <p:cNvCxnSpPr>
            <a:cxnSpLocks noChangeShapeType="1"/>
          </p:cNvCxnSpPr>
          <p:nvPr/>
        </p:nvCxnSpPr>
        <p:spPr bwMode="auto">
          <a:xfrm>
            <a:off x="1115616" y="2996952"/>
            <a:ext cx="648072" cy="7920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8" name="Прямая со стрелкой 12"/>
          <p:cNvCxnSpPr>
            <a:cxnSpLocks noChangeShapeType="1"/>
          </p:cNvCxnSpPr>
          <p:nvPr/>
        </p:nvCxnSpPr>
        <p:spPr bwMode="auto">
          <a:xfrm flipH="1">
            <a:off x="2843808" y="2852936"/>
            <a:ext cx="576064" cy="936104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1115616" y="3789040"/>
            <a:ext cx="22322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Горячего и холодного отверждения (</a:t>
            </a:r>
            <a:r>
              <a:rPr lang="ru-RU" sz="2000" dirty="0" err="1" smtClean="0">
                <a:solidFill>
                  <a:srgbClr val="0070C0"/>
                </a:solidFill>
                <a:latin typeface="Lucida Sans Unicode" pitchFamily="34" charset="0"/>
              </a:rPr>
              <a:t>Эластопласт</a:t>
            </a:r>
            <a:r>
              <a:rPr lang="ru-RU" sz="2000" dirty="0" smtClean="0">
                <a:solidFill>
                  <a:srgbClr val="0070C0"/>
                </a:solidFill>
                <a:latin typeface="Lucida Sans Unicode" pitchFamily="34" charset="0"/>
              </a:rPr>
              <a:t>, ПМ – 01)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667</TotalTime>
  <Words>583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Пластмассы, применяемые в ортопедической стоматологии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Пластмассы, применяемые в ортопедической стоматологии</dc:title>
  <dc:creator>User</dc:creator>
  <cp:lastModifiedBy>Lenovo</cp:lastModifiedBy>
  <cp:revision>49</cp:revision>
  <dcterms:created xsi:type="dcterms:W3CDTF">2013-10-30T04:36:51Z</dcterms:created>
  <dcterms:modified xsi:type="dcterms:W3CDTF">2018-04-26T08:18:09Z</dcterms:modified>
</cp:coreProperties>
</file>