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836EC-8EF8-4C65-9077-8047853FF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864F99-C4E5-467E-9340-CD63199EB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5C14A9-A441-4F7B-B6C8-B88B9A2A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45E-3191-4E03-8A3E-403A700CBA2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967D6-8086-40FC-87C1-9F4D4DF7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5A48B-B2AE-4DA8-B753-1230345C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238-9A9D-47F3-8443-3C2734581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9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87F63-1DDB-4A8D-B8B1-13BB45B81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F5A363-8C96-4000-9291-F45449AE2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53CB8-2144-415D-9C6E-CF88779B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45E-3191-4E03-8A3E-403A700CBA2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69102C-10B4-4F4C-805C-71FBA95D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0F0E3E-5E03-4BA8-980D-150B8042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238-9A9D-47F3-8443-3C2734581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6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9B700E-EF70-47B5-91E1-5DE106405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6341BD-A14B-41D0-853F-7DF591358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5C7562-4F09-4DF3-8594-14C07908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45E-3191-4E03-8A3E-403A700CBA2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B65E29-7052-4910-BC24-95116BDF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B2679-3FD1-408E-83C7-B9204399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238-9A9D-47F3-8443-3C2734581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8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C9B10-318A-4CEA-ACDC-87A8AF6F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743C18-D2AD-4B76-AE08-25DDA9A6C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96474-15AD-46E6-A8D2-204FD1E0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45E-3191-4E03-8A3E-403A700CBA2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5C895-A30B-478B-81B0-D8AF155E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147B2D-25F8-428D-ACBF-79042BA9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238-9A9D-47F3-8443-3C2734581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0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B8B4A-CD7B-4E9C-999A-8B3FFC0B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35F748-59BA-42E0-8DC7-6EEAF85A9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872CD4-99D2-49A6-A735-9131BF5E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45E-3191-4E03-8A3E-403A700CBA2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57A97-157D-4F1F-9003-BE7CA065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99DEEA-17F6-490F-BD69-869D3AB2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238-9A9D-47F3-8443-3C2734581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6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69213-D5E5-473E-9B9D-85C80AAC5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0639EA-011B-46F0-A9F0-33852A397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202409-4EB8-48B6-818F-C88A42F38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9E4F6D-3CC3-40F8-840C-3A9EB9DC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45E-3191-4E03-8A3E-403A700CBA2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E6ECDD-B07C-4C5C-86B0-4524FE37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803ED3-9B37-4287-B841-F9F6B143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238-9A9D-47F3-8443-3C2734581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3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1811F-DA66-4AEE-A077-4850332E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470A7F-1722-4CA0-8C15-934336ECF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D32C9-5C14-4B1B-8A99-E09020DE4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A0486A-EECF-41BA-A6C1-743A15E83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926D0B-B933-4342-981B-C9033584D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1CD9CE-F5F7-47D1-BC36-CB0B42F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45E-3191-4E03-8A3E-403A700CBA2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20CCD4-2880-432C-ACB6-3A9FD1E1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9B3C7D-3ABB-4C65-8D95-4D8D0BFD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238-9A9D-47F3-8443-3C2734581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7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0A9E1-6833-4849-A8D5-412C21F2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540029-F657-4595-868E-914FB155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45E-3191-4E03-8A3E-403A700CBA2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19084F-8345-4F88-B37C-DA1410DF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FBF667-A2B4-4568-9758-CDF09C2B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238-9A9D-47F3-8443-3C2734581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1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38ED64-5B7D-41AC-8BE6-78D9F1E6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45E-3191-4E03-8A3E-403A700CBA2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17D38F-5AB4-43BD-9C92-9D94F470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02F5C-50BE-4495-844E-208D71EAA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238-9A9D-47F3-8443-3C2734581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8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C4515-ACB6-41DA-A5C9-469643AA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3192E-8E10-493B-B73C-B15CA29B9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11C45B-F257-45DF-901F-F9D6D52AD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211DE-A74D-411A-85FE-DFC2F222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45E-3191-4E03-8A3E-403A700CBA2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FC41B-3536-4D95-8349-99F98122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85956A-D8B1-4C39-B21F-716B3AAF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238-9A9D-47F3-8443-3C2734581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B5BD9-8006-4C8F-82BA-C59A4D5C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C9A32A-1765-4AE2-B391-526267188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7CABB1-AE01-4BCA-9896-A41E4CD65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C7992E-6B2A-42F0-AB74-C6640157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45E-3191-4E03-8A3E-403A700CBA2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51AB52-53E9-4DD9-BCFC-4C06FB8D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D41D2E-F1A7-4065-B2FA-9658765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238-9A9D-47F3-8443-3C2734581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9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B0EA0-D4D9-4932-8179-3FEFF4BF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DC8F46-3A25-458F-9DA8-FAD333862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124C1-F28A-43DC-A68F-E5E7C992D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9045E-3191-4E03-8A3E-403A700CBA2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4FC543-6145-4D5F-BAD7-9E48D2311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7A606-09C2-4F24-85E8-036089584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8238-9A9D-47F3-8443-3C2734581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6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1953C-D38A-4DA8-8542-EDDC1981D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препарирования и пломбирования 5 класса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2C91FF-D133-4488-9BA7-A82EA46C23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CEAF82-7674-4442-B01E-19C8EE122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496" y="1041355"/>
            <a:ext cx="5995115" cy="498056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EE4A4D1-8465-4EDD-A6CC-C244ACB6D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" y="167951"/>
            <a:ext cx="7772400" cy="600901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300" dirty="0"/>
              <a:t>Если полость ограничена только эмалью, делается круговой скос по всему периметру (рис. </a:t>
            </a:r>
            <a:r>
              <a:rPr lang="ru-RU" sz="4300" dirty="0" err="1"/>
              <a:t>98,а</a:t>
            </a:r>
            <a:r>
              <a:rPr lang="ru-RU" sz="4300" dirty="0"/>
              <a:t>).</a:t>
            </a:r>
          </a:p>
          <a:p>
            <a:pPr marL="0" indent="0">
              <a:buNone/>
            </a:pPr>
            <a:r>
              <a:rPr lang="ru-RU" sz="4300" dirty="0"/>
              <a:t>В </a:t>
            </a:r>
            <a:r>
              <a:rPr lang="ru-RU" sz="4300" dirty="0" err="1"/>
              <a:t>придесневой</a:t>
            </a:r>
            <a:r>
              <a:rPr lang="ru-RU" sz="4300" dirty="0"/>
              <a:t> области скос небольшой – 0,5–1 мм. Скос формируется таким</a:t>
            </a:r>
          </a:p>
          <a:p>
            <a:pPr marL="0" indent="0">
              <a:buNone/>
            </a:pPr>
            <a:r>
              <a:rPr lang="ru-RU" sz="4300" dirty="0"/>
              <a:t>образом, чтобы граница пломбировочного материала с тканями зуба располагалась</a:t>
            </a:r>
          </a:p>
          <a:p>
            <a:pPr marL="0" indent="0">
              <a:buNone/>
            </a:pPr>
            <a:r>
              <a:rPr lang="ru-RU" sz="4300" dirty="0"/>
              <a:t>в </a:t>
            </a:r>
            <a:r>
              <a:rPr lang="ru-RU" sz="4300" dirty="0" err="1"/>
              <a:t>десневой</a:t>
            </a:r>
            <a:r>
              <a:rPr lang="ru-RU" sz="4300" dirty="0"/>
              <a:t> борозде и при прямом осмотре была скрыта </a:t>
            </a:r>
            <a:r>
              <a:rPr lang="ru-RU" sz="4300" dirty="0" err="1"/>
              <a:t>десневым</a:t>
            </a:r>
            <a:r>
              <a:rPr lang="ru-RU" sz="4300" dirty="0"/>
              <a:t> краем. На </a:t>
            </a:r>
            <a:r>
              <a:rPr lang="ru-RU" sz="4300" dirty="0" err="1"/>
              <a:t>медиальа</a:t>
            </a:r>
            <a:r>
              <a:rPr lang="ru-RU" sz="4300" dirty="0"/>
              <a:t>) б)</a:t>
            </a:r>
          </a:p>
          <a:p>
            <a:pPr marL="0" indent="0">
              <a:buNone/>
            </a:pPr>
            <a:r>
              <a:rPr lang="ru-RU" sz="4300" dirty="0"/>
              <a:t>в)</a:t>
            </a:r>
          </a:p>
          <a:p>
            <a:pPr marL="0" indent="0">
              <a:buNone/>
            </a:pPr>
            <a:r>
              <a:rPr lang="ru-RU" sz="4300" dirty="0"/>
              <a:t>122</a:t>
            </a:r>
          </a:p>
          <a:p>
            <a:pPr marL="0" indent="0">
              <a:buNone/>
            </a:pPr>
            <a:r>
              <a:rPr lang="ru-RU" sz="4300" dirty="0"/>
              <a:t>ной и дистальной стенках либо также ограничиваются созданием небольшого скоса (до</a:t>
            </a:r>
          </a:p>
          <a:p>
            <a:pPr marL="0" indent="0">
              <a:buNone/>
            </a:pPr>
            <a:r>
              <a:rPr lang="ru-RU" sz="4300" dirty="0"/>
              <a:t>1 мм), либо скос не делается вообще.</a:t>
            </a:r>
          </a:p>
          <a:p>
            <a:pPr marL="0" indent="0">
              <a:buNone/>
            </a:pPr>
            <a:r>
              <a:rPr lang="ru-RU" sz="4300" dirty="0"/>
              <a:t>В сторону режущего края делается пологий скос эмали шириной 2–5 мм, в зависимости от клинической ситуации.</a:t>
            </a:r>
          </a:p>
          <a:p>
            <a:pPr marL="0" indent="0">
              <a:buNone/>
            </a:pPr>
            <a:r>
              <a:rPr lang="ru-RU" sz="4300" dirty="0"/>
              <a:t>Для улучшения эстетики реставрации А. В. Салова и В. М. </a:t>
            </a:r>
            <a:r>
              <a:rPr lang="ru-RU" sz="4300" dirty="0" err="1"/>
              <a:t>Рехачев</a:t>
            </a:r>
            <a:r>
              <a:rPr lang="ru-RU" sz="4300" dirty="0"/>
              <a:t> (2003) рекомендуют делать контуры скоса волнистыми.</a:t>
            </a:r>
          </a:p>
          <a:p>
            <a:pPr marL="0" indent="0">
              <a:buNone/>
            </a:pPr>
            <a:r>
              <a:rPr lang="ru-RU" sz="4300" dirty="0"/>
              <a:t>Если полость расположена в области эмалево-цементной границы, то эмалью</a:t>
            </a:r>
          </a:p>
          <a:p>
            <a:pPr marL="0" indent="0">
              <a:buNone/>
            </a:pPr>
            <a:r>
              <a:rPr lang="ru-RU" sz="4300" dirty="0"/>
              <a:t>покрыта только часть ее периметра. На эмали при этом делается скос в соответствии</a:t>
            </a:r>
          </a:p>
          <a:p>
            <a:pPr marL="0" indent="0">
              <a:buNone/>
            </a:pPr>
            <a:r>
              <a:rPr lang="ru-RU" sz="4300" dirty="0"/>
              <a:t>с принципами, описанными выше:</a:t>
            </a:r>
          </a:p>
          <a:p>
            <a:pPr marL="0" indent="0">
              <a:buNone/>
            </a:pPr>
            <a:r>
              <a:rPr lang="ru-RU" sz="4300" dirty="0"/>
              <a:t>− на медиальной и дистальной стенках – либо небольшой скос (до 1 мм), либо</a:t>
            </a:r>
          </a:p>
          <a:p>
            <a:pPr marL="0" indent="0">
              <a:buNone/>
            </a:pPr>
            <a:r>
              <a:rPr lang="ru-RU" sz="4300" dirty="0"/>
              <a:t>скос не делается вообще;</a:t>
            </a:r>
          </a:p>
          <a:p>
            <a:pPr marL="0" indent="0">
              <a:buNone/>
            </a:pPr>
            <a:r>
              <a:rPr lang="ru-RU" sz="4300" dirty="0"/>
              <a:t>− в сторону режущего края – пологий скос шириной 2–5 мм. На дентинной стенке скос не делается (рис. </a:t>
            </a:r>
            <a:r>
              <a:rPr lang="ru-RU" sz="4300" dirty="0" err="1"/>
              <a:t>98,б</a:t>
            </a:r>
            <a:r>
              <a:rPr lang="ru-RU" sz="4300" dirty="0"/>
              <a:t>). Пломбировочный материал соединяется с дентином и</a:t>
            </a:r>
          </a:p>
          <a:p>
            <a:pPr marL="0" indent="0">
              <a:buNone/>
            </a:pPr>
            <a:r>
              <a:rPr lang="ru-RU" sz="4300" dirty="0"/>
              <a:t>цементом корня встык. Если полость расположена на поверхности корня ниже </a:t>
            </a:r>
            <a:r>
              <a:rPr lang="ru-RU" sz="4300" dirty="0" err="1"/>
              <a:t>эмалевоцементной</a:t>
            </a:r>
            <a:r>
              <a:rPr lang="ru-RU" sz="4300" dirty="0"/>
              <a:t> границы и со всех сторон окружена дентином и цементом, скос не делается</a:t>
            </a:r>
          </a:p>
          <a:p>
            <a:pPr marL="0" indent="0">
              <a:buNone/>
            </a:pPr>
            <a:r>
              <a:rPr lang="ru-RU" sz="4300" dirty="0"/>
              <a:t>вообще (рис. </a:t>
            </a:r>
            <a:r>
              <a:rPr lang="ru-RU" sz="4300" dirty="0" err="1"/>
              <a:t>98,в</a:t>
            </a:r>
            <a:r>
              <a:rPr lang="ru-RU" sz="4300" dirty="0"/>
              <a:t>), пломбировочный материал соединяется со стенками полости встык.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932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5A6AAF-2834-4269-9B27-A7C334DD1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298"/>
            <a:ext cx="11353800" cy="605566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5. </a:t>
            </a:r>
            <a:r>
              <a:rPr lang="ru-RU" dirty="0" err="1"/>
              <a:t>Финирование</a:t>
            </a:r>
            <a:r>
              <a:rPr lang="ru-RU" dirty="0"/>
              <a:t> краев эмали.</a:t>
            </a:r>
          </a:p>
          <a:p>
            <a:pPr marL="0" indent="0">
              <a:buNone/>
            </a:pPr>
            <a:r>
              <a:rPr lang="ru-RU" dirty="0"/>
              <a:t>Финишную обработку стенок полости в данном случае проводят по общим правилам с учетом задач последующей эстетической реставрации и обеспечения надежной</a:t>
            </a:r>
          </a:p>
          <a:p>
            <a:pPr marL="0" indent="0">
              <a:buNone/>
            </a:pPr>
            <a:r>
              <a:rPr lang="ru-RU" dirty="0"/>
              <a:t>микромеханической ретенции пломбы. </a:t>
            </a:r>
            <a:r>
              <a:rPr lang="ru-RU" dirty="0" err="1"/>
              <a:t>Финирование</a:t>
            </a:r>
            <a:r>
              <a:rPr lang="ru-RU" dirty="0"/>
              <a:t> эмали проводят по типу полирования мелкозернистыми алмазными борами или твердосплавными 20–32-</a:t>
            </a:r>
            <a:r>
              <a:rPr lang="ru-RU" dirty="0" err="1"/>
              <a:t>гранными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123</a:t>
            </a:r>
          </a:p>
          <a:p>
            <a:pPr marL="0" indent="0">
              <a:buNone/>
            </a:pPr>
            <a:r>
              <a:rPr lang="ru-RU" dirty="0" err="1"/>
              <a:t>финирами</a:t>
            </a:r>
            <a:r>
              <a:rPr lang="ru-RU" dirty="0"/>
              <a:t> на небольшой скорости с адекватным воздушно-водяным охлаждением.</a:t>
            </a:r>
          </a:p>
          <a:p>
            <a:pPr marL="0" indent="0">
              <a:buNone/>
            </a:pPr>
            <a:r>
              <a:rPr lang="ru-RU" dirty="0"/>
              <a:t>При отсутствии условий для макромеханической фиксации пломбы допустимо делать</a:t>
            </a:r>
          </a:p>
          <a:p>
            <a:pPr marL="0" indent="0">
              <a:buNone/>
            </a:pPr>
            <a:r>
              <a:rPr lang="ru-RU" dirty="0"/>
              <a:t>поверхность эмали «</a:t>
            </a:r>
            <a:r>
              <a:rPr lang="ru-RU" dirty="0" err="1"/>
              <a:t>макрошероховатой</a:t>
            </a:r>
            <a:r>
              <a:rPr lang="ru-RU" dirty="0"/>
              <a:t>» для дополнительной ретенции композитного</a:t>
            </a:r>
          </a:p>
          <a:p>
            <a:pPr marL="0" indent="0">
              <a:buNone/>
            </a:pPr>
            <a:r>
              <a:rPr lang="ru-RU" dirty="0"/>
              <a:t>материала. Дополнительная шероховатость эмали достигается обработкой ее поверхности алмазными борами с крупной зернистостью (черная или зеленая полоса) </a:t>
            </a:r>
            <a:r>
              <a:rPr lang="ru-RU" dirty="0" err="1"/>
              <a:t>микромоторным</a:t>
            </a:r>
            <a:r>
              <a:rPr lang="ru-RU" dirty="0"/>
              <a:t> наконечником на небольшой скорости с воздушно-водяным охлаждением. Финишную обработку </a:t>
            </a:r>
            <a:r>
              <a:rPr lang="ru-RU" dirty="0" err="1"/>
              <a:t>придесневой</a:t>
            </a:r>
            <a:r>
              <a:rPr lang="ru-RU" dirty="0"/>
              <a:t> стенки, чтобы избежать повреждения </a:t>
            </a:r>
            <a:r>
              <a:rPr lang="ru-RU" dirty="0" err="1"/>
              <a:t>десневого</a:t>
            </a:r>
            <a:r>
              <a:rPr lang="ru-RU" dirty="0"/>
              <a:t> края,</a:t>
            </a:r>
          </a:p>
          <a:p>
            <a:pPr marL="0" indent="0">
              <a:buNone/>
            </a:pPr>
            <a:r>
              <a:rPr lang="ru-RU" dirty="0"/>
              <a:t>лучше делать триммерами или эмалевыми ножами. Финишная обработка стенок полости, на которых эмаль отсутствует, не требуется, особенно если проводилось щадящее</a:t>
            </a:r>
          </a:p>
          <a:p>
            <a:pPr marL="0" indent="0">
              <a:buNone/>
            </a:pPr>
            <a:r>
              <a:rPr lang="ru-RU" dirty="0"/>
              <a:t>препарирование без использования турбинного наконечника.</a:t>
            </a:r>
          </a:p>
          <a:p>
            <a:pPr marL="0" indent="0">
              <a:buNone/>
            </a:pPr>
            <a:r>
              <a:rPr lang="ru-RU" dirty="0"/>
              <a:t>Осложнения при препарировании кариозных полостей V класса:</a:t>
            </a:r>
          </a:p>
          <a:p>
            <a:pPr marL="0" indent="0">
              <a:buNone/>
            </a:pPr>
            <a:r>
              <a:rPr lang="ru-RU" dirty="0"/>
              <a:t>• недостаточное препарирование (обработка) кариозной полости;</a:t>
            </a:r>
          </a:p>
          <a:p>
            <a:pPr marL="0" indent="0">
              <a:buNone/>
            </a:pPr>
            <a:r>
              <a:rPr lang="ru-RU" dirty="0"/>
              <a:t>• вскрытие пульповой камеры;</a:t>
            </a:r>
          </a:p>
          <a:p>
            <a:pPr marL="0" indent="0">
              <a:buNone/>
            </a:pPr>
            <a:r>
              <a:rPr lang="ru-RU" dirty="0"/>
              <a:t>• ожог пульпы зуба (при агрессивном препарировании и без водного охлаждения);</a:t>
            </a:r>
          </a:p>
          <a:p>
            <a:pPr marL="0" indent="0">
              <a:buNone/>
            </a:pPr>
            <a:r>
              <a:rPr lang="ru-RU" dirty="0"/>
              <a:t>• повреждение </a:t>
            </a:r>
            <a:r>
              <a:rPr lang="ru-RU" dirty="0" err="1"/>
              <a:t>десневого</a:t>
            </a:r>
            <a:r>
              <a:rPr lang="ru-RU" dirty="0"/>
              <a:t> края.</a:t>
            </a:r>
          </a:p>
        </p:txBody>
      </p:sp>
    </p:spTree>
    <p:extLst>
      <p:ext uri="{BB962C8B-B14F-4D97-AF65-F5344CB8AC3E}">
        <p14:creationId xmlns:p14="http://schemas.microsoft.com/office/powerpoint/2010/main" val="284352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2DE6-C41E-432A-85FF-C5269129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Пломбирование.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AFBC45-909D-4794-857B-CEA4F7A9C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1399592"/>
            <a:ext cx="11036559" cy="47773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При выборе материала для пломбирования полостей V класса необходимо учитывать:</a:t>
            </a:r>
          </a:p>
          <a:p>
            <a:pPr marL="0" indent="0">
              <a:buNone/>
            </a:pPr>
            <a:r>
              <a:rPr lang="ru-RU" dirty="0"/>
              <a:t>• активность кариозного процесса;</a:t>
            </a:r>
          </a:p>
          <a:p>
            <a:pPr marL="0" indent="0">
              <a:buNone/>
            </a:pPr>
            <a:r>
              <a:rPr lang="ru-RU" dirty="0"/>
              <a:t>• доступ к поражению;</a:t>
            </a:r>
          </a:p>
          <a:p>
            <a:pPr marL="0" indent="0">
              <a:buNone/>
            </a:pPr>
            <a:r>
              <a:rPr lang="ru-RU" dirty="0"/>
              <a:t>• возможность изоляции от влаги;</a:t>
            </a:r>
          </a:p>
          <a:p>
            <a:pPr marL="0" indent="0">
              <a:buNone/>
            </a:pPr>
            <a:r>
              <a:rPr lang="ru-RU" dirty="0"/>
              <a:t>• возраст пациента.</a:t>
            </a:r>
          </a:p>
          <a:p>
            <a:pPr marL="0" indent="0">
              <a:buNone/>
            </a:pPr>
            <a:r>
              <a:rPr lang="ru-RU" dirty="0"/>
              <a:t>• эстетические требования пациента.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Для пломбирования дефектов, заметных при улыбке, следует выбрать материал с хорошими эстетическими характеристиками, т.е. композиты, </a:t>
            </a:r>
            <a:r>
              <a:rPr lang="ru-RU" dirty="0" err="1"/>
              <a:t>компомеры</a:t>
            </a:r>
            <a:r>
              <a:rPr lang="ru-RU" dirty="0"/>
              <a:t> или </a:t>
            </a:r>
            <a:r>
              <a:rPr lang="ru-RU" dirty="0" err="1"/>
              <a:t>ормокеры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 активном течении кариозного процесса, особенно у подростков, пренебрегающих правилами гигиенического ухода за полостью рта, рекомендуется использовать </a:t>
            </a:r>
            <a:r>
              <a:rPr lang="ru-RU" dirty="0" err="1"/>
              <a:t>стеклоиономерные</a:t>
            </a:r>
            <a:r>
              <a:rPr lang="ru-RU" dirty="0"/>
              <a:t> (</a:t>
            </a:r>
            <a:r>
              <a:rPr lang="ru-RU" dirty="0" err="1"/>
              <a:t>полиалкенатные</a:t>
            </a:r>
            <a:r>
              <a:rPr lang="ru-RU" dirty="0"/>
              <a:t>) цементы, обеспечивающие долговременное фторирование тканей зуба после пломбирования и обладающие приемлемыми эстетическими характеристиками.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 пожилых пациентов дефекты V класса встречаются значительно чаще, так как к процессам обнажения корня присоединяются эрозии и клиновидные дефекты. В тех случаях, когда у пациентов преклонного возраста снижено слюноотделение, нет стабильного и качественного гигиенического ухода за полостью рта или им просто трудно перенести длительный процесс пломбирования зубов композитными материалами, следует предпочесть амальгаму и </a:t>
            </a:r>
            <a:r>
              <a:rPr lang="ru-RU" dirty="0" err="1"/>
              <a:t>стеклоиономеры</a:t>
            </a:r>
            <a:r>
              <a:rPr lang="ru-RU" dirty="0"/>
              <a:t>, не требующих много времени для наложения и отличающихся стабильностью в условиях неудовлетворительного гигиенического ухода за полостью рта. Композитные материалы показаны при пломбировании дефектов в тех случаях, когда для престарелого пациента эстетика улыбки очень важна.</a:t>
            </a:r>
          </a:p>
        </p:txBody>
      </p:sp>
    </p:spTree>
    <p:extLst>
      <p:ext uri="{BB962C8B-B14F-4D97-AF65-F5344CB8AC3E}">
        <p14:creationId xmlns:p14="http://schemas.microsoft.com/office/powerpoint/2010/main" val="400213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3EF57-D1E2-4FC2-AC88-51510BF3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E7E46B-B9C8-46A3-8C1C-CB3E73B6E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 полостям V класса, согласно классификации Блэка, относятся полости в пришеечной области всех групп зубов, точнее, в пришеечной трети их вестибулярных или</a:t>
            </a:r>
          </a:p>
          <a:p>
            <a:r>
              <a:rPr lang="ru-RU" dirty="0"/>
              <a:t>язычных поверхностей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8ABF54-89F1-4842-8AB9-532234C5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155" y="2863174"/>
            <a:ext cx="3084490" cy="399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5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2480B-D352-4F1F-8B23-AF1F92C5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577EA-38D1-416B-B964-385649F12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 этому же классу относятся полости, расположенные на вестибулярных и</a:t>
            </a:r>
          </a:p>
          <a:p>
            <a:r>
              <a:rPr lang="ru-RU" dirty="0"/>
              <a:t>язычных поверхностях корней зубов.</a:t>
            </a:r>
          </a:p>
          <a:p>
            <a:r>
              <a:rPr lang="ru-RU" dirty="0"/>
              <a:t>Особенностью полостей V класса является то, что причиной их возникновения,</a:t>
            </a:r>
          </a:p>
          <a:p>
            <a:r>
              <a:rPr lang="ru-RU" dirty="0"/>
              <a:t>кроме кариозного процесса, может быть целый ряд других заболеваний твердых тканей</a:t>
            </a:r>
          </a:p>
          <a:p>
            <a:r>
              <a:rPr lang="ru-RU" dirty="0"/>
              <a:t>зубов: клиновидные дефекты, эрозии, </a:t>
            </a:r>
            <a:r>
              <a:rPr lang="ru-RU" dirty="0" err="1"/>
              <a:t>абфракции</a:t>
            </a:r>
            <a:r>
              <a:rPr lang="ru-RU" dirty="0"/>
              <a:t>, гипоплазия, хроническая травма, кариес корня и т.д. Не останавливаясь на особенностях этиологии, патогенеза, клинической картины и лечения отдельных нозологических форм, рассмотрим лишь общие</a:t>
            </a:r>
          </a:p>
          <a:p>
            <a:r>
              <a:rPr lang="ru-RU" dirty="0"/>
              <a:t>правила и технические приемы препарирования полостей, локализующихся в пришеечной области. С «технологической» точки зрения полости V класса представляют для</a:t>
            </a:r>
          </a:p>
          <a:p>
            <a:r>
              <a:rPr lang="ru-RU" dirty="0"/>
              <a:t>стоматолога определенную проблему. Это связано, в первую очередь, с тем, что данные</a:t>
            </a:r>
            <a:r>
              <a:rPr lang="en-US" dirty="0"/>
              <a:t> </a:t>
            </a:r>
            <a:r>
              <a:rPr lang="ru-RU" dirty="0"/>
              <a:t>полости расположены очень близко к </a:t>
            </a:r>
            <a:r>
              <a:rPr lang="ru-RU" dirty="0" err="1"/>
              <a:t>десневому</a:t>
            </a:r>
            <a:r>
              <a:rPr lang="ru-RU" dirty="0"/>
              <a:t> краю, а иногда распространяются под</a:t>
            </a:r>
            <a:r>
              <a:rPr lang="en-US" dirty="0"/>
              <a:t> </a:t>
            </a:r>
            <a:r>
              <a:rPr lang="ru-RU" dirty="0"/>
              <a:t>него.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54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BA4EC-96FE-4BFF-8183-4B3C5F450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A6B7EE-CFF3-4B5C-9523-656F9044F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 связи с этим врачу приходится в процессе препарирования и пломбирования</a:t>
            </a:r>
          </a:p>
          <a:p>
            <a:r>
              <a:rPr lang="ru-RU" dirty="0"/>
              <a:t>решать целый ряд дополнительных задач:</a:t>
            </a:r>
          </a:p>
          <a:p>
            <a:r>
              <a:rPr lang="ru-RU" dirty="0"/>
              <a:t>• защита </a:t>
            </a:r>
            <a:r>
              <a:rPr lang="ru-RU" dirty="0" err="1"/>
              <a:t>десневого</a:t>
            </a:r>
            <a:r>
              <a:rPr lang="ru-RU" dirty="0"/>
              <a:t> края от механических и химических повреждений в процессе препарирования и пломбирования;</a:t>
            </a:r>
          </a:p>
          <a:p>
            <a:r>
              <a:rPr lang="ru-RU" dirty="0"/>
              <a:t>• ретракция десны для получения хорошего обзора и оперативного доступа</a:t>
            </a:r>
          </a:p>
          <a:p>
            <a:r>
              <a:rPr lang="ru-RU" dirty="0"/>
              <a:t>к </a:t>
            </a:r>
            <a:r>
              <a:rPr lang="ru-RU" dirty="0" err="1"/>
              <a:t>придесневой</a:t>
            </a:r>
            <a:r>
              <a:rPr lang="ru-RU" dirty="0"/>
              <a:t> стенке полости;</a:t>
            </a:r>
          </a:p>
          <a:p>
            <a:r>
              <a:rPr lang="ru-RU" dirty="0"/>
              <a:t>• предупреждение кровоточивости </a:t>
            </a:r>
            <a:r>
              <a:rPr lang="ru-RU" dirty="0" err="1"/>
              <a:t>десневого</a:t>
            </a:r>
            <a:r>
              <a:rPr lang="ru-RU" dirty="0"/>
              <a:t> края (или проведение гемостаза),</a:t>
            </a:r>
          </a:p>
          <a:p>
            <a:r>
              <a:rPr lang="ru-RU" dirty="0"/>
              <a:t>уменьшение выделения </a:t>
            </a:r>
            <a:r>
              <a:rPr lang="ru-RU" dirty="0" err="1"/>
              <a:t>десневой</a:t>
            </a:r>
            <a:r>
              <a:rPr lang="ru-RU" dirty="0"/>
              <a:t> жидкости и сохранение сухости полости в процессе</a:t>
            </a:r>
          </a:p>
          <a:p>
            <a:r>
              <a:rPr lang="ru-RU" dirty="0"/>
              <a:t>пломбирования;</a:t>
            </a:r>
          </a:p>
          <a:p>
            <a:r>
              <a:rPr lang="ru-RU" dirty="0"/>
              <a:t>• обеспечение адгезии и краевого прилегания пломбировочного материала</a:t>
            </a:r>
          </a:p>
          <a:p>
            <a:r>
              <a:rPr lang="ru-RU" dirty="0"/>
              <a:t>к </a:t>
            </a:r>
            <a:r>
              <a:rPr lang="ru-RU" dirty="0" err="1"/>
              <a:t>придесневой</a:t>
            </a:r>
            <a:r>
              <a:rPr lang="ru-RU" dirty="0"/>
              <a:t> стенке, край которой, как правило, эмалью не покрыт, а «пригодность»</a:t>
            </a:r>
          </a:p>
          <a:p>
            <a:r>
              <a:rPr lang="ru-RU" dirty="0"/>
              <a:t>корневого дентина для адгезии к нему пломбировочного материала значительно хуже,</a:t>
            </a:r>
          </a:p>
          <a:p>
            <a:r>
              <a:rPr lang="ru-RU" dirty="0"/>
              <a:t>чем дентина </a:t>
            </a:r>
            <a:r>
              <a:rPr lang="ru-RU" dirty="0" err="1"/>
              <a:t>коронковой</a:t>
            </a:r>
            <a:r>
              <a:rPr lang="ru-RU" dirty="0"/>
              <a:t> части зуба;</a:t>
            </a:r>
          </a:p>
          <a:p>
            <a:r>
              <a:rPr lang="ru-RU" dirty="0"/>
              <a:t>• обязательное обеспечение макромеханической ретенции пломбы в полости,</a:t>
            </a:r>
          </a:p>
          <a:p>
            <a:r>
              <a:rPr lang="ru-RU" dirty="0"/>
              <a:t>так как в данном случае одна лишь адгезия реставрационного материала не обеспечивает надежной фиксации пломбы.</a:t>
            </a:r>
          </a:p>
        </p:txBody>
      </p:sp>
    </p:spTree>
    <p:extLst>
      <p:ext uri="{BB962C8B-B14F-4D97-AF65-F5344CB8AC3E}">
        <p14:creationId xmlns:p14="http://schemas.microsoft.com/office/powerpoint/2010/main" val="272317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89407F-F50C-4E88-B6D2-7F9F91E30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8466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Раскрытие полости.</a:t>
            </a:r>
          </a:p>
          <a:p>
            <a:pPr marL="0" indent="0">
              <a:buNone/>
            </a:pPr>
            <a:r>
              <a:rPr lang="ru-RU" dirty="0"/>
              <a:t>Раскрытия полостей V класса, как правило, не требуется. Это объясняется тем,</a:t>
            </a:r>
          </a:p>
          <a:p>
            <a:pPr marL="0" indent="0">
              <a:buNone/>
            </a:pPr>
            <a:r>
              <a:rPr lang="ru-RU" dirty="0"/>
              <a:t>что дефект в данном случае развивается на гладкой, выпуклой поверхности (рис. 94).</a:t>
            </a:r>
          </a:p>
          <a:p>
            <a:pPr marL="0" indent="0">
              <a:buNone/>
            </a:pPr>
            <a:r>
              <a:rPr lang="ru-RU" dirty="0"/>
              <a:t>Поэтому очаг кариозного поражения в большинстве случаев имеет не грушевидную,</a:t>
            </a:r>
          </a:p>
          <a:p>
            <a:pPr marL="0" indent="0">
              <a:buNone/>
            </a:pPr>
            <a:r>
              <a:rPr lang="ru-RU" dirty="0"/>
              <a:t>а </a:t>
            </a:r>
            <a:r>
              <a:rPr lang="ru-RU" dirty="0" err="1"/>
              <a:t>кратерообразную</a:t>
            </a:r>
            <a:r>
              <a:rPr lang="ru-RU" dirty="0"/>
              <a:t> форму. Исключение составляют лишь очаги «активного», «острого»</a:t>
            </a:r>
          </a:p>
          <a:p>
            <a:pPr marL="0" indent="0">
              <a:buNone/>
            </a:pPr>
            <a:r>
              <a:rPr lang="ru-RU" dirty="0"/>
              <a:t>кариеса у пациентов молодого возраста. В этих случаях кариозная полость, как правило, бывает окружена деминерализованной эмалью. Если выбран оперативный метод</a:t>
            </a:r>
          </a:p>
          <a:p>
            <a:pPr marL="0" indent="0">
              <a:buNone/>
            </a:pPr>
            <a:r>
              <a:rPr lang="ru-RU" dirty="0"/>
              <a:t>лечения кариеса (препарирование и пломбирование полости), эти участки иссекаются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86D62B-F8B2-4784-97E8-D3A8E0785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666" y="4700967"/>
            <a:ext cx="4505334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9C44E15F-B3FA-4C42-94B3-0E1BBB8D3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5235" y="2052035"/>
            <a:ext cx="4101921" cy="257458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D385D-8C89-484B-AA01-FC87D060D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3CDE33-3373-46AF-81E6-0F972E892628}"/>
              </a:ext>
            </a:extLst>
          </p:cNvPr>
          <p:cNvSpPr txBox="1"/>
          <p:nvPr/>
        </p:nvSpPr>
        <p:spPr>
          <a:xfrm>
            <a:off x="251927" y="1376249"/>
            <a:ext cx="889440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Профилактическое расширение полостей V класса при «хроническом» течении</a:t>
            </a:r>
          </a:p>
          <a:p>
            <a:r>
              <a:rPr lang="ru-RU" dirty="0"/>
              <a:t>кариеса, единичных полостях и соблюдении пациентом правил гигиены полости рта</a:t>
            </a:r>
          </a:p>
          <a:p>
            <a:r>
              <a:rPr lang="ru-RU" dirty="0"/>
              <a:t>обычно не проводят.</a:t>
            </a:r>
          </a:p>
          <a:p>
            <a:r>
              <a:rPr lang="ru-RU" dirty="0"/>
              <a:t>119</a:t>
            </a:r>
          </a:p>
          <a:p>
            <a:r>
              <a:rPr lang="ru-RU" dirty="0"/>
              <a:t>Однако в ряде клинических ситуаций профилактическое расширение полости</a:t>
            </a:r>
          </a:p>
          <a:p>
            <a:r>
              <a:rPr lang="ru-RU" dirty="0"/>
              <a:t>V класса требуется:</a:t>
            </a:r>
          </a:p>
          <a:p>
            <a:r>
              <a:rPr lang="ru-RU" dirty="0"/>
              <a:t>• пациентам с тяжелым течением кариеса;</a:t>
            </a:r>
          </a:p>
          <a:p>
            <a:r>
              <a:rPr lang="ru-RU" dirty="0"/>
              <a:t>• множественными пришеечными кариозными поражениями;</a:t>
            </a:r>
          </a:p>
          <a:p>
            <a:r>
              <a:rPr lang="ru-RU" dirty="0"/>
              <a:t>• при наличии общесоматической патологии, негативно влияющей на состояние индивидуальной </a:t>
            </a:r>
            <a:r>
              <a:rPr lang="ru-RU" dirty="0" err="1"/>
              <a:t>кариесрезистентности</a:t>
            </a:r>
            <a:r>
              <a:rPr lang="ru-RU" dirty="0"/>
              <a:t> пациента;</a:t>
            </a:r>
          </a:p>
          <a:p>
            <a:r>
              <a:rPr lang="ru-RU" dirty="0"/>
              <a:t>• при неудовлетворительной гигиене полости рта.</a:t>
            </a:r>
          </a:p>
          <a:p>
            <a:r>
              <a:rPr lang="ru-RU" dirty="0"/>
              <a:t>Такую тактику применяют и при лечении детей, у которых после фиксации на</a:t>
            </a:r>
          </a:p>
          <a:p>
            <a:r>
              <a:rPr lang="ru-RU" dirty="0"/>
              <a:t>зубных рядах несъемной </a:t>
            </a:r>
            <a:r>
              <a:rPr lang="ru-RU" dirty="0" err="1"/>
              <a:t>ортодонтической</a:t>
            </a:r>
            <a:r>
              <a:rPr lang="ru-RU" dirty="0"/>
              <a:t> аппаратуры (например, брекет-системы) без</a:t>
            </a:r>
          </a:p>
          <a:p>
            <a:r>
              <a:rPr lang="ru-RU" dirty="0"/>
              <a:t>адекватной гигиены полости рта наблюдается «вспышка» пришеечного кариеса.</a:t>
            </a:r>
          </a:p>
          <a:p>
            <a:r>
              <a:rPr lang="ru-RU" dirty="0"/>
              <a:t>Профилактическое расширение полости V класса в </a:t>
            </a:r>
            <a:r>
              <a:rPr lang="ru-RU" dirty="0" err="1"/>
              <a:t>медио</a:t>
            </a:r>
            <a:r>
              <a:rPr lang="ru-RU" dirty="0"/>
              <a:t>-дистальном направлении производится до закруглений коронки (цифры 1 и 2 на рис. 95). </a:t>
            </a:r>
            <a:r>
              <a:rPr lang="ru-RU" dirty="0" err="1"/>
              <a:t>Придесневую</a:t>
            </a:r>
            <a:r>
              <a:rPr lang="ru-RU" dirty="0"/>
              <a:t> стенку расширяют до уровня десны или на 0,1–0,3 мм под нее (цифра 3 на рис. 95), для этого целесообразно произвести ретракцию десны. Границу полости при этом желательно</a:t>
            </a:r>
          </a:p>
          <a:p>
            <a:r>
              <a:rPr lang="ru-RU" dirty="0"/>
              <a:t>оставить в пределах эмали, не переходя эмалево-цементную границу. По направлению</a:t>
            </a:r>
          </a:p>
          <a:p>
            <a:r>
              <a:rPr lang="ru-RU" dirty="0"/>
              <a:t>к жевательной поверхности расширение полости производят до границы средней и</a:t>
            </a:r>
          </a:p>
          <a:p>
            <a:r>
              <a:rPr lang="ru-RU" dirty="0"/>
              <a:t>пришеечной трети вестибулярной поверхности (цифра 4 на рис. 95) – участка, хорошо</a:t>
            </a:r>
          </a:p>
          <a:p>
            <a:r>
              <a:rPr lang="ru-RU" dirty="0"/>
              <a:t>очищающегося в процессе жевания.</a:t>
            </a:r>
          </a:p>
        </p:txBody>
      </p:sp>
    </p:spTree>
    <p:extLst>
      <p:ext uri="{BB962C8B-B14F-4D97-AF65-F5344CB8AC3E}">
        <p14:creationId xmlns:p14="http://schemas.microsoft.com/office/powerpoint/2010/main" val="338644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D2D5E-9FD4-4241-8B35-6675A45F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CB204B-72B5-4EDE-9F98-8907FC26D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3. </a:t>
            </a:r>
            <a:r>
              <a:rPr lang="ru-RU" dirty="0" err="1"/>
              <a:t>Некроэктомия</a:t>
            </a:r>
            <a:r>
              <a:rPr lang="ru-RU" dirty="0"/>
              <a:t>.</a:t>
            </a:r>
          </a:p>
          <a:p>
            <a:r>
              <a:rPr lang="ru-RU" dirty="0"/>
              <a:t>Выполнение данной операции при препарировании полостей V класса имеет некоторые особенности:</a:t>
            </a:r>
          </a:p>
          <a:p>
            <a:r>
              <a:rPr lang="ru-RU" dirty="0"/>
              <a:t>• при лечении кариеса производится удаление всех пораженных, нежизнеспособных тканей – деминерализованной эмали и </a:t>
            </a:r>
            <a:r>
              <a:rPr lang="ru-RU" dirty="0" err="1"/>
              <a:t>кариозноизмененного</a:t>
            </a:r>
            <a:r>
              <a:rPr lang="ru-RU" dirty="0"/>
              <a:t> дентина. На фронтальных зубах, чтобы обеспечить эстетический результат реставрации, удаляется не</a:t>
            </a:r>
          </a:p>
          <a:p>
            <a:r>
              <a:rPr lang="ru-RU" dirty="0"/>
              <a:t>только размягченный, но и весь пигментированный дентин. Учитывая близкое расположение пульпы, </a:t>
            </a:r>
            <a:r>
              <a:rPr lang="ru-RU" dirty="0" err="1"/>
              <a:t>некроэктомию</a:t>
            </a:r>
            <a:r>
              <a:rPr lang="ru-RU" dirty="0"/>
              <a:t> следует проводить крайне осторожно, лучше ручными</a:t>
            </a:r>
          </a:p>
          <a:p>
            <a:r>
              <a:rPr lang="ru-RU" dirty="0"/>
              <a:t>инструментами;</a:t>
            </a:r>
          </a:p>
          <a:p>
            <a:r>
              <a:rPr lang="ru-RU" dirty="0"/>
              <a:t>120</a:t>
            </a:r>
          </a:p>
          <a:p>
            <a:r>
              <a:rPr lang="ru-RU" dirty="0"/>
              <a:t>• при лечении </a:t>
            </a:r>
            <a:r>
              <a:rPr lang="ru-RU" dirty="0" err="1"/>
              <a:t>некариозных</a:t>
            </a:r>
            <a:r>
              <a:rPr lang="ru-RU" dirty="0"/>
              <a:t> поражений (эрозия, клиновидный дефект и т.д.),</a:t>
            </a:r>
          </a:p>
          <a:p>
            <a:r>
              <a:rPr lang="ru-RU" dirty="0"/>
              <a:t>несмотря на отсутствие видимой деминерализации тканей и гладкую, «полированную»</a:t>
            </a:r>
          </a:p>
          <a:p>
            <a:r>
              <a:rPr lang="ru-RU" dirty="0"/>
              <a:t>поверхность стенок полости, на данном этапе со стенок и дна полости иссекается дентин на глубину 0,5–1 мм. Необходимость этого обусловлена тем, что дентин на поверхности дефекта с морфологической точки зрения изменен достаточно сильно. Поэтому</a:t>
            </a:r>
          </a:p>
          <a:p>
            <a:r>
              <a:rPr lang="ru-RU" dirty="0"/>
              <a:t>без препарирования он не обеспечит надежной адгезии и краевого прилегания реставрационного материала. Эта операция проводится шаровидными или грушевидными</a:t>
            </a:r>
          </a:p>
          <a:p>
            <a:r>
              <a:rPr lang="ru-RU" dirty="0"/>
              <a:t>твердосплавными борами </a:t>
            </a:r>
            <a:r>
              <a:rPr lang="ru-RU" dirty="0" err="1"/>
              <a:t>микромоторным</a:t>
            </a:r>
            <a:r>
              <a:rPr lang="ru-RU" dirty="0"/>
              <a:t> наконечником на небольшой скорости с постоянным визуальным контролем состояния дна полости.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96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35D774-8CDA-42CF-959C-8A82BB5EF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668139" cy="6176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300" dirty="0"/>
              <a:t>4. Формирование полости.</a:t>
            </a:r>
          </a:p>
          <a:p>
            <a:pPr marL="0" indent="0">
              <a:buNone/>
            </a:pPr>
            <a:r>
              <a:rPr lang="ru-RU" sz="4300" dirty="0"/>
              <a:t>Особенностью формирования полости V класса является необходимость придания ей формы, обеспечивающей макро-механическую ретенцию пломбы. Особенно это</a:t>
            </a:r>
          </a:p>
          <a:p>
            <a:pPr marL="0" indent="0">
              <a:buNone/>
            </a:pPr>
            <a:r>
              <a:rPr lang="ru-RU" sz="4300" dirty="0"/>
              <a:t>касается </a:t>
            </a:r>
            <a:r>
              <a:rPr lang="ru-RU" sz="4300" dirty="0" err="1"/>
              <a:t>поддесневых</a:t>
            </a:r>
            <a:r>
              <a:rPr lang="ru-RU" sz="4300" dirty="0"/>
              <a:t> полостей, одна или несколько стенок которых эмалью не покрыты. Поэтому обеспечить надежную фиксацию реставрации за счет только лишь «адгезивных технологий» в таких полостях весьма проблематично. Тем более, как показали</a:t>
            </a:r>
          </a:p>
          <a:p>
            <a:pPr marL="0" indent="0">
              <a:buNone/>
            </a:pPr>
            <a:r>
              <a:rPr lang="ru-RU" sz="4300" dirty="0"/>
              <a:t>результаты биомеханических исследований, пломба в </a:t>
            </a:r>
            <a:r>
              <a:rPr lang="ru-RU" sz="4300" dirty="0" err="1"/>
              <a:t>придесневой</a:t>
            </a:r>
            <a:r>
              <a:rPr lang="ru-RU" sz="4300" dirty="0"/>
              <a:t> области подвергается довольно значительным нагрузкам на сжатие и растяжение. Это происходит за счет</a:t>
            </a:r>
          </a:p>
          <a:p>
            <a:pPr marL="0" indent="0">
              <a:buNone/>
            </a:pPr>
            <a:r>
              <a:rPr lang="ru-RU" sz="4300" dirty="0" err="1"/>
              <a:t>микроизгибов</a:t>
            </a:r>
            <a:r>
              <a:rPr lang="ru-RU" sz="4300" dirty="0"/>
              <a:t> зуба при жевании и других </a:t>
            </a:r>
            <a:r>
              <a:rPr lang="ru-RU" sz="4300" dirty="0" err="1"/>
              <a:t>окклюзионных</a:t>
            </a:r>
            <a:r>
              <a:rPr lang="ru-RU" sz="4300" dirty="0"/>
              <a:t> нагрузках. Наиболее выражены эти явления при функциональной перегрузке зуба.</a:t>
            </a:r>
          </a:p>
          <a:p>
            <a:pPr marL="0" indent="0">
              <a:buNone/>
            </a:pPr>
            <a:r>
              <a:rPr lang="ru-RU" sz="4300" dirty="0"/>
              <a:t>При формировании полостей V класса руководствуются следующими правилами:</a:t>
            </a:r>
          </a:p>
          <a:p>
            <a:pPr marL="0" indent="0">
              <a:buNone/>
            </a:pPr>
            <a:r>
              <a:rPr lang="ru-RU" sz="4300" dirty="0"/>
              <a:t>• препарирование полостей V класса, учитывая их небольшие размеры и близость пульпы, лучше проводить неагрессивными шаровидными или грушевидными борами на небольшой скорости с использованием </a:t>
            </a:r>
            <a:r>
              <a:rPr lang="ru-RU" sz="4300" dirty="0" err="1"/>
              <a:t>микромоторного</a:t>
            </a:r>
            <a:r>
              <a:rPr lang="ru-RU" sz="4300" dirty="0"/>
              <a:t> наконечника. Турбинный наконечник использовать в данной ситуации не следует;</a:t>
            </a:r>
          </a:p>
          <a:p>
            <a:pPr marL="0" indent="0">
              <a:buNone/>
            </a:pPr>
            <a:r>
              <a:rPr lang="ru-RU" sz="4300" dirty="0"/>
              <a:t>• оптимальной для полости V класса считается почкообразная форма с </a:t>
            </a:r>
            <a:r>
              <a:rPr lang="ru-RU" sz="4300" dirty="0" err="1"/>
              <a:t>придесневой</a:t>
            </a:r>
            <a:r>
              <a:rPr lang="ru-RU" sz="4300" dirty="0"/>
              <a:t> стенкой, параллельной </a:t>
            </a:r>
            <a:r>
              <a:rPr lang="ru-RU" sz="4300" dirty="0" err="1"/>
              <a:t>десневому</a:t>
            </a:r>
            <a:r>
              <a:rPr lang="ru-RU" sz="4300" dirty="0"/>
              <a:t> краю (рис. </a:t>
            </a:r>
            <a:r>
              <a:rPr lang="ru-RU" sz="4300" dirty="0" err="1"/>
              <a:t>96,а</a:t>
            </a:r>
            <a:r>
              <a:rPr lang="ru-RU" sz="4300" dirty="0"/>
              <a:t>). Иногда, особенно в случаях,</a:t>
            </a:r>
          </a:p>
          <a:p>
            <a:pPr marL="0" indent="0">
              <a:buNone/>
            </a:pPr>
            <a:r>
              <a:rPr lang="ru-RU" sz="4300" dirty="0"/>
              <a:t>когда очаг поражения расположен на поверхности корня, полости придают овальную</a:t>
            </a:r>
          </a:p>
          <a:p>
            <a:pPr marL="0" indent="0">
              <a:buNone/>
            </a:pPr>
            <a:r>
              <a:rPr lang="ru-RU" sz="4300" dirty="0"/>
              <a:t>форму;</a:t>
            </a:r>
          </a:p>
          <a:p>
            <a:pPr marL="0" indent="0">
              <a:buNone/>
            </a:pPr>
            <a:r>
              <a:rPr lang="ru-RU" sz="4300" dirty="0"/>
              <a:t>дно полости формируют выпуклым, с учетом топографии полости зуба</a:t>
            </a:r>
          </a:p>
          <a:p>
            <a:pPr marL="0" indent="0">
              <a:buNone/>
            </a:pPr>
            <a:r>
              <a:rPr lang="ru-RU" sz="4300" dirty="0"/>
              <a:t>(рис. </a:t>
            </a:r>
            <a:r>
              <a:rPr lang="ru-RU" sz="4300" dirty="0" err="1"/>
              <a:t>96,б</a:t>
            </a:r>
            <a:r>
              <a:rPr lang="ru-RU" sz="4300" dirty="0"/>
              <a:t>). Безопасной считается глубина полости до 1,5 мм от поверхности эмали</a:t>
            </a:r>
          </a:p>
          <a:p>
            <a:pPr marL="0" indent="0">
              <a:buNone/>
            </a:pPr>
            <a:r>
              <a:rPr lang="ru-RU" sz="4300" dirty="0"/>
              <a:t>в пришеечной области и до 1 мм от поверхности корня;</a:t>
            </a:r>
          </a:p>
          <a:p>
            <a:pPr marL="0" indent="0">
              <a:buNone/>
            </a:pPr>
            <a:r>
              <a:rPr lang="ru-RU" sz="4300" dirty="0"/>
              <a:t> полости придают </a:t>
            </a:r>
            <a:r>
              <a:rPr lang="ru-RU" sz="4300" dirty="0" err="1"/>
              <a:t>ретенционную</a:t>
            </a:r>
            <a:r>
              <a:rPr lang="ru-RU" sz="4300" dirty="0"/>
              <a:t> форму (рис. </a:t>
            </a:r>
            <a:r>
              <a:rPr lang="ru-RU" sz="4300" dirty="0" err="1"/>
              <a:t>96,в</a:t>
            </a:r>
            <a:r>
              <a:rPr lang="ru-RU" sz="4300" dirty="0"/>
              <a:t>). Это достигается созданием</a:t>
            </a:r>
          </a:p>
          <a:p>
            <a:pPr marL="0" indent="0">
              <a:buNone/>
            </a:pPr>
            <a:r>
              <a:rPr lang="ru-RU" sz="4300" dirty="0"/>
              <a:t>конвергенции </a:t>
            </a:r>
            <a:r>
              <a:rPr lang="ru-RU" sz="4300" dirty="0" err="1"/>
              <a:t>окклюзионной</a:t>
            </a:r>
            <a:r>
              <a:rPr lang="ru-RU" sz="4300" dirty="0"/>
              <a:t> и </a:t>
            </a:r>
            <a:r>
              <a:rPr lang="ru-RU" sz="4300" dirty="0" err="1"/>
              <a:t>придесневой</a:t>
            </a:r>
            <a:r>
              <a:rPr lang="ru-RU" sz="4300" dirty="0"/>
              <a:t> стенок (рис. </a:t>
            </a:r>
            <a:r>
              <a:rPr lang="ru-RU" sz="4300" dirty="0" err="1"/>
              <a:t>97,а</a:t>
            </a:r>
            <a:r>
              <a:rPr lang="ru-RU" sz="4300" dirty="0"/>
              <a:t>), т.е. между дном полости</a:t>
            </a:r>
          </a:p>
          <a:p>
            <a:pPr marL="0" indent="0">
              <a:buNone/>
            </a:pPr>
            <a:r>
              <a:rPr lang="ru-RU" sz="4300" dirty="0"/>
              <a:t>и этими стенками должны быть острые (до 45°), слегка скругленные углы. Медиальная</a:t>
            </a:r>
          </a:p>
          <a:p>
            <a:pPr marL="0" indent="0">
              <a:buNone/>
            </a:pPr>
            <a:r>
              <a:rPr lang="ru-RU" sz="4300" dirty="0"/>
              <a:t>и дистальная стенки полости формируются под углом 90° к поверхности зуба</a:t>
            </a:r>
          </a:p>
          <a:p>
            <a:pPr marL="0" indent="0">
              <a:buNone/>
            </a:pPr>
            <a:r>
              <a:rPr lang="ru-RU" sz="4300" dirty="0"/>
              <a:t>(рис. </a:t>
            </a:r>
            <a:r>
              <a:rPr lang="ru-RU" sz="4300" dirty="0" err="1"/>
              <a:t>96,б</a:t>
            </a:r>
            <a:r>
              <a:rPr lang="ru-RU" sz="4300" dirty="0"/>
              <a:t>). Другой вариант – создание маленьким шаровидным бором </a:t>
            </a:r>
            <a:r>
              <a:rPr lang="ru-RU" sz="4300" dirty="0" err="1"/>
              <a:t>ретенционных</a:t>
            </a:r>
            <a:endParaRPr lang="ru-RU" sz="4300" dirty="0"/>
          </a:p>
          <a:p>
            <a:pPr marL="0" indent="0">
              <a:buNone/>
            </a:pPr>
            <a:r>
              <a:rPr lang="ru-RU" sz="4300" dirty="0"/>
              <a:t>подрезок в дентине на стенках полости в месте соединения их с дном (рис. </a:t>
            </a:r>
            <a:r>
              <a:rPr lang="ru-RU" sz="4300" dirty="0" err="1"/>
              <a:t>97,б</a:t>
            </a:r>
            <a:r>
              <a:rPr lang="ru-RU" sz="4300" dirty="0"/>
              <a:t>). Эти</a:t>
            </a:r>
          </a:p>
          <a:p>
            <a:pPr marL="0" indent="0">
              <a:buNone/>
            </a:pPr>
            <a:r>
              <a:rPr lang="ru-RU" sz="4300" dirty="0"/>
              <a:t>подрезки имеют форму борозд, идущих вдоль эмалево-дентинной границы. Следует,</a:t>
            </a:r>
          </a:p>
          <a:p>
            <a:pPr marL="0" indent="0">
              <a:buNone/>
            </a:pPr>
            <a:r>
              <a:rPr lang="ru-RU" sz="4300" dirty="0"/>
              <a:t>однако, иметь в виду, что они должны создаваться только на </a:t>
            </a:r>
            <a:r>
              <a:rPr lang="ru-RU" sz="4300" dirty="0" err="1"/>
              <a:t>окклюзионной</a:t>
            </a:r>
            <a:r>
              <a:rPr lang="ru-RU" sz="4300" dirty="0"/>
              <a:t> и </a:t>
            </a:r>
            <a:r>
              <a:rPr lang="ru-RU" sz="4300" dirty="0" err="1"/>
              <a:t>придесневой</a:t>
            </a:r>
            <a:r>
              <a:rPr lang="ru-RU" sz="4300" dirty="0"/>
              <a:t> стенках. На медиальную и дистальную стенки </a:t>
            </a:r>
            <a:r>
              <a:rPr lang="ru-RU" sz="4300" dirty="0" err="1"/>
              <a:t>ретенционные</a:t>
            </a:r>
            <a:r>
              <a:rPr lang="ru-RU" sz="4300" dirty="0"/>
              <a:t> борозды не наносятся. Эти стенки, как отмечалось выше, формируются под углом 90° к поверхности</a:t>
            </a:r>
          </a:p>
          <a:p>
            <a:pPr marL="0" indent="0">
              <a:buNone/>
            </a:pPr>
            <a:r>
              <a:rPr lang="ru-RU" sz="4300" dirty="0"/>
              <a:t>зуба (рис. </a:t>
            </a:r>
            <a:r>
              <a:rPr lang="ru-RU" sz="4300" dirty="0" err="1"/>
              <a:t>96,б</a:t>
            </a:r>
            <a:r>
              <a:rPr lang="ru-RU" sz="4300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81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53EFD-CD33-4315-97C1-78F1BA77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71C68-B3C2-482B-ADE5-4845789B9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Существует несколько вариантов формирования краев полости, в зависимости</a:t>
            </a:r>
            <a:r>
              <a:rPr lang="en-US" dirty="0"/>
              <a:t> </a:t>
            </a:r>
            <a:r>
              <a:rPr lang="ru-RU" dirty="0"/>
              <a:t>от расположения ее по отношению к эмалево-цементной границе.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CBA303-AA34-41D4-BCC7-A877ACB26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545" y="2661045"/>
            <a:ext cx="4790941" cy="45590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7BA23A-CEA7-41C3-9DC7-173C2B0B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98" y="3312168"/>
            <a:ext cx="5151549" cy="348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89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1803</Words>
  <Application>Microsoft Office PowerPoint</Application>
  <PresentationFormat>Широкоэкранный</PresentationFormat>
  <Paragraphs>129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Особенности препарирования и пломбирования 5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Пломбирование.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препарирования и пломбирования 5 класса</dc:title>
  <dc:creator>Айдана Чекеева</dc:creator>
  <cp:lastModifiedBy>Айдана Чекеева</cp:lastModifiedBy>
  <cp:revision>1</cp:revision>
  <dcterms:created xsi:type="dcterms:W3CDTF">2023-12-19T02:06:25Z</dcterms:created>
  <dcterms:modified xsi:type="dcterms:W3CDTF">2023-12-19T02:44:26Z</dcterms:modified>
</cp:coreProperties>
</file>