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45"/>
  </p:notesMasterIdLst>
  <p:sldIdLst>
    <p:sldId id="383" r:id="rId2"/>
    <p:sldId id="424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18" r:id="rId38"/>
    <p:sldId id="419" r:id="rId39"/>
    <p:sldId id="420" r:id="rId40"/>
    <p:sldId id="421" r:id="rId41"/>
    <p:sldId id="422" r:id="rId42"/>
    <p:sldId id="423" r:id="rId43"/>
    <p:sldId id="346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F16D6-98DF-4C65-9EE9-5C9806063896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A4F84-3373-4C4B-B433-E0F3A87CC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24FF5E-C4A3-4673-AE2F-523E1D236D39}" type="slidenum">
              <a:rPr lang="ru-RU" smtClean="0"/>
              <a:pPr>
                <a:defRPr/>
              </a:pPr>
              <a:t>43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499D-A658-49DC-ABA7-0BF3600EF3C9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8A0DAA5-B4CA-42AD-95B6-BF3BE36F5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499D-A658-49DC-ABA7-0BF3600EF3C9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DAA5-B4CA-42AD-95B6-BF3BE36F5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499D-A658-49DC-ABA7-0BF3600EF3C9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DAA5-B4CA-42AD-95B6-BF3BE36F5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499D-A658-49DC-ABA7-0BF3600EF3C9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DAA5-B4CA-42AD-95B6-BF3BE36F5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499D-A658-49DC-ABA7-0BF3600EF3C9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A0DAA5-B4CA-42AD-95B6-BF3BE36F5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499D-A658-49DC-ABA7-0BF3600EF3C9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DAA5-B4CA-42AD-95B6-BF3BE36F5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499D-A658-49DC-ABA7-0BF3600EF3C9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DAA5-B4CA-42AD-95B6-BF3BE36F5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499D-A658-49DC-ABA7-0BF3600EF3C9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DAA5-B4CA-42AD-95B6-BF3BE36F5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499D-A658-49DC-ABA7-0BF3600EF3C9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DAA5-B4CA-42AD-95B6-BF3BE36F5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499D-A658-49DC-ABA7-0BF3600EF3C9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DAA5-B4CA-42AD-95B6-BF3BE36F5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499D-A658-49DC-ABA7-0BF3600EF3C9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A0DAA5-B4CA-42AD-95B6-BF3BE36F5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C5499D-A658-49DC-ABA7-0BF3600EF3C9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A0DAA5-B4CA-42AD-95B6-BF3BE36F5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Международная классификация функционирования и ее применение в медицинской реабилитации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71513"/>
            <a:ext cx="7772400" cy="646331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Об использовании МКФ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358246" cy="47149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МКФ</a:t>
            </a:r>
            <a:r>
              <a:rPr lang="ru-RU" sz="2400" dirty="0" smtClean="0">
                <a:solidFill>
                  <a:schemeClr val="bg1"/>
                </a:solidFill>
                <a:latin typeface="+mj-lt"/>
              </a:rPr>
              <a:t> МКФ использует буквенно-цифровую систему, в которой буквы –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b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s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e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используются для обозначения: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j-lt"/>
              </a:rPr>
              <a:t>	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функций (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b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) и структур (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s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организма,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	активности и участия (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)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	и факторов окружающей среды (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e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j-lt"/>
              </a:rPr>
              <a:t>	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j-lt"/>
              </a:rPr>
              <a:t>	Приставка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обозначает домены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активности и участия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j-lt"/>
              </a:rPr>
              <a:t>	По усмотрению пользователя, приставка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может быть заменена на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a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или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p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для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обозначения активности и участия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, соответственно</a:t>
            </a:r>
            <a:r>
              <a:rPr lang="ru-RU" sz="2400" i="1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646331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Об использовании МКФ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5214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Буквы </a:t>
            </a:r>
            <a:r>
              <a:rPr lang="ru-RU" sz="2000" b="1" dirty="0" err="1" smtClean="0">
                <a:solidFill>
                  <a:schemeClr val="tx1"/>
                </a:solidFill>
                <a:latin typeface="+mj-lt"/>
              </a:rPr>
              <a:t>b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  <a:latin typeface="+mj-lt"/>
              </a:rPr>
              <a:t>s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 и </a:t>
            </a:r>
            <a:r>
              <a:rPr lang="ru-RU" sz="2000" b="1" dirty="0" err="1" smtClean="0">
                <a:solidFill>
                  <a:schemeClr val="tx1"/>
                </a:solidFill>
                <a:latin typeface="+mj-lt"/>
              </a:rPr>
              <a:t>e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 сопровождаются числовым кодом, который на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чинается с порядкового номера раздела (одна цифра), далее следуют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второй уровень (две цифры), третий и четвертый уровни (по одной цифре на каждый). Например, имеются следующие коды классификации функций организма: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	b2 Сенсорные функции и боль (обозначение первого уровня).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	b210 Функции зрения (обозначение второго уровня).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	b2102 Качество зрения (обозначение третьего уровня).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	b21022 Контрастная чувствительность (обозначение четвертого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уровня).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646331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Об использовании МКФ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5214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Двухуровневая классификация представляет собой перечень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разделов с подразделением на </a:t>
            </a:r>
            <a:r>
              <a:rPr lang="ru-RU" sz="2400" b="1" dirty="0" smtClean="0">
                <a:solidFill>
                  <a:schemeClr val="tx1"/>
                </a:solidFill>
              </a:rPr>
              <a:t>«блоки категорий».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Например, раздел 7 классификации «Нейромышечные, скелетные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и связанные с движением функции», содержит три блока:</a:t>
            </a:r>
          </a:p>
          <a:p>
            <a:pPr lvl="1"/>
            <a:r>
              <a:rPr lang="ru-RU" sz="1800" dirty="0" smtClean="0">
                <a:solidFill>
                  <a:schemeClr val="tx1"/>
                </a:solidFill>
              </a:rPr>
              <a:t>- функции суставов и костей </a:t>
            </a:r>
            <a:r>
              <a:rPr lang="ru-RU" sz="1800" b="1" dirty="0" smtClean="0">
                <a:solidFill>
                  <a:schemeClr val="tx1"/>
                </a:solidFill>
              </a:rPr>
              <a:t>(b710- b729)</a:t>
            </a:r>
          </a:p>
          <a:p>
            <a:pPr lvl="1"/>
            <a:r>
              <a:rPr lang="ru-RU" sz="1800" dirty="0" smtClean="0">
                <a:solidFill>
                  <a:schemeClr val="tx1"/>
                </a:solidFill>
              </a:rPr>
              <a:t>- функции мышц </a:t>
            </a:r>
            <a:r>
              <a:rPr lang="ru-RU" sz="1800" b="1" dirty="0" smtClean="0">
                <a:solidFill>
                  <a:schemeClr val="tx1"/>
                </a:solidFill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</a:rPr>
              <a:t>b730- b749)</a:t>
            </a:r>
          </a:p>
          <a:p>
            <a:pPr lvl="1"/>
            <a:r>
              <a:rPr lang="ru-RU" sz="1800" dirty="0" smtClean="0">
                <a:solidFill>
                  <a:schemeClr val="tx1"/>
                </a:solidFill>
              </a:rPr>
              <a:t>- двигательные функции </a:t>
            </a:r>
            <a:r>
              <a:rPr lang="ru-RU" sz="1800" b="1" dirty="0" smtClean="0">
                <a:solidFill>
                  <a:schemeClr val="tx1"/>
                </a:solidFill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</a:rPr>
              <a:t>b750- b789).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	В пределах каждого раздела имеются отдельно двух-, трех- или четырехуровневые категории, имеющие короткие определения, включения и исключения, помогающие выбрать соответствующий код.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Например</a:t>
            </a:r>
            <a:r>
              <a:rPr lang="ru-RU" sz="2400" b="1" dirty="0" smtClean="0">
                <a:solidFill>
                  <a:schemeClr val="tx1"/>
                </a:solidFill>
              </a:rPr>
              <a:t>: b7303 Сила мышц нижней половины тела.</a:t>
            </a:r>
            <a:endParaRPr lang="ru-RU" sz="24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646331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Определители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429684" cy="5214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	Применение любого кода требует использования, по крайней мере, одного определителя. Без определителей кодирование не имеет никакого смысла.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Например, раздел 7 классификации «Нейромышечные, скелетные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и связанные с движением функции», содержит три блока:</a:t>
            </a:r>
          </a:p>
          <a:p>
            <a:pPr lvl="1"/>
            <a:r>
              <a:rPr lang="ru-RU" sz="1800" dirty="0" smtClean="0">
                <a:solidFill>
                  <a:schemeClr val="tx1"/>
                </a:solidFill>
              </a:rPr>
              <a:t>- функции суставов и костей </a:t>
            </a:r>
            <a:r>
              <a:rPr lang="ru-RU" sz="1800" b="1" dirty="0" smtClean="0">
                <a:solidFill>
                  <a:schemeClr val="tx1"/>
                </a:solidFill>
              </a:rPr>
              <a:t>(b710- b729)</a:t>
            </a:r>
          </a:p>
          <a:p>
            <a:pPr lvl="1"/>
            <a:r>
              <a:rPr lang="ru-RU" sz="1800" dirty="0" smtClean="0">
                <a:solidFill>
                  <a:schemeClr val="tx1"/>
                </a:solidFill>
              </a:rPr>
              <a:t>- функции мышц </a:t>
            </a:r>
            <a:r>
              <a:rPr lang="ru-RU" sz="1800" b="1" dirty="0" smtClean="0">
                <a:solidFill>
                  <a:schemeClr val="tx1"/>
                </a:solidFill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</a:rPr>
              <a:t>b730- b749)</a:t>
            </a:r>
          </a:p>
          <a:p>
            <a:pPr lvl="1"/>
            <a:r>
              <a:rPr lang="ru-RU" sz="1800" dirty="0" smtClean="0">
                <a:solidFill>
                  <a:schemeClr val="tx1"/>
                </a:solidFill>
              </a:rPr>
              <a:t>- двигательные функции </a:t>
            </a:r>
            <a:r>
              <a:rPr lang="ru-RU" sz="1800" b="1" dirty="0" smtClean="0">
                <a:solidFill>
                  <a:schemeClr val="tx1"/>
                </a:solidFill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</a:rPr>
              <a:t>b750- b789).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	В пределах каждого раздела имеются отдельно двух-, трех- или четырехуровневые категории, имеющие короткие определения, включения и исключения, помогающие выбрать соответствующий код.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Например</a:t>
            </a:r>
            <a:r>
              <a:rPr lang="ru-RU" sz="2400" b="1" dirty="0" smtClean="0">
                <a:solidFill>
                  <a:schemeClr val="tx1"/>
                </a:solidFill>
              </a:rPr>
              <a:t>: b7303 Сила мышц нижней половины тела.</a:t>
            </a:r>
            <a:endParaRPr lang="ru-RU" sz="24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9"/>
            <a:ext cx="7772400" cy="785818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Определители функций организма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429684" cy="5214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	</a:t>
            </a:r>
            <a:r>
              <a:rPr lang="ru-RU" sz="2400" dirty="0" smtClean="0">
                <a:solidFill>
                  <a:schemeClr val="tx1"/>
                </a:solidFill>
              </a:rPr>
              <a:t>Все составляющие измеряются с помощью одной шкалы. К соответствующему домену классификации должны подбираться подходя-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щие</a:t>
            </a:r>
            <a:r>
              <a:rPr lang="ru-RU" sz="2400" dirty="0" smtClean="0">
                <a:solidFill>
                  <a:schemeClr val="tx1"/>
                </a:solidFill>
              </a:rPr>
              <a:t> определяющие слова, указанные ниже в скобках (знак </a:t>
            </a:r>
            <a:r>
              <a:rPr lang="ru-RU" sz="2400" dirty="0" err="1" smtClean="0">
                <a:solidFill>
                  <a:schemeClr val="tx1"/>
                </a:solidFill>
              </a:rPr>
              <a:t>xxx</a:t>
            </a:r>
            <a:r>
              <a:rPr lang="ru-RU" sz="2400" dirty="0" smtClean="0">
                <a:solidFill>
                  <a:schemeClr val="tx1"/>
                </a:solidFill>
              </a:rPr>
              <a:t> стоит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вместо кода домена второго уровня):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xxx.0 </a:t>
            </a:r>
            <a:r>
              <a:rPr lang="ru-RU" sz="2400" dirty="0" smtClean="0">
                <a:solidFill>
                  <a:schemeClr val="tx1"/>
                </a:solidFill>
              </a:rPr>
              <a:t>НЕТ проблем (никаких, отсутствуют, ничтожные,…) 0-4%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xxx.1</a:t>
            </a:r>
            <a:r>
              <a:rPr lang="ru-RU" sz="2400" dirty="0" smtClean="0">
                <a:solidFill>
                  <a:schemeClr val="tx1"/>
                </a:solidFill>
              </a:rPr>
              <a:t> ЛЕГКИЕ проблемы (незначительные, слабые,…) 5-24%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xxx.2</a:t>
            </a:r>
            <a:r>
              <a:rPr lang="ru-RU" sz="2400" dirty="0" smtClean="0">
                <a:solidFill>
                  <a:schemeClr val="tx1"/>
                </a:solidFill>
              </a:rPr>
              <a:t> УМЕРЕННЫЕ проблемы (средние, значимые,…) 25-49%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xxx.3</a:t>
            </a:r>
            <a:r>
              <a:rPr lang="ru-RU" sz="2400" dirty="0" smtClean="0">
                <a:solidFill>
                  <a:schemeClr val="tx1"/>
                </a:solidFill>
              </a:rPr>
              <a:t> ТЯЖЕЛЫЕ проблемы (высокие, интенсивные,…) 50-95%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xxx.4</a:t>
            </a:r>
            <a:r>
              <a:rPr lang="ru-RU" sz="2400" dirty="0" smtClean="0">
                <a:solidFill>
                  <a:schemeClr val="tx1"/>
                </a:solidFill>
              </a:rPr>
              <a:t> АБСОЛЮТНЫЕ проблемы (полные,…) 96-100%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xxx.8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не определено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xxx.9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не применимо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72466" cy="46166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Определители функций для гемипареза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/>
              <a:t>Нарушение функций человека с гемипарезом может быть описано кодом </a:t>
            </a:r>
            <a:r>
              <a:rPr lang="ru-RU" sz="2400" b="1" dirty="0" smtClean="0"/>
              <a:t>b7302 «Сила мышц одной стороны тела».</a:t>
            </a:r>
          </a:p>
          <a:p>
            <a:r>
              <a:rPr lang="ru-RU" sz="2400" dirty="0" smtClean="0"/>
              <a:t>	Например:</a:t>
            </a:r>
          </a:p>
          <a:p>
            <a:pPr lvl="1"/>
            <a:r>
              <a:rPr lang="ru-RU" sz="2000" b="1" dirty="0" smtClean="0"/>
              <a:t>b7302.1 ЛЕГКОЕ нарушение функций </a:t>
            </a:r>
            <a:r>
              <a:rPr lang="ru-RU" sz="2000" dirty="0" smtClean="0"/>
              <a:t>силы мышц одной стороны тела (до 5-24 %)</a:t>
            </a:r>
          </a:p>
          <a:p>
            <a:pPr lvl="1"/>
            <a:r>
              <a:rPr lang="ru-RU" sz="2000" b="1" dirty="0" smtClean="0"/>
              <a:t>b7302.2 УМЕРЕННОЕ нарушение функций </a:t>
            </a:r>
            <a:r>
              <a:rPr lang="ru-RU" sz="2000" dirty="0" smtClean="0"/>
              <a:t>силы мышц одной стороны тела (до 25-49%)</a:t>
            </a:r>
          </a:p>
          <a:p>
            <a:pPr lvl="1"/>
            <a:r>
              <a:rPr lang="ru-RU" sz="2000" b="1" dirty="0" smtClean="0"/>
              <a:t>b7302.3 ТЯЖЕЛОЕ нарушение функций</a:t>
            </a:r>
            <a:r>
              <a:rPr lang="ru-RU" sz="2000" dirty="0" smtClean="0"/>
              <a:t> силы мышц одной стороны тела (до 50-95%)</a:t>
            </a:r>
          </a:p>
          <a:p>
            <a:pPr lvl="1"/>
            <a:r>
              <a:rPr lang="ru-RU" sz="2000" b="1" dirty="0" smtClean="0"/>
              <a:t>b7302.4 АБСОЛЮТНОЕ нарушение функций </a:t>
            </a:r>
            <a:r>
              <a:rPr lang="ru-RU" sz="2000" dirty="0" smtClean="0"/>
              <a:t>силы мышц одной стороны тела (до 96-100%).</a:t>
            </a:r>
          </a:p>
          <a:p>
            <a:pPr lvl="1"/>
            <a:endParaRPr lang="ru-RU" sz="2000" b="1" dirty="0" smtClean="0"/>
          </a:p>
          <a:p>
            <a:pPr lvl="1"/>
            <a:endParaRPr lang="ru-RU" sz="2000" b="1" dirty="0" smtClean="0">
              <a:solidFill>
                <a:srgbClr val="FF0000"/>
              </a:solidFill>
            </a:endParaRPr>
          </a:p>
          <a:p>
            <a:pPr lvl="1"/>
            <a:r>
              <a:rPr lang="ru-RU" sz="2000" dirty="0" smtClean="0">
                <a:solidFill>
                  <a:srgbClr val="FF0000"/>
                </a:solidFill>
              </a:rPr>
              <a:t>Наличием нарушения считается: утрата или отсутствие, снижение, добавление или избыток, отклонение.</a:t>
            </a:r>
          </a:p>
          <a:p>
            <a:pPr lvl="1"/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830997"/>
          </a:xfrm>
        </p:spPr>
        <p:txBody>
          <a:bodyPr/>
          <a:lstStyle/>
          <a:p>
            <a:pPr algn="ctr"/>
            <a:r>
              <a:rPr lang="ru-RU" sz="2400" dirty="0" smtClean="0"/>
              <a:t>Градация определителей для структур организма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1ый определитель</a:t>
                      </a:r>
                    </a:p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Выраженность</a:t>
                      </a:r>
                    </a:p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нарушения</a:t>
                      </a:r>
                    </a:p>
                  </a:txBody>
                  <a:tcPr>
                    <a:solidFill>
                      <a:srgbClr val="2C9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2ой определитель</a:t>
                      </a:r>
                    </a:p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Характер нарушения</a:t>
                      </a:r>
                    </a:p>
                    <a:p>
                      <a:pPr algn="ctr"/>
                      <a:endParaRPr lang="ru-RU" sz="2000" dirty="0">
                        <a:latin typeface="+mj-lt"/>
                      </a:endParaRPr>
                    </a:p>
                  </a:txBody>
                  <a:tcPr>
                    <a:solidFill>
                      <a:srgbClr val="2C9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3ий определитель</a:t>
                      </a:r>
                    </a:p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Локализация</a:t>
                      </a:r>
                    </a:p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нарушения</a:t>
                      </a:r>
                      <a:endParaRPr lang="ru-RU" sz="2000" dirty="0" smtClean="0">
                        <a:latin typeface="+mj-lt"/>
                      </a:endParaRPr>
                    </a:p>
                    <a:p>
                      <a:pPr algn="ctr"/>
                      <a:endParaRPr lang="ru-RU" sz="2000" dirty="0">
                        <a:latin typeface="+mj-lt"/>
                      </a:endParaRPr>
                    </a:p>
                  </a:txBody>
                  <a:tcPr>
                    <a:solidFill>
                      <a:srgbClr val="2C9A9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 НЕТ нарушений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 ЛЕГКИЕ нарушения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 УМЕРЕННЫЕ нару-</a:t>
                      </a:r>
                    </a:p>
                    <a:p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шения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 ТЯЖЕЛЫЕ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наруше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ния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4 - АБСОЛЮТНЫЕ на-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рушения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8 - не определено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9 - не применимо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0 - нет изменений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структуры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1 - полное отсутствие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2 - частичное отсутствие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3 - добавочная часть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4 - аберрантные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откло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нения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5 - нарушение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целост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ности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6 - изменение позиции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7 - качественные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нения структуры,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чая задержку жидкости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8 - не определено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9 - не применимо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0 - более чем один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1 - справа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2 - слева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3 - с обеих сторон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4 - спереди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5 - сзади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6 - проксимальный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7 - дистальный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8 - не определено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9 - не применимо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12003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 кодирования степени нарушения некоторых функций и</a:t>
            </a:r>
            <a:b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 у взрослого пациента с последствиями мозгового инсульта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828800"/>
            <a:ext cx="7786742" cy="3505200"/>
          </a:xfrm>
        </p:spPr>
        <p:txBody>
          <a:bodyPr/>
          <a:lstStyle/>
          <a:p>
            <a:r>
              <a:rPr lang="ru-RU" sz="1800" dirty="0" smtClean="0">
                <a:latin typeface="+mj-lt"/>
              </a:rPr>
              <a:t>Диагноз: Последствия перенесенного ишемического инсульта в левом каротидном бассейне с правосторонним выраженным гемипарезом и легкой моторной афазией.</a:t>
            </a:r>
            <a:endParaRPr lang="ru-RU" sz="1800" dirty="0">
              <a:latin typeface="+mj-lt"/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14620"/>
            <a:ext cx="7858148" cy="377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0"/>
            <a:ext cx="7772400" cy="92333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ПРИМЕР КОДИРОВАНИЯ СТЕПЕНИ НАРУШЕНИЯ НЕКОТОРЫХ ФУНКЦИЙ И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СТРУКТУР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7786742" cy="3905264"/>
          </a:xfrm>
        </p:spPr>
        <p:txBody>
          <a:bodyPr/>
          <a:lstStyle/>
          <a:p>
            <a:r>
              <a:rPr lang="ru-RU" sz="1800" b="1" dirty="0" smtClean="0">
                <a:latin typeface="+mj-lt"/>
              </a:rPr>
              <a:t>Диагноз: Детский церебральный паралич, </a:t>
            </a:r>
            <a:r>
              <a:rPr lang="ru-RU" sz="1800" b="1" dirty="0" err="1" smtClean="0">
                <a:latin typeface="+mj-lt"/>
              </a:rPr>
              <a:t>гемипаретическая</a:t>
            </a:r>
            <a:endParaRPr lang="ru-RU" sz="1800" b="1" dirty="0" smtClean="0">
              <a:latin typeface="+mj-lt"/>
            </a:endParaRPr>
          </a:p>
          <a:p>
            <a:pPr>
              <a:buNone/>
            </a:pPr>
            <a:r>
              <a:rPr lang="ru-RU" sz="1800" dirty="0" smtClean="0">
                <a:latin typeface="+mj-lt"/>
              </a:rPr>
              <a:t>форма с умеренным левосторонним гемипарезом, выраженная </a:t>
            </a:r>
            <a:r>
              <a:rPr lang="ru-RU" sz="1800" dirty="0" smtClean="0">
                <a:latin typeface="+mj-lt"/>
              </a:rPr>
              <a:t>контрактура </a:t>
            </a:r>
            <a:r>
              <a:rPr lang="ru-RU" sz="1800" dirty="0" smtClean="0">
                <a:latin typeface="+mj-lt"/>
              </a:rPr>
              <a:t>голеностопного сустава слева.</a:t>
            </a:r>
            <a:endParaRPr lang="ru-RU" sz="1800" dirty="0">
              <a:latin typeface="+mj-lt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85992"/>
            <a:ext cx="8072494" cy="413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36933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Виды ограничения активности и участия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572560" cy="6072206"/>
          </a:xfrm>
          <a:solidFill>
            <a:schemeClr val="bg1"/>
          </a:solidFill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ru-RU" sz="1100" b="1" dirty="0" smtClean="0">
                <a:latin typeface="+mj-lt"/>
              </a:rPr>
              <a:t>	Ограничение </a:t>
            </a:r>
            <a:r>
              <a:rPr lang="ru-RU" sz="1100" b="1" dirty="0" smtClean="0">
                <a:latin typeface="+mj-lt"/>
              </a:rPr>
              <a:t>в обучении и применении знаний</a:t>
            </a:r>
          </a:p>
          <a:p>
            <a:r>
              <a:rPr lang="ru-RU" sz="1100" dirty="0" smtClean="0">
                <a:latin typeface="+mj-lt"/>
              </a:rPr>
              <a:t> (ограничение в возможностях обучения, применения полученных знаний, мышления, решения проблем и принятия решений).</a:t>
            </a:r>
          </a:p>
          <a:p>
            <a:r>
              <a:rPr lang="ru-RU" sz="1100" dirty="0" smtClean="0">
                <a:latin typeface="+mj-lt"/>
              </a:rPr>
              <a:t>Определяется:</a:t>
            </a:r>
          </a:p>
          <a:p>
            <a:r>
              <a:rPr lang="ru-RU" sz="1100" dirty="0" smtClean="0">
                <a:latin typeface="+mj-lt"/>
              </a:rPr>
              <a:t>а) в ограничении целенаправленного использования </a:t>
            </a:r>
            <a:r>
              <a:rPr lang="ru-RU" sz="1100" dirty="0" smtClean="0">
                <a:latin typeface="+mj-lt"/>
              </a:rPr>
              <a:t>органов чувств </a:t>
            </a:r>
            <a:r>
              <a:rPr lang="ru-RU" sz="1100" dirty="0" smtClean="0">
                <a:latin typeface="+mj-lt"/>
              </a:rPr>
              <a:t>(зрения, слуха, других ощущений);</a:t>
            </a:r>
          </a:p>
          <a:p>
            <a:r>
              <a:rPr lang="ru-RU" sz="1100" dirty="0" smtClean="0">
                <a:latin typeface="+mj-lt"/>
              </a:rPr>
              <a:t>б) в изменении базисных навыков при обучении (навыков </a:t>
            </a:r>
            <a:r>
              <a:rPr lang="ru-RU" sz="1100" dirty="0" smtClean="0">
                <a:latin typeface="+mj-lt"/>
              </a:rPr>
              <a:t>чтения</a:t>
            </a:r>
            <a:r>
              <a:rPr lang="ru-RU" sz="1100" dirty="0" smtClean="0">
                <a:latin typeface="+mj-lt"/>
              </a:rPr>
              <a:t>, письма, счета, копирования, повторения и под.);</a:t>
            </a:r>
          </a:p>
          <a:p>
            <a:r>
              <a:rPr lang="ru-RU" sz="1100" dirty="0" smtClean="0">
                <a:latin typeface="+mj-lt"/>
              </a:rPr>
              <a:t>в) ограничением в применении знаний (письма, </a:t>
            </a:r>
            <a:r>
              <a:rPr lang="ru-RU" sz="1100" dirty="0" err="1" smtClean="0">
                <a:latin typeface="+mj-lt"/>
              </a:rPr>
              <a:t>вычисления,чтения</a:t>
            </a:r>
            <a:r>
              <a:rPr lang="ru-RU" sz="1100" dirty="0" smtClean="0">
                <a:latin typeface="+mj-lt"/>
              </a:rPr>
              <a:t>, мышления, решения проблем и др.).</a:t>
            </a:r>
          </a:p>
          <a:p>
            <a:pPr>
              <a:buNone/>
            </a:pPr>
            <a:r>
              <a:rPr lang="ru-RU" sz="1100" b="1" dirty="0" smtClean="0">
                <a:latin typeface="+mj-lt"/>
              </a:rPr>
              <a:t>	Ограничение </a:t>
            </a:r>
            <a:r>
              <a:rPr lang="ru-RU" sz="1100" b="1" dirty="0" smtClean="0">
                <a:latin typeface="+mj-lt"/>
              </a:rPr>
              <a:t>в выполнении задач и требований.</a:t>
            </a:r>
          </a:p>
          <a:p>
            <a:r>
              <a:rPr lang="ru-RU" sz="1100" dirty="0" smtClean="0">
                <a:latin typeface="+mj-lt"/>
              </a:rPr>
              <a:t>Определяется:</a:t>
            </a:r>
          </a:p>
          <a:p>
            <a:r>
              <a:rPr lang="ru-RU" sz="1100" dirty="0" smtClean="0">
                <a:latin typeface="+mj-lt"/>
              </a:rPr>
              <a:t>а) способностью выполнения отдельных задач – простых </a:t>
            </a:r>
            <a:r>
              <a:rPr lang="ru-RU" sz="1100" dirty="0" smtClean="0">
                <a:latin typeface="+mj-lt"/>
              </a:rPr>
              <a:t>и сложных</a:t>
            </a:r>
            <a:r>
              <a:rPr lang="ru-RU" sz="1100" dirty="0" smtClean="0">
                <a:latin typeface="+mj-lt"/>
              </a:rPr>
              <a:t>, повседневного распорядка, преодоление кризисных </a:t>
            </a:r>
            <a:r>
              <a:rPr lang="ru-RU" sz="1100" dirty="0" smtClean="0">
                <a:latin typeface="+mj-lt"/>
              </a:rPr>
              <a:t>ситуаций </a:t>
            </a:r>
            <a:r>
              <a:rPr lang="ru-RU" sz="1100" dirty="0" smtClean="0">
                <a:latin typeface="+mj-lt"/>
              </a:rPr>
              <a:t>и др.;</a:t>
            </a:r>
          </a:p>
          <a:p>
            <a:r>
              <a:rPr lang="ru-RU" sz="1100" dirty="0" smtClean="0">
                <a:latin typeface="+mj-lt"/>
              </a:rPr>
              <a:t>б ) мерой ответственности.</a:t>
            </a:r>
          </a:p>
          <a:p>
            <a:pPr>
              <a:buNone/>
            </a:pPr>
            <a:r>
              <a:rPr lang="ru-RU" sz="1100" b="1" dirty="0" smtClean="0">
                <a:latin typeface="+mj-lt"/>
              </a:rPr>
              <a:t>	Ограничения </a:t>
            </a:r>
            <a:r>
              <a:rPr lang="ru-RU" sz="1100" b="1" dirty="0" smtClean="0">
                <a:latin typeface="+mj-lt"/>
              </a:rPr>
              <a:t>и возможности общения (общение посредством</a:t>
            </a:r>
          </a:p>
          <a:p>
            <a:r>
              <a:rPr lang="ru-RU" sz="1100" dirty="0" smtClean="0">
                <a:latin typeface="+mj-lt"/>
              </a:rPr>
              <a:t>языка, символов, знаков, изложение сообщений, </a:t>
            </a:r>
            <a:r>
              <a:rPr lang="ru-RU" sz="1100" dirty="0" smtClean="0">
                <a:latin typeface="+mj-lt"/>
              </a:rPr>
              <a:t>использование средств </a:t>
            </a:r>
            <a:r>
              <a:rPr lang="ru-RU" sz="1100" dirty="0" smtClean="0">
                <a:latin typeface="+mj-lt"/>
              </a:rPr>
              <a:t>связи).</a:t>
            </a:r>
          </a:p>
          <a:p>
            <a:pPr>
              <a:buNone/>
            </a:pPr>
            <a:r>
              <a:rPr lang="ru-RU" sz="1100" dirty="0" smtClean="0">
                <a:latin typeface="+mj-lt"/>
              </a:rPr>
              <a:t>	Определяются</a:t>
            </a:r>
            <a:r>
              <a:rPr lang="ru-RU" sz="1100" dirty="0" smtClean="0">
                <a:latin typeface="+mj-lt"/>
              </a:rPr>
              <a:t>:</a:t>
            </a:r>
          </a:p>
          <a:p>
            <a:r>
              <a:rPr lang="ru-RU" sz="1100" dirty="0" smtClean="0">
                <a:latin typeface="+mj-lt"/>
              </a:rPr>
              <a:t>а) ограничением способности восприятия при общении;</a:t>
            </a:r>
          </a:p>
          <a:p>
            <a:r>
              <a:rPr lang="ru-RU" sz="1100" dirty="0" smtClean="0">
                <a:latin typeface="+mj-lt"/>
              </a:rPr>
              <a:t>б) ограничением в возможности составления и изложения </a:t>
            </a:r>
            <a:r>
              <a:rPr lang="ru-RU" sz="1100" dirty="0" smtClean="0">
                <a:latin typeface="+mj-lt"/>
              </a:rPr>
              <a:t>сообщений</a:t>
            </a:r>
            <a:r>
              <a:rPr lang="ru-RU" sz="1100" dirty="0" smtClean="0">
                <a:latin typeface="+mj-lt"/>
              </a:rPr>
              <a:t>;</a:t>
            </a:r>
          </a:p>
          <a:p>
            <a:r>
              <a:rPr lang="ru-RU" sz="1100" dirty="0" smtClean="0">
                <a:latin typeface="+mj-lt"/>
              </a:rPr>
              <a:t>в) ограничением в использовании в общении средств связи.</a:t>
            </a:r>
          </a:p>
          <a:p>
            <a:pPr>
              <a:buNone/>
            </a:pPr>
            <a:r>
              <a:rPr lang="ru-RU" sz="1100" b="1" dirty="0" smtClean="0">
                <a:latin typeface="+mj-lt"/>
              </a:rPr>
              <a:t>	Ограничение </a:t>
            </a:r>
            <a:r>
              <a:rPr lang="ru-RU" sz="1100" b="1" dirty="0" smtClean="0">
                <a:latin typeface="+mj-lt"/>
              </a:rPr>
              <a:t>мобильности (движение, перенос, перемещение</a:t>
            </a:r>
          </a:p>
          <a:p>
            <a:r>
              <a:rPr lang="ru-RU" sz="1100" dirty="0" smtClean="0">
                <a:latin typeface="+mj-lt"/>
              </a:rPr>
              <a:t>или манипуляция с объектами, ходьба, бег, преодоление препятствий и использование различных видов транспорта).</a:t>
            </a:r>
          </a:p>
          <a:p>
            <a:pPr>
              <a:buNone/>
            </a:pPr>
            <a:r>
              <a:rPr lang="ru-RU" sz="1100" dirty="0" smtClean="0">
                <a:latin typeface="+mj-lt"/>
              </a:rPr>
              <a:t>	Определяется</a:t>
            </a:r>
            <a:r>
              <a:rPr lang="ru-RU" sz="1100" dirty="0" smtClean="0">
                <a:latin typeface="+mj-lt"/>
              </a:rPr>
              <a:t>:</a:t>
            </a:r>
          </a:p>
          <a:p>
            <a:r>
              <a:rPr lang="ru-RU" sz="1100" dirty="0" smtClean="0">
                <a:latin typeface="+mj-lt"/>
              </a:rPr>
              <a:t>а) ограничением в изменении и поддержании положения </a:t>
            </a:r>
            <a:r>
              <a:rPr lang="ru-RU" sz="1100" dirty="0" smtClean="0">
                <a:latin typeface="+mj-lt"/>
              </a:rPr>
              <a:t>тела(изменение </a:t>
            </a:r>
            <a:r>
              <a:rPr lang="ru-RU" sz="1100" dirty="0" smtClean="0">
                <a:latin typeface="+mj-lt"/>
              </a:rPr>
              <a:t>позы при положении на корточках, коленях, наклоны, </a:t>
            </a:r>
            <a:r>
              <a:rPr lang="ru-RU" sz="1100" dirty="0" smtClean="0">
                <a:latin typeface="+mj-lt"/>
              </a:rPr>
              <a:t>перемещение </a:t>
            </a:r>
            <a:r>
              <a:rPr lang="ru-RU" sz="1100" dirty="0" smtClean="0">
                <a:latin typeface="+mj-lt"/>
              </a:rPr>
              <a:t>тела и подобное);</a:t>
            </a:r>
          </a:p>
          <a:p>
            <a:r>
              <a:rPr lang="ru-RU" sz="1100" dirty="0" smtClean="0">
                <a:latin typeface="+mj-lt"/>
              </a:rPr>
              <a:t>б) в возможности переноса, перемещения и </a:t>
            </a:r>
            <a:r>
              <a:rPr lang="ru-RU" sz="1100" dirty="0" smtClean="0">
                <a:latin typeface="+mj-lt"/>
              </a:rPr>
              <a:t>манипулирования объектами </a:t>
            </a:r>
            <a:r>
              <a:rPr lang="ru-RU" sz="1100" dirty="0" smtClean="0">
                <a:latin typeface="+mj-lt"/>
              </a:rPr>
              <a:t>(поднятие и перенос объектов, использование точных движений кисти и руки);</a:t>
            </a:r>
          </a:p>
          <a:p>
            <a:r>
              <a:rPr lang="ru-RU" sz="1100" dirty="0" smtClean="0">
                <a:latin typeface="+mj-lt"/>
              </a:rPr>
              <a:t>в) ограничение в ходьбе и передвижении (ходьба на короткие и</a:t>
            </a:r>
          </a:p>
          <a:p>
            <a:r>
              <a:rPr lang="ru-RU" sz="1100" dirty="0" smtClean="0">
                <a:latin typeface="+mj-lt"/>
              </a:rPr>
              <a:t>длинные расстояния, ходьба по различным поверхностям, вокруг препятствий, в беге, прыжках, плавание и под.);</a:t>
            </a:r>
          </a:p>
          <a:p>
            <a:r>
              <a:rPr lang="ru-RU" sz="1100" dirty="0" smtClean="0">
                <a:latin typeface="+mj-lt"/>
              </a:rPr>
              <a:t>г) ограничение в передвижении с использованием: </a:t>
            </a:r>
            <a:r>
              <a:rPr lang="ru-RU" sz="1100" dirty="0" smtClean="0">
                <a:latin typeface="+mj-lt"/>
              </a:rPr>
              <a:t>транспорта (общественного</a:t>
            </a:r>
            <a:r>
              <a:rPr lang="ru-RU" sz="1100" dirty="0" smtClean="0">
                <a:latin typeface="+mj-lt"/>
              </a:rPr>
              <a:t>, частного моторизованного и др.);</a:t>
            </a:r>
          </a:p>
          <a:p>
            <a:r>
              <a:rPr lang="ru-RU" sz="1100" dirty="0" err="1" smtClean="0">
                <a:latin typeface="+mj-lt"/>
              </a:rPr>
              <a:t>д</a:t>
            </a:r>
            <a:r>
              <a:rPr lang="ru-RU" sz="1100" dirty="0" smtClean="0">
                <a:latin typeface="+mj-lt"/>
              </a:rPr>
              <a:t>) ограничение в управлении транспортом (различные </a:t>
            </a:r>
            <a:r>
              <a:rPr lang="ru-RU" sz="1100" dirty="0" smtClean="0">
                <a:latin typeface="+mj-lt"/>
              </a:rPr>
              <a:t>виды транспорта</a:t>
            </a:r>
            <a:r>
              <a:rPr lang="ru-RU" sz="1100" dirty="0" smtClean="0">
                <a:latin typeface="+mj-lt"/>
              </a:rPr>
              <a:t>).</a:t>
            </a:r>
          </a:p>
          <a:p>
            <a:pPr>
              <a:buNone/>
            </a:pPr>
            <a:r>
              <a:rPr lang="ru-RU" sz="1100" b="1" dirty="0" smtClean="0">
                <a:latin typeface="+mj-lt"/>
              </a:rPr>
              <a:t>	Ограничение </a:t>
            </a:r>
            <a:r>
              <a:rPr lang="ru-RU" sz="1100" b="1" dirty="0" smtClean="0">
                <a:latin typeface="+mj-lt"/>
              </a:rPr>
              <a:t>возможностей в самообслуживании (</a:t>
            </a:r>
            <a:r>
              <a:rPr lang="ru-RU" sz="1100" dirty="0" smtClean="0">
                <a:latin typeface="+mj-lt"/>
              </a:rPr>
              <a:t>забота о </a:t>
            </a:r>
            <a:r>
              <a:rPr lang="ru-RU" sz="1100" dirty="0" smtClean="0">
                <a:latin typeface="+mj-lt"/>
              </a:rPr>
              <a:t>себе</a:t>
            </a:r>
            <a:r>
              <a:rPr lang="ru-RU" sz="1100" dirty="0" smtClean="0">
                <a:latin typeface="+mj-lt"/>
              </a:rPr>
              <a:t>, уход за своим телом, одевание, прием пищи, забота о своем здоровье).</a:t>
            </a:r>
          </a:p>
          <a:p>
            <a:pPr>
              <a:buNone/>
            </a:pPr>
            <a:r>
              <a:rPr lang="ru-RU" sz="1100" dirty="0" smtClean="0">
                <a:latin typeface="+mj-lt"/>
              </a:rPr>
              <a:t>	Определяется</a:t>
            </a:r>
            <a:r>
              <a:rPr lang="ru-RU" sz="1100" dirty="0" smtClean="0">
                <a:latin typeface="+mj-lt"/>
              </a:rPr>
              <a:t>:</a:t>
            </a:r>
          </a:p>
          <a:p>
            <a:r>
              <a:rPr lang="ru-RU" sz="1100" dirty="0" smtClean="0">
                <a:latin typeface="+mj-lt"/>
              </a:rPr>
              <a:t>а) в ограничении самостоятельной возможности в мытье </a:t>
            </a:r>
            <a:r>
              <a:rPr lang="ru-RU" sz="1100" dirty="0" smtClean="0">
                <a:latin typeface="+mj-lt"/>
              </a:rPr>
              <a:t>частей или </a:t>
            </a:r>
            <a:r>
              <a:rPr lang="ru-RU" sz="1100" dirty="0" smtClean="0">
                <a:latin typeface="+mj-lt"/>
              </a:rPr>
              <a:t>всего тела, вытирание и сушка; уход за лицом, кожей, зубами, волосами, ногтями, гениталиями и под.;</a:t>
            </a:r>
          </a:p>
          <a:p>
            <a:r>
              <a:rPr lang="ru-RU" sz="1100" dirty="0" smtClean="0">
                <a:latin typeface="+mj-lt"/>
              </a:rPr>
              <a:t>б) ограничения в физиологических отправлениях (</a:t>
            </a:r>
            <a:r>
              <a:rPr lang="ru-RU" sz="1100" dirty="0" smtClean="0">
                <a:latin typeface="+mj-lt"/>
              </a:rPr>
              <a:t>мочеиспускание</a:t>
            </a:r>
            <a:r>
              <a:rPr lang="ru-RU" sz="1100" dirty="0" smtClean="0">
                <a:latin typeface="+mj-lt"/>
              </a:rPr>
              <a:t>, дефекация, менструация) и связанных с ними гигиенических мероприятиях;</a:t>
            </a:r>
          </a:p>
          <a:p>
            <a:r>
              <a:rPr lang="ru-RU" sz="1100" dirty="0" smtClean="0">
                <a:latin typeface="+mj-lt"/>
              </a:rPr>
              <a:t>в) ограничения в выполнении координированных действий </a:t>
            </a:r>
            <a:r>
              <a:rPr lang="ru-RU" sz="1100" dirty="0" smtClean="0">
                <a:latin typeface="+mj-lt"/>
              </a:rPr>
              <a:t>при надевании </a:t>
            </a:r>
            <a:r>
              <a:rPr lang="ru-RU" sz="1100" dirty="0" smtClean="0">
                <a:latin typeface="+mj-lt"/>
              </a:rPr>
              <a:t>и снятии одежды, обуви;</a:t>
            </a:r>
          </a:p>
          <a:p>
            <a:r>
              <a:rPr lang="ru-RU" sz="1100" dirty="0" smtClean="0">
                <a:latin typeface="+mj-lt"/>
              </a:rPr>
              <a:t>г) ограничения в возможности самостоятельного приема </a:t>
            </a:r>
            <a:r>
              <a:rPr lang="ru-RU" sz="1100" dirty="0" smtClean="0">
                <a:latin typeface="+mj-lt"/>
              </a:rPr>
              <a:t>пищи, питья</a:t>
            </a:r>
            <a:r>
              <a:rPr lang="ru-RU" sz="1100" dirty="0" smtClean="0">
                <a:latin typeface="+mj-lt"/>
              </a:rPr>
              <a:t>;</a:t>
            </a:r>
          </a:p>
          <a:p>
            <a:r>
              <a:rPr lang="ru-RU" sz="1100" dirty="0" err="1" smtClean="0">
                <a:latin typeface="+mj-lt"/>
              </a:rPr>
              <a:t>д</a:t>
            </a:r>
            <a:r>
              <a:rPr lang="ru-RU" sz="1100" dirty="0" smtClean="0">
                <a:latin typeface="+mj-lt"/>
              </a:rPr>
              <a:t>) ограничения в заботе о своем здоровье (соблюдение диеты </a:t>
            </a:r>
            <a:r>
              <a:rPr lang="ru-RU" sz="1100" dirty="0" smtClean="0">
                <a:latin typeface="+mj-lt"/>
              </a:rPr>
              <a:t>и здорового </a:t>
            </a:r>
            <a:r>
              <a:rPr lang="ru-RU" sz="1100" dirty="0" smtClean="0">
                <a:latin typeface="+mj-lt"/>
              </a:rPr>
              <a:t>образа жизни, обеспечение физического комфорта, следование медицинским рекомендациям, предохранение от травм, заразных болезней и под.)</a:t>
            </a:r>
            <a:endParaRPr lang="ru-RU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Почему необходимо использовать МКФ в реабилитации?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857224" y="1447800"/>
            <a:ext cx="7829576" cy="491015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Потребность учета не только нозологии, но и последствий болезни, различного уровня (уровень структур, функций, активности, факторов среды)</a:t>
            </a:r>
          </a:p>
          <a:p>
            <a:r>
              <a:rPr lang="ru-RU" dirty="0" smtClean="0"/>
              <a:t>Способ оценки эффективности труда инструкторов ЛФК, массажиста, логопеда, психолога</a:t>
            </a:r>
          </a:p>
          <a:p>
            <a:r>
              <a:rPr lang="ru-RU" dirty="0" smtClean="0"/>
              <a:t>Тарификация  степени тяжести услуг в зависимости от кода МКФ – оплата труда</a:t>
            </a:r>
          </a:p>
          <a:p>
            <a:r>
              <a:rPr lang="ru-RU" dirty="0" smtClean="0"/>
              <a:t>Оценка качества оказания реабилитационной помощи</a:t>
            </a:r>
          </a:p>
          <a:p>
            <a:r>
              <a:rPr lang="ru-RU" dirty="0" smtClean="0"/>
              <a:t>Переход на новую редакцию порядка 1705н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40011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Виды ограничения активности и участия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08"/>
            <a:ext cx="9144000" cy="6429444"/>
          </a:xfrm>
          <a:solidFill>
            <a:schemeClr val="bg1"/>
          </a:solidFill>
        </p:spPr>
        <p:txBody>
          <a:bodyPr numCol="2">
            <a:normAutofit fontScale="92500" lnSpcReduction="10000"/>
          </a:bodyPr>
          <a:lstStyle/>
          <a:p>
            <a:endParaRPr lang="ru-RU" sz="1100" dirty="0" smtClean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ru-RU" sz="1400" b="1" dirty="0" smtClean="0">
                <a:latin typeface="+mj-lt"/>
              </a:rPr>
              <a:t>Ограничение в бытовой </a:t>
            </a:r>
            <a:r>
              <a:rPr lang="ru-RU" sz="1400" b="1" dirty="0" smtClean="0">
                <a:latin typeface="+mj-lt"/>
              </a:rPr>
              <a:t>жизни </a:t>
            </a:r>
            <a:r>
              <a:rPr lang="ru-RU" sz="1400" b="1" dirty="0" smtClean="0">
                <a:latin typeface="+mj-lt"/>
              </a:rPr>
              <a:t>(занятия бытовой и повседневной деятельностью, поиск и обеспечение жильем, продовольствием, одеждой, уборка и ремонт жилья, помощь другим людям и под.).</a:t>
            </a:r>
          </a:p>
          <a:p>
            <a:pPr algn="just">
              <a:buNone/>
            </a:pPr>
            <a:r>
              <a:rPr lang="ru-RU" sz="1400" dirty="0" smtClean="0">
                <a:latin typeface="+mj-lt"/>
              </a:rPr>
              <a:t>	Определяется</a:t>
            </a:r>
            <a:r>
              <a:rPr lang="ru-RU" sz="1400" dirty="0" smtClean="0">
                <a:latin typeface="+mj-lt"/>
              </a:rPr>
              <a:t>:</a:t>
            </a:r>
          </a:p>
          <a:p>
            <a:pPr algn="just"/>
            <a:r>
              <a:rPr lang="ru-RU" sz="1400" dirty="0" smtClean="0">
                <a:latin typeface="+mj-lt"/>
              </a:rPr>
              <a:t>а) ограничением в возможности в приобретении предметов </a:t>
            </a:r>
            <a:r>
              <a:rPr lang="ru-RU" sz="1400" dirty="0" smtClean="0">
                <a:latin typeface="+mj-lt"/>
              </a:rPr>
              <a:t>первой </a:t>
            </a:r>
            <a:r>
              <a:rPr lang="ru-RU" sz="1400" dirty="0" smtClean="0">
                <a:latin typeface="+mj-lt"/>
              </a:rPr>
              <a:t>необходимости;</a:t>
            </a:r>
          </a:p>
          <a:p>
            <a:pPr algn="just"/>
            <a:r>
              <a:rPr lang="ru-RU" sz="1400" dirty="0" smtClean="0">
                <a:latin typeface="+mj-lt"/>
              </a:rPr>
              <a:t>б) ограничением в возможности ведения домашнего </a:t>
            </a:r>
            <a:r>
              <a:rPr lang="ru-RU" sz="1400" dirty="0" smtClean="0">
                <a:latin typeface="+mj-lt"/>
              </a:rPr>
              <a:t>хозяйства (приготовление </a:t>
            </a:r>
            <a:r>
              <a:rPr lang="ru-RU" sz="1400" dirty="0" smtClean="0">
                <a:latin typeface="+mj-lt"/>
              </a:rPr>
              <a:t>пищи, выполнение работы по дому);</a:t>
            </a:r>
          </a:p>
          <a:p>
            <a:pPr algn="just"/>
            <a:r>
              <a:rPr lang="ru-RU" sz="1400" dirty="0" smtClean="0">
                <a:latin typeface="+mj-lt"/>
              </a:rPr>
              <a:t>в) ограничением возможности помочь другим по </a:t>
            </a:r>
            <a:r>
              <a:rPr lang="ru-RU" sz="1400" dirty="0" smtClean="0">
                <a:latin typeface="+mj-lt"/>
              </a:rPr>
              <a:t>самообслуживанию</a:t>
            </a:r>
            <a:r>
              <a:rPr lang="ru-RU" sz="1400" dirty="0" smtClean="0">
                <a:latin typeface="+mj-lt"/>
              </a:rPr>
              <a:t>, передвижению, общению, в приеме пищи и др.</a:t>
            </a:r>
          </a:p>
          <a:p>
            <a:pPr algn="just"/>
            <a:endParaRPr lang="ru-RU" sz="1400" b="1" dirty="0" smtClean="0">
              <a:latin typeface="+mj-lt"/>
            </a:endParaRPr>
          </a:p>
          <a:p>
            <a:pPr algn="just"/>
            <a:r>
              <a:rPr lang="ru-RU" sz="1400" b="1" dirty="0" smtClean="0">
                <a:latin typeface="+mj-lt"/>
              </a:rPr>
              <a:t>Ограничение возможностей в межличностном </a:t>
            </a:r>
            <a:r>
              <a:rPr lang="ru-RU" sz="1400" b="1" dirty="0" smtClean="0">
                <a:latin typeface="+mj-lt"/>
              </a:rPr>
              <a:t>взаимодействии </a:t>
            </a:r>
            <a:r>
              <a:rPr lang="ru-RU" sz="1400" b="1" dirty="0" smtClean="0">
                <a:latin typeface="+mj-lt"/>
              </a:rPr>
              <a:t>и </a:t>
            </a:r>
            <a:r>
              <a:rPr lang="ru-RU" sz="1400" b="1" dirty="0" smtClean="0">
                <a:latin typeface="+mj-lt"/>
              </a:rPr>
              <a:t>отношении</a:t>
            </a:r>
            <a:r>
              <a:rPr lang="ru-RU" sz="1400" dirty="0" smtClean="0">
                <a:latin typeface="+mj-lt"/>
              </a:rPr>
              <a:t>(выполнение </a:t>
            </a:r>
            <a:r>
              <a:rPr lang="ru-RU" sz="1400" dirty="0" smtClean="0">
                <a:latin typeface="+mj-lt"/>
              </a:rPr>
              <a:t>действий и требований базисных и комплексных взаимодействий с людьми в соответствии с ситуацией и в социально приемлемой форме).</a:t>
            </a:r>
          </a:p>
          <a:p>
            <a:pPr algn="just">
              <a:buNone/>
            </a:pPr>
            <a:r>
              <a:rPr lang="ru-RU" sz="1400" dirty="0" smtClean="0">
                <a:latin typeface="+mj-lt"/>
              </a:rPr>
              <a:t>	Определяется</a:t>
            </a:r>
            <a:r>
              <a:rPr lang="ru-RU" sz="1400" dirty="0" smtClean="0">
                <a:latin typeface="+mj-lt"/>
              </a:rPr>
              <a:t>:</a:t>
            </a:r>
          </a:p>
          <a:p>
            <a:pPr algn="just"/>
            <a:r>
              <a:rPr lang="ru-RU" sz="1400" dirty="0" smtClean="0">
                <a:latin typeface="+mj-lt"/>
              </a:rPr>
              <a:t>а) в ограничении или неадекватном поведении с </a:t>
            </a:r>
            <a:r>
              <a:rPr lang="ru-RU" sz="1400" dirty="0" smtClean="0">
                <a:latin typeface="+mj-lt"/>
              </a:rPr>
              <a:t>подчиненными, сотрудниками </a:t>
            </a:r>
            <a:r>
              <a:rPr lang="ru-RU" sz="1400" dirty="0" smtClean="0">
                <a:latin typeface="+mj-lt"/>
              </a:rPr>
              <a:t>и под.;</a:t>
            </a:r>
          </a:p>
          <a:p>
            <a:pPr algn="just"/>
            <a:r>
              <a:rPr lang="ru-RU" sz="1400" dirty="0" smtClean="0">
                <a:latin typeface="+mj-lt"/>
              </a:rPr>
              <a:t>б) в нарушении семейных отношений, в отношении к детям, </a:t>
            </a:r>
            <a:r>
              <a:rPr lang="ru-RU" sz="1400" dirty="0" smtClean="0">
                <a:latin typeface="+mj-lt"/>
              </a:rPr>
              <a:t>родителям</a:t>
            </a:r>
            <a:r>
              <a:rPr lang="ru-RU" sz="1400" dirty="0" smtClean="0">
                <a:latin typeface="+mj-lt"/>
              </a:rPr>
              <a:t>, в супружеских отношениях и под.</a:t>
            </a:r>
          </a:p>
          <a:p>
            <a:pPr algn="just"/>
            <a:r>
              <a:rPr lang="ru-RU" sz="1400" b="1" dirty="0" smtClean="0">
                <a:latin typeface="+mj-lt"/>
              </a:rPr>
              <a:t>Ограничения </a:t>
            </a:r>
            <a:r>
              <a:rPr lang="ru-RU" sz="1400" b="1" dirty="0" smtClean="0">
                <a:latin typeface="+mj-lt"/>
              </a:rPr>
              <a:t>в осуществлении, выполнении задач и действий в главных сферах жизни </a:t>
            </a:r>
            <a:r>
              <a:rPr lang="ru-RU" sz="1400" dirty="0" smtClean="0">
                <a:latin typeface="+mj-lt"/>
              </a:rPr>
              <a:t>(</a:t>
            </a:r>
            <a:r>
              <a:rPr lang="ru-RU" sz="1400" dirty="0" smtClean="0">
                <a:latin typeface="+mj-lt"/>
              </a:rPr>
              <a:t>образование, работа, экономическая жизнь).</a:t>
            </a:r>
          </a:p>
          <a:p>
            <a:pPr algn="just">
              <a:buNone/>
            </a:pPr>
            <a:r>
              <a:rPr lang="ru-RU" sz="1400" dirty="0" smtClean="0">
                <a:latin typeface="+mj-lt"/>
              </a:rPr>
              <a:t>	Определяется</a:t>
            </a:r>
            <a:r>
              <a:rPr lang="ru-RU" sz="1400" dirty="0" smtClean="0">
                <a:latin typeface="+mj-lt"/>
              </a:rPr>
              <a:t>:</a:t>
            </a:r>
          </a:p>
          <a:p>
            <a:pPr algn="just"/>
            <a:r>
              <a:rPr lang="ru-RU" sz="1400" dirty="0" smtClean="0">
                <a:latin typeface="+mj-lt"/>
              </a:rPr>
              <a:t>а) ограничением в дошкольном образовании (обучение по </a:t>
            </a:r>
            <a:r>
              <a:rPr lang="ru-RU" sz="1400" dirty="0" smtClean="0">
                <a:latin typeface="+mj-lt"/>
              </a:rPr>
              <a:t>программе </a:t>
            </a:r>
            <a:r>
              <a:rPr lang="ru-RU" sz="1400" dirty="0" smtClean="0">
                <a:latin typeface="+mj-lt"/>
              </a:rPr>
              <a:t>начального уровня, начальная подготовка к школе и под.);</a:t>
            </a:r>
          </a:p>
          <a:p>
            <a:pPr algn="just"/>
            <a:r>
              <a:rPr lang="ru-RU" sz="1400" dirty="0" smtClean="0">
                <a:latin typeface="+mj-lt"/>
              </a:rPr>
              <a:t>б) ограничением в школьном образовании (выполнение </a:t>
            </a:r>
            <a:r>
              <a:rPr lang="ru-RU" sz="1400" dirty="0" smtClean="0">
                <a:latin typeface="+mj-lt"/>
              </a:rPr>
              <a:t>всех требований </a:t>
            </a:r>
            <a:r>
              <a:rPr lang="ru-RU" sz="1400" dirty="0" smtClean="0">
                <a:latin typeface="+mj-lt"/>
              </a:rPr>
              <a:t>школы, своих обязанностей, сознание своих прав, изучение материала по курсу обучения, регулярное посещение школы, выполнение программ начального или среднего образования и под.);</a:t>
            </a:r>
          </a:p>
          <a:p>
            <a:pPr algn="just"/>
            <a:r>
              <a:rPr lang="ru-RU" sz="1400" dirty="0" smtClean="0">
                <a:latin typeface="+mj-lt"/>
              </a:rPr>
              <a:t>в) ограничением в профессиональном обучении (</a:t>
            </a:r>
            <a:r>
              <a:rPr lang="ru-RU" sz="1400" dirty="0" smtClean="0">
                <a:latin typeface="+mj-lt"/>
              </a:rPr>
              <a:t>выполнение всех </a:t>
            </a:r>
            <a:r>
              <a:rPr lang="ru-RU" sz="1400" dirty="0" smtClean="0">
                <a:latin typeface="+mj-lt"/>
              </a:rPr>
              <a:t>требований программы профессионального обучения и учебного плана подготовки к какой-либо профессии или специальности);</a:t>
            </a:r>
          </a:p>
          <a:p>
            <a:pPr algn="just"/>
            <a:r>
              <a:rPr lang="ru-RU" sz="1400" dirty="0" smtClean="0">
                <a:latin typeface="+mj-lt"/>
              </a:rPr>
              <a:t>г) ограничением в высшем образовании (выполнение всех </a:t>
            </a:r>
            <a:r>
              <a:rPr lang="ru-RU" sz="1400" dirty="0" smtClean="0">
                <a:latin typeface="+mj-lt"/>
              </a:rPr>
              <a:t>требований </a:t>
            </a:r>
            <a:r>
              <a:rPr lang="ru-RU" sz="1400" dirty="0" smtClean="0">
                <a:latin typeface="+mj-lt"/>
              </a:rPr>
              <a:t>высшей школы и всех требований учебного плана для получения диплома, степени, сертификата и под.).</a:t>
            </a:r>
          </a:p>
          <a:p>
            <a:pPr algn="just"/>
            <a:endParaRPr lang="ru-RU" sz="1400" b="1" dirty="0" smtClean="0">
              <a:latin typeface="+mj-lt"/>
            </a:endParaRPr>
          </a:p>
          <a:p>
            <a:pPr algn="just"/>
            <a:r>
              <a:rPr lang="ru-RU" sz="1400" b="1" dirty="0" smtClean="0">
                <a:latin typeface="+mj-lt"/>
              </a:rPr>
              <a:t>Ограничение в работе и занятости.</a:t>
            </a:r>
          </a:p>
          <a:p>
            <a:pPr algn="just">
              <a:buNone/>
            </a:pPr>
            <a:r>
              <a:rPr lang="ru-RU" sz="1400" dirty="0" smtClean="0">
                <a:latin typeface="+mj-lt"/>
              </a:rPr>
              <a:t>	Определяется</a:t>
            </a:r>
            <a:r>
              <a:rPr lang="ru-RU" sz="1400" dirty="0" smtClean="0">
                <a:latin typeface="+mj-lt"/>
              </a:rPr>
              <a:t>:</a:t>
            </a:r>
          </a:p>
          <a:p>
            <a:pPr algn="just"/>
            <a:r>
              <a:rPr lang="ru-RU" sz="1400" dirty="0" smtClean="0">
                <a:latin typeface="+mj-lt"/>
              </a:rPr>
              <a:t>а) ограничениями в подготовке к профессиональной деятельности;</a:t>
            </a:r>
          </a:p>
          <a:p>
            <a:pPr algn="just"/>
            <a:r>
              <a:rPr lang="ru-RU" sz="1400" dirty="0" smtClean="0">
                <a:latin typeface="+mj-lt"/>
              </a:rPr>
              <a:t>б) ограничениями в получении работы, выполнении </a:t>
            </a:r>
            <a:r>
              <a:rPr lang="ru-RU" sz="1400" dirty="0" smtClean="0">
                <a:latin typeface="+mj-lt"/>
              </a:rPr>
              <a:t>трудовых	отношений </a:t>
            </a:r>
            <a:r>
              <a:rPr lang="ru-RU" sz="1400" dirty="0" smtClean="0">
                <a:latin typeface="+mj-lt"/>
              </a:rPr>
              <a:t>(поиск работы, выполнение трудовых обязанностей);</a:t>
            </a:r>
          </a:p>
          <a:p>
            <a:pPr algn="just"/>
            <a:r>
              <a:rPr lang="ru-RU" sz="1400" dirty="0" smtClean="0">
                <a:latin typeface="+mj-lt"/>
              </a:rPr>
              <a:t>в) ограничением в выполнении оплачиваемой работы (</a:t>
            </a:r>
            <a:r>
              <a:rPr lang="ru-RU" sz="1400" dirty="0" smtClean="0">
                <a:latin typeface="+mj-lt"/>
              </a:rPr>
              <a:t>индивидуальная </a:t>
            </a:r>
            <a:r>
              <a:rPr lang="ru-RU" sz="1400" dirty="0" smtClean="0">
                <a:latin typeface="+mj-lt"/>
              </a:rPr>
              <a:t>трудовая деятельность, частичная трудовая деятельность, полная трудовая деятельность, неоплачиваемая работа - волонтера, из чувства милосердия, другие добровольные неоплачиваемые работы).</a:t>
            </a:r>
            <a:endParaRPr lang="ru-RU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7772400" cy="3693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Оценка тяжести нарушений активности и участия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28800"/>
            <a:ext cx="7572428" cy="3505200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+mj-lt"/>
              </a:rPr>
              <a:t>Оценка отражает потенциальную способность индивида с ограничениями достичь наиболее высокого уровня функционирования в типичных или стандартных условиях. Производится в процентах.</a:t>
            </a:r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8786842" cy="352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120032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Оценка тяжести нарушений активности и участия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Использование определителей потенциальной способности и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реализации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7572428" cy="350520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Активность и участие кодируются двумя определителями: </a:t>
            </a:r>
          </a:p>
          <a:p>
            <a:r>
              <a:rPr lang="ru-RU" sz="2000" dirty="0" smtClean="0"/>
              <a:t>определителем реализации, который занимает позицию первой цифры </a:t>
            </a:r>
            <a:r>
              <a:rPr lang="ru-RU" sz="2000" dirty="0" smtClean="0"/>
              <a:t>после </a:t>
            </a:r>
            <a:r>
              <a:rPr lang="ru-RU" sz="2000" dirty="0" smtClean="0"/>
              <a:t>разделительной точки,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определителем </a:t>
            </a:r>
            <a:r>
              <a:rPr lang="ru-RU" sz="2000" dirty="0" smtClean="0"/>
              <a:t>потенциальной способности, который занимает позицию второй цифры после разделительной точки. </a:t>
            </a:r>
            <a:endParaRPr lang="ru-RU" sz="2000" dirty="0" smtClean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00504"/>
            <a:ext cx="757242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7772400" cy="64633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Кодирование по МКФ степени ограничения активности</a:t>
            </a:r>
            <a:br>
              <a:rPr lang="ru-RU" sz="2800" b="1" dirty="0" smtClean="0"/>
            </a:br>
            <a:r>
              <a:rPr lang="ru-RU" sz="2800" b="1" dirty="0" smtClean="0"/>
              <a:t>и участия у ребенка-инвалида с ДЦП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7772400" cy="4572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30658"/>
            <a:ext cx="7929586" cy="47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52322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Контекстовые факторы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428604"/>
            <a:ext cx="7215238" cy="1143008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FF0000"/>
                </a:solidFill>
                <a:latin typeface="+mj-lt"/>
              </a:rPr>
              <a:t>«</a:t>
            </a:r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Факторы окружающей среды» создают ту физическую и социальную обстановку, среду отношений и установок, где люди живут и проводят свое время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.</a:t>
            </a:r>
            <a:endParaRPr lang="ru-RU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8643998" cy="59093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/>
              <a:t>Они представлены: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технологиями </a:t>
            </a:r>
            <a:r>
              <a:rPr lang="ru-RU" b="1" dirty="0"/>
              <a:t>и оборудованием</a:t>
            </a:r>
            <a:r>
              <a:rPr lang="ru-RU" dirty="0"/>
              <a:t>, непосредственно </a:t>
            </a:r>
            <a:r>
              <a:rPr lang="ru-RU" dirty="0" smtClean="0"/>
              <a:t>связанными с </a:t>
            </a:r>
            <a:r>
              <a:rPr lang="ru-RU" dirty="0"/>
              <a:t>индивидуумом в его производственной деятельности и в быту;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продукцией </a:t>
            </a:r>
            <a:r>
              <a:rPr lang="ru-RU" b="1" dirty="0"/>
              <a:t>или системой изделий</a:t>
            </a:r>
            <a:r>
              <a:rPr lang="ru-RU" dirty="0"/>
              <a:t>, являющихся </a:t>
            </a:r>
            <a:r>
              <a:rPr lang="ru-RU" dirty="0" smtClean="0"/>
              <a:t>непосредственным </a:t>
            </a:r>
            <a:r>
              <a:rPr lang="ru-RU" dirty="0"/>
              <a:t>окружением индивида;</a:t>
            </a:r>
          </a:p>
          <a:p>
            <a:r>
              <a:rPr lang="ru-RU" dirty="0" smtClean="0"/>
              <a:t>- природным </a:t>
            </a:r>
            <a:r>
              <a:rPr lang="ru-RU" dirty="0"/>
              <a:t>окружением и изменениями окружающей среды;</a:t>
            </a:r>
          </a:p>
          <a:p>
            <a:r>
              <a:rPr lang="ru-RU" b="1" dirty="0" smtClean="0"/>
              <a:t>- системой </a:t>
            </a:r>
            <a:r>
              <a:rPr lang="ru-RU" b="1" dirty="0"/>
              <a:t>поддержки и взаимосвязи</a:t>
            </a:r>
            <a:r>
              <a:rPr lang="ru-RU" dirty="0"/>
              <a:t>, обеспечивающей </a:t>
            </a:r>
            <a:r>
              <a:rPr lang="ru-RU" dirty="0" smtClean="0"/>
              <a:t>практическую </a:t>
            </a:r>
            <a:r>
              <a:rPr lang="ru-RU" dirty="0"/>
              <a:t>физическую или эмоциональную поддержку, заботу, </a:t>
            </a:r>
            <a:r>
              <a:rPr lang="ru-RU" dirty="0" smtClean="0"/>
              <a:t>защиту или </a:t>
            </a:r>
            <a:r>
              <a:rPr lang="ru-RU" dirty="0"/>
              <a:t>помощь во взаимоотношениях с другими людьми в своем доме, </a:t>
            </a:r>
            <a:r>
              <a:rPr lang="ru-RU" dirty="0" smtClean="0"/>
              <a:t>на рабочем </a:t>
            </a:r>
            <a:r>
              <a:rPr lang="ru-RU" dirty="0"/>
              <a:t>месте, в школе, в играх или других аспектах ежедневной </a:t>
            </a:r>
            <a:r>
              <a:rPr lang="ru-RU" dirty="0" smtClean="0"/>
              <a:t>деятельности</a:t>
            </a:r>
            <a:r>
              <a:rPr lang="ru-RU" dirty="0"/>
              <a:t>;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установками</a:t>
            </a:r>
            <a:r>
              <a:rPr lang="ru-RU" b="1" dirty="0"/>
              <a:t>, являющимися видимым результатом обычаев</a:t>
            </a:r>
            <a:r>
              <a:rPr lang="ru-RU" dirty="0" smtClean="0"/>
              <a:t>, правил</a:t>
            </a:r>
            <a:r>
              <a:rPr lang="ru-RU" dirty="0"/>
              <a:t>, идеологии, ценностей, норм, религии и других убеждений;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службами</a:t>
            </a:r>
            <a:r>
              <a:rPr lang="ru-RU" b="1" dirty="0"/>
              <a:t>, сложившимися программами</a:t>
            </a:r>
            <a:r>
              <a:rPr lang="ru-RU" dirty="0"/>
              <a:t>, предлагающими </a:t>
            </a:r>
            <a:r>
              <a:rPr lang="ru-RU" dirty="0" smtClean="0"/>
              <a:t>и осуществляющими </a:t>
            </a:r>
            <a:r>
              <a:rPr lang="ru-RU" dirty="0"/>
              <a:t>услуги в различных областях жизни для </a:t>
            </a:r>
            <a:r>
              <a:rPr lang="ru-RU" dirty="0" smtClean="0"/>
              <a:t>удовлетворения </a:t>
            </a:r>
            <a:r>
              <a:rPr lang="ru-RU" dirty="0"/>
              <a:t>потребностей индивида;</a:t>
            </a:r>
          </a:p>
          <a:p>
            <a:r>
              <a:rPr lang="ru-RU" b="1" dirty="0" smtClean="0"/>
              <a:t>- административными </a:t>
            </a:r>
            <a:r>
              <a:rPr lang="ru-RU" b="1" dirty="0"/>
              <a:t>системами</a:t>
            </a:r>
            <a:r>
              <a:rPr lang="ru-RU" dirty="0"/>
              <a:t>, включающими </a:t>
            </a:r>
            <a:r>
              <a:rPr lang="ru-RU" dirty="0" smtClean="0"/>
              <a:t>административный </a:t>
            </a:r>
            <a:r>
              <a:rPr lang="ru-RU" dirty="0"/>
              <a:t>контроль и механизмы организации, установленные местной,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региональной</a:t>
            </a:r>
            <a:r>
              <a:rPr lang="ru-RU" b="1" dirty="0"/>
              <a:t>, национальной, международной или другой </a:t>
            </a:r>
            <a:r>
              <a:rPr lang="ru-RU" b="1" dirty="0" smtClean="0"/>
              <a:t>признанной властью</a:t>
            </a:r>
            <a:r>
              <a:rPr lang="ru-RU" dirty="0"/>
              <a:t>;</a:t>
            </a:r>
          </a:p>
          <a:p>
            <a:r>
              <a:rPr lang="ru-RU" dirty="0"/>
              <a:t>политикой, которая включает правила, инструкции, стандарты</a:t>
            </a:r>
            <a:r>
              <a:rPr lang="ru-RU" dirty="0" smtClean="0"/>
              <a:t>, установленные </a:t>
            </a:r>
            <a:r>
              <a:rPr lang="ru-RU" dirty="0"/>
              <a:t>различными уровнями власти.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1"/>
            <a:ext cx="1785917" cy="156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0222" y="2143116"/>
            <a:ext cx="19437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52322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Оценка факторов окружающей среды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572560" cy="92869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sz="1800" dirty="0" smtClean="0">
                <a:latin typeface="+mj-lt"/>
              </a:rPr>
              <a:t>Определитель значения факторов окружающей среды в каждом данном случае представлен позитивной и негативной шкалой, оценивающих облегчающие факторы и барьеры.</a:t>
            </a:r>
            <a:endParaRPr lang="ru-RU" sz="18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071678"/>
            <a:ext cx="8286808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latin typeface="+mj-lt"/>
              </a:rPr>
              <a:t>0. НЕТ барьеров </a:t>
            </a:r>
            <a:r>
              <a:rPr lang="ru-RU" dirty="0">
                <a:latin typeface="+mj-lt"/>
              </a:rPr>
              <a:t>(нет, отсутствуют, ничтожные,...) 0-4%</a:t>
            </a:r>
          </a:p>
          <a:p>
            <a:r>
              <a:rPr lang="ru-RU" b="1" dirty="0" smtClean="0">
                <a:latin typeface="+mj-lt"/>
              </a:rPr>
              <a:t>1</a:t>
            </a:r>
            <a:r>
              <a:rPr lang="ru-RU" b="1" dirty="0">
                <a:latin typeface="+mj-lt"/>
              </a:rPr>
              <a:t>. НЕЗНАЧИТЕЛЬНЫЕ </a:t>
            </a:r>
            <a:r>
              <a:rPr lang="ru-RU" b="1" dirty="0" smtClean="0">
                <a:latin typeface="+mj-lt"/>
              </a:rPr>
              <a:t>барьеры </a:t>
            </a:r>
            <a:r>
              <a:rPr lang="ru-RU" dirty="0" smtClean="0">
                <a:latin typeface="+mj-lt"/>
              </a:rPr>
              <a:t>(</a:t>
            </a:r>
            <a:r>
              <a:rPr lang="ru-RU" dirty="0">
                <a:latin typeface="+mj-lt"/>
              </a:rPr>
              <a:t>легкие, небольшие, слабые,...) 5-24%</a:t>
            </a:r>
          </a:p>
          <a:p>
            <a:r>
              <a:rPr lang="ru-RU" b="1" dirty="0">
                <a:latin typeface="+mj-lt"/>
              </a:rPr>
              <a:t>2. УМЕРЕННЫЕ барьеры </a:t>
            </a:r>
            <a:r>
              <a:rPr lang="ru-RU" dirty="0">
                <a:latin typeface="+mj-lt"/>
              </a:rPr>
              <a:t>(средние,...) 25-49%</a:t>
            </a:r>
          </a:p>
          <a:p>
            <a:r>
              <a:rPr lang="ru-RU" b="1" dirty="0">
                <a:latin typeface="+mj-lt"/>
              </a:rPr>
              <a:t>3. ВЫРАЖЕННЫЕ </a:t>
            </a:r>
            <a:r>
              <a:rPr lang="ru-RU" b="1" dirty="0" smtClean="0">
                <a:latin typeface="+mj-lt"/>
              </a:rPr>
              <a:t>барьеры </a:t>
            </a:r>
            <a:r>
              <a:rPr lang="ru-RU" dirty="0" smtClean="0">
                <a:latin typeface="+mj-lt"/>
              </a:rPr>
              <a:t>(</a:t>
            </a:r>
            <a:r>
              <a:rPr lang="ru-RU" dirty="0">
                <a:latin typeface="+mj-lt"/>
              </a:rPr>
              <a:t>резко выраженные, тяжелые,...) 50-95%</a:t>
            </a:r>
          </a:p>
          <a:p>
            <a:r>
              <a:rPr lang="ru-RU" b="1" dirty="0">
                <a:latin typeface="+mj-lt"/>
              </a:rPr>
              <a:t>4. АБСОЛЮТНЫЕ барьеры </a:t>
            </a:r>
            <a:r>
              <a:rPr lang="ru-RU" dirty="0">
                <a:latin typeface="+mj-lt"/>
              </a:rPr>
              <a:t>(полные,...) 96-100%</a:t>
            </a:r>
          </a:p>
          <a:p>
            <a:r>
              <a:rPr lang="ru-RU" b="1" dirty="0">
                <a:latin typeface="+mj-lt"/>
              </a:rPr>
              <a:t>0. НЕТ облегчающих </a:t>
            </a:r>
            <a:r>
              <a:rPr lang="ru-RU" b="1" dirty="0" smtClean="0">
                <a:latin typeface="+mj-lt"/>
              </a:rPr>
              <a:t>факторов </a:t>
            </a:r>
            <a:r>
              <a:rPr lang="ru-RU" dirty="0" smtClean="0">
                <a:latin typeface="+mj-lt"/>
              </a:rPr>
              <a:t>(</a:t>
            </a:r>
            <a:r>
              <a:rPr lang="ru-RU" dirty="0">
                <a:latin typeface="+mj-lt"/>
              </a:rPr>
              <a:t>нет, отсутствуют, ничтожные,...) 0-4%</a:t>
            </a:r>
          </a:p>
          <a:p>
            <a:r>
              <a:rPr lang="ru-RU" b="1" dirty="0">
                <a:latin typeface="+mj-lt"/>
              </a:rPr>
              <a:t>1. НЕЗНАЧИТЕЛЬНЫЕ облегчающие </a:t>
            </a:r>
            <a:r>
              <a:rPr lang="ru-RU" b="1" dirty="0" smtClean="0">
                <a:latin typeface="+mj-lt"/>
              </a:rPr>
              <a:t>факторы </a:t>
            </a:r>
            <a:r>
              <a:rPr lang="ru-RU" dirty="0" smtClean="0">
                <a:latin typeface="+mj-lt"/>
              </a:rPr>
              <a:t>(</a:t>
            </a:r>
            <a:r>
              <a:rPr lang="ru-RU" dirty="0">
                <a:latin typeface="+mj-lt"/>
              </a:rPr>
              <a:t>легкие, небольшие, слабые,...) 5-24%</a:t>
            </a:r>
          </a:p>
          <a:p>
            <a:r>
              <a:rPr lang="ru-RU" b="1" dirty="0">
                <a:latin typeface="+mj-lt"/>
              </a:rPr>
              <a:t>2. УМЕРЕННЫЕ облегчающие факторы </a:t>
            </a:r>
            <a:r>
              <a:rPr lang="ru-RU" dirty="0">
                <a:latin typeface="+mj-lt"/>
              </a:rPr>
              <a:t>(средние,...) 25-49%</a:t>
            </a:r>
          </a:p>
          <a:p>
            <a:r>
              <a:rPr lang="ru-RU" b="1" dirty="0">
                <a:latin typeface="+mj-lt"/>
              </a:rPr>
              <a:t>3. ВЫРАЖЕННЫЕ облегчающие </a:t>
            </a:r>
            <a:r>
              <a:rPr lang="ru-RU" b="1" dirty="0" smtClean="0">
                <a:latin typeface="+mj-lt"/>
              </a:rPr>
              <a:t>факторы (</a:t>
            </a:r>
            <a:r>
              <a:rPr lang="ru-RU" dirty="0">
                <a:latin typeface="+mj-lt"/>
              </a:rPr>
              <a:t>резко выраженные, значимые,...) 50-95%</a:t>
            </a:r>
          </a:p>
          <a:p>
            <a:r>
              <a:rPr lang="ru-RU" b="1" dirty="0">
                <a:latin typeface="+mj-lt"/>
              </a:rPr>
              <a:t>4. АБСОЛЮТНЫЕ облегчающие </a:t>
            </a:r>
            <a:r>
              <a:rPr lang="ru-RU" b="1" dirty="0" smtClean="0">
                <a:latin typeface="+mj-lt"/>
              </a:rPr>
              <a:t>факторы </a:t>
            </a:r>
            <a:r>
              <a:rPr lang="ru-RU" dirty="0" smtClean="0">
                <a:latin typeface="+mj-lt"/>
              </a:rPr>
              <a:t>(</a:t>
            </a:r>
            <a:r>
              <a:rPr lang="ru-RU" dirty="0">
                <a:latin typeface="+mj-lt"/>
              </a:rPr>
              <a:t>полные,...) 96-100%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52322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Оценка факторов окружающей среды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572560" cy="92869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	</a:t>
            </a:r>
            <a:r>
              <a:rPr lang="ru-RU" sz="1800" dirty="0" smtClean="0">
                <a:latin typeface="+mj-lt"/>
              </a:rPr>
              <a:t>Определитель значения факторов окружающей среды в каждом данном случае представлен позитивной и негативной шкалой, оценивающих облегчающие факторы и барьеры.</a:t>
            </a:r>
            <a:endParaRPr lang="ru-RU" sz="18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071678"/>
            <a:ext cx="8572560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	РЕЗЮМЕ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: </a:t>
            </a:r>
            <a:endParaRPr lang="ru-RU" sz="20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Основная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идея МКФ – инвалидность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связана не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только с телом, а с окружающим миром, с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обществом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.</a:t>
            </a:r>
          </a:p>
          <a:p>
            <a:r>
              <a:rPr lang="ru-RU" sz="2000" b="1" dirty="0">
                <a:solidFill>
                  <a:schemeClr val="tx1"/>
                </a:solidFill>
                <a:latin typeface="+mj-lt"/>
              </a:rPr>
              <a:t>Клинико-функциональный диагноз – этого мало!</a:t>
            </a:r>
          </a:p>
          <a:p>
            <a:endParaRPr lang="ru-RU" sz="20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МКФ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позволяет реально оценить функционирование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в конкретной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среде, в городе, селе, оценить барьеры, а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не только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последствия заболевания.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Оценивая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последствия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заболевания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или травмы, мы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замечаем, что это только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вершина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«айсберга», который скрывается в виде личных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, профессиональных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, социальных и других проблем.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772400" cy="80021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Личностные </a:t>
            </a:r>
            <a:r>
              <a:rPr lang="ru-RU" sz="2800" dirty="0" smtClean="0"/>
              <a:t>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207170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+mj-lt"/>
              </a:rPr>
              <a:t>	«Личностные факторы» – это индивидуальные  характеристики, с которыми живет и существует индивид, состоящие из черт индивида, не являющихся частью изменения здоровья или показателей здоровья.</a:t>
            </a:r>
            <a:endParaRPr lang="ru-RU" sz="1600" dirty="0" smtClean="0">
              <a:latin typeface="+mj-lt"/>
            </a:endParaRPr>
          </a:p>
          <a:p>
            <a:endParaRPr lang="ru-RU" sz="1600" dirty="0" smtClean="0">
              <a:latin typeface="+mj-lt"/>
            </a:endParaRPr>
          </a:p>
          <a:p>
            <a:endParaRPr lang="ru-RU" sz="1600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+mj-lt"/>
              </a:rPr>
              <a:t>	«Личностные факторы» в МКФ хотя и выделены как класс факторов, определяющих здоровье, однако не расшифрованы, не детализированы и в настоящее время в оценке здоровья и болезни по данной классификации не применяются.</a:t>
            </a:r>
          </a:p>
          <a:p>
            <a:endParaRPr lang="ru-RU" sz="16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643446"/>
            <a:ext cx="2714612" cy="182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5232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Факторы окружающей среды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358246" cy="4643470"/>
          </a:xfrm>
        </p:spPr>
        <p:txBody>
          <a:bodyPr/>
          <a:lstStyle/>
          <a:p>
            <a:r>
              <a:rPr lang="ru-RU" sz="1800" dirty="0" smtClean="0">
                <a:latin typeface="+mj-lt"/>
              </a:rPr>
              <a:t>кодируются с учетом того, что они могут быть в определенной степени факторами облегчения или барьерами. </a:t>
            </a:r>
          </a:p>
          <a:p>
            <a:endParaRPr lang="ru-RU" sz="1800" dirty="0" smtClean="0">
              <a:latin typeface="+mj-lt"/>
            </a:endParaRPr>
          </a:p>
          <a:p>
            <a:r>
              <a:rPr lang="ru-RU" sz="1800" dirty="0" smtClean="0">
                <a:latin typeface="+mj-lt"/>
              </a:rPr>
              <a:t>Кодирующему факторы облегчения следует принимать во внимание такие аспекты как доступность ресурса, наличие причин, которые могут влиять на доступ или изменение степени доступности, качество доступного ресурса и т.д. </a:t>
            </a:r>
          </a:p>
          <a:p>
            <a:r>
              <a:rPr lang="ru-RU" sz="1800" dirty="0" smtClean="0">
                <a:latin typeface="+mj-lt"/>
              </a:rPr>
              <a:t>В случае кодирования барьеров может быть уместным учет того, как часто фактор выступает в качестве препятствия, является ли препятствие существенным или небольшим. </a:t>
            </a:r>
          </a:p>
          <a:p>
            <a:endParaRPr lang="ru-RU" sz="1800" dirty="0" smtClean="0">
              <a:solidFill>
                <a:schemeClr val="bg1"/>
              </a:solidFill>
              <a:latin typeface="+mj-lt"/>
            </a:endParaRPr>
          </a:p>
          <a:p>
            <a:r>
              <a:rPr lang="ru-RU" sz="1800" b="1" dirty="0" smtClean="0">
                <a:solidFill>
                  <a:srgbClr val="FF0000"/>
                </a:solidFill>
                <a:latin typeface="+mj-lt"/>
              </a:rPr>
              <a:t>Как показано ниже, разделительная точка указывает на барьеры</a:t>
            </a:r>
            <a:r>
              <a:rPr lang="ru-RU" sz="1800" b="1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ru-RU" sz="1800" b="1" smtClean="0">
                <a:solidFill>
                  <a:srgbClr val="FF0000"/>
                </a:solidFill>
                <a:latin typeface="+mj-lt"/>
              </a:rPr>
              <a:t>а ее </a:t>
            </a:r>
            <a:r>
              <a:rPr lang="ru-RU" sz="1800" b="1" dirty="0" smtClean="0">
                <a:solidFill>
                  <a:srgbClr val="FF0000"/>
                </a:solidFill>
                <a:latin typeface="+mj-lt"/>
              </a:rPr>
              <a:t>замена на знак (+) указывает на облегчающие факторы (обл. факторы).</a:t>
            </a:r>
            <a:endParaRPr lang="ru-RU" sz="18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5232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Факторы окружающей среды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12858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1800" dirty="0" smtClean="0">
              <a:solidFill>
                <a:schemeClr val="bg1"/>
              </a:solidFill>
              <a:latin typeface="+mj-lt"/>
            </a:endParaRPr>
          </a:p>
          <a:p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 показано ниже, разделительная точка указывает на барьеры, </a:t>
            </a: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 ее </a:t>
            </a: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замена на знак (+) указывает на облегчающие факторы (обл. факторы).</a:t>
            </a:r>
            <a:endParaRPr lang="ru-RU" sz="1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357430"/>
          <a:ext cx="9144000" cy="414340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572000"/>
                <a:gridCol w="4572000"/>
              </a:tblGrid>
              <a:tr h="4143404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/>
                        <a:t>xxx.0 НЕТ барьеров</a:t>
                      </a:r>
                    </a:p>
                    <a:p>
                      <a:pPr algn="l"/>
                      <a:r>
                        <a:rPr lang="en-US" sz="2000" baseline="0" dirty="0" smtClean="0"/>
                        <a:t>xxx.1 </a:t>
                      </a:r>
                      <a:r>
                        <a:rPr lang="ru-RU" sz="2000" baseline="0" dirty="0" smtClean="0"/>
                        <a:t>НЕЗНАЧИТЕЛЬНЫЕ</a:t>
                      </a:r>
                    </a:p>
                    <a:p>
                      <a:pPr algn="l"/>
                      <a:r>
                        <a:rPr lang="ru-RU" sz="2000" baseline="0" dirty="0" smtClean="0"/>
                        <a:t>барьеры</a:t>
                      </a:r>
                    </a:p>
                    <a:p>
                      <a:pPr algn="l"/>
                      <a:r>
                        <a:rPr lang="ru-RU" sz="2000" baseline="0" dirty="0" smtClean="0"/>
                        <a:t>xxx.2 УМЕРЕННЫЕ барьеры </a:t>
                      </a:r>
                    </a:p>
                    <a:p>
                      <a:pPr algn="l"/>
                      <a:r>
                        <a:rPr lang="ru-RU" sz="2000" baseline="0" dirty="0" smtClean="0"/>
                        <a:t>xxx.3 ВЫРАЖЕННЫЕ барьеры </a:t>
                      </a:r>
                    </a:p>
                    <a:p>
                      <a:pPr algn="l"/>
                      <a:r>
                        <a:rPr lang="ru-RU" sz="2000" baseline="0" dirty="0" smtClean="0"/>
                        <a:t>xxx.4 АБСОЛЮТНЫЕ барьеры</a:t>
                      </a:r>
                    </a:p>
                    <a:p>
                      <a:pPr algn="l"/>
                      <a:r>
                        <a:rPr lang="ru-RU" sz="2000" baseline="0" dirty="0" smtClean="0"/>
                        <a:t>xxx.8 не уточненный барьер </a:t>
                      </a:r>
                    </a:p>
                    <a:p>
                      <a:pPr algn="l"/>
                      <a:r>
                        <a:rPr lang="ru-RU" sz="2000" baseline="0" dirty="0" smtClean="0"/>
                        <a:t>xxx.9 не применимо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/>
                        <a:t>xxx+0 НЕТ обл. факторов</a:t>
                      </a:r>
                    </a:p>
                    <a:p>
                      <a:pPr algn="l"/>
                      <a:r>
                        <a:rPr lang="en-US" sz="2000" baseline="0" dirty="0" smtClean="0"/>
                        <a:t>xxx+1 </a:t>
                      </a:r>
                      <a:r>
                        <a:rPr lang="ru-RU" sz="2000" baseline="0" dirty="0" smtClean="0"/>
                        <a:t>НЕЗНАЧИТЕЛЬНЫЕ обл.</a:t>
                      </a:r>
                    </a:p>
                    <a:p>
                      <a:pPr algn="l"/>
                      <a:r>
                        <a:rPr lang="ru-RU" sz="2000" baseline="0" dirty="0" smtClean="0"/>
                        <a:t>факторы</a:t>
                      </a:r>
                    </a:p>
                    <a:p>
                      <a:pPr algn="l"/>
                      <a:r>
                        <a:rPr lang="ru-RU" sz="2000" baseline="0" dirty="0" smtClean="0"/>
                        <a:t>xxx+2 УМЕРЕННЫЕ обл. факторы</a:t>
                      </a:r>
                    </a:p>
                    <a:p>
                      <a:pPr algn="l"/>
                      <a:r>
                        <a:rPr lang="ru-RU" sz="2000" baseline="0" dirty="0" smtClean="0"/>
                        <a:t>xxx+3 ВЫРАЖЕННЫЕ обл. </a:t>
                      </a:r>
                      <a:r>
                        <a:rPr lang="ru-RU" sz="2000" baseline="0" dirty="0" err="1" smtClean="0"/>
                        <a:t>фак</a:t>
                      </a:r>
                      <a:r>
                        <a:rPr lang="ru-RU" sz="2000" baseline="0" dirty="0" smtClean="0"/>
                        <a:t>-</a:t>
                      </a:r>
                    </a:p>
                    <a:p>
                      <a:pPr algn="l"/>
                      <a:r>
                        <a:rPr lang="ru-RU" sz="2000" baseline="0" dirty="0" smtClean="0"/>
                        <a:t>торы</a:t>
                      </a:r>
                    </a:p>
                    <a:p>
                      <a:pPr algn="l"/>
                      <a:r>
                        <a:rPr lang="ru-RU" sz="2000" baseline="0" dirty="0" smtClean="0"/>
                        <a:t>xxx+4 АБСОЛЮТНЫЕ обл. </a:t>
                      </a:r>
                      <a:r>
                        <a:rPr lang="ru-RU" sz="2000" baseline="0" dirty="0" err="1" smtClean="0"/>
                        <a:t>фак</a:t>
                      </a:r>
                      <a:r>
                        <a:rPr lang="ru-RU" sz="2000" baseline="0" dirty="0" smtClean="0"/>
                        <a:t>-</a:t>
                      </a:r>
                    </a:p>
                    <a:p>
                      <a:pPr algn="l"/>
                      <a:r>
                        <a:rPr lang="ru-RU" sz="2000" baseline="0" dirty="0" smtClean="0"/>
                        <a:t>торы</a:t>
                      </a:r>
                    </a:p>
                    <a:p>
                      <a:pPr algn="l"/>
                      <a:r>
                        <a:rPr lang="ru-RU" sz="2000" baseline="0" dirty="0" smtClean="0"/>
                        <a:t>xxx+8 не уточненный обл. фактор</a:t>
                      </a:r>
                    </a:p>
                    <a:p>
                      <a:pPr algn="l"/>
                      <a:r>
                        <a:rPr lang="ru-RU" sz="2000" baseline="0" dirty="0" smtClean="0"/>
                        <a:t>xxx.9 не применимо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1857364"/>
            <a:ext cx="7772400" cy="12003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Международная классификация функционирования, ограничений </a:t>
            </a:r>
            <a:r>
              <a:rPr lang="ru-RU" b="1" dirty="0" err="1" smtClean="0">
                <a:solidFill>
                  <a:schemeClr val="tx1"/>
                </a:solidFill>
              </a:rPr>
              <a:t>жизнедеятель</a:t>
            </a:r>
            <a:r>
              <a:rPr lang="en-US" b="1" dirty="0" err="1" smtClean="0">
                <a:solidFill>
                  <a:schemeClr val="tx1"/>
                </a:solidFill>
              </a:rPr>
              <a:t>ности</a:t>
            </a:r>
            <a:r>
              <a:rPr lang="en-US" b="1" dirty="0" smtClean="0">
                <a:solidFill>
                  <a:schemeClr val="tx1"/>
                </a:solidFill>
              </a:rPr>
              <a:t> и </a:t>
            </a:r>
            <a:r>
              <a:rPr lang="en-US" b="1" dirty="0" err="1" smtClean="0">
                <a:solidFill>
                  <a:schemeClr val="tx1"/>
                </a:solidFill>
              </a:rPr>
              <a:t>здоровья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ru-RU" b="1" dirty="0" smtClean="0">
                <a:solidFill>
                  <a:schemeClr val="tx1"/>
                </a:solidFill>
              </a:rPr>
              <a:t>МКФ)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3714752"/>
            <a:ext cx="8429684" cy="4071966"/>
          </a:xfrm>
        </p:spPr>
        <p:txBody>
          <a:bodyPr/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МКФ принадлежит к «семье» международных классификаций, разработанных Всемирной организацией здравоохранения, которые касаются различных аспектов здоровья и аспектов, связанных со здоровьем.</a:t>
            </a:r>
          </a:p>
          <a:p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		Всеобъемлющая цель МКФ – обеспечить унифицированным стандартным языком и определить рамки для описания показателей здоровья и показателей, связанных со здоровьем.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58477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Примеры кодирования по МКФ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429684" cy="3505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2400" b="1" dirty="0" smtClean="0"/>
              <a:t>Функции организма</a:t>
            </a:r>
          </a:p>
          <a:p>
            <a:r>
              <a:rPr lang="en-US" sz="2400" b="1" dirty="0" smtClean="0"/>
              <a:t>b 110.0 </a:t>
            </a:r>
            <a:r>
              <a:rPr lang="ru-RU" sz="2400" b="1" dirty="0" smtClean="0"/>
              <a:t>Функции сознания</a:t>
            </a:r>
          </a:p>
          <a:p>
            <a:r>
              <a:rPr lang="en-US" sz="2400" b="1" dirty="0" smtClean="0"/>
              <a:t>b 114.0 </a:t>
            </a:r>
            <a:r>
              <a:rPr lang="ru-RU" sz="2400" b="1" dirty="0" smtClean="0"/>
              <a:t>Функции ориентированности</a:t>
            </a:r>
          </a:p>
          <a:p>
            <a:r>
              <a:rPr lang="ru-RU" sz="2400" b="1" dirty="0" err="1" smtClean="0"/>
              <a:t>b</a:t>
            </a:r>
            <a:r>
              <a:rPr lang="ru-RU" sz="2400" b="1" dirty="0" smtClean="0"/>
              <a:t> 167.1 Умственные функции речи </a:t>
            </a:r>
          </a:p>
          <a:p>
            <a:r>
              <a:rPr lang="en-US" sz="2400" b="1" dirty="0" smtClean="0"/>
              <a:t>b 320.1 </a:t>
            </a:r>
            <a:r>
              <a:rPr lang="ru-RU" sz="2400" b="1" dirty="0" smtClean="0"/>
              <a:t>Беглость речи</a:t>
            </a:r>
          </a:p>
          <a:p>
            <a:r>
              <a:rPr lang="ru-RU" sz="2400" b="1" dirty="0" err="1" smtClean="0"/>
              <a:t>b</a:t>
            </a:r>
            <a:r>
              <a:rPr lang="ru-RU" sz="2400" b="1" dirty="0" smtClean="0"/>
              <a:t> 7302.3 Сила мышц одной стороны тела</a:t>
            </a:r>
          </a:p>
          <a:p>
            <a:r>
              <a:rPr lang="ru-RU" sz="2400" b="1" dirty="0" err="1" smtClean="0"/>
              <a:t>b</a:t>
            </a:r>
            <a:r>
              <a:rPr lang="ru-RU" sz="2400" b="1" dirty="0" smtClean="0"/>
              <a:t> 7352.3 Тонус мышц одной стороны тела</a:t>
            </a:r>
          </a:p>
          <a:p>
            <a:r>
              <a:rPr lang="en-US" sz="2400" b="1" dirty="0" smtClean="0"/>
              <a:t>b 760.3 </a:t>
            </a:r>
            <a:r>
              <a:rPr lang="ru-RU" sz="2400" b="1" dirty="0" smtClean="0"/>
              <a:t>Контроль произвольных двигательных функций</a:t>
            </a:r>
            <a:endParaRPr lang="ru-RU" sz="2400" b="1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1000108"/>
            <a:ext cx="4572000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b="1" dirty="0"/>
              <a:t>Диагноз: Последствия мозгового инсульта с выраженным правосторонним гемипарезом и легкой моторной афазией. </a:t>
            </a:r>
          </a:p>
          <a:p>
            <a:r>
              <a:rPr lang="ru-RU" dirty="0"/>
              <a:t>Бухгалтер, женщина, 45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58477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Примеры кодирования по МКФ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64" y="2214554"/>
            <a:ext cx="8715436" cy="364807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numCol="1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Структуры организма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ru-RU" sz="2400" b="1" dirty="0" err="1" smtClean="0">
                <a:solidFill>
                  <a:schemeClr val="tx1"/>
                </a:solidFill>
              </a:rPr>
              <a:t>s</a:t>
            </a:r>
            <a:r>
              <a:rPr lang="ru-RU" sz="2400" b="1" dirty="0" smtClean="0">
                <a:solidFill>
                  <a:schemeClr val="tx1"/>
                </a:solidFill>
              </a:rPr>
              <a:t> 110.352 Структура долей коры головного мозга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s 398.152 </a:t>
            </a:r>
            <a:r>
              <a:rPr lang="ru-RU" sz="2400" b="1" dirty="0" smtClean="0">
                <a:solidFill>
                  <a:schemeClr val="tx1"/>
                </a:solidFill>
              </a:rPr>
              <a:t>Структуры, участвующие в голосообразовании и речи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785794"/>
            <a:ext cx="457200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Диагноз: Последствия мозгового инсульта с выраженным правосторонним гемипарезом и легкой моторной афазией. </a:t>
            </a:r>
          </a:p>
          <a:p>
            <a:r>
              <a:rPr lang="ru-RU" dirty="0">
                <a:solidFill>
                  <a:schemeClr val="tx1"/>
                </a:solidFill>
              </a:rPr>
              <a:t>Бухгалтер, женщина, 45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5847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Примеры кодирования по МКФ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64" y="2071678"/>
            <a:ext cx="8715436" cy="36480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>
            <a:normAutofit fontScale="92500" lnSpcReduction="2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Активность и участие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d 330.1 </a:t>
            </a:r>
            <a:r>
              <a:rPr lang="ru-RU" sz="2400" b="1" dirty="0" smtClean="0">
                <a:solidFill>
                  <a:schemeClr val="tx1"/>
                </a:solidFill>
              </a:rPr>
              <a:t>Общение, речь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d 420.3 </a:t>
            </a:r>
            <a:r>
              <a:rPr lang="ru-RU" sz="2400" b="1" dirty="0" smtClean="0">
                <a:solidFill>
                  <a:schemeClr val="tx1"/>
                </a:solidFill>
              </a:rPr>
              <a:t>Перемещение тела</a:t>
            </a:r>
          </a:p>
          <a:p>
            <a:r>
              <a:rPr lang="ru-RU" sz="2400" b="1" dirty="0" err="1" smtClean="0">
                <a:solidFill>
                  <a:schemeClr val="tx1"/>
                </a:solidFill>
              </a:rPr>
              <a:t>d</a:t>
            </a:r>
            <a:r>
              <a:rPr lang="ru-RU" sz="2400" b="1" dirty="0" smtClean="0">
                <a:solidFill>
                  <a:schemeClr val="tx1"/>
                </a:solidFill>
              </a:rPr>
              <a:t> 430.3 Поднятие и перенос объектов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d 450.3 </a:t>
            </a:r>
            <a:r>
              <a:rPr lang="ru-RU" sz="2400" b="1" dirty="0" smtClean="0">
                <a:solidFill>
                  <a:schemeClr val="tx1"/>
                </a:solidFill>
              </a:rPr>
              <a:t>Ходьба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d 470.3 </a:t>
            </a:r>
            <a:r>
              <a:rPr lang="ru-RU" sz="2400" b="1" dirty="0" smtClean="0">
                <a:solidFill>
                  <a:schemeClr val="tx1"/>
                </a:solidFill>
              </a:rPr>
              <a:t>Использование транспорта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d 500.3 </a:t>
            </a:r>
            <a:r>
              <a:rPr lang="ru-RU" sz="2400" b="1" dirty="0" smtClean="0">
                <a:solidFill>
                  <a:schemeClr val="tx1"/>
                </a:solidFill>
              </a:rPr>
              <a:t>Самообслуживание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d 530.0 </a:t>
            </a:r>
            <a:r>
              <a:rPr lang="ru-RU" sz="2400" b="1" dirty="0" smtClean="0">
                <a:solidFill>
                  <a:schemeClr val="tx1"/>
                </a:solidFill>
              </a:rPr>
              <a:t>Физиологические отправления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d 540.3 </a:t>
            </a:r>
            <a:r>
              <a:rPr lang="ru-RU" sz="2400" b="1" dirty="0" smtClean="0">
                <a:solidFill>
                  <a:schemeClr val="tx1"/>
                </a:solidFill>
              </a:rPr>
              <a:t>Одевание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d 550.0 </a:t>
            </a:r>
            <a:r>
              <a:rPr lang="ru-RU" sz="2400" b="1" dirty="0" smtClean="0">
                <a:solidFill>
                  <a:schemeClr val="tx1"/>
                </a:solidFill>
              </a:rPr>
              <a:t>Прием пищи</a:t>
            </a:r>
            <a:endParaRPr lang="ru-RU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714356"/>
            <a:ext cx="54292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Диагноз: Последствия мозгового инсульта с выраженным правосторонним гемипарезом и легкой моторной афазией. </a:t>
            </a:r>
          </a:p>
          <a:p>
            <a:r>
              <a:rPr lang="ru-RU" dirty="0">
                <a:solidFill>
                  <a:schemeClr val="tx1"/>
                </a:solidFill>
              </a:rPr>
              <a:t>Бухгалтер, женщина, 45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"/>
            <a:ext cx="7772400" cy="50004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Примеры кодирования по МКФ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57150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1">
            <a:normAutofit lnSpcReduction="1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Факторы окружающей среды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е 115+2 Изделия и </a:t>
            </a:r>
            <a:r>
              <a:rPr lang="ru-RU" sz="2400" b="1" dirty="0" smtClean="0">
                <a:solidFill>
                  <a:schemeClr val="tx1"/>
                </a:solidFill>
              </a:rPr>
              <a:t>технологии для </a:t>
            </a:r>
            <a:r>
              <a:rPr lang="ru-RU" sz="2400" b="1" dirty="0" smtClean="0">
                <a:solidFill>
                  <a:schemeClr val="tx1"/>
                </a:solidFill>
              </a:rPr>
              <a:t>личного повседневного использования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е 310+2 Семья и ближайшие родственники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е 340+2 Персонал, осуществляющий уход и помощь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е 355+1 Профессиональные медицинские работники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е 410+2 Индивидуальные установки семьи и ближайших родственников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е 515.3 Службы, административные системы и политика архитектуры и строительства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е 565.3 Экономические службы, административные системы </a:t>
            </a:r>
            <a:r>
              <a:rPr lang="ru-RU" sz="2400" b="1" dirty="0" smtClean="0">
                <a:solidFill>
                  <a:schemeClr val="tx1"/>
                </a:solidFill>
              </a:rPr>
              <a:t>и политика</a:t>
            </a:r>
            <a:r>
              <a:rPr lang="ru-RU" sz="2400" b="1" dirty="0" smtClean="0">
                <a:solidFill>
                  <a:schemeClr val="tx1"/>
                </a:solidFill>
              </a:rPr>
              <a:t>, другие уточненные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е 540.3 Транспортные службы, административные системы </a:t>
            </a:r>
            <a:r>
              <a:rPr lang="ru-RU" sz="2400" b="1" dirty="0" smtClean="0">
                <a:solidFill>
                  <a:schemeClr val="tx1"/>
                </a:solidFill>
              </a:rPr>
              <a:t>и политика</a:t>
            </a:r>
            <a:endParaRPr lang="ru-RU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72560" cy="19288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i="1" dirty="0" smtClean="0">
                <a:solidFill>
                  <a:schemeClr val="tx1"/>
                </a:solidFill>
              </a:rPr>
              <a:t>Пример  2.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/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Диагноз: </a:t>
            </a:r>
            <a:r>
              <a:rPr lang="ru-RU" sz="1800" dirty="0" err="1" smtClean="0">
                <a:solidFill>
                  <a:schemeClr val="tx1"/>
                </a:solidFill>
              </a:rPr>
              <a:t>Дискогенная</a:t>
            </a:r>
            <a:r>
              <a:rPr lang="ru-RU" sz="1800" dirty="0" smtClean="0">
                <a:solidFill>
                  <a:schemeClr val="tx1"/>
                </a:solidFill>
              </a:rPr>
              <a:t> (грыжа L5 – S1) </a:t>
            </a:r>
            <a:r>
              <a:rPr lang="ru-RU" sz="1800" dirty="0" err="1" smtClean="0">
                <a:solidFill>
                  <a:schemeClr val="tx1"/>
                </a:solidFill>
              </a:rPr>
              <a:t>радикулоишемия</a:t>
            </a:r>
            <a:r>
              <a:rPr lang="ru-RU" sz="1800" dirty="0" smtClean="0">
                <a:solidFill>
                  <a:schemeClr val="tx1"/>
                </a:solidFill>
              </a:rPr>
              <a:t> L5 – S1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справа со стойким выраженным болевым синдромом, умеренным мышечно-тоническим синдромом, выраженным парезом разгибателей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Мужчина 52 лет, водитель автопогрузчика.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14554"/>
            <a:ext cx="8572560" cy="37862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2"/>
          <a:lstStyle/>
          <a:p>
            <a:endParaRPr lang="ru-RU" b="1" dirty="0" smtClean="0">
              <a:latin typeface="+mj-lt"/>
            </a:endParaRPr>
          </a:p>
          <a:p>
            <a:endParaRPr lang="ru-RU" sz="1200" b="1" dirty="0" smtClean="0">
              <a:latin typeface="+mj-lt"/>
            </a:endParaRPr>
          </a:p>
          <a:p>
            <a:endParaRPr lang="ru-RU" sz="2000" b="1" dirty="0" smtClean="0">
              <a:latin typeface="+mj-lt"/>
            </a:endParaRPr>
          </a:p>
          <a:p>
            <a:r>
              <a:rPr lang="ru-RU" sz="2000" b="1" dirty="0" smtClean="0">
                <a:latin typeface="+mj-lt"/>
              </a:rPr>
              <a:t>Функции организма</a:t>
            </a:r>
          </a:p>
          <a:p>
            <a:r>
              <a:rPr lang="en-US" sz="2000" b="1" dirty="0" smtClean="0">
                <a:latin typeface="+mj-lt"/>
              </a:rPr>
              <a:t>b 280.3 </a:t>
            </a:r>
            <a:r>
              <a:rPr lang="ru-RU" sz="2000" b="1" dirty="0" smtClean="0">
                <a:latin typeface="+mj-lt"/>
              </a:rPr>
              <a:t>Ощущение боли</a:t>
            </a:r>
          </a:p>
          <a:p>
            <a:r>
              <a:rPr lang="en-US" sz="2000" b="1" dirty="0" smtClean="0">
                <a:latin typeface="+mj-lt"/>
              </a:rPr>
              <a:t>b 730.2 </a:t>
            </a:r>
            <a:r>
              <a:rPr lang="ru-RU" sz="2000" b="1" dirty="0" smtClean="0">
                <a:latin typeface="+mj-lt"/>
              </a:rPr>
              <a:t>Сила определенных </a:t>
            </a:r>
            <a:r>
              <a:rPr lang="ru-RU" sz="2000" dirty="0" smtClean="0">
                <a:latin typeface="+mj-lt"/>
              </a:rPr>
              <a:t>групп мышц</a:t>
            </a:r>
          </a:p>
          <a:p>
            <a:r>
              <a:rPr lang="ru-RU" sz="2000" b="1" dirty="0" err="1" smtClean="0">
                <a:latin typeface="+mj-lt"/>
              </a:rPr>
              <a:t>b</a:t>
            </a:r>
            <a:r>
              <a:rPr lang="ru-RU" sz="2000" b="1" dirty="0" smtClean="0">
                <a:latin typeface="+mj-lt"/>
              </a:rPr>
              <a:t> 770.1 Функция стереотипа по</a:t>
            </a:r>
            <a:r>
              <a:rPr lang="ru-RU" sz="2000" dirty="0" smtClean="0">
                <a:latin typeface="+mj-lt"/>
              </a:rPr>
              <a:t>ходки</a:t>
            </a:r>
          </a:p>
          <a:p>
            <a:endParaRPr lang="ru-RU" sz="2000" b="1" dirty="0" smtClean="0">
              <a:latin typeface="+mj-lt"/>
            </a:endParaRPr>
          </a:p>
          <a:p>
            <a:endParaRPr lang="ru-RU" sz="2000" b="1" dirty="0" smtClean="0">
              <a:latin typeface="+mj-lt"/>
            </a:endParaRPr>
          </a:p>
          <a:p>
            <a:endParaRPr lang="ru-RU" sz="2000" b="1" dirty="0" smtClean="0">
              <a:latin typeface="+mj-lt"/>
            </a:endParaRPr>
          </a:p>
          <a:p>
            <a:r>
              <a:rPr lang="ru-RU" sz="2000" b="1" dirty="0" smtClean="0">
                <a:latin typeface="+mj-lt"/>
              </a:rPr>
              <a:t>Структуры организма</a:t>
            </a:r>
          </a:p>
          <a:p>
            <a:r>
              <a:rPr lang="ru-RU" sz="2000" b="1" dirty="0" err="1" smtClean="0">
                <a:latin typeface="+mj-lt"/>
              </a:rPr>
              <a:t>s</a:t>
            </a:r>
            <a:r>
              <a:rPr lang="ru-RU" sz="2000" b="1" dirty="0" smtClean="0">
                <a:latin typeface="+mj-lt"/>
              </a:rPr>
              <a:t> 120.267 Спинной мозг и отно</a:t>
            </a:r>
            <a:r>
              <a:rPr lang="ru-RU" sz="2000" dirty="0" smtClean="0">
                <a:latin typeface="+mj-lt"/>
              </a:rPr>
              <a:t>сящиеся к нему структуры</a:t>
            </a:r>
          </a:p>
          <a:p>
            <a:r>
              <a:rPr lang="ru-RU" sz="2000" b="1" dirty="0" err="1" smtClean="0">
                <a:latin typeface="+mj-lt"/>
              </a:rPr>
              <a:t>s</a:t>
            </a:r>
            <a:r>
              <a:rPr lang="ru-RU" sz="2000" b="1" dirty="0" smtClean="0">
                <a:latin typeface="+mj-lt"/>
              </a:rPr>
              <a:t> 750.3 Структура нижней ко</a:t>
            </a:r>
            <a:r>
              <a:rPr lang="ru-RU" sz="2000" dirty="0" smtClean="0">
                <a:latin typeface="+mj-lt"/>
              </a:rPr>
              <a:t>нечности</a:t>
            </a:r>
          </a:p>
          <a:p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72560" cy="17543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i="1" dirty="0" smtClean="0"/>
              <a:t>Пример  2.</a:t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dirty="0" smtClean="0"/>
              <a:t>Диагноз: </a:t>
            </a:r>
            <a:r>
              <a:rPr lang="ru-RU" sz="1800" dirty="0" err="1" smtClean="0"/>
              <a:t>Дискогенная</a:t>
            </a:r>
            <a:r>
              <a:rPr lang="ru-RU" sz="1800" dirty="0" smtClean="0"/>
              <a:t> (грыжа L5 – S1) </a:t>
            </a:r>
            <a:r>
              <a:rPr lang="ru-RU" sz="1800" dirty="0" err="1" smtClean="0"/>
              <a:t>радикулоишемия</a:t>
            </a:r>
            <a:r>
              <a:rPr lang="ru-RU" sz="1800" dirty="0" smtClean="0"/>
              <a:t> L5 – S1</a:t>
            </a:r>
            <a:br>
              <a:rPr lang="ru-RU" sz="1800" dirty="0" smtClean="0"/>
            </a:br>
            <a:r>
              <a:rPr lang="ru-RU" sz="1800" dirty="0" smtClean="0"/>
              <a:t>справа со стойким выраженным болевым синдромом, умеренным мышечно-тоническим синдромом, выраженным парезом разгибателей </a:t>
            </a:r>
            <a:br>
              <a:rPr lang="ru-RU" sz="1800" dirty="0" smtClean="0"/>
            </a:br>
            <a:r>
              <a:rPr lang="ru-RU" sz="1800" dirty="0" smtClean="0"/>
              <a:t>Мужчина 52 лет, водитель автопогрузчика.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00306"/>
            <a:ext cx="8572560" cy="37862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>
            <a:normAutofit fontScale="92500" lnSpcReduction="20000"/>
          </a:bodyPr>
          <a:lstStyle/>
          <a:p>
            <a:endParaRPr lang="ru-RU" b="1" dirty="0" smtClean="0">
              <a:latin typeface="+mj-lt"/>
            </a:endParaRPr>
          </a:p>
          <a:p>
            <a:endParaRPr lang="ru-RU" sz="2000" b="1" dirty="0" smtClean="0">
              <a:latin typeface="+mj-lt"/>
            </a:endParaRPr>
          </a:p>
          <a:p>
            <a:endParaRPr lang="ru-RU" sz="2000" dirty="0" smtClean="0">
              <a:latin typeface="+mj-lt"/>
            </a:endParaRPr>
          </a:p>
          <a:p>
            <a:r>
              <a:rPr lang="ru-RU" sz="2000" b="1" dirty="0" smtClean="0">
                <a:latin typeface="+mj-lt"/>
              </a:rPr>
              <a:t>Активность и участие</a:t>
            </a:r>
          </a:p>
          <a:p>
            <a:r>
              <a:rPr lang="ru-RU" sz="2000" b="1" dirty="0" err="1" smtClean="0">
                <a:latin typeface="+mj-lt"/>
              </a:rPr>
              <a:t>d</a:t>
            </a:r>
            <a:r>
              <a:rPr lang="ru-RU" sz="2000" b="1" dirty="0" smtClean="0">
                <a:latin typeface="+mj-lt"/>
              </a:rPr>
              <a:t> 410.1 Изменение позы тела</a:t>
            </a:r>
          </a:p>
          <a:p>
            <a:r>
              <a:rPr lang="en-US" sz="2000" b="1" dirty="0" smtClean="0">
                <a:latin typeface="+mj-lt"/>
              </a:rPr>
              <a:t>d 415.1 </a:t>
            </a:r>
            <a:r>
              <a:rPr lang="ru-RU" sz="2000" b="1" dirty="0" smtClean="0">
                <a:latin typeface="+mj-lt"/>
              </a:rPr>
              <a:t>Поддержание положения </a:t>
            </a:r>
            <a:r>
              <a:rPr lang="ru-RU" sz="2000" dirty="0" smtClean="0">
                <a:latin typeface="+mj-lt"/>
              </a:rPr>
              <a:t>тела</a:t>
            </a:r>
          </a:p>
          <a:p>
            <a:r>
              <a:rPr lang="ru-RU" sz="2000" b="1" dirty="0" err="1" smtClean="0">
                <a:latin typeface="+mj-lt"/>
              </a:rPr>
              <a:t>d</a:t>
            </a:r>
            <a:r>
              <a:rPr lang="ru-RU" sz="2000" b="1" dirty="0" smtClean="0">
                <a:latin typeface="+mj-lt"/>
              </a:rPr>
              <a:t> 430.2 Поднятие и перенос объ</a:t>
            </a:r>
            <a:r>
              <a:rPr lang="ru-RU" sz="2000" dirty="0" smtClean="0">
                <a:latin typeface="+mj-lt"/>
              </a:rPr>
              <a:t>ектов</a:t>
            </a:r>
          </a:p>
          <a:p>
            <a:r>
              <a:rPr lang="en-US" sz="2000" b="1" dirty="0" smtClean="0">
                <a:latin typeface="+mj-lt"/>
              </a:rPr>
              <a:t>d 435.3 </a:t>
            </a:r>
            <a:r>
              <a:rPr lang="ru-RU" sz="2000" b="1" dirty="0" smtClean="0">
                <a:latin typeface="+mj-lt"/>
              </a:rPr>
              <a:t>Перемещение объектов </a:t>
            </a:r>
            <a:r>
              <a:rPr lang="ru-RU" sz="2000" dirty="0" smtClean="0">
                <a:latin typeface="+mj-lt"/>
              </a:rPr>
              <a:t>ногами.</a:t>
            </a:r>
          </a:p>
          <a:p>
            <a:r>
              <a:rPr lang="en-US" sz="2000" b="1" dirty="0" smtClean="0">
                <a:latin typeface="+mj-lt"/>
              </a:rPr>
              <a:t>d 450.2 </a:t>
            </a:r>
            <a:r>
              <a:rPr lang="ru-RU" sz="2000" b="1" dirty="0" smtClean="0">
                <a:latin typeface="+mj-lt"/>
              </a:rPr>
              <a:t>Ходьба</a:t>
            </a:r>
          </a:p>
          <a:p>
            <a:r>
              <a:rPr lang="en-US" sz="2000" b="1" dirty="0" smtClean="0">
                <a:latin typeface="+mj-lt"/>
              </a:rPr>
              <a:t>d 475.3 </a:t>
            </a:r>
            <a:r>
              <a:rPr lang="ru-RU" sz="2000" b="1" dirty="0" smtClean="0">
                <a:latin typeface="+mj-lt"/>
              </a:rPr>
              <a:t>Управление транспортом</a:t>
            </a:r>
          </a:p>
          <a:p>
            <a:r>
              <a:rPr lang="ru-RU" sz="2000" b="1" dirty="0" err="1" smtClean="0">
                <a:latin typeface="+mj-lt"/>
              </a:rPr>
              <a:t>d</a:t>
            </a:r>
            <a:r>
              <a:rPr lang="ru-RU" sz="2000" b="1" dirty="0" smtClean="0">
                <a:latin typeface="+mj-lt"/>
              </a:rPr>
              <a:t> 640.1 Выполнение работы по </a:t>
            </a:r>
            <a:r>
              <a:rPr lang="ru-RU" sz="2000" dirty="0" smtClean="0">
                <a:latin typeface="+mj-lt"/>
              </a:rPr>
              <a:t>дому</a:t>
            </a:r>
          </a:p>
          <a:p>
            <a:endParaRPr lang="ru-RU" sz="2000" b="1" dirty="0" smtClean="0">
              <a:latin typeface="+mj-lt"/>
            </a:endParaRPr>
          </a:p>
          <a:p>
            <a:endParaRPr lang="ru-RU" sz="2000" b="1" dirty="0" smtClean="0">
              <a:latin typeface="+mj-lt"/>
            </a:endParaRPr>
          </a:p>
          <a:p>
            <a:endParaRPr lang="ru-RU" sz="2000" b="1" dirty="0" smtClean="0">
              <a:latin typeface="+mj-lt"/>
            </a:endParaRPr>
          </a:p>
          <a:p>
            <a:endParaRPr lang="ru-RU" sz="20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13861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i="1" dirty="0" smtClean="0"/>
              <a:t>Пример  2.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1600" dirty="0" smtClean="0"/>
              <a:t>Диагноз</a:t>
            </a:r>
            <a:r>
              <a:rPr lang="ru-RU" sz="1600" dirty="0" smtClean="0"/>
              <a:t>: </a:t>
            </a:r>
            <a:r>
              <a:rPr lang="ru-RU" sz="1600" dirty="0" err="1" smtClean="0"/>
              <a:t>Дискогенная</a:t>
            </a:r>
            <a:r>
              <a:rPr lang="ru-RU" sz="1600" dirty="0" smtClean="0"/>
              <a:t> (грыжа L5 – S1) </a:t>
            </a:r>
            <a:r>
              <a:rPr lang="ru-RU" sz="1600" dirty="0" err="1" smtClean="0"/>
              <a:t>радикулоишемия</a:t>
            </a:r>
            <a:r>
              <a:rPr lang="ru-RU" sz="1600" dirty="0" smtClean="0"/>
              <a:t> L5 – S1</a:t>
            </a:r>
            <a:br>
              <a:rPr lang="ru-RU" sz="1600" dirty="0" smtClean="0"/>
            </a:br>
            <a:r>
              <a:rPr lang="ru-RU" sz="1600" dirty="0" smtClean="0"/>
              <a:t>справа со стойким выраженным болевым синдромом, умеренным мышечно-тоническим синдромом, выраженным парезом разгибателей </a:t>
            </a:r>
            <a:r>
              <a:rPr lang="ru-RU" sz="1600" dirty="0" smtClean="0"/>
              <a:t> Мужчина </a:t>
            </a:r>
            <a:r>
              <a:rPr lang="ru-RU" sz="1600" dirty="0" smtClean="0"/>
              <a:t>52 лет, водитель автопогрузчика.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7863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/>
          <a:lstStyle/>
          <a:p>
            <a:endParaRPr lang="ru-RU" b="1" dirty="0" smtClean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			Факторы </a:t>
            </a:r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окружающей среды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е 115+2 Изделия и технологии 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для личного повседневного использования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е 150.2 Дизайн, характер проект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ирования, строительства и обустройства зданий для общественного пользования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е 310+2 Семья и ближайшие 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родственники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е 355+2 Профессиональные ме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дицинские работники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е 410+2 Индивидуальные уста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новки семьи и ближайших родственников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е 430+2 Индивидуальные уста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новки лиц, обладающих 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властью и 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авторитетом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е 450+3 Индивидуальные уста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новки профессиональных медицинских работников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е 580.3 Службы, администра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тивные системы и политика  здравоохранения</a:t>
            </a:r>
            <a:endParaRPr lang="ru-RU" sz="18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458200" cy="20313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i="1" dirty="0" smtClean="0"/>
              <a:t>Пример 3.</a:t>
            </a:r>
            <a:br>
              <a:rPr lang="ru-RU" sz="1800" i="1" dirty="0" smtClean="0"/>
            </a:br>
            <a:r>
              <a:rPr lang="ru-RU" sz="1800" dirty="0" smtClean="0"/>
              <a:t>Диагноз: Рассеянный склероз, </a:t>
            </a:r>
            <a:r>
              <a:rPr lang="ru-RU" sz="1800" dirty="0" err="1" smtClean="0"/>
              <a:t>церебро-спинальная</a:t>
            </a:r>
            <a:r>
              <a:rPr lang="ru-RU" sz="1800" dirty="0" smtClean="0"/>
              <a:t> форма, </a:t>
            </a:r>
            <a:r>
              <a:rPr lang="ru-RU" sz="1800" dirty="0" err="1" smtClean="0"/>
              <a:t>прогредиентно-ремиттирующее</a:t>
            </a:r>
            <a:r>
              <a:rPr lang="ru-RU" sz="1800" dirty="0" smtClean="0"/>
              <a:t> </a:t>
            </a:r>
            <a:r>
              <a:rPr lang="ru-RU" sz="1800" dirty="0" smtClean="0"/>
              <a:t>течение, 2 степени тяжести, с умеренными</a:t>
            </a:r>
            <a:br>
              <a:rPr lang="ru-RU" sz="1800" dirty="0" smtClean="0"/>
            </a:br>
            <a:r>
              <a:rPr lang="ru-RU" sz="1800" dirty="0" err="1" smtClean="0"/>
              <a:t>глазодвигательными</a:t>
            </a:r>
            <a:r>
              <a:rPr lang="ru-RU" sz="1800" dirty="0" smtClean="0"/>
              <a:t> нарушениями, с умеренным </a:t>
            </a:r>
            <a:r>
              <a:rPr lang="ru-RU" sz="1800" dirty="0" err="1" smtClean="0"/>
              <a:t>атактическим</a:t>
            </a:r>
            <a:r>
              <a:rPr lang="ru-RU" sz="1800" dirty="0" smtClean="0"/>
              <a:t> </a:t>
            </a:r>
            <a:r>
              <a:rPr lang="ru-RU" sz="1800" dirty="0" smtClean="0"/>
              <a:t>синдромом</a:t>
            </a:r>
            <a:r>
              <a:rPr lang="ru-RU" sz="1800" dirty="0" smtClean="0"/>
              <a:t>, легким спастическим парезом правой руки.</a:t>
            </a:r>
            <a:br>
              <a:rPr lang="ru-RU" sz="1800" dirty="0" smtClean="0"/>
            </a:br>
            <a:r>
              <a:rPr lang="ru-RU" sz="1800" dirty="0" smtClean="0"/>
              <a:t>Женщина 30 лет, часовщица на заводе «Луч».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28842"/>
            <a:ext cx="8429684" cy="452915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400" b="1" dirty="0" smtClean="0">
                <a:latin typeface="+mj-lt"/>
              </a:rPr>
              <a:t>	Функции </a:t>
            </a:r>
            <a:r>
              <a:rPr lang="ru-RU" sz="2400" b="1" dirty="0" smtClean="0">
                <a:latin typeface="+mj-lt"/>
              </a:rPr>
              <a:t>организма:</a:t>
            </a:r>
          </a:p>
          <a:p>
            <a:r>
              <a:rPr lang="en-US" sz="2400" b="1" dirty="0" smtClean="0">
                <a:latin typeface="+mj-lt"/>
              </a:rPr>
              <a:t>b 210.2 </a:t>
            </a:r>
            <a:r>
              <a:rPr lang="ru-RU" sz="2400" b="1" dirty="0" smtClean="0">
                <a:latin typeface="+mj-lt"/>
              </a:rPr>
              <a:t>Функция зрения</a:t>
            </a:r>
          </a:p>
          <a:p>
            <a:r>
              <a:rPr lang="ru-RU" sz="2400" b="1" dirty="0" err="1" smtClean="0">
                <a:latin typeface="+mj-lt"/>
              </a:rPr>
              <a:t>b</a:t>
            </a:r>
            <a:r>
              <a:rPr lang="ru-RU" sz="2400" b="1" dirty="0" smtClean="0">
                <a:latin typeface="+mj-lt"/>
              </a:rPr>
              <a:t> 215.2 Функции структур при</a:t>
            </a:r>
            <a:r>
              <a:rPr lang="ru-RU" sz="2400" dirty="0" smtClean="0">
                <a:latin typeface="+mj-lt"/>
              </a:rPr>
              <a:t>мыкающих к глазу</a:t>
            </a:r>
          </a:p>
          <a:p>
            <a:r>
              <a:rPr lang="en-US" sz="2400" b="1" dirty="0" smtClean="0">
                <a:latin typeface="+mj-lt"/>
              </a:rPr>
              <a:t>b 730.1 </a:t>
            </a:r>
            <a:r>
              <a:rPr lang="ru-RU" sz="2400" b="1" dirty="0" smtClean="0">
                <a:latin typeface="+mj-lt"/>
              </a:rPr>
              <a:t>Сила определенных </a:t>
            </a:r>
            <a:r>
              <a:rPr lang="ru-RU" sz="2400" dirty="0" smtClean="0">
                <a:latin typeface="+mj-lt"/>
              </a:rPr>
              <a:t>групп мышц</a:t>
            </a:r>
          </a:p>
          <a:p>
            <a:r>
              <a:rPr lang="en-US" sz="2400" b="1" dirty="0" smtClean="0">
                <a:latin typeface="+mj-lt"/>
              </a:rPr>
              <a:t>b 760.2 </a:t>
            </a:r>
            <a:r>
              <a:rPr lang="ru-RU" sz="2400" b="1" dirty="0" smtClean="0">
                <a:latin typeface="+mj-lt"/>
              </a:rPr>
              <a:t>Контроль произвольных </a:t>
            </a:r>
            <a:r>
              <a:rPr lang="ru-RU" sz="2400" dirty="0" smtClean="0">
                <a:latin typeface="+mj-lt"/>
              </a:rPr>
              <a:t>двигательных функций</a:t>
            </a:r>
          </a:p>
          <a:p>
            <a:pPr>
              <a:buNone/>
            </a:pPr>
            <a:r>
              <a:rPr lang="ru-RU" sz="2400" b="1" dirty="0" smtClean="0">
                <a:latin typeface="+mj-lt"/>
              </a:rPr>
              <a:t>	Структуры </a:t>
            </a:r>
            <a:r>
              <a:rPr lang="ru-RU" sz="2400" b="1" dirty="0" smtClean="0">
                <a:latin typeface="+mj-lt"/>
              </a:rPr>
              <a:t>организма:</a:t>
            </a:r>
          </a:p>
          <a:p>
            <a:r>
              <a:rPr lang="en-US" sz="2400" b="1" dirty="0" smtClean="0">
                <a:latin typeface="+mj-lt"/>
              </a:rPr>
              <a:t>s 110.270 </a:t>
            </a:r>
            <a:r>
              <a:rPr lang="ru-RU" sz="2400" b="1" dirty="0" smtClean="0">
                <a:latin typeface="+mj-lt"/>
              </a:rPr>
              <a:t>Структура головного </a:t>
            </a:r>
            <a:r>
              <a:rPr lang="ru-RU" sz="2400" dirty="0" smtClean="0">
                <a:latin typeface="+mj-lt"/>
              </a:rPr>
              <a:t>мозга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20313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000" i="1" dirty="0" smtClean="0"/>
              <a:t>Пример 3.</a:t>
            </a:r>
            <a:br>
              <a:rPr lang="ru-RU" sz="2000" i="1" dirty="0" smtClean="0"/>
            </a:br>
            <a:r>
              <a:rPr lang="ru-RU" sz="2000" dirty="0" smtClean="0"/>
              <a:t>Диагноз: Рассеянный склероз, </a:t>
            </a:r>
            <a:r>
              <a:rPr lang="ru-RU" sz="2000" dirty="0" err="1" smtClean="0"/>
              <a:t>церебро-спинальная</a:t>
            </a:r>
            <a:r>
              <a:rPr lang="ru-RU" sz="2000" dirty="0" smtClean="0"/>
              <a:t> форма, </a:t>
            </a:r>
            <a:r>
              <a:rPr lang="ru-RU" sz="2000" dirty="0" err="1" smtClean="0"/>
              <a:t>прогредиентно-ремиттирующее</a:t>
            </a:r>
            <a:r>
              <a:rPr lang="ru-RU" sz="2000" dirty="0" smtClean="0"/>
              <a:t> </a:t>
            </a:r>
            <a:r>
              <a:rPr lang="ru-RU" sz="2000" dirty="0" smtClean="0"/>
              <a:t>течение, 2 степени тяжести, с </a:t>
            </a:r>
            <a:r>
              <a:rPr lang="ru-RU" sz="2000" dirty="0" smtClean="0"/>
              <a:t>умеренными </a:t>
            </a:r>
            <a:r>
              <a:rPr lang="ru-RU" sz="2000" dirty="0" err="1" smtClean="0"/>
              <a:t>глазодвигательными</a:t>
            </a:r>
            <a:r>
              <a:rPr lang="ru-RU" sz="2000" dirty="0" smtClean="0"/>
              <a:t> </a:t>
            </a:r>
            <a:r>
              <a:rPr lang="ru-RU" sz="2000" dirty="0" smtClean="0"/>
              <a:t>нарушениями, с умеренным </a:t>
            </a:r>
            <a:r>
              <a:rPr lang="ru-RU" sz="2000" dirty="0" err="1" smtClean="0"/>
              <a:t>атактическим</a:t>
            </a:r>
            <a:r>
              <a:rPr lang="ru-RU" sz="2000" dirty="0" smtClean="0"/>
              <a:t> </a:t>
            </a:r>
            <a:r>
              <a:rPr lang="ru-RU" sz="2000" dirty="0" smtClean="0"/>
              <a:t>синдромом</a:t>
            </a:r>
            <a:r>
              <a:rPr lang="ru-RU" sz="2000" dirty="0" smtClean="0"/>
              <a:t>, легким спастическим парезом правой руки.</a:t>
            </a:r>
            <a:br>
              <a:rPr lang="ru-RU" sz="2000" dirty="0" smtClean="0"/>
            </a:br>
            <a:r>
              <a:rPr lang="ru-RU" sz="2000" dirty="0" smtClean="0"/>
              <a:t>Женщина 30 лет, часовщица на заводе «Луч</a:t>
            </a:r>
            <a:r>
              <a:rPr lang="ru-RU" sz="2000" dirty="0" smtClean="0"/>
              <a:t>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8501090" cy="40719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Активность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и участие:</a:t>
            </a:r>
          </a:p>
          <a:p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410.1 Изменение позы тела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d 415.1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Поддержание положе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ния тела</a:t>
            </a:r>
          </a:p>
          <a:p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430.1 Поднятие и перенос 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объектов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d 440.2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Использование точных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движений кисти</a:t>
            </a:r>
          </a:p>
          <a:p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445.2 Использование кисти и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руки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d 450.1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Ходьба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d 540.1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Одевание</a:t>
            </a:r>
          </a:p>
          <a:p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640.1 Выполнение работы по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дому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20313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000" b="1" i="1" dirty="0" smtClean="0">
                <a:solidFill>
                  <a:schemeClr val="tx1"/>
                </a:solidFill>
              </a:rPr>
              <a:t>Пример 3.</a:t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Диагноз: Рассеянный склероз, </a:t>
            </a:r>
            <a:r>
              <a:rPr lang="ru-RU" sz="2000" b="1" dirty="0" err="1" smtClean="0">
                <a:solidFill>
                  <a:schemeClr val="tx1"/>
                </a:solidFill>
              </a:rPr>
              <a:t>церебро-спинальная</a:t>
            </a:r>
            <a:r>
              <a:rPr lang="ru-RU" sz="2000" b="1" dirty="0" smtClean="0">
                <a:solidFill>
                  <a:schemeClr val="tx1"/>
                </a:solidFill>
              </a:rPr>
              <a:t> форма, про-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err="1" smtClean="0">
                <a:solidFill>
                  <a:schemeClr val="tx1"/>
                </a:solidFill>
              </a:rPr>
              <a:t>гредиентно-ремиттирующее</a:t>
            </a:r>
            <a:r>
              <a:rPr lang="ru-RU" sz="2000" b="1" dirty="0" smtClean="0">
                <a:solidFill>
                  <a:schemeClr val="tx1"/>
                </a:solidFill>
              </a:rPr>
              <a:t> течение, 2 степени тяжести, с умеренными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err="1" smtClean="0">
                <a:solidFill>
                  <a:schemeClr val="tx1"/>
                </a:solidFill>
              </a:rPr>
              <a:t>глазодвигательными</a:t>
            </a:r>
            <a:r>
              <a:rPr lang="ru-RU" sz="2000" b="1" dirty="0" smtClean="0">
                <a:solidFill>
                  <a:schemeClr val="tx1"/>
                </a:solidFill>
              </a:rPr>
              <a:t> нарушениями, с умеренным </a:t>
            </a:r>
            <a:r>
              <a:rPr lang="ru-RU" sz="2000" b="1" dirty="0" err="1" smtClean="0">
                <a:solidFill>
                  <a:schemeClr val="tx1"/>
                </a:solidFill>
              </a:rPr>
              <a:t>атактическим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син</a:t>
            </a:r>
            <a:r>
              <a:rPr lang="ru-RU" sz="2000" b="1" dirty="0" smtClean="0">
                <a:solidFill>
                  <a:schemeClr val="tx1"/>
                </a:solidFill>
              </a:rPr>
              <a:t>-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err="1" smtClean="0">
                <a:solidFill>
                  <a:schemeClr val="tx1"/>
                </a:solidFill>
              </a:rPr>
              <a:t>дромом</a:t>
            </a:r>
            <a:r>
              <a:rPr lang="ru-RU" sz="2000" b="1" dirty="0" smtClean="0">
                <a:solidFill>
                  <a:schemeClr val="tx1"/>
                </a:solidFill>
              </a:rPr>
              <a:t>, легким спастическим парезом правой руки.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Женщина 30 лет, часовщица на заводе «Луч</a:t>
            </a:r>
            <a:r>
              <a:rPr lang="ru-RU" sz="2000" b="1" dirty="0" smtClean="0">
                <a:solidFill>
                  <a:schemeClr val="tx1"/>
                </a:solidFill>
              </a:rPr>
              <a:t>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8501090" cy="3929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800" b="1" dirty="0" smtClean="0">
                <a:latin typeface="+mj-lt"/>
              </a:rPr>
              <a:t>Факторы окружающей среды:</a:t>
            </a:r>
          </a:p>
          <a:p>
            <a:r>
              <a:rPr lang="ru-RU" sz="1800" b="1" dirty="0" smtClean="0">
                <a:latin typeface="+mj-lt"/>
              </a:rPr>
              <a:t>е 150.3 Дизайн, характер проек</a:t>
            </a:r>
            <a:r>
              <a:rPr lang="ru-RU" sz="1800" dirty="0" smtClean="0">
                <a:latin typeface="+mj-lt"/>
              </a:rPr>
              <a:t>тирования, строительства и обустройства зданий для общественного пользования</a:t>
            </a:r>
          </a:p>
          <a:p>
            <a:r>
              <a:rPr lang="ru-RU" sz="1800" b="1" dirty="0" smtClean="0">
                <a:latin typeface="+mj-lt"/>
              </a:rPr>
              <a:t>е 310+2 Семья и ближайшие </a:t>
            </a:r>
            <a:r>
              <a:rPr lang="ru-RU" sz="1800" dirty="0" smtClean="0">
                <a:latin typeface="+mj-lt"/>
              </a:rPr>
              <a:t>родственники</a:t>
            </a:r>
          </a:p>
          <a:p>
            <a:r>
              <a:rPr lang="ru-RU" sz="1800" b="1" dirty="0" smtClean="0">
                <a:latin typeface="+mj-lt"/>
              </a:rPr>
              <a:t>е 355+3 Профессиональные ме</a:t>
            </a:r>
            <a:r>
              <a:rPr lang="ru-RU" sz="1800" dirty="0" smtClean="0">
                <a:latin typeface="+mj-lt"/>
              </a:rPr>
              <a:t>дицинские работники</a:t>
            </a:r>
          </a:p>
          <a:p>
            <a:r>
              <a:rPr lang="ru-RU" sz="1800" b="1" dirty="0" smtClean="0">
                <a:latin typeface="+mj-lt"/>
              </a:rPr>
              <a:t>е 410+3 Индивидуальные уста</a:t>
            </a:r>
            <a:r>
              <a:rPr lang="ru-RU" sz="1800" dirty="0" smtClean="0">
                <a:latin typeface="+mj-lt"/>
              </a:rPr>
              <a:t>новки семьи и ближайших родственников</a:t>
            </a:r>
          </a:p>
          <a:p>
            <a:r>
              <a:rPr lang="ru-RU" sz="1800" b="1" dirty="0" smtClean="0">
                <a:latin typeface="+mj-lt"/>
              </a:rPr>
              <a:t>е 425+2 Индивидуальные уста</a:t>
            </a:r>
            <a:r>
              <a:rPr lang="ru-RU" sz="1800" dirty="0" smtClean="0">
                <a:latin typeface="+mj-lt"/>
              </a:rPr>
              <a:t>новки знакомых, сверстников, коллег, соседей и членов сообщества</a:t>
            </a:r>
          </a:p>
          <a:p>
            <a:r>
              <a:rPr lang="ru-RU" sz="1800" b="1" dirty="0" smtClean="0">
                <a:latin typeface="+mj-lt"/>
              </a:rPr>
              <a:t>е 450+3 Индивидуальные уста</a:t>
            </a:r>
            <a:r>
              <a:rPr lang="ru-RU" sz="1800" dirty="0" smtClean="0">
                <a:latin typeface="+mj-lt"/>
              </a:rPr>
              <a:t>новки профессиональных медицинских работников</a:t>
            </a:r>
          </a:p>
          <a:p>
            <a:r>
              <a:rPr lang="ru-RU" sz="1800" b="1" dirty="0" smtClean="0">
                <a:latin typeface="+mj-lt"/>
              </a:rPr>
              <a:t>е 580.3 Службы, администра</a:t>
            </a:r>
            <a:r>
              <a:rPr lang="ru-RU" sz="1800" dirty="0" smtClean="0">
                <a:latin typeface="+mj-lt"/>
              </a:rPr>
              <a:t>тивные</a:t>
            </a:r>
            <a:endParaRPr lang="ru-RU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200329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Международная классификация функционирования, ограничений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жизнедеятель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ности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здоровья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714488"/>
            <a:ext cx="8429684" cy="4071966"/>
          </a:xfrm>
        </p:spPr>
        <p:txBody>
          <a:bodyPr/>
          <a:lstStyle/>
          <a:p>
            <a:pPr algn="just"/>
            <a:r>
              <a:rPr lang="ru-RU" sz="1600" dirty="0" smtClean="0">
                <a:latin typeface="+mj-lt"/>
              </a:rPr>
              <a:t>		</a:t>
            </a:r>
            <a:r>
              <a:rPr lang="ru-RU" sz="1800" dirty="0" smtClean="0">
                <a:latin typeface="+mj-lt"/>
              </a:rPr>
              <a:t> Ее специфические цели </a:t>
            </a:r>
            <a:r>
              <a:rPr lang="ru-RU" sz="1800" dirty="0" smtClean="0">
                <a:latin typeface="+mj-lt"/>
              </a:rPr>
              <a:t>:</a:t>
            </a:r>
            <a:endParaRPr lang="ru-RU" sz="1800" dirty="0" smtClean="0">
              <a:latin typeface="+mj-lt"/>
            </a:endParaRPr>
          </a:p>
          <a:p>
            <a:pPr algn="just"/>
            <a:r>
              <a:rPr lang="ru-RU" sz="1800" dirty="0" smtClean="0">
                <a:latin typeface="+mj-lt"/>
              </a:rPr>
              <a:t>1) обеспечить научную основу для понимания и изучения показателей здоровья и показателей, связанных со здоровьем, результатов вмешательств и определяющих их факторов;</a:t>
            </a:r>
          </a:p>
          <a:p>
            <a:pPr algn="just"/>
            <a:r>
              <a:rPr lang="ru-RU" sz="1800" dirty="0" smtClean="0">
                <a:latin typeface="+mj-lt"/>
              </a:rPr>
              <a:t>2) сформировать общий язык для описания показателей здоровья и показателей, связанных со здоровьем, с целью улучшения взаимопонимания между различными пользователями: работниками здравоохранения, исследователями, администраторами и обществом, включая людей с ограничениями жизнедеятельности; </a:t>
            </a:r>
          </a:p>
          <a:p>
            <a:pPr algn="just"/>
            <a:r>
              <a:rPr lang="ru-RU" sz="1800" dirty="0" smtClean="0">
                <a:latin typeface="+mj-lt"/>
              </a:rPr>
              <a:t>3) сделать сравнимой информацию в разных странах, сферах здравоохранения, службах и во времени;</a:t>
            </a:r>
          </a:p>
          <a:p>
            <a:pPr algn="just"/>
            <a:r>
              <a:rPr lang="ru-RU" sz="1800" dirty="0" smtClean="0">
                <a:latin typeface="+mj-lt"/>
              </a:rPr>
              <a:t>4)  обеспечить систематизированную схему кодирования для </a:t>
            </a:r>
            <a:r>
              <a:rPr lang="ru-RU" sz="1800" dirty="0" smtClean="0">
                <a:latin typeface="+mj-lt"/>
              </a:rPr>
              <a:t>информационных </a:t>
            </a:r>
            <a:r>
              <a:rPr lang="ru-RU" sz="1800" dirty="0" smtClean="0">
                <a:solidFill>
                  <a:schemeClr val="bg1"/>
                </a:solidFill>
                <a:latin typeface="+mj-lt"/>
              </a:rPr>
              <a:t>систем здоровья..</a:t>
            </a:r>
            <a:endParaRPr lang="ru-RU" sz="1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72400" cy="36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150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2">
            <a:normAutofit fontScale="92500" lnSpcReduction="10000"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Приказом Министерства здравоохранения и социального развития от 29 ноября 2004 г. N 287 «Форма индивидуальной программы реабилитации инвалида, выдаваемая федеральными учреждениями медико-социальной экспертизы» была утверждена единая форма ИПР, которая включает следующие разделы: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A</a:t>
            </a:r>
            <a:r>
              <a:rPr lang="ru-RU" sz="1800" dirty="0" smtClean="0">
                <a:solidFill>
                  <a:schemeClr val="tx1"/>
                </a:solidFill>
              </a:rPr>
              <a:t> Психолого-педагогическая реабилитация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B </a:t>
            </a:r>
            <a:r>
              <a:rPr lang="ru-RU" sz="1800" dirty="0" smtClean="0">
                <a:solidFill>
                  <a:schemeClr val="tx1"/>
                </a:solidFill>
              </a:rPr>
              <a:t>Профессиональная реабилитация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C</a:t>
            </a:r>
            <a:r>
              <a:rPr lang="ru-RU" sz="1800" dirty="0" smtClean="0">
                <a:solidFill>
                  <a:schemeClr val="tx1"/>
                </a:solidFill>
              </a:rPr>
              <a:t> Медицинская реабилитация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D </a:t>
            </a:r>
            <a:r>
              <a:rPr lang="ru-RU" sz="1800" dirty="0" smtClean="0">
                <a:solidFill>
                  <a:schemeClr val="tx1"/>
                </a:solidFill>
              </a:rPr>
              <a:t>Социальная реабилитация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15 </a:t>
            </a:r>
            <a:r>
              <a:rPr lang="ru-RU" sz="1800" b="1" dirty="0" smtClean="0">
                <a:solidFill>
                  <a:schemeClr val="tx1"/>
                </a:solidFill>
              </a:rPr>
              <a:t>Международная классификация функционирования, ограничений жизнедеятельности и здоровья включает в себя следующие домены: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A Факторы внешней и внутренней среды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B Функции и структуры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C Осложнения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D Активность и участие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16Нормативный акт, регламентирующий создание «</a:t>
            </a:r>
            <a:r>
              <a:rPr lang="ru-RU" sz="1800" b="1" dirty="0" err="1" smtClean="0">
                <a:solidFill>
                  <a:schemeClr val="tx1"/>
                </a:solidFill>
              </a:rPr>
              <a:t>безбарьерной</a:t>
            </a:r>
            <a:r>
              <a:rPr lang="ru-RU" sz="1800" b="1" dirty="0" smtClean="0">
                <a:solidFill>
                  <a:schemeClr val="tx1"/>
                </a:solidFill>
              </a:rPr>
              <a:t> среды» является: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A Приказом Министерства Здравоохранения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B Приказом Министерства труда и социального развития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C Федеральным законом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D Государственной программой</a:t>
            </a:r>
          </a:p>
        </p:txBody>
      </p:sp>
      <p:sp>
        <p:nvSpPr>
          <p:cNvPr id="4" name="Крест 3"/>
          <p:cNvSpPr/>
          <p:nvPr/>
        </p:nvSpPr>
        <p:spPr bwMode="auto">
          <a:xfrm>
            <a:off x="4143372" y="3357562"/>
            <a:ext cx="914400" cy="914400"/>
          </a:xfrm>
          <a:prstGeom prst="plu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AAA5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6524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Тестирование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numCol="2">
            <a:normAutofit fontScale="92500" lnSpcReduction="10000"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/>
            </a:r>
            <a:br>
              <a:rPr lang="ru-RU" sz="1100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Общим </a:t>
            </a:r>
            <a:r>
              <a:rPr lang="ru-RU" sz="1800" b="1" dirty="0" smtClean="0">
                <a:solidFill>
                  <a:schemeClr val="tx1"/>
                </a:solidFill>
              </a:rPr>
              <a:t>термином для констатации положительного или нейтрального аспектов функций организма, активности и участия, является: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A   ограничения участия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B    Функционирование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C    ограничения активности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D    ограничения мобильности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E    ограничения жизнедеятельности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20Трудности в осуществлении активности, которые может испытывать индивид, – это: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A  Пассивность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B   социальная недостаточность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C  двигательная недостаточность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D  ограничение активности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E   ограничение жизнедеятельности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22 Для исследования детерминант или факторов риска, МКФ содержит перечень: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A   факторов контекста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B   факторов активности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C   факторов внешней среды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D   факторов участия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E   личностные факторы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23Реабилитационная способность – это: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A  Возможности и структура реабилитационного учреждения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B  Интегральная шкала возможностей врача ЛФК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C   Состояние пациента (соматическое, психическое), определяющее готовность его к предстоящему реабилитационному лечению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D   Сила мышц в исследуемой конечности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6524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Тестирование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4292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2">
            <a:normAutofit fontScale="92500" lnSpcReduction="20000"/>
          </a:bodyPr>
          <a:lstStyle/>
          <a:p>
            <a:r>
              <a:rPr lang="ru-RU" sz="2000" b="1" dirty="0" smtClean="0"/>
              <a:t>23 Реабилитационная способность – это:</a:t>
            </a:r>
          </a:p>
          <a:p>
            <a:r>
              <a:rPr lang="ru-RU" sz="2000" dirty="0" smtClean="0"/>
              <a:t>A Возможности и структура реабилитационного учреждения</a:t>
            </a:r>
          </a:p>
          <a:p>
            <a:r>
              <a:rPr lang="ru-RU" sz="2000" dirty="0" smtClean="0"/>
              <a:t>B Интегральная шкала возможностей врача ЛФК</a:t>
            </a:r>
          </a:p>
          <a:p>
            <a:r>
              <a:rPr lang="ru-RU" sz="2000" dirty="0" smtClean="0"/>
              <a:t>C Состояние пациента (соматическое, психическое), определяющее готовность его к предстоящему реабилитационному лечению</a:t>
            </a:r>
          </a:p>
          <a:p>
            <a:r>
              <a:rPr lang="ru-RU" sz="2000" dirty="0" smtClean="0"/>
              <a:t>D Сила мышц в исследуемой конечности</a:t>
            </a:r>
          </a:p>
          <a:p>
            <a:r>
              <a:rPr lang="ru-RU" sz="2000" b="1" dirty="0" smtClean="0"/>
              <a:t>24 По определению МКФ, участие – это:</a:t>
            </a:r>
          </a:p>
          <a:p>
            <a:r>
              <a:rPr lang="ru-RU" sz="2000" dirty="0" smtClean="0"/>
              <a:t>A вовлечение индивида в жизненную ситуацию</a:t>
            </a:r>
          </a:p>
          <a:p>
            <a:r>
              <a:rPr lang="ru-RU" sz="2000" dirty="0" smtClean="0"/>
              <a:t>B физиологические функции систем организма</a:t>
            </a:r>
          </a:p>
          <a:p>
            <a:r>
              <a:rPr lang="ru-RU" sz="2000" dirty="0" smtClean="0"/>
              <a:t>C  </a:t>
            </a:r>
            <a:r>
              <a:rPr lang="ru-RU" sz="2000" dirty="0" err="1" smtClean="0"/>
              <a:t>cпособность</a:t>
            </a:r>
            <a:r>
              <a:rPr lang="ru-RU" sz="2000" dirty="0" smtClean="0"/>
              <a:t> работать</a:t>
            </a:r>
          </a:p>
          <a:p>
            <a:r>
              <a:rPr lang="ru-RU" sz="2000" dirty="0" smtClean="0"/>
              <a:t>D выполнение задачи или действия индивидом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25 Полная версия МКФ обеспечивает классификацию:</a:t>
            </a:r>
          </a:p>
          <a:p>
            <a:r>
              <a:rPr lang="ru-RU" sz="2000" dirty="0" smtClean="0"/>
              <a:t>A  двумя уровнями детализации</a:t>
            </a:r>
          </a:p>
          <a:p>
            <a:r>
              <a:rPr lang="ru-RU" sz="2000" dirty="0" smtClean="0"/>
              <a:t>B  пятью уровнями детализации</a:t>
            </a:r>
          </a:p>
          <a:p>
            <a:r>
              <a:rPr lang="ru-RU" sz="2000" dirty="0" smtClean="0"/>
              <a:t>C   тремя уровнями детализации</a:t>
            </a:r>
          </a:p>
          <a:p>
            <a:r>
              <a:rPr lang="ru-RU" sz="2000" dirty="0" smtClean="0"/>
              <a:t>D    шестью уровнями детализации</a:t>
            </a:r>
          </a:p>
          <a:p>
            <a:r>
              <a:rPr lang="ru-RU" sz="2000" dirty="0" smtClean="0"/>
              <a:t>E   четырьмя уровнями детализации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30 МКФ является классификацией:</a:t>
            </a:r>
          </a:p>
          <a:p>
            <a:r>
              <a:rPr lang="ru-RU" sz="2000" dirty="0" smtClean="0"/>
              <a:t>A  последствий болезни</a:t>
            </a:r>
          </a:p>
          <a:p>
            <a:r>
              <a:rPr lang="ru-RU" sz="2000" dirty="0" smtClean="0"/>
              <a:t>B   социальной недостаточности</a:t>
            </a:r>
          </a:p>
          <a:p>
            <a:r>
              <a:rPr lang="ru-RU" sz="2000" dirty="0" smtClean="0"/>
              <a:t>C    составляющих здоровья</a:t>
            </a:r>
          </a:p>
          <a:p>
            <a:r>
              <a:rPr lang="ru-RU" sz="2000" dirty="0" smtClean="0"/>
              <a:t>D    последствий нарушений</a:t>
            </a:r>
          </a:p>
          <a:p>
            <a:r>
              <a:rPr lang="ru-RU" sz="2000" dirty="0" smtClean="0"/>
              <a:t>E  ограничений жизнедеятельности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8688" y="1928813"/>
            <a:ext cx="74644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4800" b="1" i="1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6388" name="Picture 5" descr="http://proxy11.media.online.ua/prikols/r3-88ac0c7942/51c02f9dad17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5232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МКФ как классификация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dirty="0" smtClean="0">
                <a:latin typeface="+mj-lt"/>
              </a:rPr>
              <a:t>Классификация </a:t>
            </a:r>
            <a:r>
              <a:rPr lang="ru-RU" sz="2000" b="1" i="1" dirty="0" smtClean="0">
                <a:latin typeface="+mj-lt"/>
              </a:rPr>
              <a:t>– это полная структура МКФ. </a:t>
            </a:r>
          </a:p>
          <a:p>
            <a:r>
              <a:rPr lang="ru-RU" sz="2000" b="1" i="1" dirty="0" smtClean="0">
                <a:latin typeface="+mj-lt"/>
              </a:rPr>
              <a:t>Части классификации – это ее два главных подраздела.</a:t>
            </a:r>
          </a:p>
          <a:p>
            <a:r>
              <a:rPr lang="ru-RU" sz="2000" dirty="0" smtClean="0">
                <a:latin typeface="+mj-lt"/>
              </a:rPr>
              <a:t>Часть 1 охватывает функционирование и ограничения </a:t>
            </a:r>
            <a:r>
              <a:rPr lang="ru-RU" sz="2000" dirty="0" err="1" smtClean="0">
                <a:latin typeface="+mj-lt"/>
              </a:rPr>
              <a:t>жизне</a:t>
            </a:r>
            <a:r>
              <a:rPr lang="ru-RU" sz="2000" dirty="0" smtClean="0">
                <a:latin typeface="+mj-lt"/>
              </a:rPr>
              <a:t>-</a:t>
            </a:r>
          </a:p>
          <a:p>
            <a:r>
              <a:rPr lang="ru-RU" sz="2000" dirty="0" smtClean="0">
                <a:latin typeface="+mj-lt"/>
              </a:rPr>
              <a:t>деятельности</a:t>
            </a:r>
          </a:p>
          <a:p>
            <a:r>
              <a:rPr lang="ru-RU" sz="2000" dirty="0" smtClean="0">
                <a:latin typeface="+mj-lt"/>
              </a:rPr>
              <a:t>Часть 2 охватывает контекстовые факторы.</a:t>
            </a:r>
          </a:p>
          <a:p>
            <a:r>
              <a:rPr lang="ru-RU" sz="2000" b="1" i="1" dirty="0" smtClean="0">
                <a:latin typeface="+mj-lt"/>
              </a:rPr>
              <a:t>Составляющие – это два главных подраздела каждой части</a:t>
            </a:r>
          </a:p>
          <a:p>
            <a:r>
              <a:rPr lang="ru-RU" sz="2000" dirty="0" smtClean="0">
                <a:latin typeface="+mj-lt"/>
              </a:rPr>
              <a:t>классификации.</a:t>
            </a:r>
          </a:p>
          <a:p>
            <a:pPr lvl="1"/>
            <a:r>
              <a:rPr lang="ru-RU" sz="2000" dirty="0" smtClean="0">
                <a:latin typeface="+mj-lt"/>
              </a:rPr>
              <a:t>Составляющие Части 1: </a:t>
            </a:r>
          </a:p>
          <a:p>
            <a:pPr lvl="2"/>
            <a:r>
              <a:rPr lang="ru-RU" sz="1600" dirty="0" smtClean="0">
                <a:latin typeface="+mj-lt"/>
              </a:rPr>
              <a:t>функции и структуры организма</a:t>
            </a:r>
          </a:p>
          <a:p>
            <a:pPr lvl="2"/>
            <a:r>
              <a:rPr lang="ru-RU" sz="1600" dirty="0" smtClean="0">
                <a:latin typeface="+mj-lt"/>
              </a:rPr>
              <a:t>активность и участие</a:t>
            </a:r>
          </a:p>
          <a:p>
            <a:pPr lvl="1"/>
            <a:r>
              <a:rPr lang="ru-RU" sz="2000" dirty="0" smtClean="0">
                <a:latin typeface="+mj-lt"/>
              </a:rPr>
              <a:t>Составляющие Части 2:</a:t>
            </a:r>
          </a:p>
          <a:p>
            <a:pPr lvl="2"/>
            <a:r>
              <a:rPr lang="ru-RU" sz="1600" dirty="0" smtClean="0">
                <a:latin typeface="+mj-lt"/>
              </a:rPr>
              <a:t>факторы окружающей среды</a:t>
            </a:r>
          </a:p>
          <a:p>
            <a:pPr lvl="2"/>
            <a:r>
              <a:rPr lang="ru-RU" sz="1600" dirty="0" smtClean="0">
                <a:latin typeface="+mj-lt"/>
              </a:rPr>
              <a:t>личностные факторы (не классифицируются 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в МКФ)</a:t>
            </a:r>
            <a:endParaRPr lang="ru-RU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5232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МКФ как классификация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429684" cy="485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/>
              <a:t>Параметры </a:t>
            </a:r>
            <a:r>
              <a:rPr lang="ru-RU" sz="2000" b="1" dirty="0" smtClean="0"/>
              <a:t>определяются с помощью кодов </a:t>
            </a:r>
            <a:r>
              <a:rPr lang="ru-RU" sz="2000" b="1" dirty="0" smtClean="0"/>
              <a:t>соответствующих определителей</a:t>
            </a:r>
            <a:r>
              <a:rPr lang="ru-RU" sz="2000" b="1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Имеется </a:t>
            </a:r>
            <a:r>
              <a:rPr lang="ru-RU" sz="2000" dirty="0" smtClean="0"/>
              <a:t>четыре параметра для Части 1 и один – для Части 2.</a:t>
            </a:r>
          </a:p>
          <a:p>
            <a:r>
              <a:rPr lang="ru-RU" sz="2000" dirty="0" smtClean="0"/>
              <a:t>Параметры Части 1:</a:t>
            </a:r>
          </a:p>
          <a:p>
            <a:pPr lvl="1"/>
            <a:r>
              <a:rPr lang="ru-RU" sz="1600" dirty="0" smtClean="0"/>
              <a:t>Изменение функций организма</a:t>
            </a:r>
          </a:p>
          <a:p>
            <a:pPr lvl="1"/>
            <a:r>
              <a:rPr lang="ru-RU" sz="1600" dirty="0" smtClean="0"/>
              <a:t>Изменение структур организма</a:t>
            </a:r>
          </a:p>
          <a:p>
            <a:pPr lvl="1"/>
            <a:r>
              <a:rPr lang="ru-RU" sz="1600" dirty="0" smtClean="0"/>
              <a:t>Потенциальная способность</a:t>
            </a:r>
          </a:p>
          <a:p>
            <a:pPr lvl="1"/>
            <a:r>
              <a:rPr lang="ru-RU" sz="1600" dirty="0" smtClean="0"/>
              <a:t>Реализация</a:t>
            </a:r>
          </a:p>
          <a:p>
            <a:r>
              <a:rPr lang="ru-RU" sz="2000" dirty="0" smtClean="0"/>
              <a:t>Параметр Части 2:</a:t>
            </a:r>
          </a:p>
          <a:p>
            <a:pPr lvl="1"/>
            <a:r>
              <a:rPr lang="ru-RU" sz="1800" dirty="0" smtClean="0"/>
              <a:t>Факторы облегчения или барьеры в факторах окружающей</a:t>
            </a:r>
          </a:p>
          <a:p>
            <a:pPr lvl="1"/>
            <a:r>
              <a:rPr lang="ru-RU" sz="1800" dirty="0" smtClean="0"/>
              <a:t>среды</a:t>
            </a:r>
          </a:p>
          <a:p>
            <a:pPr lvl="1"/>
            <a:r>
              <a:rPr lang="ru-RU" sz="1800" dirty="0" smtClean="0"/>
              <a:t>Личностные факторы (не классифицируются в МКФ)</a:t>
            </a:r>
          </a:p>
          <a:p>
            <a:r>
              <a:rPr lang="ru-RU" sz="2000" b="1" i="1" dirty="0" smtClean="0"/>
              <a:t>	Домен – это практически значимый набор связанных физиоло</a:t>
            </a:r>
            <a:r>
              <a:rPr lang="ru-RU" sz="2000" b="1" dirty="0" smtClean="0"/>
              <a:t>гических функций, анатомических структур, действий, задач или областей жизни. Домены формируют различные разделы и блоки каждой составляющей</a:t>
            </a:r>
            <a:r>
              <a:rPr lang="ru-RU" sz="2000" b="1" dirty="0" smtClean="0">
                <a:solidFill>
                  <a:schemeClr val="bg1"/>
                </a:solidFill>
              </a:rPr>
              <a:t>.</a:t>
            </a:r>
            <a:endParaRPr lang="ru-RU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52322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 Примеры доменов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429684" cy="4548206"/>
          </a:xfrm>
        </p:spPr>
        <p:txBody>
          <a:bodyPr numCol="2">
            <a:noAutofit/>
          </a:bodyPr>
          <a:lstStyle/>
          <a:p>
            <a:r>
              <a:rPr lang="ru-RU" sz="1800" dirty="0" smtClean="0">
                <a:latin typeface="+mj-lt"/>
              </a:rPr>
              <a:t>		</a:t>
            </a:r>
          </a:p>
          <a:p>
            <a:r>
              <a:rPr lang="ru-RU" sz="1800" b="1" dirty="0" smtClean="0"/>
              <a:t>В разделе «Функции организма»</a:t>
            </a:r>
          </a:p>
          <a:p>
            <a:r>
              <a:rPr lang="en-US" sz="1800" dirty="0" smtClean="0"/>
              <a:t>b 117 – </a:t>
            </a:r>
            <a:r>
              <a:rPr lang="ru-RU" sz="1800" dirty="0" smtClean="0"/>
              <a:t>интеллектуальные функции</a:t>
            </a:r>
          </a:p>
          <a:p>
            <a:r>
              <a:rPr lang="en-US" sz="1800" dirty="0" smtClean="0"/>
              <a:t>b 210 – </a:t>
            </a:r>
            <a:r>
              <a:rPr lang="ru-RU" sz="1800" dirty="0" smtClean="0"/>
              <a:t>функции зрения</a:t>
            </a:r>
          </a:p>
          <a:p>
            <a:r>
              <a:rPr lang="ru-RU" sz="1800" dirty="0" err="1" smtClean="0"/>
              <a:t>b</a:t>
            </a:r>
            <a:r>
              <a:rPr lang="ru-RU" sz="1800" dirty="0" smtClean="0"/>
              <a:t> 429 – функции </a:t>
            </a:r>
            <a:r>
              <a:rPr lang="ru-RU" sz="1800" dirty="0" err="1" smtClean="0"/>
              <a:t>сердечно-сосудистой</a:t>
            </a:r>
            <a:r>
              <a:rPr lang="ru-RU" sz="1800" dirty="0" smtClean="0"/>
              <a:t> системы.</a:t>
            </a:r>
          </a:p>
          <a:p>
            <a:r>
              <a:rPr lang="ru-RU" sz="1800" b="1" dirty="0" smtClean="0"/>
              <a:t>В разделе «Структуры»</a:t>
            </a:r>
          </a:p>
          <a:p>
            <a:r>
              <a:rPr lang="ru-RU" sz="1800" dirty="0" err="1" smtClean="0"/>
              <a:t>s</a:t>
            </a:r>
            <a:r>
              <a:rPr lang="ru-RU" sz="1800" dirty="0" smtClean="0"/>
              <a:t> 110 – структура головного мозга</a:t>
            </a:r>
          </a:p>
          <a:p>
            <a:r>
              <a:rPr lang="ru-RU" sz="1800" dirty="0" err="1" smtClean="0"/>
              <a:t>s</a:t>
            </a:r>
            <a:r>
              <a:rPr lang="ru-RU" sz="1800" dirty="0" smtClean="0"/>
              <a:t> 550 – структура поджелудочной железы   </a:t>
            </a:r>
          </a:p>
          <a:p>
            <a:r>
              <a:rPr lang="ru-RU" sz="1800" dirty="0" err="1" smtClean="0"/>
              <a:t>s</a:t>
            </a:r>
            <a:r>
              <a:rPr lang="ru-RU" sz="1800" dirty="0" smtClean="0"/>
              <a:t> 730 – структура верхней конечности</a:t>
            </a:r>
          </a:p>
          <a:p>
            <a:endParaRPr lang="ru-RU" sz="1800" dirty="0" smtClean="0"/>
          </a:p>
          <a:p>
            <a:endParaRPr lang="ru-RU" sz="1800" b="1" dirty="0" smtClean="0"/>
          </a:p>
          <a:p>
            <a:r>
              <a:rPr lang="ru-RU" sz="1800" b="1" dirty="0" smtClean="0"/>
              <a:t>В разделе «Активность и участие»</a:t>
            </a:r>
          </a:p>
          <a:p>
            <a:r>
              <a:rPr lang="en-US" sz="1800" dirty="0" smtClean="0"/>
              <a:t>d 115 – </a:t>
            </a:r>
            <a:r>
              <a:rPr lang="ru-RU" sz="1800" dirty="0" smtClean="0"/>
              <a:t>использование слуха</a:t>
            </a:r>
          </a:p>
          <a:p>
            <a:r>
              <a:rPr lang="en-US" sz="1800" dirty="0" smtClean="0"/>
              <a:t>d 450 – </a:t>
            </a:r>
            <a:r>
              <a:rPr lang="ru-RU" sz="1800" dirty="0" smtClean="0"/>
              <a:t>ходьба</a:t>
            </a:r>
          </a:p>
          <a:p>
            <a:r>
              <a:rPr lang="ru-RU" sz="1800" dirty="0" err="1" smtClean="0"/>
              <a:t>d</a:t>
            </a:r>
            <a:r>
              <a:rPr lang="ru-RU" sz="1800" dirty="0" smtClean="0"/>
              <a:t> 520 – уход за частями тела</a:t>
            </a:r>
          </a:p>
          <a:p>
            <a:r>
              <a:rPr lang="en-US" sz="1800" dirty="0" smtClean="0"/>
              <a:t>d 825 – </a:t>
            </a:r>
            <a:r>
              <a:rPr lang="ru-RU" sz="1800" dirty="0" smtClean="0"/>
              <a:t>профессиональное обучение.</a:t>
            </a:r>
          </a:p>
          <a:p>
            <a:r>
              <a:rPr lang="ru-RU" sz="1800" b="1" dirty="0" smtClean="0"/>
              <a:t>В разделе «Факторы окружающей среды»</a:t>
            </a:r>
          </a:p>
          <a:p>
            <a:r>
              <a:rPr lang="ru-RU" sz="1800" dirty="0" err="1" smtClean="0"/>
              <a:t>e</a:t>
            </a:r>
            <a:r>
              <a:rPr lang="ru-RU" sz="1800" dirty="0" smtClean="0"/>
              <a:t> 575 – Службы, административные системы и политика общей социальной поддержки</a:t>
            </a:r>
            <a:endParaRPr lang="ru-RU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954107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Краткие определения составляющих</a:t>
            </a:r>
            <a:br>
              <a:rPr lang="ru-RU" sz="2800" dirty="0" smtClean="0"/>
            </a:br>
            <a:r>
              <a:rPr lang="ru-RU" sz="2800" dirty="0" smtClean="0"/>
              <a:t> МКФ.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500726"/>
          </a:xfrm>
        </p:spPr>
        <p:txBody>
          <a:bodyPr numCol="2">
            <a:normAutofit fontScale="92500" lnSpcReduction="10000"/>
          </a:bodyPr>
          <a:lstStyle/>
          <a:p>
            <a:r>
              <a:rPr lang="ru-RU" sz="2000" b="1" dirty="0" smtClean="0"/>
              <a:t>Функции </a:t>
            </a:r>
            <a:r>
              <a:rPr lang="ru-RU" sz="2000" b="1" dirty="0" smtClean="0"/>
              <a:t>организма </a:t>
            </a:r>
          </a:p>
          <a:p>
            <a:r>
              <a:rPr lang="ru-RU" sz="2000" dirty="0" smtClean="0"/>
              <a:t>– это физиологические функции систем организма (включая психические функции).</a:t>
            </a:r>
          </a:p>
          <a:p>
            <a:r>
              <a:rPr lang="ru-RU" sz="2000" b="1" dirty="0" smtClean="0"/>
              <a:t>Структуры организма – </a:t>
            </a:r>
            <a:r>
              <a:rPr lang="ru-RU" sz="2000" dirty="0" smtClean="0"/>
              <a:t>это анатомические части организма, такие как органы, конечности и их компоненты.</a:t>
            </a:r>
          </a:p>
          <a:p>
            <a:r>
              <a:rPr lang="ru-RU" sz="2000" b="1" dirty="0" smtClean="0"/>
              <a:t>Нарушения </a:t>
            </a:r>
            <a:r>
              <a:rPr lang="ru-RU" sz="2000" dirty="0" smtClean="0"/>
              <a:t>– это проблемы, возникающие в функциях или</a:t>
            </a:r>
          </a:p>
          <a:p>
            <a:r>
              <a:rPr lang="ru-RU" sz="2000" dirty="0" smtClean="0"/>
              <a:t>структурах, такие как существенное отклонение или утрата.</a:t>
            </a:r>
          </a:p>
          <a:p>
            <a:r>
              <a:rPr lang="ru-RU" sz="2000" b="1" dirty="0" smtClean="0"/>
              <a:t>Активность </a:t>
            </a:r>
            <a:r>
              <a:rPr lang="ru-RU" sz="2000" dirty="0" smtClean="0"/>
              <a:t>– это выполнение задачи или действия индивидом.</a:t>
            </a:r>
          </a:p>
          <a:p>
            <a:r>
              <a:rPr lang="ru-RU" sz="2000" b="1" dirty="0" smtClean="0"/>
              <a:t>Участие – </a:t>
            </a:r>
            <a:r>
              <a:rPr lang="ru-RU" sz="2000" dirty="0" smtClean="0"/>
              <a:t>это вовлечение индивида в жизненную ситуацию.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Ограничение </a:t>
            </a:r>
            <a:r>
              <a:rPr lang="ru-RU" sz="2000" b="1" dirty="0" smtClean="0"/>
              <a:t>активности </a:t>
            </a:r>
            <a:r>
              <a:rPr lang="ru-RU" sz="2000" dirty="0" smtClean="0"/>
              <a:t>– это трудности в осуществлении активности, которые может испытывать индивид.</a:t>
            </a:r>
          </a:p>
          <a:p>
            <a:r>
              <a:rPr lang="ru-RU" sz="2000" b="1" dirty="0" smtClean="0"/>
              <a:t>Ограничение возможности участия – </a:t>
            </a:r>
            <a:r>
              <a:rPr lang="ru-RU" sz="2000" dirty="0" smtClean="0"/>
              <a:t>это проблемы, которые может испытывать индивид при вовлечении в жизненные ситуации.</a:t>
            </a:r>
          </a:p>
          <a:p>
            <a:r>
              <a:rPr lang="ru-RU" sz="2000" b="1" dirty="0" smtClean="0"/>
              <a:t>Факторы окружающей среды </a:t>
            </a:r>
            <a:r>
              <a:rPr lang="ru-RU" sz="2000" dirty="0" smtClean="0"/>
              <a:t>создают физическую и социальную обстановку, среду отношений и установок, где люди живут и проводят свое время.</a:t>
            </a:r>
          </a:p>
          <a:p>
            <a:r>
              <a:rPr lang="ru-RU" sz="2000" b="1" dirty="0" smtClean="0"/>
              <a:t>Личностные факторы – </a:t>
            </a:r>
            <a:r>
              <a:rPr lang="ru-RU" sz="2000" dirty="0" smtClean="0"/>
              <a:t>это индивидуальные характеристики, с</a:t>
            </a:r>
          </a:p>
          <a:p>
            <a:r>
              <a:rPr lang="ru-RU" sz="2000" dirty="0" smtClean="0"/>
              <a:t>которыми живет и существует и</a:t>
            </a:r>
            <a:r>
              <a:rPr lang="ru-RU" sz="2000" dirty="0" smtClean="0">
                <a:solidFill>
                  <a:schemeClr val="bg1"/>
                </a:solidFill>
              </a:rPr>
              <a:t>ндивид.</a:t>
            </a:r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9541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Оценка нарушений функций и структур организма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358246" cy="5143536"/>
          </a:xfrm>
        </p:spPr>
        <p:txBody>
          <a:bodyPr numCol="1"/>
          <a:lstStyle/>
          <a:p>
            <a:r>
              <a:rPr lang="ru-RU" sz="2000" dirty="0" smtClean="0">
                <a:latin typeface="+mj-lt"/>
              </a:rPr>
              <a:t>		</a:t>
            </a:r>
          </a:p>
          <a:p>
            <a:r>
              <a:rPr lang="ru-RU" sz="2000" dirty="0" smtClean="0"/>
              <a:t>В МКФ нарушения функций и структур организма оцениваются по одинаковой шкале.</a:t>
            </a:r>
          </a:p>
          <a:p>
            <a:r>
              <a:rPr lang="ru-RU" sz="2000" b="1" dirty="0" smtClean="0"/>
              <a:t>0. НЕТ нарушений </a:t>
            </a:r>
            <a:r>
              <a:rPr lang="ru-RU" sz="2000" dirty="0" smtClean="0"/>
              <a:t>(никаких, отсутствуют, ничтожные,...) 0-4%</a:t>
            </a:r>
          </a:p>
          <a:p>
            <a:r>
              <a:rPr lang="ru-RU" sz="2000" b="1" dirty="0" smtClean="0"/>
              <a:t>1. ЛЕГКИЕ нарушения </a:t>
            </a:r>
            <a:r>
              <a:rPr lang="ru-RU" sz="2000" dirty="0" smtClean="0"/>
              <a:t>(незначительные, слабые,...) 5-24%</a:t>
            </a:r>
          </a:p>
          <a:p>
            <a:r>
              <a:rPr lang="ru-RU" sz="2000" b="1" dirty="0" smtClean="0"/>
              <a:t>2. УМЕРЕННЫЕ нарушения </a:t>
            </a:r>
            <a:r>
              <a:rPr lang="ru-RU" sz="2000" dirty="0" smtClean="0"/>
              <a:t>(средние, значимые,...) 25-49%</a:t>
            </a:r>
          </a:p>
          <a:p>
            <a:r>
              <a:rPr lang="ru-RU" sz="2000" b="1" dirty="0" smtClean="0"/>
              <a:t>3. ТЯЖЕЛЫЕ нарушения </a:t>
            </a:r>
            <a:r>
              <a:rPr lang="ru-RU" sz="2000" dirty="0" smtClean="0"/>
              <a:t>(высокие, интенсивные,...) 50-95%</a:t>
            </a:r>
          </a:p>
          <a:p>
            <a:r>
              <a:rPr lang="ru-RU" sz="2000" b="1" dirty="0" smtClean="0"/>
              <a:t>4. АБСОЛЮТНЫЕ нарушения </a:t>
            </a:r>
            <a:r>
              <a:rPr lang="ru-RU" sz="2000" dirty="0" smtClean="0"/>
              <a:t>(полные,...) 96-100%</a:t>
            </a:r>
          </a:p>
          <a:p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1337</TotalTime>
  <Words>1904</Words>
  <Application>Microsoft Office PowerPoint</Application>
  <PresentationFormat>Экран (4:3)</PresentationFormat>
  <Paragraphs>506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Справедливость</vt:lpstr>
      <vt:lpstr>Слайд 1</vt:lpstr>
      <vt:lpstr>Почему необходимо использовать МКФ в реабилитации?</vt:lpstr>
      <vt:lpstr>Международная классификация функционирования, ограничений жизнедеятельности и здоровья  (МКФ)</vt:lpstr>
      <vt:lpstr>Международная классификация функционирования, ограничений жизнедеятельности и здоровья </vt:lpstr>
      <vt:lpstr>МКФ как классификация</vt:lpstr>
      <vt:lpstr>МКФ как классификация</vt:lpstr>
      <vt:lpstr> Примеры доменов</vt:lpstr>
      <vt:lpstr>Краткие определения составляющих  МКФ.</vt:lpstr>
      <vt:lpstr>Оценка нарушений функций и структур организма</vt:lpstr>
      <vt:lpstr>Об использовании МКФ</vt:lpstr>
      <vt:lpstr>Об использовании МКФ</vt:lpstr>
      <vt:lpstr>Об использовании МКФ</vt:lpstr>
      <vt:lpstr>Определители</vt:lpstr>
      <vt:lpstr>Определители функций организма</vt:lpstr>
      <vt:lpstr>Определители функций для гемипареза</vt:lpstr>
      <vt:lpstr>Градация определителей для структур организма</vt:lpstr>
      <vt:lpstr>Пример кодирования степени нарушения некоторых функций и структур у взрослого пациента с последствиями мозгового инсульта</vt:lpstr>
      <vt:lpstr>ПРИМЕР КОДИРОВАНИЯ СТЕПЕНИ НАРУШЕНИЯ НЕКОТОРЫХ ФУНКЦИЙ И СТРУКТУР </vt:lpstr>
      <vt:lpstr>Виды ограничения активности и участия</vt:lpstr>
      <vt:lpstr>Виды ограничения активности и участия</vt:lpstr>
      <vt:lpstr>Оценка тяжести нарушений активности и участия</vt:lpstr>
      <vt:lpstr>Оценка тяжести нарушений активности и участия Использование определителей потенциальной способности и реализации</vt:lpstr>
      <vt:lpstr>Кодирование по МКФ степени ограничения активности и участия у ребенка-инвалида с ДЦП</vt:lpstr>
      <vt:lpstr>Контекстовые факторы</vt:lpstr>
      <vt:lpstr>Оценка факторов окружающей среды</vt:lpstr>
      <vt:lpstr>Оценка факторов окружающей среды</vt:lpstr>
      <vt:lpstr>Личностные факторы</vt:lpstr>
      <vt:lpstr>Факторы окружающей среды</vt:lpstr>
      <vt:lpstr>Факторы окружающей среды</vt:lpstr>
      <vt:lpstr>Примеры кодирования по МКФ</vt:lpstr>
      <vt:lpstr>Примеры кодирования по МКФ</vt:lpstr>
      <vt:lpstr>Примеры кодирования по МКФ</vt:lpstr>
      <vt:lpstr>Примеры кодирования по МКФ</vt:lpstr>
      <vt:lpstr>Пример  2.  Диагноз: Дискогенная (грыжа L5 – S1) радикулоишемия L5 – S1 справа со стойким выраженным болевым синдромом, умеренным мышечно-тоническим синдромом, выраженным парезом разгибателей  Мужчина 52 лет, водитель автопогрузчика.</vt:lpstr>
      <vt:lpstr>Пример  2.  Диагноз: Дискогенная (грыжа L5 – S1) радикулоишемия L5 – S1 справа со стойким выраженным болевым синдромом, умеренным мышечно-тоническим синдромом, выраженным парезом разгибателей  Мужчина 52 лет, водитель автопогрузчика.</vt:lpstr>
      <vt:lpstr>Пример  2. Диагноз: Дискогенная (грыжа L5 – S1) радикулоишемия L5 – S1 справа со стойким выраженным болевым синдромом, умеренным мышечно-тоническим синдромом, выраженным парезом разгибателей  Мужчина 52 лет, водитель автопогрузчика.</vt:lpstr>
      <vt:lpstr>Пример 3. Диагноз: Рассеянный склероз, церебро-спинальная форма, прогредиентно-ремиттирующее течение, 2 степени тяжести, с умеренными глазодвигательными нарушениями, с умеренным атактическим синдромом, легким спастическим парезом правой руки. Женщина 30 лет, часовщица на заводе «Луч». </vt:lpstr>
      <vt:lpstr>Пример 3. Диагноз: Рассеянный склероз, церебро-спинальная форма, прогредиентно-ремиттирующее течение, 2 степени тяжести, с умеренными глазодвигательными нарушениями, с умеренным атактическим синдромом, легким спастическим парезом правой руки. Женщина 30 лет, часовщица на заводе «Луч».</vt:lpstr>
      <vt:lpstr>Пример 3. Диагноз: Рассеянный склероз, церебро-спинальная форма, про- гредиентно-ремиттирующее течение, 2 степени тяжести, с умеренными глазодвигательными нарушениями, с умеренным атактическим син- дромом, легким спастическим парезом правой руки. Женщина 30 лет, часовщица на заводе «Луч».</vt:lpstr>
      <vt:lpstr>Тестирование</vt:lpstr>
      <vt:lpstr>Тестирование</vt:lpstr>
      <vt:lpstr>Тестирование</vt:lpstr>
      <vt:lpstr>Слайд 43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ФУНКЦИОНАЛЬНЫЕ ПРОБЫ</dc:title>
  <dc:creator>Елена</dc:creator>
  <cp:lastModifiedBy>Елена</cp:lastModifiedBy>
  <cp:revision>36</cp:revision>
  <dcterms:created xsi:type="dcterms:W3CDTF">2013-01-27T15:11:52Z</dcterms:created>
  <dcterms:modified xsi:type="dcterms:W3CDTF">2017-10-24T16:27:18Z</dcterms:modified>
</cp:coreProperties>
</file>