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90" r:id="rId4"/>
    <p:sldId id="291" r:id="rId5"/>
    <p:sldId id="292" r:id="rId6"/>
    <p:sldId id="293" r:id="rId7"/>
    <p:sldId id="303" r:id="rId8"/>
    <p:sldId id="298" r:id="rId9"/>
    <p:sldId id="294" r:id="rId10"/>
    <p:sldId id="301" r:id="rId11"/>
    <p:sldId id="300" r:id="rId12"/>
    <p:sldId id="310" r:id="rId13"/>
    <p:sldId id="311" r:id="rId14"/>
    <p:sldId id="308" r:id="rId15"/>
    <p:sldId id="309" r:id="rId16"/>
    <p:sldId id="302" r:id="rId17"/>
    <p:sldId id="297" r:id="rId18"/>
    <p:sldId id="295" r:id="rId19"/>
    <p:sldId id="312" r:id="rId20"/>
    <p:sldId id="313" r:id="rId21"/>
    <p:sldId id="318" r:id="rId22"/>
    <p:sldId id="320" r:id="rId23"/>
    <p:sldId id="322" r:id="rId24"/>
    <p:sldId id="324" r:id="rId25"/>
    <p:sldId id="325" r:id="rId26"/>
    <p:sldId id="326" r:id="rId27"/>
    <p:sldId id="327" r:id="rId28"/>
    <p:sldId id="288" r:id="rId29"/>
    <p:sldId id="28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FC006-E040-4EA9-B327-9F2D3A6431D6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53A65-7D94-452F-A810-97B7632F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68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9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3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9424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8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5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9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9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D47B-FC27-4324-9806-F955CD8DD0CA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157D-82C6-4A8B-9052-73E9E0409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496609" y="206904"/>
            <a:ext cx="7029449" cy="183038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Федеральное </a:t>
            </a:r>
            <a:r>
              <a:rPr lang="ru-RU" sz="1800" b="1" dirty="0"/>
              <a:t>государственное бюджетное образовательное учреждение высшего образования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"</a:t>
            </a:r>
            <a:r>
              <a:rPr lang="ru-RU" sz="1800" b="1" dirty="0"/>
              <a:t>Красноярский государственный медицинский университет имени профессора В.Ф. </a:t>
            </a:r>
            <a:r>
              <a:rPr lang="ru-RU" sz="1800" b="1" dirty="0" err="1"/>
              <a:t>Войно-Ясенецкого</a:t>
            </a:r>
            <a:r>
              <a:rPr lang="ru-RU" sz="1800" b="1" dirty="0"/>
              <a:t>" Министерства здравоохранения Российской Федерации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39333" y="2971056"/>
            <a:ext cx="9144000" cy="723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Двуслойный силиконовый </a:t>
            </a:r>
            <a:r>
              <a:rPr lang="ru-RU" dirty="0" smtClean="0"/>
              <a:t>оттиск.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Материалы</a:t>
            </a:r>
            <a:r>
              <a:rPr lang="ru-RU" dirty="0"/>
              <a:t>, показания, правила получения оттиска.</a:t>
            </a:r>
            <a:endParaRPr lang="ru-RU" sz="2000" dirty="0">
              <a:solidFill>
                <a:srgbClr val="6AA84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402667"/>
            <a:ext cx="4919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 ординатор кафедры стоматологии ИПО </a:t>
            </a:r>
          </a:p>
          <a:p>
            <a:r>
              <a:rPr lang="ru-RU" sz="1600" dirty="0" smtClean="0"/>
              <a:t>по специальности «Стоматология ортопедическая»</a:t>
            </a:r>
          </a:p>
          <a:p>
            <a:r>
              <a:rPr lang="ru-RU" sz="1600" b="1" dirty="0" smtClean="0"/>
              <a:t>Юлдошходжаев Хотамходжа Мансурхуджаевич</a:t>
            </a:r>
          </a:p>
          <a:p>
            <a:r>
              <a:rPr lang="ru-RU" sz="1600" dirty="0" smtClean="0"/>
              <a:t>Рецензент асс</a:t>
            </a:r>
            <a:r>
              <a:rPr lang="ru-RU" sz="1600" b="1" dirty="0" smtClean="0"/>
              <a:t>. </a:t>
            </a:r>
            <a:r>
              <a:rPr lang="ru-RU" sz="1600" b="1" smtClean="0"/>
              <a:t>Курочкину Вячеславу Николаевич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3800" y="6172200"/>
            <a:ext cx="201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84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24000" y="130704"/>
            <a:ext cx="86275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latin typeface="+mn-lt"/>
                <a:cs typeface="Times New Roman" panose="02020603050405020304" pitchFamily="18" charset="0"/>
              </a:rPr>
              <a:t>Силиконовые оттискные материалы</a:t>
            </a:r>
            <a:endParaRPr lang="ru-RU" b="1" dirty="0">
              <a:ln w="0"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>
          <a:xfrm>
            <a:off x="1096433" y="1400704"/>
            <a:ext cx="978323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Силиконовые </a:t>
            </a:r>
            <a:r>
              <a:rPr lang="ru-RU" sz="2400" dirty="0" smtClean="0">
                <a:cs typeface="Times New Roman" panose="02020603050405020304" pitchFamily="18" charset="0"/>
              </a:rPr>
              <a:t>материалы в наибольшей степени подходят для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снятия прецизионных оттисков.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anose="02020603050405020304" pitchFamily="18" charset="0"/>
              </a:rPr>
              <a:t>Определяют </a:t>
            </a:r>
            <a:r>
              <a:rPr lang="ru-RU" sz="2400" dirty="0" smtClean="0">
                <a:cs typeface="Times New Roman" panose="02020603050405020304" pitchFamily="18" charset="0"/>
              </a:rPr>
              <a:t>2 типа силиконов: 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cs typeface="Times New Roman" panose="02020603050405020304" pitchFamily="18" charset="0"/>
              </a:rPr>
              <a:t>• Аддитивные(А–силиконы</a:t>
            </a:r>
            <a:r>
              <a:rPr lang="ru-RU" sz="2400" b="1" dirty="0" smtClean="0">
                <a:cs typeface="Times New Roman" panose="02020603050405020304" pitchFamily="18" charset="0"/>
              </a:rPr>
              <a:t>), </a:t>
            </a:r>
            <a:r>
              <a:rPr lang="ru-RU" sz="2400" dirty="0" smtClean="0">
                <a:cs typeface="Times New Roman" panose="02020603050405020304" pitchFamily="18" charset="0"/>
              </a:rPr>
              <a:t>т.е. </a:t>
            </a:r>
            <a:r>
              <a:rPr lang="ru-RU" sz="2400" dirty="0" err="1" smtClean="0">
                <a:cs typeface="Times New Roman" panose="02020603050405020304" pitchFamily="18" charset="0"/>
              </a:rPr>
              <a:t>полимеризующиеся</a:t>
            </a:r>
            <a:r>
              <a:rPr lang="ru-RU" sz="2400" dirty="0" smtClean="0">
                <a:cs typeface="Times New Roman" panose="02020603050405020304" pitchFamily="18" charset="0"/>
              </a:rPr>
              <a:t> за счет процесса полиприсоединения, при котором не остается побочных продуктов полимеризации. Содержат виниловые концевые группы, поэтому их называют также поливинилсилоксановыми или А-силиконами.</a:t>
            </a:r>
          </a:p>
          <a:p>
            <a:pPr marL="0" indent="0">
              <a:buNone/>
            </a:pPr>
            <a:r>
              <a:rPr lang="ru-RU" sz="2400" b="1" dirty="0" smtClean="0">
                <a:cs typeface="Times New Roman" panose="02020603050405020304" pitchFamily="18" charset="0"/>
              </a:rPr>
              <a:t>• Конденсационные </a:t>
            </a:r>
            <a:r>
              <a:rPr lang="ru-RU" sz="2400" b="1" dirty="0" smtClean="0">
                <a:cs typeface="Times New Roman" panose="02020603050405020304" pitchFamily="18" charset="0"/>
              </a:rPr>
              <a:t>силиконы (С–силиконы), </a:t>
            </a:r>
            <a:r>
              <a:rPr lang="ru-RU" sz="2400" dirty="0" smtClean="0">
                <a:cs typeface="Times New Roman" panose="02020603050405020304" pitchFamily="18" charset="0"/>
              </a:rPr>
              <a:t>т.е. проходящие процесс поликонденсации(</a:t>
            </a:r>
            <a:r>
              <a:rPr lang="ru-RU" sz="2400" dirty="0" err="1" smtClean="0">
                <a:cs typeface="Times New Roman" panose="02020603050405020304" pitchFamily="18" charset="0"/>
              </a:rPr>
              <a:t>condensation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cs typeface="Times New Roman" panose="02020603050405020304" pitchFamily="18" charset="0"/>
              </a:rPr>
              <a:t>type</a:t>
            </a:r>
            <a:r>
              <a:rPr lang="ru-RU" sz="2400" dirty="0" smtClean="0">
                <a:cs typeface="Times New Roman" panose="02020603050405020304" pitchFamily="18" charset="0"/>
              </a:rPr>
              <a:t>). Этот процесс подразумевает образование дополнительных веществ, в данном случае это спирт. Содержат гидроксильные концевые группы.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6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304604" y="195198"/>
            <a:ext cx="9125591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ln w="0"/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А-силиконовые</a:t>
            </a:r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оттискные материалы</a:t>
            </a:r>
            <a:endParaRPr lang="ru-RU" sz="3200" b="1" dirty="0">
              <a:ln w="0"/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>
          <a:xfrm>
            <a:off x="927099" y="973296"/>
            <a:ext cx="9880600" cy="496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А-силиконы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 всех степеней вязкости выпускаются в виде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основной и катализаторной паст одинаковой консистенции.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Достоинства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ысочайшее качество воспроизведения деталей поверхности;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2. Сбалансированное сочетание текучести и структурной вязкости;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Размеростабильны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4. Минимальная усадка материала (менее 1 %);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5. Устойчивость к деформации.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6.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Тиксотропность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(свойство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материала растекаться только при наличии компрессии, а без давления сохранять форму капли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Недостатки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1. Недостаточная прочности на разрыв; 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Гидрофобны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66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А-силиконовые оттискные матери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04" y="0"/>
            <a:ext cx="5751630" cy="34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А-силиконовые оттискные матери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5" y="3041674"/>
            <a:ext cx="5119938" cy="25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7742877" y="3257187"/>
            <a:ext cx="1707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ImpressFlex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VPS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267174" y="5579437"/>
            <a:ext cx="2611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Panasil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Putty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Panasil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initial contact X-Light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6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2327859" y="-265328"/>
            <a:ext cx="896448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n w="0"/>
                <a:latin typeface="+mn-lt"/>
                <a:cs typeface="Times New Roman" panose="02020603050405020304" pitchFamily="18" charset="0"/>
              </a:rPr>
              <a:t>С-силиконовые </a:t>
            </a:r>
            <a:r>
              <a:rPr lang="ru-RU" sz="3200" b="1" dirty="0" smtClean="0">
                <a:ln w="0"/>
                <a:latin typeface="+mn-lt"/>
                <a:cs typeface="Times New Roman" panose="02020603050405020304" pitchFamily="18" charset="0"/>
              </a:rPr>
              <a:t>оттискные материалы</a:t>
            </a:r>
            <a:endParaRPr lang="ru-RU" sz="3200" b="1" dirty="0">
              <a:ln w="0"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/>
        </p:nvSpPr>
        <p:spPr>
          <a:xfrm>
            <a:off x="1006203" y="656352"/>
            <a:ext cx="976206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Конденсационные силиконы производятся в виде основной массы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высокой, 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cs typeface="Times New Roman" panose="02020603050405020304" pitchFamily="18" charset="0"/>
              </a:rPr>
              <a:t>средней и низкой степени вязкости, содержащей силиконовый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каучук, и катализирующей жидкости или пасты в тубах, содержащих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сшив-агент – </a:t>
            </a:r>
            <a:r>
              <a:rPr lang="ru-RU" sz="2200" dirty="0" err="1" smtClean="0">
                <a:cs typeface="Times New Roman" panose="02020603050405020304" pitchFamily="18" charset="0"/>
              </a:rPr>
              <a:t>тетраэтилсиликат</a:t>
            </a:r>
            <a:r>
              <a:rPr lang="ru-RU" sz="2200" dirty="0" smtClean="0">
                <a:cs typeface="Times New Roman" panose="02020603050405020304" pitchFamily="18" charset="0"/>
              </a:rPr>
              <a:t> (ТЭС). Кроме того, в их состав входят</a:t>
            </a:r>
          </a:p>
          <a:p>
            <a:pPr>
              <a:buNone/>
              <a:tabLst>
                <a:tab pos="9507538" algn="l"/>
              </a:tabLst>
            </a:pPr>
            <a:r>
              <a:rPr lang="ru-RU" sz="2200" dirty="0" smtClean="0">
                <a:cs typeface="Times New Roman" panose="02020603050405020304" pitchFamily="18" charset="0"/>
              </a:rPr>
              <a:t>различные наполнители, подчеркивающие то или иное свойство материала.</a:t>
            </a:r>
            <a:endParaRPr lang="ru-RU" sz="22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200" u="sng" dirty="0" smtClean="0">
                <a:cs typeface="Times New Roman" panose="02020603050405020304" pitchFamily="18" charset="0"/>
              </a:rPr>
              <a:t>Достоинства</a:t>
            </a:r>
            <a:r>
              <a:rPr lang="ru-RU" sz="2200" b="1" dirty="0" smtClean="0">
                <a:cs typeface="Times New Roman" panose="02020603050405020304" pitchFamily="18" charset="0"/>
              </a:rPr>
              <a:t>: </a:t>
            </a:r>
            <a:endParaRPr lang="ru-RU" sz="22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1. Точность воспроизведения; </a:t>
            </a:r>
          </a:p>
          <a:p>
            <a:pPr marL="0" indent="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2. Пластичность</a:t>
            </a:r>
            <a:r>
              <a:rPr lang="ru-RU" sz="2200" dirty="0">
                <a:cs typeface="Times New Roman" panose="02020603050405020304" pitchFamily="18" charset="0"/>
              </a:rPr>
              <a:t>;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3. Невысокая стоимость</a:t>
            </a:r>
            <a:r>
              <a:rPr lang="ru-RU" sz="2200" dirty="0">
                <a:cs typeface="Times New Roman" panose="02020603050405020304" pitchFamily="18" charset="0"/>
              </a:rPr>
              <a:t>;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4. Хорошо подвергаются дезинфекции.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Н</a:t>
            </a:r>
            <a:r>
              <a:rPr lang="ru-RU" sz="2200" u="sng" dirty="0" smtClean="0">
                <a:cs typeface="Times New Roman" panose="02020603050405020304" pitchFamily="18" charset="0"/>
              </a:rPr>
              <a:t>едостатки</a:t>
            </a:r>
            <a:r>
              <a:rPr lang="ru-RU" sz="2200" b="1" dirty="0" smtClean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1. Высокая остаточная деформация; </a:t>
            </a:r>
          </a:p>
          <a:p>
            <a:pPr marL="0" indent="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2. </a:t>
            </a:r>
            <a:r>
              <a:rPr lang="ru-RU" sz="2200" dirty="0">
                <a:cs typeface="Times New Roman" panose="02020603050405020304" pitchFamily="18" charset="0"/>
              </a:rPr>
              <a:t>Л</a:t>
            </a:r>
            <a:r>
              <a:rPr lang="ru-RU" sz="2200" dirty="0" smtClean="0">
                <a:cs typeface="Times New Roman" panose="02020603050405020304" pitchFamily="18" charset="0"/>
              </a:rPr>
              <a:t>инейная усадка; </a:t>
            </a:r>
          </a:p>
          <a:p>
            <a:pPr marL="0" indent="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3. Низкое сопротивление разрыву</a:t>
            </a:r>
            <a:r>
              <a:rPr lang="ru-RU" sz="2200" dirty="0">
                <a:cs typeface="Times New Roman" panose="02020603050405020304" pitchFamily="18" charset="0"/>
              </a:rPr>
              <a:t>;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4. </a:t>
            </a:r>
            <a:r>
              <a:rPr lang="ru-RU" sz="2200" dirty="0"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cs typeface="Times New Roman" panose="02020603050405020304" pitchFamily="18" charset="0"/>
              </a:rPr>
              <a:t>едостаточная твердость.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opt-union.ru/l1578889/images/photocat/1000x1000/1002088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6" y="2711768"/>
            <a:ext cx="3430792" cy="34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6401780" y="6304334"/>
            <a:ext cx="256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cs typeface="Times New Roman" panose="02020603050405020304" pitchFamily="18" charset="0"/>
              </a:rPr>
              <a:t>PROTESIL Putty Standard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5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1779877" y="0"/>
            <a:ext cx="8934955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err="1" smtClean="0">
                <a:ln w="0">
                  <a:noFill/>
                </a:ln>
                <a:latin typeface="+mn-lt"/>
                <a:cs typeface="Times New Roman" panose="02020603050405020304" pitchFamily="18" charset="0"/>
              </a:rPr>
              <a:t>Полисульфидные</a:t>
            </a:r>
            <a:r>
              <a:rPr lang="ru-RU" sz="3600" dirty="0" smtClean="0">
                <a:ln w="0">
                  <a:noFill/>
                </a:ln>
                <a:latin typeface="+mn-lt"/>
                <a:cs typeface="Times New Roman" panose="02020603050405020304" pitchFamily="18" charset="0"/>
              </a:rPr>
              <a:t> оттискные материалы</a:t>
            </a:r>
            <a:endParaRPr lang="ru-RU" sz="3600" dirty="0">
              <a:ln w="0">
                <a:noFill/>
              </a:ln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/>
        </p:nvSpPr>
        <p:spPr>
          <a:xfrm>
            <a:off x="1015999" y="1022173"/>
            <a:ext cx="8934955" cy="540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Выпускаются </a:t>
            </a:r>
            <a:r>
              <a:rPr lang="ru-RU" sz="2400" dirty="0" smtClean="0">
                <a:cs typeface="Times New Roman" panose="02020603050405020304" pitchFamily="18" charset="0"/>
              </a:rPr>
              <a:t>в виде двух паст: базы и катализатора</a:t>
            </a:r>
          </a:p>
          <a:p>
            <a:pPr>
              <a:buNone/>
            </a:pPr>
            <a:r>
              <a:rPr lang="ru-RU" sz="2400" dirty="0"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cs typeface="Times New Roman" panose="02020603050405020304" pitchFamily="18" charset="0"/>
              </a:rPr>
              <a:t>азличная вязкость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достигается путем введения</a:t>
            </a:r>
          </a:p>
          <a:p>
            <a:pPr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дозированного количества наполнителя.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u="sng" dirty="0" smtClean="0">
                <a:cs typeface="Times New Roman" panose="02020603050405020304" pitchFamily="18" charset="0"/>
              </a:rPr>
              <a:t>Достоинства: </a:t>
            </a:r>
          </a:p>
          <a:p>
            <a:pPr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1. Точность отображения;</a:t>
            </a:r>
          </a:p>
          <a:p>
            <a:pPr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2. </a:t>
            </a:r>
            <a:r>
              <a:rPr lang="ru-RU" sz="2400" dirty="0"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cs typeface="Times New Roman" panose="02020603050405020304" pitchFamily="18" charset="0"/>
              </a:rPr>
              <a:t>ластичность,;</a:t>
            </a:r>
          </a:p>
          <a:p>
            <a:pPr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3. Прочность на разрыв.</a:t>
            </a:r>
          </a:p>
          <a:p>
            <a:pPr>
              <a:buNone/>
            </a:pPr>
            <a:r>
              <a:rPr lang="ru-RU" sz="2400" u="sng" dirty="0" smtClean="0">
                <a:cs typeface="Times New Roman" panose="02020603050405020304" pitchFamily="18" charset="0"/>
              </a:rPr>
              <a:t>Недостатки:      </a:t>
            </a:r>
          </a:p>
          <a:p>
            <a:pPr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1. </a:t>
            </a:r>
            <a:r>
              <a:rPr lang="ru-RU" sz="2400" dirty="0"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cs typeface="Times New Roman" panose="02020603050405020304" pitchFamily="18" charset="0"/>
              </a:rPr>
              <a:t>статочная деформация</a:t>
            </a:r>
            <a:r>
              <a:rPr lang="ru-RU" sz="2400" dirty="0">
                <a:cs typeface="Times New Roman" panose="02020603050405020304" pitchFamily="18" charset="0"/>
              </a:rPr>
              <a:t>;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2. Усадка при полимеризации</a:t>
            </a:r>
            <a:r>
              <a:rPr lang="ru-RU" sz="2400" dirty="0">
                <a:cs typeface="Times New Roman" panose="02020603050405020304" pitchFamily="18" charset="0"/>
              </a:rPr>
              <a:t>;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3. </a:t>
            </a:r>
            <a:r>
              <a:rPr lang="ru-RU" sz="2400" dirty="0"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cs typeface="Times New Roman" panose="02020603050405020304" pitchFamily="18" charset="0"/>
              </a:rPr>
              <a:t>еприятный запах.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6" name="Picture 2" descr="Картинки по запросу Surflex СТОМАТ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17" y="2326630"/>
            <a:ext cx="5008863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7540310" y="5033496"/>
            <a:ext cx="126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cs typeface="Times New Roman" panose="02020603050405020304" pitchFamily="18" charset="0"/>
              </a:rPr>
              <a:t>GC </a:t>
            </a:r>
            <a:r>
              <a:rPr lang="ru-RU" b="1" dirty="0" err="1">
                <a:cs typeface="Times New Roman" panose="02020603050405020304" pitchFamily="18" charset="0"/>
              </a:rPr>
              <a:t>Surflex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75" y="2992018"/>
            <a:ext cx="52720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1330509" y="260066"/>
            <a:ext cx="9144000" cy="537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n w="0"/>
                <a:latin typeface="+mn-lt"/>
                <a:cs typeface="Times New Roman" panose="02020603050405020304" pitchFamily="18" charset="0"/>
              </a:rPr>
              <a:t>Полиэфирные </a:t>
            </a:r>
            <a:r>
              <a:rPr lang="ru-RU" sz="2800" dirty="0" smtClean="0">
                <a:ln w="0"/>
                <a:latin typeface="+mn-lt"/>
                <a:cs typeface="Times New Roman" panose="02020603050405020304" pitchFamily="18" charset="0"/>
              </a:rPr>
              <a:t>оттискные материалы</a:t>
            </a:r>
            <a:endParaRPr lang="ru-RU" sz="2800" dirty="0">
              <a:ln w="0"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584200" y="900452"/>
            <a:ext cx="10083800" cy="489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Полиэфирные массы</a:t>
            </a:r>
            <a:r>
              <a:rPr lang="ru-RU" sz="2000" dirty="0" smtClean="0">
                <a:cs typeface="Times New Roman" panose="02020603050405020304" pitchFamily="18" charset="0"/>
              </a:rPr>
              <a:t> – содержат различные полиэфиры, пластификаторы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и инертные наполнители. Выпускаются в виде основной и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катализирующей паст только низкой и средней степени вязкости, что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ограничивает их применение. Реакция полимеризации проходит по типу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полиприсоединения, т.е. без выделения побочных веществ. </a:t>
            </a:r>
          </a:p>
          <a:p>
            <a:pPr>
              <a:buNone/>
            </a:pPr>
            <a:r>
              <a:rPr lang="ru-RU" sz="2000" u="sng" dirty="0" smtClean="0">
                <a:cs typeface="Times New Roman" panose="02020603050405020304" pitchFamily="18" charset="0"/>
              </a:rPr>
              <a:t>Достоинства</a:t>
            </a:r>
            <a:r>
              <a:rPr lang="ru-RU" sz="2000" b="1" dirty="0" smtClean="0"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cs typeface="Times New Roman" panose="02020603050405020304" pitchFamily="18" charset="0"/>
              </a:rPr>
              <a:t>  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1. Гидрофильность</a:t>
            </a:r>
            <a:r>
              <a:rPr lang="ru-RU" sz="2000" dirty="0">
                <a:cs typeface="Times New Roman" panose="02020603050405020304" pitchFamily="18" charset="0"/>
              </a:rPr>
              <a:t>;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2. Хорошая текучесть</a:t>
            </a:r>
            <a:r>
              <a:rPr lang="ru-RU" sz="2000" dirty="0"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cs typeface="Times New Roman" panose="02020603050405020304" pitchFamily="18" charset="0"/>
              </a:rPr>
              <a:t>  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3. Небольшая линейная усадка; 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4. Точность отображения. </a:t>
            </a:r>
          </a:p>
          <a:p>
            <a:pPr>
              <a:buNone/>
            </a:pPr>
            <a:r>
              <a:rPr lang="ru-RU" sz="2000" u="sng" dirty="0" smtClean="0">
                <a:cs typeface="Times New Roman" panose="02020603050405020304" pitchFamily="18" charset="0"/>
              </a:rPr>
              <a:t>Недостатки</a:t>
            </a:r>
            <a:r>
              <a:rPr lang="ru-RU" sz="2000" b="1" dirty="0" smtClean="0"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1. </a:t>
            </a:r>
            <a:r>
              <a:rPr lang="ru-RU" sz="2000" dirty="0"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cs typeface="Times New Roman" panose="02020603050405020304" pitchFamily="18" charset="0"/>
              </a:rPr>
              <a:t>едостаточная эластичность;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2. Небольшое сопротивление разрыву;  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3. Набухание во влажной среде;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4. Высокая стоимость.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7307146" y="6151436"/>
            <a:ext cx="280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cs typeface="Times New Roman" panose="02020603050405020304" pitchFamily="18" charset="0"/>
              </a:rPr>
              <a:t>Impregum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Penta</a:t>
            </a:r>
            <a:r>
              <a:rPr lang="en-US" b="1" dirty="0">
                <a:cs typeface="Times New Roman" panose="02020603050405020304" pitchFamily="18" charset="0"/>
              </a:rPr>
              <a:t> H </a:t>
            </a:r>
            <a:r>
              <a:rPr lang="en-US" b="1" dirty="0" err="1">
                <a:cs typeface="Times New Roman" panose="02020603050405020304" pitchFamily="18" charset="0"/>
              </a:rPr>
              <a:t>DuoSoft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8243" b="9368"/>
          <a:stretch/>
        </p:blipFill>
        <p:spPr>
          <a:xfrm>
            <a:off x="1838325" y="601133"/>
            <a:ext cx="8515350" cy="5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7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7744" b="5618"/>
          <a:stretch/>
        </p:blipFill>
        <p:spPr>
          <a:xfrm>
            <a:off x="1838325" y="567267"/>
            <a:ext cx="85153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 rotWithShape="1">
          <a:blip r:embed="rId2" cstate="print"/>
          <a:srcRect t="8493" b="6368"/>
          <a:stretch/>
        </p:blipFill>
        <p:spPr>
          <a:xfrm>
            <a:off x="1838325" y="618067"/>
            <a:ext cx="8515350" cy="576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400" y="1363134"/>
            <a:ext cx="2709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58876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0025" y="5629275"/>
            <a:ext cx="7265988" cy="450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Внесение оттискного материала в полость рта</a:t>
            </a:r>
          </a:p>
        </p:txBody>
      </p:sp>
      <p:pic>
        <p:nvPicPr>
          <p:cNvPr id="14339" name="Picture 4" descr="otb8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4376" y="1052513"/>
            <a:ext cx="3375025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5" descr="image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49276"/>
            <a:ext cx="495776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8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8" y="365126"/>
            <a:ext cx="10507132" cy="831194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Цель лекции:</a:t>
            </a: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l="3911" t="23827" r="-3911"/>
          <a:stretch/>
        </p:blipFill>
        <p:spPr>
          <a:xfrm>
            <a:off x="846668" y="1196320"/>
            <a:ext cx="9003817" cy="53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2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43964"/>
            <a:ext cx="4064000" cy="355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Оттиск </a:t>
            </a:r>
            <a:r>
              <a:rPr lang="ru-RU" altLang="ru-RU" sz="2400" b="1" dirty="0">
                <a:latin typeface="Times New Roman" panose="02020603050405020304" pitchFamily="18" charset="0"/>
              </a:rPr>
              <a:t>верхней челюсти</a:t>
            </a:r>
          </a:p>
        </p:txBody>
      </p:sp>
      <p:pic>
        <p:nvPicPr>
          <p:cNvPr id="15363" name="Picture 4" descr="otb9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944" y="925514"/>
            <a:ext cx="3455830" cy="26728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udro_c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9709" y="489480"/>
            <a:ext cx="4897438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7934" y="5496468"/>
            <a:ext cx="4278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Двухслойный оттиск верхней челюсти</a:t>
            </a:r>
            <a:endParaRPr lang="ru-RU" dirty="0"/>
          </a:p>
        </p:txBody>
      </p:sp>
      <p:pic>
        <p:nvPicPr>
          <p:cNvPr id="6" name="Picture 4" descr="detaseal_clas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437587" y="4432779"/>
            <a:ext cx="2102543" cy="21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4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386" y="4389438"/>
            <a:ext cx="3722688" cy="487362"/>
          </a:xfrm>
        </p:spPr>
        <p:txBody>
          <a:bodyPr>
            <a:no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600" b="1" dirty="0"/>
              <a:t>Размещение оттискного материала </a:t>
            </a:r>
            <a:endParaRPr lang="ru-RU" altLang="ru-RU" sz="1600" b="1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/>
              <a:t>на </a:t>
            </a:r>
            <a:r>
              <a:rPr lang="ru-RU" altLang="ru-RU" sz="1600" b="1" dirty="0"/>
              <a:t>ложке (двухэтапный метод)</a:t>
            </a:r>
            <a:endParaRPr lang="uk-UA" altLang="ru-RU" sz="1600" b="1" dirty="0"/>
          </a:p>
        </p:txBody>
      </p:sp>
      <p:pic>
        <p:nvPicPr>
          <p:cNvPr id="20483" name="Picture 4" descr="Image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7464" y="1278114"/>
            <a:ext cx="3856251" cy="2910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0960" y="1327423"/>
            <a:ext cx="3599920" cy="2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0090" y="4448453"/>
            <a:ext cx="278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ru-RU" b="1" dirty="0" smtClean="0"/>
              <a:t> </a:t>
            </a:r>
            <a:r>
              <a:rPr lang="ru-RU" altLang="ru-RU" b="1" dirty="0" smtClean="0"/>
              <a:t>Предварительный оттиск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28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042" y="5359943"/>
            <a:ext cx="4775200" cy="61436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/>
              <a:t>Внесение корректирующей массы </a:t>
            </a:r>
            <a:endParaRPr lang="ru-RU" altLang="ru-RU" sz="2000" b="1" dirty="0" smtClean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 smtClean="0"/>
              <a:t>в </a:t>
            </a:r>
            <a:r>
              <a:rPr lang="ru-RU" altLang="ru-RU" sz="2000" b="1" dirty="0"/>
              <a:t>предварительный оттиск</a:t>
            </a:r>
            <a:endParaRPr lang="uk-UA" altLang="ru-RU" sz="2000" b="1" dirty="0"/>
          </a:p>
        </p:txBody>
      </p:sp>
      <p:pic>
        <p:nvPicPr>
          <p:cNvPr id="22531" name="Picture 4" descr="Image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07" y="1090097"/>
            <a:ext cx="4981669" cy="37570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3648" y="1087668"/>
            <a:ext cx="5035551" cy="37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13162" y="5359943"/>
            <a:ext cx="369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Оттиск снят двухэтапным методом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93368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671" y="4897438"/>
            <a:ext cx="4318000" cy="614362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/>
              <a:t>Одновременное внесение базовой и </a:t>
            </a:r>
            <a:endParaRPr lang="ru-RU" b="1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коррекционной </a:t>
            </a:r>
            <a:r>
              <a:rPr lang="ru-RU" b="1" dirty="0"/>
              <a:t>массы на ложке</a:t>
            </a:r>
            <a:endParaRPr lang="uk-UA" b="1" dirty="0"/>
          </a:p>
        </p:txBody>
      </p:sp>
      <p:pic>
        <p:nvPicPr>
          <p:cNvPr id="24579" name="Picture 4" descr="Image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671" y="1264710"/>
            <a:ext cx="4321612" cy="32734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667" y="1264710"/>
            <a:ext cx="4214283" cy="32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0400" y="48654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11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b="1" dirty="0"/>
              <a:t>Нанесение коррекционной массы в область </a:t>
            </a:r>
            <a:r>
              <a:rPr lang="ru-RU" altLang="ru-RU" b="1" dirty="0" smtClean="0"/>
              <a:t>зубов</a:t>
            </a:r>
          </a:p>
          <a:p>
            <a:r>
              <a:rPr lang="ru-RU" altLang="ru-RU" b="1" dirty="0" smtClean="0"/>
              <a:t>(</a:t>
            </a:r>
            <a:r>
              <a:rPr lang="ru-RU" altLang="ru-RU" b="1" dirty="0"/>
              <a:t>в зубодесневую борозду </a:t>
            </a:r>
            <a:r>
              <a:rPr lang="ru-RU" altLang="ru-RU" b="1" dirty="0" err="1"/>
              <a:t>апикальнее</a:t>
            </a:r>
            <a:r>
              <a:rPr lang="ru-RU" altLang="ru-RU" b="1" dirty="0"/>
              <a:t> края уступу).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28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5608638"/>
            <a:ext cx="7543800" cy="487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b="1"/>
              <a:t>Оттиск снят методом “сендвич-техники”</a:t>
            </a:r>
          </a:p>
        </p:txBody>
      </p:sp>
      <p:pic>
        <p:nvPicPr>
          <p:cNvPr id="26627" name="Picture 4" descr="Image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6539" y="413281"/>
            <a:ext cx="6624637" cy="495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0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1" y="5038726"/>
            <a:ext cx="7975600" cy="576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b="1" dirty="0" smtClean="0"/>
              <a:t>  </a:t>
            </a:r>
            <a:r>
              <a:rPr lang="ru-RU" altLang="ru-RU" b="1" dirty="0" smtClean="0"/>
              <a:t>Оттиск с помощью пленки</a:t>
            </a:r>
          </a:p>
        </p:txBody>
      </p:sp>
      <p:pic>
        <p:nvPicPr>
          <p:cNvPr id="27651" name="Picture 4" descr="p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827" y="2029884"/>
            <a:ext cx="4176713" cy="254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5" descr="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4" y="2029884"/>
            <a:ext cx="43053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2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7521" y="4683126"/>
            <a:ext cx="7999412" cy="6508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dirty="0"/>
              <a:t>Предварительный оттиск используют в качестве индивидуальной ложки</a:t>
            </a:r>
            <a:endParaRPr lang="uk-UA" altLang="ru-RU" b="1" dirty="0"/>
          </a:p>
        </p:txBody>
      </p:sp>
      <p:pic>
        <p:nvPicPr>
          <p:cNvPr id="28675" name="Picture 4" descr="p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4327" y="972080"/>
            <a:ext cx="5765800" cy="322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5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9883" y="2655888"/>
            <a:ext cx="8070850" cy="722312"/>
          </a:xfrm>
        </p:spPr>
        <p:txBody>
          <a:bodyPr>
            <a:no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dirty="0"/>
              <a:t>Внесение корректирующего слоя на отпечаток и </a:t>
            </a:r>
            <a:r>
              <a:rPr lang="ru-RU" altLang="ru-RU" sz="2000" b="1" dirty="0" smtClean="0"/>
              <a:t>в полость </a:t>
            </a:r>
            <a:r>
              <a:rPr lang="ru-RU" altLang="ru-RU" sz="2000" b="1" dirty="0"/>
              <a:t>рта</a:t>
            </a:r>
            <a:endParaRPr lang="uk-UA" altLang="ru-RU" sz="2000" b="1" dirty="0"/>
          </a:p>
        </p:txBody>
      </p:sp>
      <p:pic>
        <p:nvPicPr>
          <p:cNvPr id="29699" name="Picture 4" descr="p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88914"/>
            <a:ext cx="4176713" cy="234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5" descr="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5" y="188914"/>
            <a:ext cx="390048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914" y="3098800"/>
            <a:ext cx="503078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8431" y="6173259"/>
            <a:ext cx="321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 smtClean="0"/>
              <a:t> </a:t>
            </a:r>
            <a:r>
              <a:rPr lang="ru-RU" altLang="ru-RU" b="1" dirty="0" smtClean="0"/>
              <a:t>Готов двухслойный отпечаток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81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475193"/>
            <a:ext cx="10515600" cy="7609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376891"/>
            <a:ext cx="105156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None/>
            </a:pPr>
            <a:r>
              <a:rPr lang="ru-RU" dirty="0" smtClean="0">
                <a:cs typeface="Times New Roman" panose="02020603050405020304" pitchFamily="18" charset="0"/>
              </a:rPr>
              <a:t>1. Ортопедическая </a:t>
            </a:r>
            <a:r>
              <a:rPr lang="ru-RU" dirty="0">
                <a:cs typeface="Times New Roman" panose="02020603050405020304" pitchFamily="18" charset="0"/>
              </a:rPr>
              <a:t>стоматология. Прикладное материаловедение Учебник для медицинских вузов. Под редакцией проф. </a:t>
            </a:r>
            <a:r>
              <a:rPr lang="ru-RU" dirty="0" err="1">
                <a:cs typeface="Times New Roman" panose="02020603050405020304" pitchFamily="18" charset="0"/>
              </a:rPr>
              <a:t>В.Н.Трезубова</a:t>
            </a:r>
            <a:r>
              <a:rPr lang="ru-RU" dirty="0">
                <a:cs typeface="Times New Roman" panose="02020603050405020304" pitchFamily="18" charset="0"/>
              </a:rPr>
              <a:t>. Санкт-Петербург, Специальная Литература, 1999. — 324с.</a:t>
            </a:r>
          </a:p>
          <a:p>
            <a:pPr marL="355600" indent="-355600">
              <a:buNone/>
            </a:pPr>
            <a:r>
              <a:rPr lang="ru-RU" dirty="0">
                <a:cs typeface="Times New Roman" panose="02020603050405020304" pitchFamily="18" charset="0"/>
              </a:rPr>
              <a:t>2. </a:t>
            </a:r>
            <a:r>
              <a:rPr lang="ru-RU" dirty="0" err="1">
                <a:cs typeface="Times New Roman" panose="02020603050405020304" pitchFamily="18" charset="0"/>
              </a:rPr>
              <a:t>Жулев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Е.Н.Материаловедение</a:t>
            </a:r>
            <a:r>
              <a:rPr lang="ru-RU" dirty="0">
                <a:cs typeface="Times New Roman" panose="02020603050405020304" pitchFamily="18" charset="0"/>
              </a:rPr>
              <a:t> в ортопедической стоматологии: Учебное пособие.- Нижний Новгород,1997.-136с.</a:t>
            </a:r>
          </a:p>
          <a:p>
            <a:pPr marL="355600" indent="-355600">
              <a:buNone/>
            </a:pPr>
            <a:r>
              <a:rPr lang="ru-RU" dirty="0">
                <a:cs typeface="Times New Roman" panose="02020603050405020304" pitchFamily="18" charset="0"/>
              </a:rPr>
              <a:t>3. Марков Б.П., Лебеденко И.И., </a:t>
            </a:r>
            <a:r>
              <a:rPr lang="ru-RU" dirty="0" err="1">
                <a:cs typeface="Times New Roman" panose="02020603050405020304" pitchFamily="18" charset="0"/>
              </a:rPr>
              <a:t>Еричев</a:t>
            </a:r>
            <a:r>
              <a:rPr lang="ru-RU" dirty="0">
                <a:cs typeface="Times New Roman" panose="02020603050405020304" pitchFamily="18" charset="0"/>
              </a:rPr>
              <a:t> В.В. Руководство к практическим занятиям по ортопедической стоматологии. Часть I .- М: ГОУ ВУНМЦРФ, 2001.-662с. </a:t>
            </a:r>
          </a:p>
          <a:p>
            <a:pPr marL="355600" indent="-355600">
              <a:buNone/>
            </a:pPr>
            <a:r>
              <a:rPr lang="ru-RU" dirty="0">
                <a:cs typeface="Times New Roman" panose="02020603050405020304" pitchFamily="18" charset="0"/>
              </a:rPr>
              <a:t>4. А.В. Цимбалистов, С.И. Козицына, Е.Д. Жидких, И.В. </a:t>
            </a:r>
            <a:r>
              <a:rPr lang="ru-RU" dirty="0" err="1">
                <a:cs typeface="Times New Roman" panose="02020603050405020304" pitchFamily="18" charset="0"/>
              </a:rPr>
              <a:t>Войтяцкая</a:t>
            </a:r>
            <a:r>
              <a:rPr lang="ru-RU" dirty="0">
                <a:cs typeface="Times New Roman" panose="02020603050405020304" pitchFamily="18" charset="0"/>
              </a:rPr>
              <a:t> «Оттискные материалы и технология их применения». Санкт-Петербург. 2001.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6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2560" y="3218934"/>
            <a:ext cx="5190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БЛАГОДАРЮ ЗА ВНИМАНИЕ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366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 rotWithShape="1">
          <a:blip r:embed="rId2" cstate="print"/>
          <a:srcRect t="8709" b="33483"/>
          <a:stretch/>
        </p:blipFill>
        <p:spPr>
          <a:xfrm>
            <a:off x="1025525" y="897467"/>
            <a:ext cx="8515350" cy="391159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 rotWithShape="1">
          <a:blip r:embed="rId2" cstate="print"/>
          <a:srcRect t="51000" b="3955"/>
          <a:stretch/>
        </p:blipFill>
        <p:spPr>
          <a:xfrm>
            <a:off x="1025525" y="1642533"/>
            <a:ext cx="851535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 rotWithShape="1">
          <a:blip r:embed="rId2" cstate="print"/>
          <a:srcRect t="7294" b="996"/>
          <a:stretch/>
        </p:blipFill>
        <p:spPr>
          <a:xfrm>
            <a:off x="1184168" y="270933"/>
            <a:ext cx="8875395" cy="61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 rotWithShape="1">
          <a:blip r:embed="rId2" cstate="print"/>
          <a:srcRect t="7868" b="3742"/>
          <a:stretch/>
        </p:blipFill>
        <p:spPr>
          <a:xfrm>
            <a:off x="1685925" y="558799"/>
            <a:ext cx="8515350" cy="59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9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 rotWithShape="1">
          <a:blip r:embed="rId2" cstate="print"/>
          <a:srcRect t="27315" b="3870"/>
          <a:stretch/>
        </p:blipFill>
        <p:spPr>
          <a:xfrm>
            <a:off x="1170622" y="1337734"/>
            <a:ext cx="8783955" cy="4597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1734" y="609600"/>
            <a:ext cx="292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Оттиск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6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7368" b="8369"/>
          <a:stretch/>
        </p:blipFill>
        <p:spPr>
          <a:xfrm>
            <a:off x="1425152" y="338668"/>
            <a:ext cx="869823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7367" b="3243"/>
          <a:stretch/>
        </p:blipFill>
        <p:spPr>
          <a:xfrm>
            <a:off x="1364192" y="304800"/>
            <a:ext cx="8515350" cy="6553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2266" y="2091268"/>
            <a:ext cx="1143001" cy="33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 rotWithShape="1">
          <a:blip r:embed="rId2" cstate="print"/>
          <a:srcRect t="16341" b="10461"/>
          <a:stretch/>
        </p:blipFill>
        <p:spPr>
          <a:xfrm>
            <a:off x="1414992" y="973667"/>
            <a:ext cx="8972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712</Words>
  <Application>Microsoft Office PowerPoint</Application>
  <PresentationFormat>Широкоэкранный</PresentationFormat>
  <Paragraphs>104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Тема Office</vt:lpstr>
      <vt:lpstr>Федеральное государственное бюджетное образовательное учреждение высшего образования  "Красноярский государственный медицинский университет имени профессора В.Ф. Войно-Ясенецкого" Министерства здравоохранения Российской Федерации</vt:lpstr>
      <vt:lpstr>Цель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Хотам Юлдошходжаев</dc:creator>
  <cp:lastModifiedBy>Хотам Юлдошходжаев</cp:lastModifiedBy>
  <cp:revision>7</cp:revision>
  <dcterms:created xsi:type="dcterms:W3CDTF">2022-01-06T08:43:54Z</dcterms:created>
  <dcterms:modified xsi:type="dcterms:W3CDTF">2022-01-06T09:33:26Z</dcterms:modified>
</cp:coreProperties>
</file>